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chart69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7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4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5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6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7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8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9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80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81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82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3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84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5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6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7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88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9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90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1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92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3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94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95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6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97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8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9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100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charts/chart101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2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3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04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05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charts/chart106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07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08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09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10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charts/chart111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12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13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14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charts/chart115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charts/chart116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charts/chart117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18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19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20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21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charts/chart122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23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24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25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26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27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charts/chart128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29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30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charts/chart131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132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charts/chart133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charts/chart134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charts/chart135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charts/chart136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charts/chart137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charts/chart138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2" r:id="rId3"/>
  </p:sldMasterIdLst>
  <p:notesMasterIdLst>
    <p:notesMasterId r:id="rId141"/>
  </p:notesMasterIdLst>
  <p:sldIdLst>
    <p:sldId id="256" r:id="rId4"/>
    <p:sldId id="257" r:id="rId5"/>
    <p:sldId id="258" r:id="rId6"/>
    <p:sldId id="259" r:id="rId7"/>
    <p:sldId id="260" r:id="rId8"/>
    <p:sldId id="262" r:id="rId9"/>
    <p:sldId id="416" r:id="rId10"/>
    <p:sldId id="263" r:id="rId11"/>
    <p:sldId id="406" r:id="rId12"/>
    <p:sldId id="264" r:id="rId13"/>
    <p:sldId id="265" r:id="rId14"/>
    <p:sldId id="266" r:id="rId15"/>
    <p:sldId id="267" r:id="rId16"/>
    <p:sldId id="358" r:id="rId17"/>
    <p:sldId id="268" r:id="rId18"/>
    <p:sldId id="269" r:id="rId19"/>
    <p:sldId id="357" r:id="rId20"/>
    <p:sldId id="270" r:id="rId21"/>
    <p:sldId id="271" r:id="rId22"/>
    <p:sldId id="407" r:id="rId23"/>
    <p:sldId id="272" r:id="rId24"/>
    <p:sldId id="359" r:id="rId25"/>
    <p:sldId id="274" r:id="rId26"/>
    <p:sldId id="275" r:id="rId27"/>
    <p:sldId id="360" r:id="rId28"/>
    <p:sldId id="276" r:id="rId29"/>
    <p:sldId id="277" r:id="rId30"/>
    <p:sldId id="278" r:id="rId31"/>
    <p:sldId id="361" r:id="rId32"/>
    <p:sldId id="279" r:id="rId33"/>
    <p:sldId id="281" r:id="rId34"/>
    <p:sldId id="282" r:id="rId35"/>
    <p:sldId id="283" r:id="rId36"/>
    <p:sldId id="362" r:id="rId37"/>
    <p:sldId id="284" r:id="rId38"/>
    <p:sldId id="364" r:id="rId39"/>
    <p:sldId id="366" r:id="rId40"/>
    <p:sldId id="365" r:id="rId41"/>
    <p:sldId id="285" r:id="rId42"/>
    <p:sldId id="367" r:id="rId43"/>
    <p:sldId id="287" r:id="rId44"/>
    <p:sldId id="288" r:id="rId45"/>
    <p:sldId id="289" r:id="rId46"/>
    <p:sldId id="290" r:id="rId47"/>
    <p:sldId id="368" r:id="rId48"/>
    <p:sldId id="291" r:id="rId49"/>
    <p:sldId id="369" r:id="rId50"/>
    <p:sldId id="292" r:id="rId51"/>
    <p:sldId id="293" r:id="rId52"/>
    <p:sldId id="371" r:id="rId53"/>
    <p:sldId id="372" r:id="rId54"/>
    <p:sldId id="373" r:id="rId55"/>
    <p:sldId id="294" r:id="rId56"/>
    <p:sldId id="370" r:id="rId57"/>
    <p:sldId id="295" r:id="rId58"/>
    <p:sldId id="298" r:id="rId59"/>
    <p:sldId id="374" r:id="rId60"/>
    <p:sldId id="299" r:id="rId61"/>
    <p:sldId id="302" r:id="rId62"/>
    <p:sldId id="375" r:id="rId63"/>
    <p:sldId id="404" r:id="rId64"/>
    <p:sldId id="303" r:id="rId65"/>
    <p:sldId id="304" r:id="rId66"/>
    <p:sldId id="376" r:id="rId67"/>
    <p:sldId id="419" r:id="rId68"/>
    <p:sldId id="305" r:id="rId69"/>
    <p:sldId id="405" r:id="rId70"/>
    <p:sldId id="306" r:id="rId71"/>
    <p:sldId id="377" r:id="rId72"/>
    <p:sldId id="307" r:id="rId73"/>
    <p:sldId id="409" r:id="rId74"/>
    <p:sldId id="308" r:id="rId75"/>
    <p:sldId id="378" r:id="rId76"/>
    <p:sldId id="309" r:id="rId77"/>
    <p:sldId id="310" r:id="rId78"/>
    <p:sldId id="311" r:id="rId79"/>
    <p:sldId id="379" r:id="rId80"/>
    <p:sldId id="312" r:id="rId81"/>
    <p:sldId id="313" r:id="rId82"/>
    <p:sldId id="314" r:id="rId83"/>
    <p:sldId id="380" r:id="rId84"/>
    <p:sldId id="315" r:id="rId85"/>
    <p:sldId id="316" r:id="rId86"/>
    <p:sldId id="317" r:id="rId87"/>
    <p:sldId id="318" r:id="rId88"/>
    <p:sldId id="381" r:id="rId89"/>
    <p:sldId id="319" r:id="rId90"/>
    <p:sldId id="403" r:id="rId91"/>
    <p:sldId id="320" r:id="rId92"/>
    <p:sldId id="382" r:id="rId93"/>
    <p:sldId id="413" r:id="rId94"/>
    <p:sldId id="321" r:id="rId95"/>
    <p:sldId id="322" r:id="rId96"/>
    <p:sldId id="323" r:id="rId97"/>
    <p:sldId id="383" r:id="rId98"/>
    <p:sldId id="324" r:id="rId99"/>
    <p:sldId id="325" r:id="rId100"/>
    <p:sldId id="384" r:id="rId101"/>
    <p:sldId id="326" r:id="rId102"/>
    <p:sldId id="385" r:id="rId103"/>
    <p:sldId id="327" r:id="rId104"/>
    <p:sldId id="328" r:id="rId105"/>
    <p:sldId id="386" r:id="rId106"/>
    <p:sldId id="329" r:id="rId107"/>
    <p:sldId id="332" r:id="rId108"/>
    <p:sldId id="389" r:id="rId109"/>
    <p:sldId id="333" r:id="rId110"/>
    <p:sldId id="334" r:id="rId111"/>
    <p:sldId id="390" r:id="rId112"/>
    <p:sldId id="335" r:id="rId113"/>
    <p:sldId id="338" r:id="rId114"/>
    <p:sldId id="388" r:id="rId115"/>
    <p:sldId id="339" r:id="rId116"/>
    <p:sldId id="340" r:id="rId117"/>
    <p:sldId id="391" r:id="rId118"/>
    <p:sldId id="341" r:id="rId119"/>
    <p:sldId id="346" r:id="rId120"/>
    <p:sldId id="392" r:id="rId121"/>
    <p:sldId id="347" r:id="rId122"/>
    <p:sldId id="348" r:id="rId123"/>
    <p:sldId id="349" r:id="rId124"/>
    <p:sldId id="350" r:id="rId125"/>
    <p:sldId id="351" r:id="rId126"/>
    <p:sldId id="352" r:id="rId127"/>
    <p:sldId id="353" r:id="rId128"/>
    <p:sldId id="354" r:id="rId129"/>
    <p:sldId id="395" r:id="rId130"/>
    <p:sldId id="355" r:id="rId131"/>
    <p:sldId id="408" r:id="rId132"/>
    <p:sldId id="356" r:id="rId133"/>
    <p:sldId id="398" r:id="rId134"/>
    <p:sldId id="400" r:id="rId135"/>
    <p:sldId id="401" r:id="rId136"/>
    <p:sldId id="414" r:id="rId137"/>
    <p:sldId id="411" r:id="rId138"/>
    <p:sldId id="412" r:id="rId139"/>
    <p:sldId id="415" r:id="rId140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3D6DCE"/>
    <a:srgbClr val="003399"/>
    <a:srgbClr val="EC4251"/>
    <a:srgbClr val="5B9BD5"/>
    <a:srgbClr val="FFC000"/>
    <a:srgbClr val="00A79B"/>
    <a:srgbClr val="F6F6F6"/>
    <a:srgbClr val="F2F2F2"/>
    <a:srgbClr val="FF794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86" d="100"/>
          <a:sy n="86" d="100"/>
        </p:scale>
        <p:origin x="485" y="5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5655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38" Type="http://schemas.openxmlformats.org/officeDocument/2006/relationships/slide" Target="slides/slide135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28" Type="http://schemas.openxmlformats.org/officeDocument/2006/relationships/slide" Target="slides/slide125.xml"/><Relationship Id="rId144" Type="http://schemas.openxmlformats.org/officeDocument/2006/relationships/theme" Target="theme/theme1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slide" Target="slides/slide13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16" Type="http://schemas.openxmlformats.org/officeDocument/2006/relationships/slide" Target="slides/slide113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137" Type="http://schemas.openxmlformats.org/officeDocument/2006/relationships/slide" Target="slides/slide13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40" Type="http://schemas.openxmlformats.org/officeDocument/2006/relationships/slide" Target="slides/slide137.xml"/><Relationship Id="rId14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43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6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0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4.xlsx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8.xlsx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8.xlsx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5B9BD5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3399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965-49C3-8296-C589DC429A9B}"/>
              </c:ext>
            </c:extLst>
          </c:dPt>
          <c:cat>
            <c:strRef>
              <c:f>Plan1!$A$2</c:f>
              <c:strCache>
                <c:ptCount val="1"/>
                <c:pt idx="0">
                  <c:v>1º Tri</c:v>
                </c:pt>
              </c:strCache>
            </c:strRef>
          </c:cat>
          <c:val>
            <c:numRef>
              <c:f>Plan1!$B$2</c:f>
              <c:numCache>
                <c:formatCode>General</c:formatCode>
                <c:ptCount val="1"/>
                <c:pt idx="0">
                  <c:v>83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8965-49C3-8296-C589DC429A9B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Colunas1</c:v>
                </c:pt>
              </c:strCache>
            </c:strRef>
          </c:tx>
          <c:spPr>
            <a:solidFill>
              <a:srgbClr val="EC4251"/>
            </a:solidFill>
            <a:ln w="19050">
              <a:noFill/>
            </a:ln>
            <a:effectLst/>
          </c:spPr>
          <c:invertIfNegative val="0"/>
          <c:cat>
            <c:strRef>
              <c:f>Plan1!$A$2</c:f>
              <c:strCache>
                <c:ptCount val="1"/>
                <c:pt idx="0">
                  <c:v>1º Tri</c:v>
                </c:pt>
              </c:strCache>
            </c:strRef>
          </c:cat>
          <c:val>
            <c:numRef>
              <c:f>Plan1!$C$2</c:f>
              <c:numCache>
                <c:formatCode>General</c:formatCode>
                <c:ptCount val="1"/>
                <c:pt idx="0">
                  <c:v>17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8965-49C3-8296-C589DC429A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446019800"/>
        <c:axId val="446019408"/>
      </c:barChart>
      <c:valAx>
        <c:axId val="446019408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extTo"/>
        <c:crossAx val="446019800"/>
        <c:crosses val="autoZero"/>
        <c:crossBetween val="between"/>
      </c:valAx>
      <c:catAx>
        <c:axId val="44601980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44601940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F28-4F75-8A99-2B5895F40AA6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F28-4F75-8A99-2B5895F40AA6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26</c:v>
                </c:pt>
                <c:pt idx="1">
                  <c:v>74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AF28-4F75-8A99-2B5895F40A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8A2-425B-83A3-2DBD373690D7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8A2-425B-83A3-2DBD373690D7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0.57999999999999996</c:v>
                </c:pt>
                <c:pt idx="1">
                  <c:v>0.42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D8A2-425B-83A3-2DBD373690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4E1-46FD-A571-E941CFA482BE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4E1-46FD-A571-E941CFA482BE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</c:v>
                </c:pt>
                <c:pt idx="1">
                  <c:v>0.4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4E1-46FD-A571-E941CFA482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t-BR" sz="1197" b="0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pt-BR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F90-43F6-B4AD-FD642F52E7EE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F90-43F6-B4AD-FD642F52E7EE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0.51</c:v>
                </c:pt>
                <c:pt idx="1">
                  <c:v>0.49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F90-43F6-B4AD-FD642F52E7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8E9-40FB-934E-7B31A35AD05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8E9-40FB-934E-7B31A35AD058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0.5</c:v>
                </c:pt>
                <c:pt idx="1">
                  <c:v>0.5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8E9-40FB-934E-7B31A35AD0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ACD-4C47-AF88-DA70A500022A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ACD-4C47-AF88-DA70A500022A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0.64</c:v>
                </c:pt>
                <c:pt idx="1">
                  <c:v>0.36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ACD-4C47-AF88-DA70A50002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D17-4171-B356-507769C22E2C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D17-4171-B356-507769C22E2C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</c:v>
                </c:pt>
                <c:pt idx="1">
                  <c:v>0.4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D17-4171-B356-507769C22E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2BB-4A4C-AA9E-8DFBE2230844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2BB-4A4C-AA9E-8DFBE2230844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0.55000000000000004</c:v>
                </c:pt>
                <c:pt idx="1">
                  <c:v>0.45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D2BB-4A4C-AA9E-8DFBE22308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78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47A-43E0-9FF2-C184DD7F933D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47A-43E0-9FF2-C184DD7F933D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647A-43E0-9FF2-C184DD7F933D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647A-43E0-9FF2-C184DD7F933D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647A-43E0-9FF2-C184DD7F933D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647A-43E0-9FF2-C184DD7F933D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647A-43E0-9FF2-C184DD7F933D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647A-43E0-9FF2-C184DD7F933D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647A-43E0-9FF2-C184DD7F933D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647A-43E0-9FF2-C184DD7F933D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647A-43E0-9FF2-C184DD7F933D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647A-43E0-9FF2-C184DD7F933D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647A-43E0-9FF2-C184DD7F933D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647A-43E0-9FF2-C184DD7F933D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647A-43E0-9FF2-C184DD7F933D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647A-43E0-9FF2-C184DD7F933D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647A-43E0-9FF2-C184DD7F933D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647A-43E0-9FF2-C184DD7F933D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647A-43E0-9FF2-C184DD7F933D}"/>
              </c:ext>
            </c:extLst>
          </c:dPt>
          <c:dPt>
            <c:idx val="1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647A-43E0-9FF2-C184DD7F933D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647A-43E0-9FF2-C184DD7F933D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647A-43E0-9FF2-C184DD7F933D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647A-43E0-9FF2-C184DD7F933D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647A-43E0-9FF2-C184DD7F933D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647A-43E0-9FF2-C184DD7F933D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647A-43E0-9FF2-C184DD7F933D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647A-43E0-9FF2-C184DD7F933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56.55957207585768</c:v>
                </c:pt>
                <c:pt idx="1">
                  <c:v>54.306149808292602</c:v>
                </c:pt>
                <c:pt idx="2">
                  <c:v>54.256353834600077</c:v>
                </c:pt>
                <c:pt idx="3">
                  <c:v>68.866519757800177</c:v>
                </c:pt>
                <c:pt idx="4">
                  <c:v>59.567382833164331</c:v>
                </c:pt>
                <c:pt idx="5">
                  <c:v>57.040262632877983</c:v>
                </c:pt>
                <c:pt idx="6">
                  <c:v>55.484416806812632</c:v>
                </c:pt>
                <c:pt idx="7">
                  <c:v>58.366556350376918</c:v>
                </c:pt>
                <c:pt idx="8">
                  <c:v>54.444051351929744</c:v>
                </c:pt>
                <c:pt idx="9">
                  <c:v>51.109692773143635</c:v>
                </c:pt>
                <c:pt idx="10">
                  <c:v>44.392941314057602</c:v>
                </c:pt>
                <c:pt idx="11">
                  <c:v>65.936391547468574</c:v>
                </c:pt>
                <c:pt idx="12">
                  <c:v>54.935446320330442</c:v>
                </c:pt>
                <c:pt idx="13">
                  <c:v>54.604917850201439</c:v>
                </c:pt>
                <c:pt idx="14">
                  <c:v>53.998193063234865</c:v>
                </c:pt>
                <c:pt idx="15">
                  <c:v>49.312436977950007</c:v>
                </c:pt>
                <c:pt idx="16">
                  <c:v>47.995698624718472</c:v>
                </c:pt>
                <c:pt idx="17">
                  <c:v>46.202868073033606</c:v>
                </c:pt>
                <c:pt idx="18">
                  <c:v>43.754713216432876</c:v>
                </c:pt>
                <c:pt idx="19">
                  <c:v>60.850774115046455</c:v>
                </c:pt>
                <c:pt idx="20">
                  <c:v>57.549530195869316</c:v>
                </c:pt>
                <c:pt idx="21">
                  <c:v>51.538084808971249</c:v>
                </c:pt>
                <c:pt idx="22">
                  <c:v>48.028102898345978</c:v>
                </c:pt>
                <c:pt idx="23">
                  <c:v>45.918966954189614</c:v>
                </c:pt>
                <c:pt idx="24">
                  <c:v>40.487995086714875</c:v>
                </c:pt>
                <c:pt idx="25">
                  <c:v>39.623297373087176</c:v>
                </c:pt>
                <c:pt idx="26">
                  <c:v>38.877307720148771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647A-43E0-9FF2-C184DD7F93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64071096"/>
        <c:axId val="564071488"/>
      </c:barChart>
      <c:catAx>
        <c:axId val="5640710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64071488"/>
        <c:crosses val="autoZero"/>
        <c:auto val="1"/>
        <c:lblAlgn val="ctr"/>
        <c:lblOffset val="100"/>
        <c:noMultiLvlLbl val="0"/>
      </c:catAx>
      <c:valAx>
        <c:axId val="564071488"/>
        <c:scaling>
          <c:orientation val="minMax"/>
          <c:max val="100"/>
          <c:min val="0"/>
        </c:scaling>
        <c:delete val="1"/>
        <c:axPos val="l"/>
        <c:numFmt formatCode="0" sourceLinked="1"/>
        <c:majorTickMark val="out"/>
        <c:minorTickMark val="none"/>
        <c:tickLblPos val="nextTo"/>
        <c:crossAx val="5640710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3399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87B-4EF6-9FAF-48D81103DD9D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87B-4EF6-9FAF-48D81103DD9D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0.75</c:v>
                </c:pt>
                <c:pt idx="1">
                  <c:v>0.25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987B-4EF6-9FAF-48D81103DD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u="sng"/>
      </a:pPr>
      <a:endParaRPr lang="pt-BR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6D1-4FAE-86B2-0136E147AE96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6D1-4FAE-86B2-0136E147AE96}"/>
              </c:ext>
            </c:extLst>
          </c:dPt>
          <c:cat>
            <c:numRef>
              <c:f>Plan1!$A$2:$A$3</c:f>
              <c:numCache>
                <c:formatCode>General</c:formatCode>
                <c:ptCount val="2"/>
              </c:numCache>
            </c:numRef>
          </c:cat>
          <c:val>
            <c:numRef>
              <c:f>Plan1!$B$2:$B$3</c:f>
              <c:numCache>
                <c:formatCode>###0%</c:formatCode>
                <c:ptCount val="2"/>
                <c:pt idx="0">
                  <c:v>0.74</c:v>
                </c:pt>
                <c:pt idx="1">
                  <c:v>0.26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46D1-4FAE-86B2-0136E147AE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t-BR" sz="1197" b="0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pt-B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5E4-4723-B6B4-6012E6C26C53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5E4-4723-B6B4-6012E6C26C53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5</c:v>
                </c:pt>
                <c:pt idx="1">
                  <c:v>95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D5E4-4723-B6B4-6012E6C26C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680-4B11-BED5-BF56952497D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680-4B11-BED5-BF56952497D8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0.79</c:v>
                </c:pt>
                <c:pt idx="1">
                  <c:v>0.21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680-4B11-BED5-BF56952497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685-46EA-888F-7C595CA54A81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685-46EA-888F-7C595CA54A81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0.78</c:v>
                </c:pt>
                <c:pt idx="1">
                  <c:v>0.22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9685-46EA-888F-7C595CA54A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BD5F-4AFD-81F8-25E31AE4449A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BD5F-4AFD-81F8-25E31AE4449A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0.72</c:v>
                </c:pt>
                <c:pt idx="1">
                  <c:v>0.28000000000000003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BD5F-4AFD-81F8-25E31AE444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2B2-4771-9CC6-82BD92B33005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2B2-4771-9CC6-82BD92B33005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0.76</c:v>
                </c:pt>
                <c:pt idx="1">
                  <c:v>0.24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2B2-4771-9CC6-82BD92B330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3D0-45BF-B08F-A18435BFC112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3D0-45BF-B08F-A18435BFC112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0.75</c:v>
                </c:pt>
                <c:pt idx="1">
                  <c:v>0.25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3D0-45BF-B08F-A18435BFC1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78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A60-4BA6-B11A-13C7AA479755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A60-4BA6-B11A-13C7AA479755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DA60-4BA6-B11A-13C7AA479755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DA60-4BA6-B11A-13C7AA479755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DA60-4BA6-B11A-13C7AA479755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DA60-4BA6-B11A-13C7AA479755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DA60-4BA6-B11A-13C7AA479755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DA60-4BA6-B11A-13C7AA479755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DA60-4BA6-B11A-13C7AA479755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DA60-4BA6-B11A-13C7AA479755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DA60-4BA6-B11A-13C7AA479755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DA60-4BA6-B11A-13C7AA479755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DA60-4BA6-B11A-13C7AA479755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DA60-4BA6-B11A-13C7AA479755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DA60-4BA6-B11A-13C7AA479755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DA60-4BA6-B11A-13C7AA479755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DA60-4BA6-B11A-13C7AA479755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DA60-4BA6-B11A-13C7AA479755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DA60-4BA6-B11A-13C7AA479755}"/>
              </c:ext>
            </c:extLst>
          </c:dPt>
          <c:dPt>
            <c:idx val="19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DA60-4BA6-B11A-13C7AA479755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DA60-4BA6-B11A-13C7AA479755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DA60-4BA6-B11A-13C7AA479755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DA60-4BA6-B11A-13C7AA479755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DA60-4BA6-B11A-13C7AA479755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DA60-4BA6-B11A-13C7AA479755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DA60-4BA6-B11A-13C7AA479755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DA60-4BA6-B11A-13C7AA47975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77.499442715429694</c:v>
                </c:pt>
                <c:pt idx="1">
                  <c:v>76.003753606775931</c:v>
                </c:pt>
                <c:pt idx="2">
                  <c:v>59.613836429338463</c:v>
                </c:pt>
                <c:pt idx="3">
                  <c:v>75.837357114882678</c:v>
                </c:pt>
                <c:pt idx="4">
                  <c:v>72.155481256680943</c:v>
                </c:pt>
                <c:pt idx="5">
                  <c:v>70.757158133417391</c:v>
                </c:pt>
                <c:pt idx="6">
                  <c:v>69.167286282707337</c:v>
                </c:pt>
                <c:pt idx="7">
                  <c:v>92.555330803493845</c:v>
                </c:pt>
                <c:pt idx="8">
                  <c:v>85.802376741716259</c:v>
                </c:pt>
                <c:pt idx="9">
                  <c:v>80.48623512491055</c:v>
                </c:pt>
                <c:pt idx="10">
                  <c:v>70.092701230347558</c:v>
                </c:pt>
                <c:pt idx="11">
                  <c:v>84.070686756640782</c:v>
                </c:pt>
                <c:pt idx="12">
                  <c:v>82.668819486785495</c:v>
                </c:pt>
                <c:pt idx="13">
                  <c:v>82.297361841520413</c:v>
                </c:pt>
                <c:pt idx="14">
                  <c:v>80.946565115310136</c:v>
                </c:pt>
                <c:pt idx="15">
                  <c:v>80.607752643814607</c:v>
                </c:pt>
                <c:pt idx="16">
                  <c:v>77.492842957864738</c:v>
                </c:pt>
                <c:pt idx="17">
                  <c:v>69.757162660617794</c:v>
                </c:pt>
                <c:pt idx="18">
                  <c:v>68.440655013566627</c:v>
                </c:pt>
                <c:pt idx="19">
                  <c:v>58.665393812983957</c:v>
                </c:pt>
                <c:pt idx="20">
                  <c:v>91.493856969674653</c:v>
                </c:pt>
                <c:pt idx="21">
                  <c:v>90.029775621982466</c:v>
                </c:pt>
                <c:pt idx="22">
                  <c:v>88.474966019493735</c:v>
                </c:pt>
                <c:pt idx="23">
                  <c:v>86.116064692344011</c:v>
                </c:pt>
                <c:pt idx="24">
                  <c:v>79.45707595948474</c:v>
                </c:pt>
                <c:pt idx="25">
                  <c:v>79.016270294452198</c:v>
                </c:pt>
                <c:pt idx="26">
                  <c:v>78.04413271188568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DA60-4BA6-B11A-13C7AA4797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53167232"/>
        <c:axId val="553166840"/>
      </c:barChart>
      <c:catAx>
        <c:axId val="5531672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3166840"/>
        <c:crosses val="autoZero"/>
        <c:auto val="1"/>
        <c:lblAlgn val="ctr"/>
        <c:lblOffset val="100"/>
        <c:noMultiLvlLbl val="0"/>
      </c:catAx>
      <c:valAx>
        <c:axId val="553166840"/>
        <c:scaling>
          <c:orientation val="minMax"/>
          <c:min val="0"/>
        </c:scaling>
        <c:delete val="1"/>
        <c:axPos val="l"/>
        <c:numFmt formatCode="0" sourceLinked="1"/>
        <c:majorTickMark val="out"/>
        <c:minorTickMark val="none"/>
        <c:tickLblPos val="nextTo"/>
        <c:crossAx val="5531672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1.9840400259858629E-2"/>
          <c:w val="0.9509778205342575"/>
          <c:h val="0.916832955379287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4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até R$200</c:v>
                </c:pt>
                <c:pt idx="1">
                  <c:v>de R$201 a R$400</c:v>
                </c:pt>
                <c:pt idx="2">
                  <c:v>de R$401 a R$600</c:v>
                </c:pt>
                <c:pt idx="3">
                  <c:v>de R$601 a R$800</c:v>
                </c:pt>
                <c:pt idx="4">
                  <c:v>de R$801 a R$1.000</c:v>
                </c:pt>
                <c:pt idx="5">
                  <c:v>de R$1.001 a R$2.000</c:v>
                </c:pt>
                <c:pt idx="6">
                  <c:v>mais de R$2.000</c:v>
                </c:pt>
              </c:strCache>
            </c:strRef>
          </c:cat>
          <c:val>
            <c:numRef>
              <c:f>Planilha1!$B$2:$B$8</c:f>
              <c:numCache>
                <c:formatCode>###0%</c:formatCode>
                <c:ptCount val="7"/>
                <c:pt idx="0">
                  <c:v>0.12685493885964549</c:v>
                </c:pt>
                <c:pt idx="1">
                  <c:v>0.19041058670951636</c:v>
                </c:pt>
                <c:pt idx="2">
                  <c:v>0.25792827769728582</c:v>
                </c:pt>
                <c:pt idx="3">
                  <c:v>0.10085524767856695</c:v>
                </c:pt>
                <c:pt idx="4">
                  <c:v>9.7665432260624879E-2</c:v>
                </c:pt>
                <c:pt idx="5">
                  <c:v>0.15382611995222262</c:v>
                </c:pt>
                <c:pt idx="6">
                  <c:v>7.2459396842137411E-2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388-4D0C-B0D4-9F371C1535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53164880"/>
        <c:axId val="553164488"/>
      </c:barChart>
      <c:catAx>
        <c:axId val="55316488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53164488"/>
        <c:crosses val="autoZero"/>
        <c:auto val="1"/>
        <c:lblAlgn val="ctr"/>
        <c:lblOffset val="100"/>
        <c:noMultiLvlLbl val="0"/>
      </c:catAx>
      <c:valAx>
        <c:axId val="553164488"/>
        <c:scaling>
          <c:orientation val="minMax"/>
          <c:max val="0.8"/>
        </c:scaling>
        <c:delete val="1"/>
        <c:axPos val="t"/>
        <c:numFmt formatCode="###0%" sourceLinked="1"/>
        <c:majorTickMark val="out"/>
        <c:minorTickMark val="none"/>
        <c:tickLblPos val="nextTo"/>
        <c:crossAx val="553164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351991076244074E-2"/>
          <c:y val="0.14575601012757269"/>
          <c:w val="0.97329601784751185"/>
          <c:h val="0.7845345937244576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78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47C-47E4-9B67-17EFD63ADE6C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47C-47E4-9B67-17EFD63ADE6C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247C-47E4-9B67-17EFD63ADE6C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247C-47E4-9B67-17EFD63ADE6C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247C-47E4-9B67-17EFD63ADE6C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247C-47E4-9B67-17EFD63ADE6C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247C-47E4-9B67-17EFD63ADE6C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247C-47E4-9B67-17EFD63ADE6C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247C-47E4-9B67-17EFD63ADE6C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247C-47E4-9B67-17EFD63ADE6C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247C-47E4-9B67-17EFD63ADE6C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247C-47E4-9B67-17EFD63ADE6C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247C-47E4-9B67-17EFD63ADE6C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247C-47E4-9B67-17EFD63ADE6C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247C-47E4-9B67-17EFD63ADE6C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247C-47E4-9B67-17EFD63ADE6C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247C-47E4-9B67-17EFD63ADE6C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247C-47E4-9B67-17EFD63ADE6C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247C-47E4-9B67-17EFD63ADE6C}"/>
              </c:ext>
            </c:extLst>
          </c:dPt>
          <c:dPt>
            <c:idx val="19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247C-47E4-9B67-17EFD63ADE6C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247C-47E4-9B67-17EFD63ADE6C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247C-47E4-9B67-17EFD63ADE6C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247C-47E4-9B67-17EFD63ADE6C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247C-47E4-9B67-17EFD63ADE6C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247C-47E4-9B67-17EFD63ADE6C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247C-47E4-9B67-17EFD63ADE6C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247C-47E4-9B67-17EFD63ADE6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_-"R$"\ * #,##0_-;\-"R$"\ * #,##0_-;_-"R$"\ * "-"??_-;_-@_-</c:formatCode>
                <c:ptCount val="27"/>
                <c:pt idx="0">
                  <c:v>951.27019301315568</c:v>
                </c:pt>
                <c:pt idx="1">
                  <c:v>801.35330624801463</c:v>
                </c:pt>
                <c:pt idx="2">
                  <c:v>600.60097303209898</c:v>
                </c:pt>
                <c:pt idx="3">
                  <c:v>1555.362333234501</c:v>
                </c:pt>
                <c:pt idx="4">
                  <c:v>841.8850201034769</c:v>
                </c:pt>
                <c:pt idx="5">
                  <c:v>810.98413181590604</c:v>
                </c:pt>
                <c:pt idx="6">
                  <c:v>799.11660756525862</c:v>
                </c:pt>
                <c:pt idx="7">
                  <c:v>2614.4894727655378</c:v>
                </c:pt>
                <c:pt idx="8">
                  <c:v>1245.1449209944642</c:v>
                </c:pt>
                <c:pt idx="9">
                  <c:v>1033.1728908119751</c:v>
                </c:pt>
                <c:pt idx="10">
                  <c:v>713.38806360037438</c:v>
                </c:pt>
                <c:pt idx="11">
                  <c:v>2750.587204275726</c:v>
                </c:pt>
                <c:pt idx="12">
                  <c:v>1276.7572797762721</c:v>
                </c:pt>
                <c:pt idx="13">
                  <c:v>1019.8367847685363</c:v>
                </c:pt>
                <c:pt idx="14">
                  <c:v>974.72640149671054</c:v>
                </c:pt>
                <c:pt idx="15">
                  <c:v>822.67261191496334</c:v>
                </c:pt>
                <c:pt idx="16">
                  <c:v>681.68071390469004</c:v>
                </c:pt>
                <c:pt idx="17">
                  <c:v>575.85416501243344</c:v>
                </c:pt>
                <c:pt idx="18">
                  <c:v>443.46138719755669</c:v>
                </c:pt>
                <c:pt idx="19">
                  <c:v>442.98789781967423</c:v>
                </c:pt>
                <c:pt idx="20">
                  <c:v>1835.6954806069314</c:v>
                </c:pt>
                <c:pt idx="21">
                  <c:v>1589.387682494634</c:v>
                </c:pt>
                <c:pt idx="22">
                  <c:v>1013.7904591226136</c:v>
                </c:pt>
                <c:pt idx="23">
                  <c:v>954.05971268052929</c:v>
                </c:pt>
                <c:pt idx="24">
                  <c:v>896.81557071828411</c:v>
                </c:pt>
                <c:pt idx="25">
                  <c:v>856.86123707595073</c:v>
                </c:pt>
                <c:pt idx="26">
                  <c:v>855.72152656831815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247C-47E4-9B67-17EFD63ADE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53301928"/>
        <c:axId val="553310944"/>
      </c:barChart>
      <c:catAx>
        <c:axId val="553301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3310944"/>
        <c:crosses val="autoZero"/>
        <c:auto val="1"/>
        <c:lblAlgn val="ctr"/>
        <c:lblOffset val="100"/>
        <c:noMultiLvlLbl val="0"/>
      </c:catAx>
      <c:valAx>
        <c:axId val="553310944"/>
        <c:scaling>
          <c:orientation val="minMax"/>
          <c:max val="3000"/>
          <c:min val="0"/>
        </c:scaling>
        <c:delete val="1"/>
        <c:axPos val="l"/>
        <c:numFmt formatCode="_-&quot;R$&quot;\ * #,##0_-;\-&quot;R$&quot;\ * #,##0_-;_-&quot;R$&quot;\ * &quot;-&quot;??_-;_-@_-" sourceLinked="1"/>
        <c:majorTickMark val="out"/>
        <c:minorTickMark val="none"/>
        <c:tickLblPos val="nextTo"/>
        <c:crossAx val="5533019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B627-49F8-BDCC-E5031D72F1EA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B627-49F8-BDCC-E5031D72F1EA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0.66</c:v>
                </c:pt>
                <c:pt idx="1">
                  <c:v>0.34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B627-49F8-BDCC-E5031D72F1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602-4F1D-8BBD-1559D6C873FA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602-4F1D-8BBD-1559D6C873FA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0.66</c:v>
                </c:pt>
                <c:pt idx="1">
                  <c:v>0.34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602-4F1D-8BBD-1559D6C873F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t-BR" sz="1197" b="0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pt-B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8B6-4C2E-9EF1-1682C2CBA76A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8B6-4C2E-9EF1-1682C2CBA76A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22</c:v>
                </c:pt>
                <c:pt idx="1">
                  <c:v>78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D8B6-4C2E-9EF1-1682C2CBA7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0BD-4D77-BD30-83AA6A6E287D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0BD-4D77-BD30-83AA6A6E287D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0.65</c:v>
                </c:pt>
                <c:pt idx="1">
                  <c:v>0.35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0BD-4D77-BD30-83AA6A6E28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698-49FA-AE9F-C9A2F0E50EE1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698-49FA-AE9F-C9A2F0E50EE1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0.72</c:v>
                </c:pt>
                <c:pt idx="1">
                  <c:v>0.28000000000000003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2698-49FA-AE9F-C9A2F0E50E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F16-4751-8392-2D281A0E01AC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F16-4751-8392-2D281A0E01AC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0.63</c:v>
                </c:pt>
                <c:pt idx="1">
                  <c:v>0.37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F16-4751-8392-2D281A0E01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09E-4296-8FEE-1ED9DA4129D5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09E-4296-8FEE-1ED9DA4129D5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0.68</c:v>
                </c:pt>
                <c:pt idx="1">
                  <c:v>0.32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409E-4296-8FEE-1ED9DA4129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CAC-47F6-830C-60B15D53BDE2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CAC-47F6-830C-60B15D53BDE2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0.62</c:v>
                </c:pt>
                <c:pt idx="1">
                  <c:v>0.38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1CAC-47F6-830C-60B15D53BD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78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879-444C-869C-964343204912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879-444C-869C-964343204912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E879-444C-869C-964343204912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E879-444C-869C-964343204912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E879-444C-869C-964343204912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E879-444C-869C-964343204912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E879-444C-869C-964343204912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E879-444C-869C-964343204912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E879-444C-869C-964343204912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E879-444C-869C-964343204912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E879-444C-869C-964343204912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E879-444C-869C-964343204912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E879-444C-869C-964343204912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E879-444C-869C-964343204912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E879-444C-869C-964343204912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E879-444C-869C-964343204912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E879-444C-869C-964343204912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E879-444C-869C-964343204912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E879-444C-869C-964343204912}"/>
              </c:ext>
            </c:extLst>
          </c:dPt>
          <c:dPt>
            <c:idx val="19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E879-444C-869C-964343204912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E879-444C-869C-964343204912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E879-444C-869C-964343204912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E879-444C-869C-964343204912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E879-444C-869C-964343204912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E879-444C-869C-964343204912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E879-444C-869C-964343204912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E879-444C-869C-96434320491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67.969824553693826</c:v>
                </c:pt>
                <c:pt idx="1">
                  <c:v>67.855188963235207</c:v>
                </c:pt>
                <c:pt idx="2">
                  <c:v>65.86389747176689</c:v>
                </c:pt>
                <c:pt idx="3">
                  <c:v>70.0946365785273</c:v>
                </c:pt>
                <c:pt idx="4">
                  <c:v>68.298463984089778</c:v>
                </c:pt>
                <c:pt idx="5">
                  <c:v>64.382707504093446</c:v>
                </c:pt>
                <c:pt idx="6">
                  <c:v>57.734427690866838</c:v>
                </c:pt>
                <c:pt idx="7">
                  <c:v>74.249643626708192</c:v>
                </c:pt>
                <c:pt idx="8">
                  <c:v>73.39784871169546</c:v>
                </c:pt>
                <c:pt idx="9">
                  <c:v>73.308152104705641</c:v>
                </c:pt>
                <c:pt idx="10">
                  <c:v>68.474721259575304</c:v>
                </c:pt>
                <c:pt idx="11">
                  <c:v>82.817188136393014</c:v>
                </c:pt>
                <c:pt idx="12">
                  <c:v>79.854461754378264</c:v>
                </c:pt>
                <c:pt idx="13">
                  <c:v>76.838995217233432</c:v>
                </c:pt>
                <c:pt idx="14">
                  <c:v>76.575382944013342</c:v>
                </c:pt>
                <c:pt idx="15">
                  <c:v>74.874576128303943</c:v>
                </c:pt>
                <c:pt idx="16">
                  <c:v>74.705792481431416</c:v>
                </c:pt>
                <c:pt idx="17">
                  <c:v>73.967993875878634</c:v>
                </c:pt>
                <c:pt idx="18">
                  <c:v>72.965468599687455</c:v>
                </c:pt>
                <c:pt idx="19">
                  <c:v>72.720760954948432</c:v>
                </c:pt>
                <c:pt idx="20">
                  <c:v>83.211110098282631</c:v>
                </c:pt>
                <c:pt idx="21">
                  <c:v>83.09303087866185</c:v>
                </c:pt>
                <c:pt idx="22">
                  <c:v>79.430790065158604</c:v>
                </c:pt>
                <c:pt idx="23">
                  <c:v>77.518243254358637</c:v>
                </c:pt>
                <c:pt idx="24">
                  <c:v>77.19347038118427</c:v>
                </c:pt>
                <c:pt idx="25">
                  <c:v>76.752289864776159</c:v>
                </c:pt>
                <c:pt idx="26">
                  <c:v>72.6270748671826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E879-444C-869C-9643432049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44786440"/>
        <c:axId val="547660536"/>
      </c:barChart>
      <c:catAx>
        <c:axId val="5447864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47660536"/>
        <c:crosses val="autoZero"/>
        <c:auto val="1"/>
        <c:lblAlgn val="ctr"/>
        <c:lblOffset val="100"/>
        <c:noMultiLvlLbl val="0"/>
      </c:catAx>
      <c:valAx>
        <c:axId val="547660536"/>
        <c:scaling>
          <c:orientation val="minMax"/>
          <c:min val="0"/>
        </c:scaling>
        <c:delete val="1"/>
        <c:axPos val="l"/>
        <c:numFmt formatCode="0" sourceLinked="1"/>
        <c:majorTickMark val="out"/>
        <c:minorTickMark val="none"/>
        <c:tickLblPos val="nextTo"/>
        <c:crossAx val="5447864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29A-41B2-A948-1027D14AC864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29A-41B2-A948-1027D14AC864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0.44</c:v>
                </c:pt>
                <c:pt idx="1">
                  <c:v>0.66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29A-41B2-A948-1027D14AC8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07B-4472-A750-D3A561479933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07B-4472-A750-D3A561479933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0.42</c:v>
                </c:pt>
                <c:pt idx="1">
                  <c:v>0.57999999999999996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107B-4472-A750-D3A5614799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D3F-4BB1-B408-9F14C68D0192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D3F-4BB1-B408-9F14C68D0192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0.53</c:v>
                </c:pt>
                <c:pt idx="1">
                  <c:v>0.47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DD3F-4BB1-B408-9F14C68D01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E10-4900-9471-7642D084B756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E10-4900-9471-7642D084B756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0.42</c:v>
                </c:pt>
                <c:pt idx="1">
                  <c:v>0.57999999999999996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DE10-4900-9471-7642D084B7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3399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marL="0" algn="r" defTabSz="914400" rtl="0" eaLnBrk="1" fontAlgn="b" latinLnBrk="0" hangingPunct="1">
                  <a:defRPr lang="pt-BR" sz="1600" b="1" i="0" u="none" strike="noStrike" kern="1200" baseline="0">
                    <a:solidFill>
                      <a:schemeClr val="accent1">
                        <a:lumMod val="75000"/>
                      </a:schemeClr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Plan1!$A$2:$A$15</c:f>
              <c:strCache>
                <c:ptCount val="14"/>
                <c:pt idx="0">
                  <c:v>não dava lucro, só prejuízo</c:v>
                </c:pt>
                <c:pt idx="1">
                  <c:v>não tinha clientes</c:v>
                </c:pt>
                <c:pt idx="2">
                  <c:v>outro</c:v>
                </c:pt>
                <c:pt idx="3">
                  <c:v>muita burocracia ‎| impostos</c:v>
                </c:pt>
                <c:pt idx="4">
                  <c:v>abriu outra empresa|mudou de ramo</c:v>
                </c:pt>
                <c:pt idx="5">
                  <c:v>consegui um emprego</c:v>
                </c:pt>
                <c:pt idx="6">
                  <c:v>dificuldades com o ponto comercial</c:v>
                </c:pt>
                <c:pt idx="7">
                  <c:v>não tinha dinheiro para investir | pagar fornecedores</c:v>
                </c:pt>
                <c:pt idx="8">
                  <c:v>não tinha tempo</c:v>
                </c:pt>
                <c:pt idx="9">
                  <c:v>concorrência muito forte</c:v>
                </c:pt>
                <c:pt idx="10">
                  <c:v>problema de saúde</c:v>
                </c:pt>
                <c:pt idx="11">
                  <c:v>não tive apoio</c:v>
                </c:pt>
                <c:pt idx="12">
                  <c:v>falta de mão de obra qualificada</c:v>
                </c:pt>
                <c:pt idx="13">
                  <c:v>não tenho perfil de empresário | empreendedor</c:v>
                </c:pt>
              </c:strCache>
            </c:strRef>
          </c:cat>
          <c:val>
            <c:numRef>
              <c:f>Plan1!$B$2:$B$15</c:f>
              <c:numCache>
                <c:formatCode>###0%</c:formatCode>
                <c:ptCount val="14"/>
                <c:pt idx="0">
                  <c:v>0.25997387886506362</c:v>
                </c:pt>
                <c:pt idx="1">
                  <c:v>0.21679310477510666</c:v>
                </c:pt>
                <c:pt idx="2">
                  <c:v>9.7311099474406373E-2</c:v>
                </c:pt>
                <c:pt idx="3">
                  <c:v>8.8403000783301919E-2</c:v>
                </c:pt>
                <c:pt idx="4">
                  <c:v>6.0090521986260581E-2</c:v>
                </c:pt>
                <c:pt idx="5">
                  <c:v>4.8979022589909341E-2</c:v>
                </c:pt>
                <c:pt idx="6">
                  <c:v>4.7617170528229995E-2</c:v>
                </c:pt>
                <c:pt idx="7">
                  <c:v>4.3045899341534015E-2</c:v>
                </c:pt>
                <c:pt idx="8">
                  <c:v>3.7279977938528039E-2</c:v>
                </c:pt>
                <c:pt idx="9">
                  <c:v>3.6480221230361785E-2</c:v>
                </c:pt>
                <c:pt idx="10">
                  <c:v>3.0302468958483705E-2</c:v>
                </c:pt>
                <c:pt idx="11">
                  <c:v>3.004666369774844E-2</c:v>
                </c:pt>
                <c:pt idx="12">
                  <c:v>2.9688027431109432E-2</c:v>
                </c:pt>
                <c:pt idx="13">
                  <c:v>2.6127621767831285E-2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6D8-48AC-AE65-8E197ADB1BD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6"/>
        <c:overlap val="22"/>
        <c:axId val="455277984"/>
        <c:axId val="456789792"/>
      </c:barChart>
      <c:catAx>
        <c:axId val="4552779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6789792"/>
        <c:crosses val="autoZero"/>
        <c:auto val="1"/>
        <c:lblAlgn val="ctr"/>
        <c:lblOffset val="100"/>
        <c:noMultiLvlLbl val="0"/>
      </c:catAx>
      <c:valAx>
        <c:axId val="456789792"/>
        <c:scaling>
          <c:orientation val="minMax"/>
          <c:max val="0.30000000000000004"/>
          <c:min val="0"/>
        </c:scaling>
        <c:delete val="1"/>
        <c:axPos val="t"/>
        <c:numFmt formatCode="###0%" sourceLinked="1"/>
        <c:majorTickMark val="out"/>
        <c:minorTickMark val="none"/>
        <c:tickLblPos val="nextTo"/>
        <c:crossAx val="455277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334-4BC7-9199-54C12521C8D7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334-4BC7-9199-54C12521C8D7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0.45</c:v>
                </c:pt>
                <c:pt idx="1">
                  <c:v>0.55000000000000004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D334-4BC7-9199-54C12521C8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2E1-4814-93D4-C7FC4483F179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2E1-4814-93D4-C7FC4483F179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0.41</c:v>
                </c:pt>
                <c:pt idx="1">
                  <c:v>0.59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02E1-4814-93D4-C7FC4483F1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9B9-4BA6-B52E-39C5FE75CBFB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9B9-4BA6-B52E-39C5FE75CBFB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0.53</c:v>
                </c:pt>
                <c:pt idx="1">
                  <c:v>0.47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E9B9-4BA6-B52E-39C5FE75CB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78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9A2-4B39-B31E-CA838B5B75A2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9A2-4B39-B31E-CA838B5B75A2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C9A2-4B39-B31E-CA838B5B75A2}"/>
              </c:ext>
            </c:extLst>
          </c:dPt>
          <c:dPt>
            <c:idx val="3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C9A2-4B39-B31E-CA838B5B75A2}"/>
              </c:ext>
            </c:extLst>
          </c:dPt>
          <c:dPt>
            <c:idx val="4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C9A2-4B39-B31E-CA838B5B75A2}"/>
              </c:ext>
            </c:extLst>
          </c:dPt>
          <c:dPt>
            <c:idx val="5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C9A2-4B39-B31E-CA838B5B75A2}"/>
              </c:ext>
            </c:extLst>
          </c:dPt>
          <c:dPt>
            <c:idx val="6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C9A2-4B39-B31E-CA838B5B75A2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C9A2-4B39-B31E-CA838B5B75A2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C9A2-4B39-B31E-CA838B5B75A2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C9A2-4B39-B31E-CA838B5B75A2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C9A2-4B39-B31E-CA838B5B75A2}"/>
              </c:ext>
            </c:extLst>
          </c:dPt>
          <c:dPt>
            <c:idx val="11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C9A2-4B39-B31E-CA838B5B75A2}"/>
              </c:ext>
            </c:extLst>
          </c:dPt>
          <c:dPt>
            <c:idx val="12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C9A2-4B39-B31E-CA838B5B75A2}"/>
              </c:ext>
            </c:extLst>
          </c:dPt>
          <c:dPt>
            <c:idx val="13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C9A2-4B39-B31E-CA838B5B75A2}"/>
              </c:ext>
            </c:extLst>
          </c:dPt>
          <c:dPt>
            <c:idx val="14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C9A2-4B39-B31E-CA838B5B75A2}"/>
              </c:ext>
            </c:extLst>
          </c:dPt>
          <c:dPt>
            <c:idx val="15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C9A2-4B39-B31E-CA838B5B75A2}"/>
              </c:ext>
            </c:extLst>
          </c:dPt>
          <c:dPt>
            <c:idx val="16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C9A2-4B39-B31E-CA838B5B75A2}"/>
              </c:ext>
            </c:extLst>
          </c:dPt>
          <c:dPt>
            <c:idx val="17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C9A2-4B39-B31E-CA838B5B75A2}"/>
              </c:ext>
            </c:extLst>
          </c:dPt>
          <c:dPt>
            <c:idx val="18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C9A2-4B39-B31E-CA838B5B75A2}"/>
              </c:ext>
            </c:extLst>
          </c:dPt>
          <c:dPt>
            <c:idx val="19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C9A2-4B39-B31E-CA838B5B75A2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C9A2-4B39-B31E-CA838B5B75A2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C9A2-4B39-B31E-CA838B5B75A2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C9A2-4B39-B31E-CA838B5B75A2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C9A2-4B39-B31E-CA838B5B75A2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C9A2-4B39-B31E-CA838B5B75A2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C9A2-4B39-B31E-CA838B5B75A2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C9A2-4B39-B31E-CA838B5B75A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47.050520738893212</c:v>
                </c:pt>
                <c:pt idx="1">
                  <c:v>44.693386807455795</c:v>
                </c:pt>
                <c:pt idx="2">
                  <c:v>42.781719493806598</c:v>
                </c:pt>
                <c:pt idx="3">
                  <c:v>57.369719508174413</c:v>
                </c:pt>
                <c:pt idx="4">
                  <c:v>47.353634351250413</c:v>
                </c:pt>
                <c:pt idx="5">
                  <c:v>43.200194011421431</c:v>
                </c:pt>
                <c:pt idx="6">
                  <c:v>39.184698710040969</c:v>
                </c:pt>
                <c:pt idx="7">
                  <c:v>44.346614806795195</c:v>
                </c:pt>
                <c:pt idx="8">
                  <c:v>38.474058808173631</c:v>
                </c:pt>
                <c:pt idx="9">
                  <c:v>37.799728350474112</c:v>
                </c:pt>
                <c:pt idx="10">
                  <c:v>35.713369746087423</c:v>
                </c:pt>
                <c:pt idx="11">
                  <c:v>42.415543532500394</c:v>
                </c:pt>
                <c:pt idx="12">
                  <c:v>40.664008141413873</c:v>
                </c:pt>
                <c:pt idx="13">
                  <c:v>38.350839777054738</c:v>
                </c:pt>
                <c:pt idx="14">
                  <c:v>38.07213555305659</c:v>
                </c:pt>
                <c:pt idx="15">
                  <c:v>36.481015387383735</c:v>
                </c:pt>
                <c:pt idx="16">
                  <c:v>35.776716535989038</c:v>
                </c:pt>
                <c:pt idx="17">
                  <c:v>34.476346611815494</c:v>
                </c:pt>
                <c:pt idx="18">
                  <c:v>33.281656563629397</c:v>
                </c:pt>
                <c:pt idx="19">
                  <c:v>32.612170103524996</c:v>
                </c:pt>
                <c:pt idx="20">
                  <c:v>44.397259958394599</c:v>
                </c:pt>
                <c:pt idx="21">
                  <c:v>41.78434011446722</c:v>
                </c:pt>
                <c:pt idx="22">
                  <c:v>39.637153302910008</c:v>
                </c:pt>
                <c:pt idx="23">
                  <c:v>37.704523359914241</c:v>
                </c:pt>
                <c:pt idx="24">
                  <c:v>36.226083933672733</c:v>
                </c:pt>
                <c:pt idx="25">
                  <c:v>35.455437970053779</c:v>
                </c:pt>
                <c:pt idx="26">
                  <c:v>35.17435696283188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C9A2-4B39-B31E-CA838B5B75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01742560"/>
        <c:axId val="501743736"/>
      </c:barChart>
      <c:catAx>
        <c:axId val="5017425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01743736"/>
        <c:crosses val="autoZero"/>
        <c:auto val="1"/>
        <c:lblAlgn val="ctr"/>
        <c:lblOffset val="100"/>
        <c:noMultiLvlLbl val="0"/>
      </c:catAx>
      <c:valAx>
        <c:axId val="501743736"/>
        <c:scaling>
          <c:orientation val="minMax"/>
          <c:min val="0"/>
        </c:scaling>
        <c:delete val="1"/>
        <c:axPos val="l"/>
        <c:numFmt formatCode="0" sourceLinked="1"/>
        <c:majorTickMark val="out"/>
        <c:minorTickMark val="none"/>
        <c:tickLblPos val="nextTo"/>
        <c:crossAx val="501742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3366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3299-475D-90DF-F099660F0A10}"/>
              </c:ext>
            </c:extLst>
          </c:dPt>
          <c:dPt>
            <c:idx val="1"/>
            <c:invertIfNegative val="0"/>
            <c:bubble3D val="0"/>
            <c:spPr>
              <a:solidFill>
                <a:srgbClr val="79CDCF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0-3299-475D-90DF-F099660F0A10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2DD-4907-9034-C535BAD1FC5C}"/>
              </c:ext>
            </c:extLst>
          </c:dPt>
          <c:dPt>
            <c:idx val="3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2DD-4907-9034-C535BAD1FC5C}"/>
              </c:ext>
            </c:extLst>
          </c:dPt>
          <c:dPt>
            <c:idx val="4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2DD-4907-9034-C535BAD1FC5C}"/>
              </c:ext>
            </c:extLst>
          </c:dPt>
          <c:dPt>
            <c:idx val="5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42DD-4907-9034-C535BAD1FC5C}"/>
              </c:ext>
            </c:extLst>
          </c:dPt>
          <c:dPt>
            <c:idx val="6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42DD-4907-9034-C535BAD1FC5C}"/>
              </c:ext>
            </c:extLst>
          </c:dPt>
          <c:dPt>
            <c:idx val="7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42DD-4907-9034-C535BAD1FC5C}"/>
              </c:ext>
            </c:extLst>
          </c:dPt>
          <c:dPt>
            <c:idx val="8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42DD-4907-9034-C535BAD1FC5C}"/>
              </c:ext>
            </c:extLst>
          </c:dPt>
          <c:dPt>
            <c:idx val="10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42DD-4907-9034-C535BAD1FC5C}"/>
              </c:ext>
            </c:extLst>
          </c:dPt>
          <c:dLbls>
            <c:dLbl>
              <c:idx val="0"/>
              <c:layout>
                <c:manualLayout>
                  <c:x val="-3.9482434684847837E-3"/>
                  <c:y val="9.2353307737614092E-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1-3299-475D-90DF-F099660F0A1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Plan1!$A$2:$A$12</c:f>
              <c:numCache>
                <c:formatCode>General</c:formatCode>
                <c:ptCount val="11"/>
                <c:pt idx="0">
                  <c:v>10</c:v>
                </c:pt>
                <c:pt idx="1">
                  <c:v>9</c:v>
                </c:pt>
                <c:pt idx="2">
                  <c:v>8</c:v>
                </c:pt>
                <c:pt idx="3">
                  <c:v>7</c:v>
                </c:pt>
                <c:pt idx="4">
                  <c:v>6</c:v>
                </c:pt>
                <c:pt idx="5">
                  <c:v>5</c:v>
                </c:pt>
                <c:pt idx="6">
                  <c:v>4</c:v>
                </c:pt>
                <c:pt idx="7">
                  <c:v>3</c:v>
                </c:pt>
                <c:pt idx="8">
                  <c:v>2</c:v>
                </c:pt>
                <c:pt idx="9">
                  <c:v>1</c:v>
                </c:pt>
                <c:pt idx="10">
                  <c:v>0</c:v>
                </c:pt>
              </c:numCache>
            </c:numRef>
          </c:cat>
          <c:val>
            <c:numRef>
              <c:f>Plan1!$B$2:$B$12</c:f>
              <c:numCache>
                <c:formatCode>0%</c:formatCode>
                <c:ptCount val="11"/>
                <c:pt idx="0">
                  <c:v>0.47</c:v>
                </c:pt>
                <c:pt idx="1">
                  <c:v>0.05</c:v>
                </c:pt>
                <c:pt idx="2">
                  <c:v>0.13</c:v>
                </c:pt>
                <c:pt idx="3">
                  <c:v>0.08</c:v>
                </c:pt>
                <c:pt idx="4">
                  <c:v>0.04</c:v>
                </c:pt>
                <c:pt idx="5">
                  <c:v>0.11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  <c:pt idx="10">
                  <c:v>0.08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42DD-4907-9034-C535BAD1FC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563515208"/>
        <c:axId val="563514816"/>
      </c:barChart>
      <c:catAx>
        <c:axId val="563515208"/>
        <c:scaling>
          <c:orientation val="maxMin"/>
        </c:scaling>
        <c:delete val="1"/>
        <c:axPos val="r"/>
        <c:numFmt formatCode="General" sourceLinked="1"/>
        <c:majorTickMark val="out"/>
        <c:minorTickMark val="none"/>
        <c:tickLblPos val="nextTo"/>
        <c:crossAx val="563514816"/>
        <c:crosses val="autoZero"/>
        <c:auto val="1"/>
        <c:lblAlgn val="ctr"/>
        <c:lblOffset val="100"/>
        <c:noMultiLvlLbl val="0"/>
      </c:catAx>
      <c:valAx>
        <c:axId val="563514816"/>
        <c:scaling>
          <c:orientation val="maxMin"/>
          <c:max val="0.55000000000000004"/>
        </c:scaling>
        <c:delete val="1"/>
        <c:axPos val="t"/>
        <c:numFmt formatCode="0%" sourceLinked="1"/>
        <c:majorTickMark val="out"/>
        <c:minorTickMark val="none"/>
        <c:tickLblPos val="nextTo"/>
        <c:crossAx val="5635152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78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070-413D-A616-564078296BF2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070-413D-A616-564078296BF2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070-413D-A616-564078296BF2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0070-413D-A616-564078296BF2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0070-413D-A616-564078296BF2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0070-413D-A616-564078296BF2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0070-413D-A616-564078296BF2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0070-413D-A616-564078296BF2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0070-413D-A616-564078296BF2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0070-413D-A616-564078296BF2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0070-413D-A616-564078296BF2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0070-413D-A616-564078296BF2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0070-413D-A616-564078296BF2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0070-413D-A616-564078296BF2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0070-413D-A616-564078296BF2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0070-413D-A616-564078296BF2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0070-413D-A616-564078296BF2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0070-413D-A616-564078296BF2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0070-413D-A616-564078296BF2}"/>
              </c:ext>
            </c:extLst>
          </c:dPt>
          <c:dPt>
            <c:idx val="19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0070-413D-A616-564078296BF2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0070-413D-A616-564078296BF2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0070-413D-A616-564078296BF2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0070-413D-A616-564078296BF2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0070-413D-A616-564078296BF2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0070-413D-A616-564078296BF2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0070-413D-A616-564078296BF2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0070-413D-A616-564078296BF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26.052198955860828</c:v>
                </c:pt>
                <c:pt idx="1">
                  <c:v>16.090114009113911</c:v>
                </c:pt>
                <c:pt idx="2">
                  <c:v>13.872722058378429</c:v>
                </c:pt>
                <c:pt idx="3">
                  <c:v>25.176463674528627</c:v>
                </c:pt>
                <c:pt idx="4">
                  <c:v>16.488263847341734</c:v>
                </c:pt>
                <c:pt idx="5">
                  <c:v>16.163986064088888</c:v>
                </c:pt>
                <c:pt idx="6">
                  <c:v>10.794856538506735</c:v>
                </c:pt>
                <c:pt idx="7">
                  <c:v>37.980508835821354</c:v>
                </c:pt>
                <c:pt idx="8">
                  <c:v>30.117650538215845</c:v>
                </c:pt>
                <c:pt idx="9">
                  <c:v>20.833029344449379</c:v>
                </c:pt>
                <c:pt idx="10">
                  <c:v>17.836119732204796</c:v>
                </c:pt>
                <c:pt idx="11">
                  <c:v>54.721393098156504</c:v>
                </c:pt>
                <c:pt idx="12">
                  <c:v>43.948084453899526</c:v>
                </c:pt>
                <c:pt idx="13">
                  <c:v>43.738069959833759</c:v>
                </c:pt>
                <c:pt idx="14">
                  <c:v>40.521004679812464</c:v>
                </c:pt>
                <c:pt idx="15">
                  <c:v>35.148788128445176</c:v>
                </c:pt>
                <c:pt idx="16">
                  <c:v>34.627621311308296</c:v>
                </c:pt>
                <c:pt idx="17">
                  <c:v>32.248388247607721</c:v>
                </c:pt>
                <c:pt idx="18">
                  <c:v>30.655026572580326</c:v>
                </c:pt>
                <c:pt idx="19">
                  <c:v>25.131213171374522</c:v>
                </c:pt>
                <c:pt idx="20">
                  <c:v>50.905010736806389</c:v>
                </c:pt>
                <c:pt idx="21">
                  <c:v>43.214388927200112</c:v>
                </c:pt>
                <c:pt idx="22">
                  <c:v>42.21790701848991</c:v>
                </c:pt>
                <c:pt idx="23">
                  <c:v>36.084533016529804</c:v>
                </c:pt>
                <c:pt idx="24">
                  <c:v>30.048168927134057</c:v>
                </c:pt>
                <c:pt idx="25">
                  <c:v>27.370413228729102</c:v>
                </c:pt>
                <c:pt idx="26">
                  <c:v>22.518007334332125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0070-413D-A616-564078296B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63513640"/>
        <c:axId val="563513248"/>
      </c:barChart>
      <c:catAx>
        <c:axId val="5635136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63513248"/>
        <c:crosses val="autoZero"/>
        <c:auto val="1"/>
        <c:lblAlgn val="ctr"/>
        <c:lblOffset val="100"/>
        <c:noMultiLvlLbl val="0"/>
      </c:catAx>
      <c:valAx>
        <c:axId val="563513248"/>
        <c:scaling>
          <c:orientation val="minMax"/>
          <c:max val="60"/>
          <c:min val="0"/>
        </c:scaling>
        <c:delete val="1"/>
        <c:axPos val="l"/>
        <c:numFmt formatCode="0" sourceLinked="1"/>
        <c:majorTickMark val="out"/>
        <c:minorTickMark val="none"/>
        <c:tickLblPos val="nextTo"/>
        <c:crossAx val="563513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8094292751564821"/>
          <c:y val="2.9985799137645337E-2"/>
          <c:w val="0.44747861002800965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3366CC"/>
            </a:solidFill>
            <a:ln w="1905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Plan1!$A$2:$A$12</c:f>
              <c:strCache>
                <c:ptCount val="11"/>
                <c:pt idx="0">
                  <c:v>Analfabeto</c:v>
                </c:pt>
                <c:pt idx="1">
                  <c:v>Fundamental - Incomp</c:v>
                </c:pt>
                <c:pt idx="2">
                  <c:v>Fundamental. - Comp</c:v>
                </c:pt>
                <c:pt idx="3">
                  <c:v>Médio Incomp.</c:v>
                </c:pt>
                <c:pt idx="4">
                  <c:v>Médio Comp.</c:v>
                </c:pt>
                <c:pt idx="5">
                  <c:v>Técnico Incomp.</c:v>
                </c:pt>
                <c:pt idx="6">
                  <c:v>Técnico Comp.</c:v>
                </c:pt>
                <c:pt idx="7">
                  <c:v>Superior Incomp.</c:v>
                </c:pt>
                <c:pt idx="8">
                  <c:v>Sup. Comp.</c:v>
                </c:pt>
                <c:pt idx="9">
                  <c:v>Pós-graduação</c:v>
                </c:pt>
                <c:pt idx="10">
                  <c:v>Sem resposta</c:v>
                </c:pt>
              </c:strCache>
            </c:strRef>
          </c:cat>
          <c:val>
            <c:numRef>
              <c:f>Plan1!$B$2:$B$12</c:f>
              <c:numCache>
                <c:formatCode>0%</c:formatCode>
                <c:ptCount val="11"/>
                <c:pt idx="0">
                  <c:v>2.6117694816143924E-3</c:v>
                </c:pt>
                <c:pt idx="1">
                  <c:v>7.0914840329099005E-2</c:v>
                </c:pt>
                <c:pt idx="2">
                  <c:v>4.6433483815566286E-2</c:v>
                </c:pt>
                <c:pt idx="3">
                  <c:v>4.0426518545814714E-2</c:v>
                </c:pt>
                <c:pt idx="4">
                  <c:v>0.27858357267864087</c:v>
                </c:pt>
                <c:pt idx="5">
                  <c:v>1.2726685582369127E-3</c:v>
                </c:pt>
                <c:pt idx="6">
                  <c:v>2.483565125373904E-2</c:v>
                </c:pt>
                <c:pt idx="7">
                  <c:v>8.710550520013377E-2</c:v>
                </c:pt>
                <c:pt idx="8">
                  <c:v>0.34451194863712731</c:v>
                </c:pt>
                <c:pt idx="9">
                  <c:v>9.912581649825207E-2</c:v>
                </c:pt>
                <c:pt idx="10">
                  <c:v>4.1782250017645154E-3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82C-4922-B1EA-674B8C9527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8"/>
        <c:overlap val="39"/>
        <c:axId val="563510896"/>
        <c:axId val="563510504"/>
      </c:barChart>
      <c:catAx>
        <c:axId val="5635108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marL="0" algn="r" defTabSz="914400" rtl="0" eaLnBrk="1" fontAlgn="t" latinLnBrk="0" hangingPunct="1">
              <a:defRPr lang="pt-BR" sz="1600" b="1" i="1" u="none" strike="noStrike" kern="1200" baseline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3510504"/>
        <c:crosses val="autoZero"/>
        <c:auto val="1"/>
        <c:lblAlgn val="ctr"/>
        <c:lblOffset val="100"/>
        <c:noMultiLvlLbl val="0"/>
      </c:catAx>
      <c:valAx>
        <c:axId val="563510504"/>
        <c:scaling>
          <c:orientation val="minMax"/>
          <c:max val="0.60000000000000009"/>
        </c:scaling>
        <c:delete val="1"/>
        <c:axPos val="t"/>
        <c:numFmt formatCode="0%" sourceLinked="1"/>
        <c:majorTickMark val="out"/>
        <c:minorTickMark val="none"/>
        <c:tickLblPos val="nextTo"/>
        <c:crossAx val="56351089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8094292751564821"/>
          <c:y val="2.9985799137645337E-2"/>
          <c:w val="0.44747861002800965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3366CC"/>
            </a:solidFill>
            <a:ln w="1905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Branco(a)</c:v>
                </c:pt>
                <c:pt idx="1">
                  <c:v>Pardo(a) </c:v>
                </c:pt>
                <c:pt idx="2">
                  <c:v>Preto(a)</c:v>
                </c:pt>
                <c:pt idx="3">
                  <c:v>Amarelo(a) </c:v>
                </c:pt>
                <c:pt idx="4">
                  <c:v>Indígena</c:v>
                </c:pt>
                <c:pt idx="5">
                  <c:v>Não quis responder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0.61783432656684767</c:v>
                </c:pt>
                <c:pt idx="1">
                  <c:v>0.28712852397212829</c:v>
                </c:pt>
                <c:pt idx="2">
                  <c:v>4.2905143271583498E-2</c:v>
                </c:pt>
                <c:pt idx="3">
                  <c:v>3.1338118932093248E-2</c:v>
                </c:pt>
                <c:pt idx="4">
                  <c:v>4.0524214716409369E-3</c:v>
                </c:pt>
                <c:pt idx="5">
                  <c:v>1.6741465785692973E-2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BDC-4BAD-B3EC-727FC354D3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8"/>
        <c:overlap val="39"/>
        <c:axId val="564062864"/>
        <c:axId val="564071880"/>
      </c:barChart>
      <c:catAx>
        <c:axId val="5640628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marL="0" algn="r" defTabSz="914400" rtl="0" eaLnBrk="1" fontAlgn="t" latinLnBrk="0" hangingPunct="1">
              <a:defRPr lang="pt-BR" sz="1600" b="1" i="1" u="none" strike="noStrike" kern="1200" baseline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4071880"/>
        <c:crosses val="autoZero"/>
        <c:auto val="1"/>
        <c:lblAlgn val="ctr"/>
        <c:lblOffset val="100"/>
        <c:noMultiLvlLbl val="0"/>
      </c:catAx>
      <c:valAx>
        <c:axId val="564071880"/>
        <c:scaling>
          <c:orientation val="minMax"/>
          <c:max val="0.8"/>
        </c:scaling>
        <c:delete val="1"/>
        <c:axPos val="t"/>
        <c:numFmt formatCode="0%" sourceLinked="1"/>
        <c:majorTickMark val="out"/>
        <c:minorTickMark val="none"/>
        <c:tickLblPos val="nextTo"/>
        <c:crossAx val="5640628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0783829338836651E-2"/>
          <c:y val="1.3843784884028734E-3"/>
          <c:w val="0.9509778205342575"/>
          <c:h val="0.66144736827283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2B55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até 1 's.m.'</c:v>
                </c:pt>
                <c:pt idx="1">
                  <c:v>de 1 a 2 's.m.'</c:v>
                </c:pt>
                <c:pt idx="2">
                  <c:v>de 2 a 3 's.m.'</c:v>
                </c:pt>
                <c:pt idx="3">
                  <c:v>de 3 a 4 's.m.'</c:v>
                </c:pt>
                <c:pt idx="4">
                  <c:v>de 4 a 5 's.m.'</c:v>
                </c:pt>
                <c:pt idx="5">
                  <c:v>de 5 a 6 's.m.'</c:v>
                </c:pt>
                <c:pt idx="6">
                  <c:v>mais de 6 's.m.'</c:v>
                </c:pt>
              </c:strCache>
            </c:strRef>
          </c:cat>
          <c:val>
            <c:numRef>
              <c:f>Planilha1!$B$2:$B$8</c:f>
              <c:numCache>
                <c:formatCode>0%</c:formatCode>
                <c:ptCount val="7"/>
                <c:pt idx="0">
                  <c:v>8.9269914284883945E-3</c:v>
                </c:pt>
                <c:pt idx="1">
                  <c:v>3.6505000731940254E-2</c:v>
                </c:pt>
                <c:pt idx="2">
                  <c:v>9.4827004508052759E-2</c:v>
                </c:pt>
                <c:pt idx="3">
                  <c:v>0.10512253531876838</c:v>
                </c:pt>
                <c:pt idx="4">
                  <c:v>9.2226484127322608E-2</c:v>
                </c:pt>
                <c:pt idx="5">
                  <c:v>0.16409245129900513</c:v>
                </c:pt>
                <c:pt idx="6">
                  <c:v>0.49829953258641507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BAC-4D7C-8425-E43D8907E2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59462520"/>
        <c:axId val="559464088"/>
      </c:barChart>
      <c:catAx>
        <c:axId val="559462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59464088"/>
        <c:crosses val="autoZero"/>
        <c:auto val="1"/>
        <c:lblAlgn val="ctr"/>
        <c:lblOffset val="100"/>
        <c:noMultiLvlLbl val="0"/>
      </c:catAx>
      <c:valAx>
        <c:axId val="559464088"/>
        <c:scaling>
          <c:orientation val="minMax"/>
          <c:max val="0.60000000000000009"/>
        </c:scaling>
        <c:delete val="1"/>
        <c:axPos val="l"/>
        <c:numFmt formatCode="0%" sourceLinked="1"/>
        <c:majorTickMark val="out"/>
        <c:minorTickMark val="none"/>
        <c:tickLblPos val="nextTo"/>
        <c:crossAx val="559462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dPt>
            <c:idx val="0"/>
            <c:bubble3D val="0"/>
            <c:spPr>
              <a:solidFill>
                <a:srgbClr val="EC425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057-4884-8AFE-170CCF73B8EB}"/>
              </c:ext>
            </c:extLst>
          </c:dPt>
          <c:dPt>
            <c:idx val="1"/>
            <c:bubble3D val="0"/>
            <c:spPr>
              <a:solidFill>
                <a:srgbClr val="79CDCF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057-4884-8AFE-170CCF73B8EB}"/>
              </c:ext>
            </c:extLst>
          </c:dPt>
          <c:dPt>
            <c:idx val="2"/>
            <c:bubble3D val="0"/>
            <c:spPr>
              <a:solidFill>
                <a:srgbClr val="ED7D3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057-4884-8AFE-170CCF73B8EB}"/>
              </c:ext>
            </c:extLst>
          </c:dPt>
          <c:cat>
            <c:strRef>
              <c:f>Plan1!$A$2:$A$4</c:f>
              <c:strCache>
                <c:ptCount val="3"/>
                <c:pt idx="0">
                  <c:v>sim</c:v>
                </c:pt>
                <c:pt idx="1">
                  <c:v>ence</c:v>
                </c:pt>
                <c:pt idx="2">
                  <c:v>deixou de ser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0.48463984204798743</c:v>
                </c:pt>
                <c:pt idx="1">
                  <c:v>0.45158032986157876</c:v>
                </c:pt>
                <c:pt idx="2">
                  <c:v>6.3779828090435239E-2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4057-4884-8AFE-170CCF73B8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"/>
        <c:holeSize val="76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Coluna1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630-4C0D-9F48-B46D2674197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630-4C0D-9F48-B46D26741977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18</c:v>
                </c:pt>
                <c:pt idx="1">
                  <c:v>94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630-4C0D-9F48-B46D267419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C06-443B-9D24-5BB01BF5538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C06-443B-9D24-5BB01BF5538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6</c:v>
                </c:pt>
                <c:pt idx="1">
                  <c:v>94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3C06-443B-9D24-5BB01BF553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BFB-48C7-9F05-B4E52CFF463E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BFB-48C7-9F05-B4E52CFF463E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4</c:v>
                </c:pt>
                <c:pt idx="1">
                  <c:v>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3BFB-48C7-9F05-B4E52CFF46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96F-4BB4-938F-B89E71CAA1C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96F-4BB4-938F-B89E71CAA1C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36</c:v>
                </c:pt>
                <c:pt idx="1">
                  <c:v>64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196F-4BB4-938F-B89E71CAA1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D7D-435B-AA28-D902075C0816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D7D-435B-AA28-D902075C0816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3</c:v>
                </c:pt>
                <c:pt idx="1">
                  <c:v>97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D7D-435B-AA28-D902075C08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rgbClr val="003399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E76-4262-BE21-10F92378CB6C}"/>
              </c:ext>
            </c:extLst>
          </c:dPt>
          <c:dPt>
            <c:idx val="1"/>
            <c:bubble3D val="0"/>
            <c:spPr>
              <a:solidFill>
                <a:srgbClr val="EC425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E76-4262-BE21-10F92378CB6C}"/>
              </c:ext>
            </c:extLst>
          </c:dPt>
          <c:dLbls>
            <c:dLbl>
              <c:idx val="1"/>
              <c:layout>
                <c:manualLayout>
                  <c:x val="-0.19117585144168658"/>
                  <c:y val="0.203198278791050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0E76-4262-BE21-10F92378CB6C}"/>
                </c:ext>
                <c:ext xmlns:c15="http://schemas.microsoft.com/office/drawing/2012/chart" uri="{CE6537A1-D6FC-4f65-9D91-7224C49458BB}">
                  <c15:layout>
                    <c:manualLayout>
                      <c:w val="7.1429629857867064E-2"/>
                      <c:h val="9.0527939057457402E-2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Plan1!$A$2:$A$3</c:f>
              <c:strCache>
                <c:ptCount val="2"/>
                <c:pt idx="0">
                  <c:v>sim, e não mudou de porte</c:v>
                </c:pt>
                <c:pt idx="1">
                  <c:v>sim, mas subiu de porte, agora é EPP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0.84</c:v>
                </c:pt>
                <c:pt idx="1">
                  <c:v>0.16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0E76-4262-BE21-10F92378CB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252-4446-8DC2-071037D1C240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252-4446-8DC2-071037D1C240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19</c:v>
                </c:pt>
                <c:pt idx="1">
                  <c:v>81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252-4446-8DC2-071037D1C2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913629639095452E-2"/>
          <c:y val="3.3555604182224467E-2"/>
          <c:w val="0.75032070028162645"/>
          <c:h val="0.932888791635551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3399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marL="0" algn="r" defTabSz="914400" rtl="0" eaLnBrk="1" fontAlgn="b" latinLnBrk="0" hangingPunct="1">
                  <a:defRPr lang="pt-BR" sz="1600" b="1" i="0" u="none" strike="noStrike" kern="1200" baseline="0">
                    <a:solidFill>
                      <a:schemeClr val="accent1">
                        <a:lumMod val="75000"/>
                      </a:schemeClr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Plan1!$A$2:$A$14</c:f>
              <c:strCache>
                <c:ptCount val="13"/>
                <c:pt idx="0">
                  <c:v>dinheiro</c:v>
                </c:pt>
                <c:pt idx="1">
                  <c:v>outro</c:v>
                </c:pt>
                <c:pt idx="2">
                  <c:v>a economia voltar a melhorar</c:v>
                </c:pt>
                <c:pt idx="3">
                  <c:v>local</c:v>
                </c:pt>
                <c:pt idx="4">
                  <c:v>licenças | documentação</c:v>
                </c:pt>
                <c:pt idx="5">
                  <c:v>clientes/serviços</c:v>
                </c:pt>
                <c:pt idx="6">
                  <c:v>tempo</c:v>
                </c:pt>
                <c:pt idx="7">
                  <c:v>planejamento/iniciar o projeto</c:v>
                </c:pt>
                <c:pt idx="8">
                  <c:v>ajuda | apoio</c:v>
                </c:pt>
                <c:pt idx="9">
                  <c:v>não falta nada</c:v>
                </c:pt>
                <c:pt idx="10">
                  <c:v>encontrar uma oportunidade</c:v>
                </c:pt>
                <c:pt idx="11">
                  <c:v>diminuir a carga tributária</c:v>
                </c:pt>
                <c:pt idx="12">
                  <c:v>decidir o porte e o ramo</c:v>
                </c:pt>
              </c:strCache>
            </c:strRef>
          </c:cat>
          <c:val>
            <c:numRef>
              <c:f>Plan1!$B$2:$B$14</c:f>
              <c:numCache>
                <c:formatCode>0%</c:formatCode>
                <c:ptCount val="13"/>
                <c:pt idx="0">
                  <c:v>0.36216594419046005</c:v>
                </c:pt>
                <c:pt idx="1">
                  <c:v>0.18741243298742505</c:v>
                </c:pt>
                <c:pt idx="2">
                  <c:v>0.17876316071534293</c:v>
                </c:pt>
                <c:pt idx="3">
                  <c:v>5.6379053829276063E-2</c:v>
                </c:pt>
                <c:pt idx="4">
                  <c:v>4.2641214353114486E-2</c:v>
                </c:pt>
                <c:pt idx="5">
                  <c:v>3.4291315065366632E-2</c:v>
                </c:pt>
                <c:pt idx="6">
                  <c:v>3.22669886467443E-2</c:v>
                </c:pt>
                <c:pt idx="7">
                  <c:v>2.954924052983525E-2</c:v>
                </c:pt>
                <c:pt idx="8">
                  <c:v>2.1201026687255087E-2</c:v>
                </c:pt>
                <c:pt idx="9">
                  <c:v>1.4451167503131275E-2</c:v>
                </c:pt>
                <c:pt idx="10">
                  <c:v>1.2012394125545557E-2</c:v>
                </c:pt>
                <c:pt idx="11">
                  <c:v>1.0671062676124785E-2</c:v>
                </c:pt>
                <c:pt idx="12">
                  <c:v>5.8670391719776813E-3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739-48D6-8E73-8380DDCA27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6"/>
        <c:overlap val="22"/>
        <c:axId val="456791360"/>
        <c:axId val="456790576"/>
      </c:barChart>
      <c:catAx>
        <c:axId val="4567913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6790576"/>
        <c:crosses val="autoZero"/>
        <c:auto val="1"/>
        <c:lblAlgn val="ctr"/>
        <c:lblOffset val="100"/>
        <c:noMultiLvlLbl val="0"/>
      </c:catAx>
      <c:valAx>
        <c:axId val="456790576"/>
        <c:scaling>
          <c:orientation val="minMax"/>
          <c:max val="0.5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456791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8094292751564821"/>
          <c:y val="2.9985799137645337E-2"/>
          <c:w val="0.5121440479153937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003399"/>
            </a:solidFill>
            <a:ln w="1905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Plan1!$A$2:$A$12</c:f>
              <c:strCache>
                <c:ptCount val="11"/>
                <c:pt idx="0">
                  <c:v>analfabeto</c:v>
                </c:pt>
                <c:pt idx="1">
                  <c:v>fundamental - incomp</c:v>
                </c:pt>
                <c:pt idx="2">
                  <c:v>fundamental. - comp</c:v>
                </c:pt>
                <c:pt idx="3">
                  <c:v>médio incompleto</c:v>
                </c:pt>
                <c:pt idx="4">
                  <c:v>médio completo</c:v>
                </c:pt>
                <c:pt idx="5">
                  <c:v>técnico incompleto</c:v>
                </c:pt>
                <c:pt idx="6">
                  <c:v>técnico completo</c:v>
                </c:pt>
                <c:pt idx="7">
                  <c:v>superior incompleto</c:v>
                </c:pt>
                <c:pt idx="8">
                  <c:v>superior completo</c:v>
                </c:pt>
                <c:pt idx="9">
                  <c:v>pós-graduação</c:v>
                </c:pt>
                <c:pt idx="10">
                  <c:v>sem resposta</c:v>
                </c:pt>
              </c:strCache>
            </c:strRef>
          </c:cat>
          <c:val>
            <c:numRef>
              <c:f>Plan1!$B$2:$B$12</c:f>
              <c:numCache>
                <c:formatCode>0%</c:formatCode>
                <c:ptCount val="11"/>
                <c:pt idx="0">
                  <c:v>1.3118841398733958E-3</c:v>
                </c:pt>
                <c:pt idx="1">
                  <c:v>6.0234064631125871E-2</c:v>
                </c:pt>
                <c:pt idx="2">
                  <c:v>4.6121376864681929E-2</c:v>
                </c:pt>
                <c:pt idx="3">
                  <c:v>3.2342248820249608E-2</c:v>
                </c:pt>
                <c:pt idx="4">
                  <c:v>0.22645476521130561</c:v>
                </c:pt>
                <c:pt idx="5">
                  <c:v>1.497501372839104E-3</c:v>
                </c:pt>
                <c:pt idx="6">
                  <c:v>2.1951019064745964E-2</c:v>
                </c:pt>
                <c:pt idx="7">
                  <c:v>8.8663362691135242E-2</c:v>
                </c:pt>
                <c:pt idx="8">
                  <c:v>0.41482150721812905</c:v>
                </c:pt>
                <c:pt idx="9">
                  <c:v>0.10189215404519102</c:v>
                </c:pt>
                <c:pt idx="10">
                  <c:v>4.7101159407243664E-3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796-4C46-B42C-E804A96B6D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8"/>
        <c:overlap val="39"/>
        <c:axId val="496513248"/>
        <c:axId val="496513640"/>
      </c:barChart>
      <c:catAx>
        <c:axId val="4965132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600" b="1" i="0" u="none" strike="noStrike" kern="1200" baseline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496513640"/>
        <c:crosses val="autoZero"/>
        <c:auto val="1"/>
        <c:lblAlgn val="ctr"/>
        <c:lblOffset val="100"/>
        <c:noMultiLvlLbl val="0"/>
      </c:catAx>
      <c:valAx>
        <c:axId val="496513640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49651324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160209758495532E-2"/>
          <c:y val="0.16504569136792477"/>
          <c:w val="0.92219834299731929"/>
          <c:h val="0.6846887660341971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3D6DCE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D6DCE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BE32-4F60-BA3B-2A1CA4A55443}"/>
              </c:ext>
            </c:extLst>
          </c:dPt>
          <c:dPt>
            <c:idx val="1"/>
            <c:invertIfNegative val="0"/>
            <c:bubble3D val="0"/>
            <c:spPr>
              <a:solidFill>
                <a:srgbClr val="3D6DCE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BE32-4F60-BA3B-2A1CA4A55443}"/>
              </c:ext>
            </c:extLst>
          </c:dPt>
          <c:dPt>
            <c:idx val="2"/>
            <c:invertIfNegative val="0"/>
            <c:bubble3D val="0"/>
            <c:spPr>
              <a:solidFill>
                <a:srgbClr val="3D6DCE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BE32-4F60-BA3B-2A1CA4A55443}"/>
              </c:ext>
            </c:extLst>
          </c:dPt>
          <c:dPt>
            <c:idx val="3"/>
            <c:invertIfNegative val="0"/>
            <c:bubble3D val="0"/>
            <c:spPr>
              <a:solidFill>
                <a:srgbClr val="3D6DCE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BE32-4F60-BA3B-2A1CA4A55443}"/>
              </c:ext>
            </c:extLst>
          </c:dPt>
          <c:dPt>
            <c:idx val="4"/>
            <c:invertIfNegative val="0"/>
            <c:bubble3D val="0"/>
            <c:spPr>
              <a:solidFill>
                <a:srgbClr val="3D6DCE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BE32-4F60-BA3B-2A1CA4A55443}"/>
              </c:ext>
            </c:extLst>
          </c:dPt>
          <c:dPt>
            <c:idx val="5"/>
            <c:invertIfNegative val="0"/>
            <c:bubble3D val="0"/>
            <c:spPr>
              <a:solidFill>
                <a:srgbClr val="3D6DCE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BE32-4F60-BA3B-2A1CA4A5544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branco(a)</c:v>
                </c:pt>
                <c:pt idx="1">
                  <c:v>pardo(a)</c:v>
                </c:pt>
                <c:pt idx="2">
                  <c:v>preto(a)</c:v>
                </c:pt>
                <c:pt idx="3">
                  <c:v>amarelo(a)</c:v>
                </c:pt>
                <c:pt idx="4">
                  <c:v>indígena</c:v>
                </c:pt>
                <c:pt idx="5">
                  <c:v>sem resposta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0.63452598397943094</c:v>
                </c:pt>
                <c:pt idx="1">
                  <c:v>0.26124239196183657</c:v>
                </c:pt>
                <c:pt idx="2">
                  <c:v>5.9628777367325407E-2</c:v>
                </c:pt>
                <c:pt idx="3">
                  <c:v>9.8909196855592862E-3</c:v>
                </c:pt>
                <c:pt idx="4">
                  <c:v>9.3387427061326321E-3</c:v>
                </c:pt>
                <c:pt idx="5">
                  <c:v>2.5373184299715881E-2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C-BE32-4F60-BA3B-2A1CA4A554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501744520"/>
        <c:axId val="501744912"/>
      </c:barChart>
      <c:catAx>
        <c:axId val="5017445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01744912"/>
        <c:crosses val="autoZero"/>
        <c:auto val="1"/>
        <c:lblAlgn val="ctr"/>
        <c:lblOffset val="100"/>
        <c:noMultiLvlLbl val="0"/>
      </c:catAx>
      <c:valAx>
        <c:axId val="50174491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501744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634723745258645E-2"/>
          <c:y val="5.225518334387539E-2"/>
          <c:w val="0.83757486944518011"/>
          <c:h val="0.8954896333122491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Planilha1!$B$2:$B$5</c:f>
              <c:numCache>
                <c:formatCode>0%</c:formatCode>
                <c:ptCount val="4"/>
                <c:pt idx="0">
                  <c:v>0.74101199065906842</c:v>
                </c:pt>
                <c:pt idx="1">
                  <c:v>0.20694225254757467</c:v>
                </c:pt>
                <c:pt idx="2">
                  <c:v>3.9375980189107838E-2</c:v>
                </c:pt>
                <c:pt idx="3">
                  <c:v>1.2669776604243996E-2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6D3-4E8A-8ABE-0331814ED4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2"/>
        <c:axId val="456791752"/>
        <c:axId val="450136632"/>
      </c:barChart>
      <c:catAx>
        <c:axId val="4567917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50136632"/>
        <c:crosses val="autoZero"/>
        <c:auto val="1"/>
        <c:lblAlgn val="ctr"/>
        <c:lblOffset val="100"/>
        <c:noMultiLvlLbl val="0"/>
      </c:catAx>
      <c:valAx>
        <c:axId val="450136632"/>
        <c:scaling>
          <c:orientation val="minMax"/>
          <c:min val="0"/>
        </c:scaling>
        <c:delete val="1"/>
        <c:axPos val="t"/>
        <c:numFmt formatCode="0%" sourceLinked="1"/>
        <c:majorTickMark val="none"/>
        <c:minorTickMark val="none"/>
        <c:tickLblPos val="nextTo"/>
        <c:crossAx val="456791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0.18877438431080198"/>
          <c:w val="0.9509778205342575"/>
          <c:h val="0.5212511248140555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4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até 5 anos</c:v>
                </c:pt>
                <c:pt idx="1">
                  <c:v>6 a 10 anos</c:v>
                </c:pt>
                <c:pt idx="2">
                  <c:v>11 a 20 anos</c:v>
                </c:pt>
                <c:pt idx="3">
                  <c:v>+ de 20 anos</c:v>
                </c:pt>
              </c:strCache>
            </c:strRef>
          </c:cat>
          <c:val>
            <c:numRef>
              <c:f>Planilha1!$B$2:$B$5</c:f>
              <c:numCache>
                <c:formatCode>0%</c:formatCode>
                <c:ptCount val="4"/>
                <c:pt idx="0">
                  <c:v>0.22828714723768162</c:v>
                </c:pt>
                <c:pt idx="1">
                  <c:v>0.29531067918080606</c:v>
                </c:pt>
                <c:pt idx="2">
                  <c:v>0.30376134443243347</c:v>
                </c:pt>
                <c:pt idx="3">
                  <c:v>0.17264082914906992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BDD-4963-AACB-95D68D0199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06201672"/>
        <c:axId val="506202064"/>
      </c:barChart>
      <c:catAx>
        <c:axId val="506201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06202064"/>
        <c:crosses val="autoZero"/>
        <c:auto val="1"/>
        <c:lblAlgn val="ctr"/>
        <c:lblOffset val="100"/>
        <c:noMultiLvlLbl val="0"/>
      </c:catAx>
      <c:valAx>
        <c:axId val="506202064"/>
        <c:scaling>
          <c:orientation val="minMax"/>
          <c:max val="0.8"/>
        </c:scaling>
        <c:delete val="1"/>
        <c:axPos val="l"/>
        <c:numFmt formatCode="0%" sourceLinked="1"/>
        <c:majorTickMark val="out"/>
        <c:minorTickMark val="none"/>
        <c:tickLblPos val="nextTo"/>
        <c:crossAx val="5062016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0.22507715052441776"/>
          <c:w val="0.9509778205342575"/>
          <c:h val="0.48494835860043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ME</c:v>
                </c:pt>
                <c:pt idx="1">
                  <c:v>EPP</c:v>
                </c:pt>
              </c:strCache>
            </c:strRef>
          </c:cat>
          <c:val>
            <c:numRef>
              <c:f>Planilha1!$B$2:$B$3</c:f>
              <c:numCache>
                <c:formatCode>0</c:formatCode>
                <c:ptCount val="2"/>
                <c:pt idx="0">
                  <c:v>12.7</c:v>
                </c:pt>
                <c:pt idx="1">
                  <c:v>16.8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7BB-4AC9-83F6-C603B06B5E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2"/>
        <c:overlap val="-27"/>
        <c:axId val="506202848"/>
        <c:axId val="506203240"/>
      </c:barChart>
      <c:catAx>
        <c:axId val="5062028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06203240"/>
        <c:crosses val="autoZero"/>
        <c:auto val="1"/>
        <c:lblAlgn val="ctr"/>
        <c:lblOffset val="100"/>
        <c:noMultiLvlLbl val="0"/>
      </c:catAx>
      <c:valAx>
        <c:axId val="506203240"/>
        <c:scaling>
          <c:orientation val="minMax"/>
          <c:max val="20"/>
        </c:scaling>
        <c:delete val="1"/>
        <c:axPos val="l"/>
        <c:numFmt formatCode="0" sourceLinked="1"/>
        <c:majorTickMark val="out"/>
        <c:minorTickMark val="none"/>
        <c:tickLblPos val="nextTo"/>
        <c:crossAx val="5062028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0.22507715052441776"/>
          <c:w val="0.9509778205342575"/>
          <c:h val="0.48494835860043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c</c:v>
                </c:pt>
                <c:pt idx="1">
                  <c:v>nc</c:v>
                </c:pt>
              </c:strCache>
            </c:strRef>
          </c:cat>
          <c:val>
            <c:numRef>
              <c:f>Planilha1!$B$2:$B$3</c:f>
              <c:numCache>
                <c:formatCode>0</c:formatCode>
                <c:ptCount val="2"/>
                <c:pt idx="0">
                  <c:v>14.589381371242157</c:v>
                </c:pt>
                <c:pt idx="1">
                  <c:v>12.936674470933655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980-4934-8538-26BAA6072E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2"/>
        <c:overlap val="-27"/>
        <c:axId val="508863528"/>
        <c:axId val="508863920"/>
      </c:barChart>
      <c:catAx>
        <c:axId val="5088635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08863920"/>
        <c:crosses val="autoZero"/>
        <c:auto val="1"/>
        <c:lblAlgn val="ctr"/>
        <c:lblOffset val="100"/>
        <c:noMultiLvlLbl val="0"/>
      </c:catAx>
      <c:valAx>
        <c:axId val="508863920"/>
        <c:scaling>
          <c:orientation val="minMax"/>
          <c:max val="20"/>
        </c:scaling>
        <c:delete val="1"/>
        <c:axPos val="l"/>
        <c:numFmt formatCode="0" sourceLinked="1"/>
        <c:majorTickMark val="out"/>
        <c:minorTickMark val="none"/>
        <c:tickLblPos val="nextTo"/>
        <c:crossAx val="508863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0.22507715052441776"/>
          <c:w val="0.9509778205342575"/>
          <c:h val="0.48494835860043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ME</c:v>
                </c:pt>
                <c:pt idx="1">
                  <c:v>EPP</c:v>
                </c:pt>
              </c:strCache>
            </c:strRef>
          </c:cat>
          <c:val>
            <c:numRef>
              <c:f>Planilha1!$B$2:$B$3</c:f>
              <c:numCache>
                <c:formatCode>0</c:formatCode>
                <c:ptCount val="2"/>
                <c:pt idx="0">
                  <c:v>13.4</c:v>
                </c:pt>
                <c:pt idx="1">
                  <c:v>13.8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3CB-485B-9E2C-7ED8DA8E35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2"/>
        <c:overlap val="-27"/>
        <c:axId val="508864704"/>
        <c:axId val="508865096"/>
      </c:barChart>
      <c:catAx>
        <c:axId val="5088647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08865096"/>
        <c:crosses val="autoZero"/>
        <c:auto val="1"/>
        <c:lblAlgn val="ctr"/>
        <c:lblOffset val="100"/>
        <c:noMultiLvlLbl val="0"/>
      </c:catAx>
      <c:valAx>
        <c:axId val="508865096"/>
        <c:scaling>
          <c:orientation val="minMax"/>
          <c:max val="20"/>
        </c:scaling>
        <c:delete val="1"/>
        <c:axPos val="l"/>
        <c:numFmt formatCode="0" sourceLinked="1"/>
        <c:majorTickMark val="out"/>
        <c:minorTickMark val="none"/>
        <c:tickLblPos val="nextTo"/>
        <c:crossAx val="508864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79CDCF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6CE-474F-9500-3F1D34443C33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6CE-474F-9500-3F1D34443C33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D6CE-474F-9500-3F1D34443C33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D6CE-474F-9500-3F1D34443C33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D6CE-474F-9500-3F1D34443C33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D6CE-474F-9500-3F1D34443C33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D6CE-474F-9500-3F1D34443C33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D6CE-474F-9500-3F1D34443C33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D6CE-474F-9500-3F1D34443C33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D6CE-474F-9500-3F1D34443C33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D6CE-474F-9500-3F1D34443C33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D6CE-474F-9500-3F1D34443C33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D6CE-474F-9500-3F1D34443C33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D6CE-474F-9500-3F1D34443C33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D6CE-474F-9500-3F1D34443C33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D6CE-474F-9500-3F1D34443C33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D6CE-474F-9500-3F1D34443C33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D6CE-474F-9500-3F1D34443C33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D6CE-474F-9500-3F1D34443C33}"/>
              </c:ext>
            </c:extLst>
          </c:dPt>
          <c:dPt>
            <c:idx val="19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D6CE-474F-9500-3F1D34443C33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D6CE-474F-9500-3F1D34443C33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D6CE-474F-9500-3F1D34443C33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D6CE-474F-9500-3F1D34443C33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D6CE-474F-9500-3F1D34443C33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D6CE-474F-9500-3F1D34443C33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D6CE-474F-9500-3F1D34443C33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D6CE-474F-9500-3F1D34443C3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13.51213436892111</c:v>
                </c:pt>
                <c:pt idx="1">
                  <c:v>13.417305515137439</c:v>
                </c:pt>
                <c:pt idx="2">
                  <c:v>13.240672411209081</c:v>
                </c:pt>
                <c:pt idx="3">
                  <c:v>14.594974303347877</c:v>
                </c:pt>
                <c:pt idx="4">
                  <c:v>14.390455996629475</c:v>
                </c:pt>
                <c:pt idx="5">
                  <c:v>14.074811694201816</c:v>
                </c:pt>
                <c:pt idx="6">
                  <c:v>13.991456985929142</c:v>
                </c:pt>
                <c:pt idx="7">
                  <c:v>12.235586713876899</c:v>
                </c:pt>
                <c:pt idx="8">
                  <c:v>11.995534238967471</c:v>
                </c:pt>
                <c:pt idx="9">
                  <c:v>11.766305322770068</c:v>
                </c:pt>
                <c:pt idx="10">
                  <c:v>10.994122690290773</c:v>
                </c:pt>
                <c:pt idx="11">
                  <c:v>13.273239777392687</c:v>
                </c:pt>
                <c:pt idx="12">
                  <c:v>12.805426675516246</c:v>
                </c:pt>
                <c:pt idx="13">
                  <c:v>12.662589168377576</c:v>
                </c:pt>
                <c:pt idx="14">
                  <c:v>12.654171334323051</c:v>
                </c:pt>
                <c:pt idx="15">
                  <c:v>12.572636069307471</c:v>
                </c:pt>
                <c:pt idx="16">
                  <c:v>12.477687937797954</c:v>
                </c:pt>
                <c:pt idx="17">
                  <c:v>12.143638762595765</c:v>
                </c:pt>
                <c:pt idx="18">
                  <c:v>11.772671569404615</c:v>
                </c:pt>
                <c:pt idx="19">
                  <c:v>10.756259503302278</c:v>
                </c:pt>
                <c:pt idx="20">
                  <c:v>12.434513882489831</c:v>
                </c:pt>
                <c:pt idx="21">
                  <c:v>12.060828247004778</c:v>
                </c:pt>
                <c:pt idx="22">
                  <c:v>12.011434613561878</c:v>
                </c:pt>
                <c:pt idx="23">
                  <c:v>11.834823918473711</c:v>
                </c:pt>
                <c:pt idx="24">
                  <c:v>10.885293333330079</c:v>
                </c:pt>
                <c:pt idx="25">
                  <c:v>10.852972527457931</c:v>
                </c:pt>
                <c:pt idx="26">
                  <c:v>10.171178042076043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D6CE-474F-9500-3F1D34443C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08964008"/>
        <c:axId val="508964400"/>
      </c:barChart>
      <c:catAx>
        <c:axId val="5089640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08964400"/>
        <c:crosses val="autoZero"/>
        <c:auto val="1"/>
        <c:lblAlgn val="ctr"/>
        <c:lblOffset val="100"/>
        <c:noMultiLvlLbl val="0"/>
      </c:catAx>
      <c:valAx>
        <c:axId val="508964400"/>
        <c:scaling>
          <c:orientation val="minMax"/>
          <c:max val="16"/>
          <c:min val="6"/>
        </c:scaling>
        <c:delete val="1"/>
        <c:axPos val="l"/>
        <c:numFmt formatCode="0" sourceLinked="1"/>
        <c:majorTickMark val="out"/>
        <c:minorTickMark val="none"/>
        <c:tickLblPos val="nextTo"/>
        <c:crossAx val="508964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E76-4262-BE21-10F92378CB6C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E76-4262-BE21-10F92378CB6C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E76-4262-BE21-10F92378CB6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0E76-4262-BE21-10F92378CB6C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0E76-4262-BE21-10F92378CB6C}"/>
              </c:ext>
            </c:extLst>
          </c:dPt>
          <c:dLbls>
            <c:dLbl>
              <c:idx val="1"/>
              <c:layout>
                <c:manualLayout>
                  <c:x val="-8.9613680363290569E-3"/>
                  <c:y val="5.0799569697762503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0E76-4262-BE21-10F92378CB6C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1.0454929375717247E-2"/>
                  <c:y val="2.9882099822213272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0E76-4262-BE21-10F92378CB6C}"/>
                </c:ex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7.4678066969408805E-3"/>
                  <c:y val="-1.7929259893327991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0E76-4262-BE21-10F92378CB6C}"/>
                </c:ex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-8.9613680363290569E-3"/>
                  <c:y val="4.1834939751098581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0E76-4262-BE21-10F92378CB6C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Plan1!$A$2:$A$6</c:f>
              <c:strCache>
                <c:ptCount val="5"/>
                <c:pt idx="0">
                  <c:v>sim, e não mudou de porte</c:v>
                </c:pt>
                <c:pt idx="1">
                  <c:v>sim, mas subiu de porte, agora é EPP</c:v>
                </c:pt>
                <c:pt idx="2">
                  <c:v>sim, mas desceu de porte</c:v>
                </c:pt>
                <c:pt idx="3">
                  <c:v>não, ainda não iniciou as atividades</c:v>
                </c:pt>
                <c:pt idx="4">
                  <c:v>não, encerrou as atividades</c:v>
                </c:pt>
              </c:strCache>
            </c:strRef>
          </c:cat>
          <c:val>
            <c:numRef>
              <c:f>Plan1!$B$2:$B$6</c:f>
              <c:numCache>
                <c:formatCode>###0%</c:formatCode>
                <c:ptCount val="5"/>
                <c:pt idx="0">
                  <c:v>0.75688661613912545</c:v>
                </c:pt>
                <c:pt idx="1">
                  <c:v>6.7792422201059188E-2</c:v>
                </c:pt>
                <c:pt idx="2">
                  <c:v>1.0528879713621608E-2</c:v>
                </c:pt>
                <c:pt idx="3">
                  <c:v>1.3465947732346179E-2</c:v>
                </c:pt>
                <c:pt idx="4">
                  <c:v>0.15132613421384197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0E76-4262-BE21-10F92378CB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55501492032497057"/>
          <c:y val="7.9218152505061024E-3"/>
          <c:w val="0.43602371163870024"/>
          <c:h val="0.7630288308146095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/>
              </a:solidFill>
              <a:latin typeface="Keep Calm Med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634723745258645E-2"/>
          <c:y val="3.6520908939283267E-2"/>
          <c:w val="0.80613774740231181"/>
          <c:h val="0.9269581821214334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Planilha1!$A$2:$A$7</c:f>
              <c:strCache>
                <c:ptCount val="6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  <c:pt idx="4">
                  <c:v>Categoria 5</c:v>
                </c:pt>
                <c:pt idx="5">
                  <c:v>Categoria 6</c:v>
                </c:pt>
              </c:strCache>
            </c:strRef>
          </c:cat>
          <c:val>
            <c:numRef>
              <c:f>Planilha1!$B$2:$B$7</c:f>
              <c:numCache>
                <c:formatCode>0%</c:formatCode>
                <c:ptCount val="6"/>
                <c:pt idx="0">
                  <c:v>0.45406858772235609</c:v>
                </c:pt>
                <c:pt idx="1">
                  <c:v>0.22598809946635176</c:v>
                </c:pt>
                <c:pt idx="2">
                  <c:v>0.22466013030621176</c:v>
                </c:pt>
                <c:pt idx="3">
                  <c:v>0.15760967623256114</c:v>
                </c:pt>
                <c:pt idx="4">
                  <c:v>7.0000000000000007E-2</c:v>
                </c:pt>
                <c:pt idx="5">
                  <c:v>0.09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594-4FEA-97CE-6E824D48EF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2"/>
        <c:axId val="509147328"/>
        <c:axId val="509147720"/>
      </c:barChart>
      <c:catAx>
        <c:axId val="5091473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09147720"/>
        <c:crosses val="autoZero"/>
        <c:auto val="1"/>
        <c:lblAlgn val="ctr"/>
        <c:lblOffset val="100"/>
        <c:noMultiLvlLbl val="0"/>
      </c:catAx>
      <c:valAx>
        <c:axId val="509147720"/>
        <c:scaling>
          <c:orientation val="minMax"/>
          <c:min val="0"/>
        </c:scaling>
        <c:delete val="1"/>
        <c:axPos val="t"/>
        <c:numFmt formatCode="0%" sourceLinked="1"/>
        <c:majorTickMark val="none"/>
        <c:minorTickMark val="none"/>
        <c:tickLblPos val="nextTo"/>
        <c:crossAx val="509147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CFDE8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A76-4503-B1B1-749ED82FBAE5}"/>
              </c:ext>
            </c:extLst>
          </c:dPt>
          <c:dPt>
            <c:idx val="1"/>
            <c:bubble3D val="0"/>
            <c:spPr>
              <a:solidFill>
                <a:srgbClr val="00A79B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A76-4503-B1B1-749ED82FBAE5}"/>
              </c:ext>
            </c:extLst>
          </c:dPt>
          <c:dPt>
            <c:idx val="2"/>
            <c:bubble3D val="0"/>
            <c:spPr>
              <a:solidFill>
                <a:srgbClr val="3C396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DA76-4503-B1B1-749ED82FBAE5}"/>
              </c:ext>
            </c:extLst>
          </c:dPt>
          <c:dPt>
            <c:idx val="3"/>
            <c:bubble3D val="0"/>
            <c:spPr>
              <a:solidFill>
                <a:srgbClr val="FF794B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DA76-4503-B1B1-749ED82FBAE5}"/>
              </c:ext>
            </c:extLst>
          </c:dPt>
          <c:dPt>
            <c:idx val="4"/>
            <c:bubble3D val="0"/>
            <c:spPr>
              <a:solidFill>
                <a:srgbClr val="EC425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DA76-4503-B1B1-749ED82FBAE5}"/>
              </c:ext>
            </c:extLst>
          </c:dPt>
          <c:dPt>
            <c:idx val="5"/>
            <c:bubble3D val="0"/>
            <c:spPr>
              <a:solidFill>
                <a:srgbClr val="33CCFF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DA76-4503-B1B1-749ED82FBAE5}"/>
              </c:ext>
            </c:extLst>
          </c:dPt>
          <c:dPt>
            <c:idx val="6"/>
            <c:bubble3D val="0"/>
            <c:spPr>
              <a:solidFill>
                <a:srgbClr val="00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DA76-4503-B1B1-749ED82FBAE5}"/>
              </c:ext>
            </c:extLst>
          </c:dPt>
          <c:dPt>
            <c:idx val="7"/>
            <c:bubble3D val="0"/>
            <c:spPr>
              <a:solidFill>
                <a:schemeClr val="accent2">
                  <a:lumMod val="6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DA76-4503-B1B1-749ED82FBAE5}"/>
              </c:ext>
            </c:extLst>
          </c:dPt>
          <c:dPt>
            <c:idx val="8"/>
            <c:bubble3D val="0"/>
            <c:spPr>
              <a:solidFill>
                <a:schemeClr val="accent3">
                  <a:lumMod val="6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DA76-4503-B1B1-749ED82FBAE5}"/>
              </c:ext>
            </c:extLst>
          </c:dPt>
          <c:dPt>
            <c:idx val="9"/>
            <c:bubble3D val="0"/>
            <c:spPr>
              <a:solidFill>
                <a:schemeClr val="accent4">
                  <a:lumMod val="6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DA76-4503-B1B1-749ED82FBAE5}"/>
              </c:ext>
            </c:extLst>
          </c:dPt>
          <c:dPt>
            <c:idx val="10"/>
            <c:bubble3D val="0"/>
            <c:spPr>
              <a:solidFill>
                <a:schemeClr val="accent5">
                  <a:lumMod val="6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99A2-43A2-A0A5-DAEECA63C0ED}"/>
              </c:ext>
            </c:extLst>
          </c:dPt>
          <c:cat>
            <c:strRef>
              <c:f>Plan1!$A$2:$A$12</c:f>
              <c:strCache>
                <c:ptCount val="11"/>
                <c:pt idx="0">
                  <c:v>empregado(a) com carteira</c:v>
                </c:pt>
                <c:pt idx="1">
                  <c:v>empregado(a) sem carteira</c:v>
                </c:pt>
                <c:pt idx="2">
                  <c:v>empreendedor informal</c:v>
                </c:pt>
                <c:pt idx="3">
                  <c:v>estudante</c:v>
                </c:pt>
                <c:pt idx="4">
                  <c:v>microempreendedor individual</c:v>
                </c:pt>
                <c:pt idx="5">
                  <c:v>outra</c:v>
                </c:pt>
                <c:pt idx="6">
                  <c:v>servidor público</c:v>
                </c:pt>
                <c:pt idx="7">
                  <c:v>dona(o) de casa</c:v>
                </c:pt>
                <c:pt idx="8">
                  <c:v>desempregado(a)</c:v>
                </c:pt>
                <c:pt idx="9">
                  <c:v>aposentado(a)</c:v>
                </c:pt>
                <c:pt idx="10">
                  <c:v>sem resposta</c:v>
                </c:pt>
              </c:strCache>
            </c:strRef>
          </c:cat>
          <c:val>
            <c:numRef>
              <c:f>Plan1!$B$2:$B$12</c:f>
              <c:numCache>
                <c:formatCode>0%</c:formatCode>
                <c:ptCount val="11"/>
                <c:pt idx="0">
                  <c:v>0.53225419078518155</c:v>
                </c:pt>
                <c:pt idx="1">
                  <c:v>0.11359905088609387</c:v>
                </c:pt>
                <c:pt idx="2">
                  <c:v>0.10310751512942268</c:v>
                </c:pt>
                <c:pt idx="3">
                  <c:v>7.4073038941464331E-2</c:v>
                </c:pt>
                <c:pt idx="4">
                  <c:v>5.1276629062839606E-2</c:v>
                </c:pt>
                <c:pt idx="5">
                  <c:v>4.1146243565679107E-2</c:v>
                </c:pt>
                <c:pt idx="6">
                  <c:v>3.9565345715203891E-2</c:v>
                </c:pt>
                <c:pt idx="7">
                  <c:v>2.3898037962710908E-2</c:v>
                </c:pt>
                <c:pt idx="8">
                  <c:v>6.7223141562689943E-3</c:v>
                </c:pt>
                <c:pt idx="9">
                  <c:v>3.1773620459646921E-3</c:v>
                </c:pt>
                <c:pt idx="10">
                  <c:v>1.1180271749157407E-2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4-DA76-4503-B1B1-749ED82FBA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1.9840400259858629E-2"/>
          <c:w val="0.9509778205342575"/>
          <c:h val="0.6901848422263807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4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até 3 anos</c:v>
                </c:pt>
                <c:pt idx="1">
                  <c:v>4 a 7</c:v>
                </c:pt>
                <c:pt idx="2">
                  <c:v>8 a 12</c:v>
                </c:pt>
                <c:pt idx="3">
                  <c:v>13 a 19</c:v>
                </c:pt>
                <c:pt idx="4">
                  <c:v>20 anos ou +</c:v>
                </c:pt>
              </c:strCache>
            </c:strRef>
          </c:cat>
          <c:val>
            <c:numRef>
              <c:f>Planilha1!$B$2:$B$6</c:f>
              <c:numCache>
                <c:formatCode>0%</c:formatCode>
                <c:ptCount val="5"/>
                <c:pt idx="0">
                  <c:v>0.27830464444436503</c:v>
                </c:pt>
                <c:pt idx="1">
                  <c:v>0.17188275991316954</c:v>
                </c:pt>
                <c:pt idx="2">
                  <c:v>0.18954718625509057</c:v>
                </c:pt>
                <c:pt idx="3">
                  <c:v>0.16998629148859543</c:v>
                </c:pt>
                <c:pt idx="4">
                  <c:v>0.1902791178987801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BDD-4963-AACB-95D68D0199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09153208"/>
        <c:axId val="543337784"/>
      </c:barChart>
      <c:catAx>
        <c:axId val="509153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43337784"/>
        <c:crosses val="autoZero"/>
        <c:auto val="1"/>
        <c:lblAlgn val="ctr"/>
        <c:lblOffset val="100"/>
        <c:noMultiLvlLbl val="0"/>
      </c:catAx>
      <c:valAx>
        <c:axId val="543337784"/>
        <c:scaling>
          <c:orientation val="minMax"/>
          <c:max val="0.8"/>
        </c:scaling>
        <c:delete val="1"/>
        <c:axPos val="l"/>
        <c:numFmt formatCode="0%" sourceLinked="1"/>
        <c:majorTickMark val="out"/>
        <c:minorTickMark val="none"/>
        <c:tickLblPos val="nextTo"/>
        <c:crossAx val="5091532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0.22507715052441776"/>
          <c:w val="0.9509778205342575"/>
          <c:h val="0.48494835860043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ME</c:v>
                </c:pt>
                <c:pt idx="1">
                  <c:v>EPP</c:v>
                </c:pt>
              </c:strCache>
            </c:strRef>
          </c:cat>
          <c:val>
            <c:numRef>
              <c:f>Planilha1!$B$2:$B$3</c:f>
              <c:numCache>
                <c:formatCode>0</c:formatCode>
                <c:ptCount val="2"/>
                <c:pt idx="0">
                  <c:v>11</c:v>
                </c:pt>
                <c:pt idx="1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A4E-4B1B-A8EA-88D3298EF1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2"/>
        <c:overlap val="-27"/>
        <c:axId val="543338960"/>
        <c:axId val="543339352"/>
      </c:barChart>
      <c:catAx>
        <c:axId val="5433389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43339352"/>
        <c:crosses val="autoZero"/>
        <c:auto val="1"/>
        <c:lblAlgn val="ctr"/>
        <c:lblOffset val="100"/>
        <c:noMultiLvlLbl val="0"/>
      </c:catAx>
      <c:valAx>
        <c:axId val="543339352"/>
        <c:scaling>
          <c:orientation val="minMax"/>
          <c:max val="20"/>
        </c:scaling>
        <c:delete val="1"/>
        <c:axPos val="l"/>
        <c:numFmt formatCode="0" sourceLinked="1"/>
        <c:majorTickMark val="out"/>
        <c:minorTickMark val="none"/>
        <c:tickLblPos val="nextTo"/>
        <c:crossAx val="543338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0.22507715052441776"/>
          <c:w val="0.9509778205342575"/>
          <c:h val="0.48494835860043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c</c:v>
                </c:pt>
                <c:pt idx="1">
                  <c:v>nc</c:v>
                </c:pt>
              </c:strCache>
            </c:strRef>
          </c:cat>
          <c:val>
            <c:numRef>
              <c:f>Planilha1!$B$2:$B$3</c:f>
              <c:numCache>
                <c:formatCode>0</c:formatCode>
                <c:ptCount val="2"/>
                <c:pt idx="0">
                  <c:v>10</c:v>
                </c:pt>
                <c:pt idx="1">
                  <c:v>11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A0F-4CF3-BE1F-C562B8261C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2"/>
        <c:overlap val="-27"/>
        <c:axId val="543340136"/>
        <c:axId val="543340528"/>
      </c:barChart>
      <c:catAx>
        <c:axId val="5433401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43340528"/>
        <c:crosses val="autoZero"/>
        <c:auto val="1"/>
        <c:lblAlgn val="ctr"/>
        <c:lblOffset val="100"/>
        <c:noMultiLvlLbl val="0"/>
      </c:catAx>
      <c:valAx>
        <c:axId val="543340528"/>
        <c:scaling>
          <c:orientation val="minMax"/>
          <c:max val="20"/>
        </c:scaling>
        <c:delete val="1"/>
        <c:axPos val="l"/>
        <c:numFmt formatCode="0" sourceLinked="1"/>
        <c:majorTickMark val="out"/>
        <c:minorTickMark val="none"/>
        <c:tickLblPos val="nextTo"/>
        <c:crossAx val="5433401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0.22507715052441776"/>
          <c:w val="0.9509778205342575"/>
          <c:h val="0.48494835860043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ME</c:v>
                </c:pt>
                <c:pt idx="1">
                  <c:v>EPP</c:v>
                </c:pt>
              </c:strCache>
            </c:strRef>
          </c:cat>
          <c:val>
            <c:numRef>
              <c:f>Planilha1!$B$2:$B$3</c:f>
              <c:numCache>
                <c:formatCode>0</c:formatCode>
                <c:ptCount val="2"/>
                <c:pt idx="0">
                  <c:v>10</c:v>
                </c:pt>
                <c:pt idx="1">
                  <c:v>14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3C5-4C2A-A84A-C49443452A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2"/>
        <c:overlap val="-27"/>
        <c:axId val="543341312"/>
        <c:axId val="543341704"/>
      </c:barChart>
      <c:catAx>
        <c:axId val="54334131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43341704"/>
        <c:crosses val="autoZero"/>
        <c:auto val="1"/>
        <c:lblAlgn val="ctr"/>
        <c:lblOffset val="100"/>
        <c:noMultiLvlLbl val="0"/>
      </c:catAx>
      <c:valAx>
        <c:axId val="543341704"/>
        <c:scaling>
          <c:orientation val="minMax"/>
          <c:max val="20"/>
          <c:min val="0"/>
        </c:scaling>
        <c:delete val="1"/>
        <c:axPos val="l"/>
        <c:numFmt formatCode="0" sourceLinked="1"/>
        <c:majorTickMark val="out"/>
        <c:minorTickMark val="none"/>
        <c:tickLblPos val="nextTo"/>
        <c:crossAx val="5433413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79CDCF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6CE-474F-9500-3F1D34443C33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6CE-474F-9500-3F1D34443C33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D6CE-474F-9500-3F1D34443C33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D6CE-474F-9500-3F1D34443C33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D6CE-474F-9500-3F1D34443C33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D6CE-474F-9500-3F1D34443C33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D6CE-474F-9500-3F1D34443C33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D6CE-474F-9500-3F1D34443C33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D6CE-474F-9500-3F1D34443C33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D6CE-474F-9500-3F1D34443C33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D6CE-474F-9500-3F1D34443C33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D6CE-474F-9500-3F1D34443C33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D6CE-474F-9500-3F1D34443C33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D6CE-474F-9500-3F1D34443C33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D6CE-474F-9500-3F1D34443C33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D6CE-474F-9500-3F1D34443C33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D6CE-474F-9500-3F1D34443C33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D6CE-474F-9500-3F1D34443C33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D6CE-474F-9500-3F1D34443C33}"/>
              </c:ext>
            </c:extLst>
          </c:dPt>
          <c:dPt>
            <c:idx val="19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D6CE-474F-9500-3F1D34443C33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D6CE-474F-9500-3F1D34443C33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D6CE-474F-9500-3F1D34443C33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D6CE-474F-9500-3F1D34443C33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D6CE-474F-9500-3F1D34443C33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D6CE-474F-9500-3F1D34443C33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D6CE-474F-9500-3F1D34443C33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D6CE-474F-9500-3F1D34443C33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13.230717156965522</c:v>
                </c:pt>
                <c:pt idx="1">
                  <c:v>12.473825039557981</c:v>
                </c:pt>
                <c:pt idx="2">
                  <c:v>11.381408837974826</c:v>
                </c:pt>
                <c:pt idx="3">
                  <c:v>13.122795177974055</c:v>
                </c:pt>
                <c:pt idx="4">
                  <c:v>11.994982909330332</c:v>
                </c:pt>
                <c:pt idx="5">
                  <c:v>10.888309540399845</c:v>
                </c:pt>
                <c:pt idx="6">
                  <c:v>9.9617636944623627</c:v>
                </c:pt>
                <c:pt idx="7">
                  <c:v>13.345877650924773</c:v>
                </c:pt>
                <c:pt idx="8">
                  <c:v>13.017335465471712</c:v>
                </c:pt>
                <c:pt idx="9">
                  <c:v>9.2156276188261401</c:v>
                </c:pt>
                <c:pt idx="10">
                  <c:v>8.9986589018636209</c:v>
                </c:pt>
                <c:pt idx="11">
                  <c:v>10.999934487931348</c:v>
                </c:pt>
                <c:pt idx="12">
                  <c:v>10.598247274499991</c:v>
                </c:pt>
                <c:pt idx="13">
                  <c:v>10.376905064060853</c:v>
                </c:pt>
                <c:pt idx="14">
                  <c:v>10.223290166528761</c:v>
                </c:pt>
                <c:pt idx="15">
                  <c:v>9.90714497406384</c:v>
                </c:pt>
                <c:pt idx="16">
                  <c:v>9.5833153313727681</c:v>
                </c:pt>
                <c:pt idx="17">
                  <c:v>9.2919174022136186</c:v>
                </c:pt>
                <c:pt idx="18">
                  <c:v>7.9609548741547123</c:v>
                </c:pt>
                <c:pt idx="19">
                  <c:v>6.874324392574569</c:v>
                </c:pt>
                <c:pt idx="20">
                  <c:v>12.482592528310049</c:v>
                </c:pt>
                <c:pt idx="21">
                  <c:v>11.895265902133891</c:v>
                </c:pt>
                <c:pt idx="22">
                  <c:v>10.408964649188123</c:v>
                </c:pt>
                <c:pt idx="23">
                  <c:v>10.315016854088862</c:v>
                </c:pt>
                <c:pt idx="24">
                  <c:v>9.3707235763907217</c:v>
                </c:pt>
                <c:pt idx="25">
                  <c:v>8.6502624753203889</c:v>
                </c:pt>
                <c:pt idx="26">
                  <c:v>8.3590915062118736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D6CE-474F-9500-3F1D34443C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43343664"/>
        <c:axId val="543344056"/>
      </c:barChart>
      <c:catAx>
        <c:axId val="54334366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43344056"/>
        <c:crosses val="autoZero"/>
        <c:auto val="1"/>
        <c:lblAlgn val="ctr"/>
        <c:lblOffset val="100"/>
        <c:noMultiLvlLbl val="0"/>
      </c:catAx>
      <c:valAx>
        <c:axId val="543344056"/>
        <c:scaling>
          <c:orientation val="minMax"/>
          <c:max val="15"/>
          <c:min val="6"/>
        </c:scaling>
        <c:delete val="1"/>
        <c:axPos val="l"/>
        <c:numFmt formatCode="0" sourceLinked="1"/>
        <c:majorTickMark val="out"/>
        <c:minorTickMark val="none"/>
        <c:tickLblPos val="nextTo"/>
        <c:crossAx val="543343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342-4516-BF7F-4942DF7295E6}"/>
              </c:ext>
            </c:extLst>
          </c:dPt>
          <c:dPt>
            <c:idx val="1"/>
            <c:bubble3D val="0"/>
            <c:spPr>
              <a:solidFill>
                <a:srgbClr val="FF794B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342-4516-BF7F-4942DF7295E6}"/>
              </c:ext>
            </c:extLst>
          </c:dPt>
          <c:dPt>
            <c:idx val="2"/>
            <c:bubble3D val="0"/>
            <c:spPr>
              <a:solidFill>
                <a:srgbClr val="3C396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7243-4556-A81D-149604058561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7243-4556-A81D-149604058561}"/>
              </c:ext>
            </c:extLst>
          </c:dPt>
          <c:cat>
            <c:strRef>
              <c:f>Plan1!$A$2:$A$5</c:f>
              <c:strCache>
                <c:ptCount val="4"/>
                <c:pt idx="0">
                  <c:v>sim</c:v>
                </c:pt>
                <c:pt idx="1">
                  <c:v>não se aplica</c:v>
                </c:pt>
                <c:pt idx="2">
                  <c:v>não</c:v>
                </c:pt>
                <c:pt idx="3">
                  <c:v>não sabe | sem resposta</c:v>
                </c:pt>
              </c:strCache>
            </c:strRef>
          </c:cat>
          <c:val>
            <c:numRef>
              <c:f>Plan1!$B$2:$B$5</c:f>
              <c:numCache>
                <c:formatCode>0%</c:formatCode>
                <c:ptCount val="4"/>
                <c:pt idx="0">
                  <c:v>0.5964817915927465</c:v>
                </c:pt>
                <c:pt idx="1">
                  <c:v>0.20635709474105648</c:v>
                </c:pt>
                <c:pt idx="2">
                  <c:v>0.18599046051016735</c:v>
                </c:pt>
                <c:pt idx="3">
                  <c:v>1.1170653156031522E-2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342-4516-BF7F-4942DF7295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2.8647390775412142E-2"/>
          <c:y val="0.68049361095899663"/>
          <c:w val="0.97135260922458788"/>
          <c:h val="0.298052387743064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353-45F6-B4A0-45B34ADF3EBD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353-45F6-B4A0-45B34ADF3EBD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0.56152463910920192</c:v>
                </c:pt>
                <c:pt idx="1">
                  <c:v>0.44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0353-45F6-B4A0-45B34ADF3E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2B9-437E-B92D-8869959D76E3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2B9-437E-B92D-8869959D76E3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0.86</c:v>
                </c:pt>
                <c:pt idx="1">
                  <c:v>0.14000000000000001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2B9-437E-B92D-8869959D76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0.22507715052441776"/>
          <c:w val="0.9509778205342575"/>
          <c:h val="0.48494835860043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ME</c:v>
                </c:pt>
                <c:pt idx="1">
                  <c:v>EPP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0.82</c:v>
                </c:pt>
                <c:pt idx="1">
                  <c:v>0.91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C5F-4767-99FF-22D57787FC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2"/>
        <c:overlap val="-27"/>
        <c:axId val="448307104"/>
        <c:axId val="448307496"/>
      </c:barChart>
      <c:catAx>
        <c:axId val="4483071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48307496"/>
        <c:crosses val="autoZero"/>
        <c:auto val="1"/>
        <c:lblAlgn val="ctr"/>
        <c:lblOffset val="100"/>
        <c:noMultiLvlLbl val="0"/>
      </c:catAx>
      <c:valAx>
        <c:axId val="448307496"/>
        <c:scaling>
          <c:orientation val="minMax"/>
          <c:max val="1"/>
        </c:scaling>
        <c:delete val="1"/>
        <c:axPos val="l"/>
        <c:numFmt formatCode="0%" sourceLinked="0"/>
        <c:majorTickMark val="out"/>
        <c:minorTickMark val="none"/>
        <c:tickLblPos val="nextTo"/>
        <c:crossAx val="4483071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C7E-4864-A407-038B29A523A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C7E-4864-A407-038B29A523AF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0.78</c:v>
                </c:pt>
                <c:pt idx="1">
                  <c:v>0.22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C7E-4864-A407-038B29A523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A43-47AD-9398-93FDE7E2CD4C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A43-47AD-9398-93FDE7E2CD4C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0.54</c:v>
                </c:pt>
                <c:pt idx="1">
                  <c:v>0.46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2A43-47AD-9398-93FDE7E2CD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153-413E-86DC-B7AA3C27DDCC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153-413E-86DC-B7AA3C27DDCC}"/>
              </c:ext>
            </c:extLst>
          </c:dPt>
          <c:cat>
            <c:strRef>
              <c:f>Plan1!$A$2:$A$3</c:f>
              <c:strCache>
                <c:ptCount val="2"/>
                <c:pt idx="0">
                  <c:v>s</c:v>
                </c:pt>
                <c:pt idx="1">
                  <c:v>n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0.66</c:v>
                </c:pt>
                <c:pt idx="1">
                  <c:v>0.34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153-413E-86DC-B7AA3C27DD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A99-4398-9BF4-47B57D82056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A99-4398-9BF4-47B57D82056F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0.45</c:v>
                </c:pt>
                <c:pt idx="1">
                  <c:v>0.55000000000000004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3A99-4398-9BF4-47B57D8205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78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819-494D-9B43-0ADB6D738AA8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819-494D-9B43-0ADB6D738AA8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A819-494D-9B43-0ADB6D738AA8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A819-494D-9B43-0ADB6D738AA8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A819-494D-9B43-0ADB6D738AA8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A819-494D-9B43-0ADB6D738AA8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A819-494D-9B43-0ADB6D738AA8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A819-494D-9B43-0ADB6D738AA8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A819-494D-9B43-0ADB6D738AA8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A819-494D-9B43-0ADB6D738AA8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A819-494D-9B43-0ADB6D738AA8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A819-494D-9B43-0ADB6D738AA8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A819-494D-9B43-0ADB6D738AA8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A819-494D-9B43-0ADB6D738AA8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A819-494D-9B43-0ADB6D738AA8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A819-494D-9B43-0ADB6D738AA8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A819-494D-9B43-0ADB6D738AA8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A819-494D-9B43-0ADB6D738AA8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A819-494D-9B43-0ADB6D738AA8}"/>
              </c:ext>
            </c:extLst>
          </c:dPt>
          <c:dPt>
            <c:idx val="19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A819-494D-9B43-0ADB6D738AA8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A819-494D-9B43-0ADB6D738AA8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A819-494D-9B43-0ADB6D738AA8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A819-494D-9B43-0ADB6D738AA8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A819-494D-9B43-0ADB6D738AA8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A819-494D-9B43-0ADB6D738AA8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A819-494D-9B43-0ADB6D738AA8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A819-494D-9B43-0ADB6D738AA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_-* #,##0_-;\-* #,##0_-;_-* "-"??_-;_-@_-</c:formatCode>
                <c:ptCount val="27"/>
                <c:pt idx="0">
                  <c:v>75.69056216883682</c:v>
                </c:pt>
                <c:pt idx="1">
                  <c:v>70.02140655802647</c:v>
                </c:pt>
                <c:pt idx="2">
                  <c:v>65.08070533109985</c:v>
                </c:pt>
                <c:pt idx="3">
                  <c:v>75.199280679526439</c:v>
                </c:pt>
                <c:pt idx="4">
                  <c:v>63.117563355143723</c:v>
                </c:pt>
                <c:pt idx="5">
                  <c:v>60.612227662113582</c:v>
                </c:pt>
                <c:pt idx="6">
                  <c:v>41.093627706719928</c:v>
                </c:pt>
                <c:pt idx="7">
                  <c:v>79.797697317889785</c:v>
                </c:pt>
                <c:pt idx="8">
                  <c:v>75.29281231489631</c:v>
                </c:pt>
                <c:pt idx="9">
                  <c:v>70.828075649226591</c:v>
                </c:pt>
                <c:pt idx="10">
                  <c:v>65.490092233909621</c:v>
                </c:pt>
                <c:pt idx="11">
                  <c:v>90.088862301343113</c:v>
                </c:pt>
                <c:pt idx="12">
                  <c:v>87.269475023473319</c:v>
                </c:pt>
                <c:pt idx="13">
                  <c:v>86.33274351013263</c:v>
                </c:pt>
                <c:pt idx="14">
                  <c:v>82.66030059498442</c:v>
                </c:pt>
                <c:pt idx="15">
                  <c:v>78.015530198340315</c:v>
                </c:pt>
                <c:pt idx="16">
                  <c:v>73.196644938097918</c:v>
                </c:pt>
                <c:pt idx="17">
                  <c:v>71.716641525914397</c:v>
                </c:pt>
                <c:pt idx="18">
                  <c:v>71.582638979120659</c:v>
                </c:pt>
                <c:pt idx="19">
                  <c:v>66.467215362766439</c:v>
                </c:pt>
                <c:pt idx="20">
                  <c:v>91.118845049619708</c:v>
                </c:pt>
                <c:pt idx="21">
                  <c:v>87.136499706082958</c:v>
                </c:pt>
                <c:pt idx="22">
                  <c:v>80.671290121903439</c:v>
                </c:pt>
                <c:pt idx="23">
                  <c:v>79.499657645284799</c:v>
                </c:pt>
                <c:pt idx="24">
                  <c:v>79.416135403249726</c:v>
                </c:pt>
                <c:pt idx="25">
                  <c:v>78.316393892346497</c:v>
                </c:pt>
                <c:pt idx="26">
                  <c:v>68.345388090214684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A819-494D-9B43-0ADB6D738A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08957736"/>
        <c:axId val="508957344"/>
      </c:barChart>
      <c:catAx>
        <c:axId val="5089577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08957344"/>
        <c:crosses val="autoZero"/>
        <c:auto val="1"/>
        <c:lblAlgn val="ctr"/>
        <c:lblOffset val="100"/>
        <c:noMultiLvlLbl val="0"/>
      </c:catAx>
      <c:valAx>
        <c:axId val="508957344"/>
        <c:scaling>
          <c:orientation val="minMax"/>
          <c:max val="100"/>
          <c:min val="6"/>
        </c:scaling>
        <c:delete val="1"/>
        <c:axPos val="l"/>
        <c:numFmt formatCode="_-* #,##0_-;\-* #,##0_-;_-* &quot;-&quot;??_-;_-@_-" sourceLinked="1"/>
        <c:majorTickMark val="out"/>
        <c:minorTickMark val="none"/>
        <c:tickLblPos val="nextTo"/>
        <c:crossAx val="508957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342-4516-BF7F-4942DF7295E6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342-4516-BF7F-4942DF7295E6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0.75</c:v>
                </c:pt>
                <c:pt idx="1">
                  <c:v>0.25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342-4516-BF7F-4942DF7295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F92-468D-AED8-DC207B0A4045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F92-468D-AED8-DC207B0A4045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0.73</c:v>
                </c:pt>
                <c:pt idx="1">
                  <c:v>0.27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DF92-468D-AED8-DC207B0A40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133-412E-8F3B-E9334C5F224D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133-412E-8F3B-E9334C5F224D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0.83</c:v>
                </c:pt>
                <c:pt idx="1">
                  <c:v>0.17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A133-412E-8F3B-E9334C5F22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447-4F9E-9BCE-6E1B9745EFCA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447-4F9E-9BCE-6E1B9745EFCA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0.79</c:v>
                </c:pt>
                <c:pt idx="1">
                  <c:v>0.21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447-4F9E-9BCE-6E1B9745EF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E83-495C-8A19-71FF3D40B180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E83-495C-8A19-71FF3D40B180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0.73</c:v>
                </c:pt>
                <c:pt idx="1">
                  <c:v>0.27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1E83-495C-8A19-71FF3D40B1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0.22507715052441776"/>
          <c:w val="0.9509778205342575"/>
          <c:h val="0.48494835860043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c</c:v>
                </c:pt>
                <c:pt idx="1">
                  <c:v>nc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0.89932004730233761</c:v>
                </c:pt>
                <c:pt idx="1">
                  <c:v>0.80535279909111868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AB05-4AA9-9622-1B2D75EB6B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2"/>
        <c:overlap val="-27"/>
        <c:axId val="450157144"/>
        <c:axId val="450157536"/>
      </c:barChart>
      <c:catAx>
        <c:axId val="4501571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50157536"/>
        <c:crosses val="autoZero"/>
        <c:auto val="1"/>
        <c:lblAlgn val="ctr"/>
        <c:lblOffset val="100"/>
        <c:noMultiLvlLbl val="0"/>
      </c:catAx>
      <c:valAx>
        <c:axId val="450157536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4501571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3CA-40A2-B771-03736D9A2A71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3CA-40A2-B771-03736D9A2A71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0.76</c:v>
                </c:pt>
                <c:pt idx="1">
                  <c:v>0.24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E3CA-40A2-B771-03736D9A2A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E32-4EA8-B3F6-372C377988F1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E32-4EA8-B3F6-372C377988F1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0.73</c:v>
                </c:pt>
                <c:pt idx="1">
                  <c:v>0.27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2E32-4EA8-B3F6-372C377988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78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819-494D-9B43-0ADB6D738AA8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819-494D-9B43-0ADB6D738AA8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A819-494D-9B43-0ADB6D738AA8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A819-494D-9B43-0ADB6D738AA8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A819-494D-9B43-0ADB6D738AA8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A819-494D-9B43-0ADB6D738AA8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A819-494D-9B43-0ADB6D738AA8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A819-494D-9B43-0ADB6D738AA8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A819-494D-9B43-0ADB6D738AA8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A819-494D-9B43-0ADB6D738AA8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A819-494D-9B43-0ADB6D738AA8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A819-494D-9B43-0ADB6D738AA8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A819-494D-9B43-0ADB6D738AA8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A819-494D-9B43-0ADB6D738AA8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A819-494D-9B43-0ADB6D738AA8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A819-494D-9B43-0ADB6D738AA8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A819-494D-9B43-0ADB6D738AA8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A819-494D-9B43-0ADB6D738AA8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A819-494D-9B43-0ADB6D738AA8}"/>
              </c:ext>
            </c:extLst>
          </c:dPt>
          <c:dPt>
            <c:idx val="19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A819-494D-9B43-0ADB6D738AA8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A819-494D-9B43-0ADB6D738AA8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A819-494D-9B43-0ADB6D738AA8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A819-494D-9B43-0ADB6D738AA8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A819-494D-9B43-0ADB6D738AA8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A819-494D-9B43-0ADB6D738AA8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A819-494D-9B43-0ADB6D738AA8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A819-494D-9B43-0ADB6D738AA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82.111845320072774</c:v>
                </c:pt>
                <c:pt idx="1">
                  <c:v>76.9304779785639</c:v>
                </c:pt>
                <c:pt idx="2">
                  <c:v>76.22192830530507</c:v>
                </c:pt>
                <c:pt idx="3">
                  <c:v>78.54755119923567</c:v>
                </c:pt>
                <c:pt idx="4">
                  <c:v>78.475917683517167</c:v>
                </c:pt>
                <c:pt idx="5">
                  <c:v>75.493914420610537</c:v>
                </c:pt>
                <c:pt idx="6">
                  <c:v>67.098563205754502</c:v>
                </c:pt>
                <c:pt idx="7">
                  <c:v>83.104844739893082</c:v>
                </c:pt>
                <c:pt idx="8">
                  <c:v>79.6834933717182</c:v>
                </c:pt>
                <c:pt idx="9">
                  <c:v>79.538115590494371</c:v>
                </c:pt>
                <c:pt idx="10">
                  <c:v>77.319282077540123</c:v>
                </c:pt>
                <c:pt idx="11">
                  <c:v>86.80473487118492</c:v>
                </c:pt>
                <c:pt idx="12">
                  <c:v>85.049588954666731</c:v>
                </c:pt>
                <c:pt idx="13">
                  <c:v>84.745679654283236</c:v>
                </c:pt>
                <c:pt idx="14">
                  <c:v>83.885438798269305</c:v>
                </c:pt>
                <c:pt idx="15">
                  <c:v>82.153332459006791</c:v>
                </c:pt>
                <c:pt idx="16">
                  <c:v>80.772578098408275</c:v>
                </c:pt>
                <c:pt idx="17">
                  <c:v>80.202839448009982</c:v>
                </c:pt>
                <c:pt idx="18">
                  <c:v>80.058298107534867</c:v>
                </c:pt>
                <c:pt idx="19">
                  <c:v>78.396487244493358</c:v>
                </c:pt>
                <c:pt idx="20">
                  <c:v>87.160798179168438</c:v>
                </c:pt>
                <c:pt idx="21">
                  <c:v>84.853819605077717</c:v>
                </c:pt>
                <c:pt idx="22">
                  <c:v>83.620639065314364</c:v>
                </c:pt>
                <c:pt idx="23">
                  <c:v>83.563412338612039</c:v>
                </c:pt>
                <c:pt idx="24">
                  <c:v>83.345831381487613</c:v>
                </c:pt>
                <c:pt idx="25">
                  <c:v>81.582772976836196</c:v>
                </c:pt>
                <c:pt idx="26">
                  <c:v>80.421372516599249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A819-494D-9B43-0ADB6D738A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09146152"/>
        <c:axId val="446017056"/>
      </c:barChart>
      <c:catAx>
        <c:axId val="5091461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46017056"/>
        <c:crosses val="autoZero"/>
        <c:auto val="1"/>
        <c:lblAlgn val="ctr"/>
        <c:lblOffset val="100"/>
        <c:noMultiLvlLbl val="0"/>
      </c:catAx>
      <c:valAx>
        <c:axId val="446017056"/>
        <c:scaling>
          <c:orientation val="minMax"/>
          <c:max val="100"/>
          <c:min val="6"/>
        </c:scaling>
        <c:delete val="1"/>
        <c:axPos val="l"/>
        <c:numFmt formatCode="0" sourceLinked="1"/>
        <c:majorTickMark val="out"/>
        <c:minorTickMark val="none"/>
        <c:tickLblPos val="nextTo"/>
        <c:crossAx val="509146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820-44BA-9B18-22E225733AF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820-44BA-9B18-22E225733AFF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0.33</c:v>
                </c:pt>
                <c:pt idx="1">
                  <c:v>0.67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A820-44BA-9B18-22E225733A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0B6-4E51-B2E2-4446A95CB2A9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0B6-4E51-B2E2-4446A95CB2A9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0.3</c:v>
                </c:pt>
                <c:pt idx="1">
                  <c:v>0.7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40B6-4E51-B2E2-4446A95CB2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t-BR" sz="1197" b="0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pt-B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394-4B39-AE50-3F67545AA70A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394-4B39-AE50-3F67545AA70A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0.41</c:v>
                </c:pt>
                <c:pt idx="1">
                  <c:v>0.59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394-4B39-AE50-3F67545AA7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0B7-4D1D-AAA5-2E4818BBC504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0B7-4D1D-AAA5-2E4818BBC504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0.39</c:v>
                </c:pt>
                <c:pt idx="1">
                  <c:v>0.61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E0B7-4D1D-AAA5-2E4818BBC5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2BA-412F-A81C-91EB71CDF08C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2BA-412F-A81C-91EB71CDF08C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0.28999999999999998</c:v>
                </c:pt>
                <c:pt idx="1">
                  <c:v>0.71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22BA-412F-A81C-91EB71CDF0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DE5-46EB-BC08-0B9B717940A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DE5-46EB-BC08-0B9B717940AF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0.34</c:v>
                </c:pt>
                <c:pt idx="1">
                  <c:v>0.66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DE5-46EB-BC08-0B9B717940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B8C-4C41-B897-119063FBBB46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B8C-4C41-B897-119063FBBB46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0.28000000000000003</c:v>
                </c:pt>
                <c:pt idx="1">
                  <c:v>0.72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7B8C-4C41-B897-119063FBBB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0.22507715052441776"/>
          <c:w val="0.9509778205342575"/>
          <c:h val="0.48494835860043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ME</c:v>
                </c:pt>
                <c:pt idx="1">
                  <c:v>EPP</c:v>
                </c:pt>
              </c:strCache>
            </c:strRef>
          </c:cat>
          <c:val>
            <c:numRef>
              <c:f>Planilha1!$B$2:$B$3</c:f>
              <c:numCache>
                <c:formatCode>0%</c:formatCode>
                <c:ptCount val="2"/>
                <c:pt idx="0">
                  <c:v>0.86468712598718223</c:v>
                </c:pt>
                <c:pt idx="1">
                  <c:v>0.76370043273469401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30A-4EC3-AFB7-D0D5DEE9DA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2"/>
        <c:overlap val="-27"/>
        <c:axId val="451743632"/>
        <c:axId val="451744024"/>
      </c:barChart>
      <c:catAx>
        <c:axId val="4517436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51744024"/>
        <c:crosses val="autoZero"/>
        <c:auto val="1"/>
        <c:lblAlgn val="ctr"/>
        <c:lblOffset val="100"/>
        <c:noMultiLvlLbl val="0"/>
      </c:catAx>
      <c:valAx>
        <c:axId val="451744024"/>
        <c:scaling>
          <c:orientation val="minMax"/>
          <c:max val="1"/>
          <c:min val="0"/>
        </c:scaling>
        <c:delete val="1"/>
        <c:axPos val="l"/>
        <c:numFmt formatCode="0%" sourceLinked="1"/>
        <c:majorTickMark val="out"/>
        <c:minorTickMark val="none"/>
        <c:tickLblPos val="nextTo"/>
        <c:crossAx val="451743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78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1F3-48A5-805B-034E8EB20D3E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1F3-48A5-805B-034E8EB20D3E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61F3-48A5-805B-034E8EB20D3E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61F3-48A5-805B-034E8EB20D3E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61F3-48A5-805B-034E8EB20D3E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61F3-48A5-805B-034E8EB20D3E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61F3-48A5-805B-034E8EB20D3E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61F3-48A5-805B-034E8EB20D3E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61F3-48A5-805B-034E8EB20D3E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61F3-48A5-805B-034E8EB20D3E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61F3-48A5-805B-034E8EB20D3E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61F3-48A5-805B-034E8EB20D3E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61F3-48A5-805B-034E8EB20D3E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61F3-48A5-805B-034E8EB20D3E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61F3-48A5-805B-034E8EB20D3E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61F3-48A5-805B-034E8EB20D3E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61F3-48A5-805B-034E8EB20D3E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61F3-48A5-805B-034E8EB20D3E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61F3-48A5-805B-034E8EB20D3E}"/>
              </c:ext>
            </c:extLst>
          </c:dPt>
          <c:dPt>
            <c:idx val="19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61F3-48A5-805B-034E8EB20D3E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61F3-48A5-805B-034E8EB20D3E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61F3-48A5-805B-034E8EB20D3E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61F3-48A5-805B-034E8EB20D3E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61F3-48A5-805B-034E8EB20D3E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61F3-48A5-805B-034E8EB20D3E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61F3-48A5-805B-034E8EB20D3E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61F3-48A5-805B-034E8EB20D3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40.429294314379469</c:v>
                </c:pt>
                <c:pt idx="1">
                  <c:v>34.932608891014425</c:v>
                </c:pt>
                <c:pt idx="2">
                  <c:v>33.179047154792343</c:v>
                </c:pt>
                <c:pt idx="3">
                  <c:v>31.262234918553268</c:v>
                </c:pt>
                <c:pt idx="4">
                  <c:v>30.635931465657006</c:v>
                </c:pt>
                <c:pt idx="5">
                  <c:v>29.987016632594877</c:v>
                </c:pt>
                <c:pt idx="6">
                  <c:v>22.973640938739912</c:v>
                </c:pt>
                <c:pt idx="7">
                  <c:v>43.777472094624258</c:v>
                </c:pt>
                <c:pt idx="8">
                  <c:v>41.430480739423395</c:v>
                </c:pt>
                <c:pt idx="9">
                  <c:v>39.981796148740493</c:v>
                </c:pt>
                <c:pt idx="10">
                  <c:v>25.419024682332488</c:v>
                </c:pt>
                <c:pt idx="11">
                  <c:v>43.545239463568244</c:v>
                </c:pt>
                <c:pt idx="12">
                  <c:v>39.435768203864676</c:v>
                </c:pt>
                <c:pt idx="13">
                  <c:v>39.014771392657963</c:v>
                </c:pt>
                <c:pt idx="14">
                  <c:v>37.672887254762706</c:v>
                </c:pt>
                <c:pt idx="15">
                  <c:v>34.982308578384774</c:v>
                </c:pt>
                <c:pt idx="16">
                  <c:v>34.212894169112488</c:v>
                </c:pt>
                <c:pt idx="17">
                  <c:v>33.976423199162575</c:v>
                </c:pt>
                <c:pt idx="18">
                  <c:v>33.025138740729858</c:v>
                </c:pt>
                <c:pt idx="19">
                  <c:v>24.723659083795138</c:v>
                </c:pt>
                <c:pt idx="20">
                  <c:v>51.731241792421088</c:v>
                </c:pt>
                <c:pt idx="21">
                  <c:v>42.859967639329703</c:v>
                </c:pt>
                <c:pt idx="22">
                  <c:v>42.167777478081227</c:v>
                </c:pt>
                <c:pt idx="23">
                  <c:v>41.041036690193877</c:v>
                </c:pt>
                <c:pt idx="24">
                  <c:v>38.366401878838076</c:v>
                </c:pt>
                <c:pt idx="25">
                  <c:v>33.687520135216289</c:v>
                </c:pt>
                <c:pt idx="26">
                  <c:v>24.855590427738548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61F3-48A5-805B-034E8EB20D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48776208"/>
        <c:axId val="497526624"/>
      </c:barChart>
      <c:catAx>
        <c:axId val="5487762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97526624"/>
        <c:crosses val="autoZero"/>
        <c:auto val="1"/>
        <c:lblAlgn val="ctr"/>
        <c:lblOffset val="100"/>
        <c:noMultiLvlLbl val="0"/>
      </c:catAx>
      <c:valAx>
        <c:axId val="497526624"/>
        <c:scaling>
          <c:orientation val="minMax"/>
          <c:max val="60"/>
          <c:min val="6"/>
        </c:scaling>
        <c:delete val="1"/>
        <c:axPos val="l"/>
        <c:numFmt formatCode="0" sourceLinked="1"/>
        <c:majorTickMark val="out"/>
        <c:minorTickMark val="none"/>
        <c:tickLblPos val="nextTo"/>
        <c:crossAx val="5487762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C000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517-4A9A-9FBD-9ADBA50DF983}"/>
              </c:ext>
            </c:extLst>
          </c:dPt>
          <c:dPt>
            <c:idx val="1"/>
            <c:bubble3D val="0"/>
            <c:spPr>
              <a:solidFill>
                <a:srgbClr val="00A79B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517-4A9A-9FBD-9ADBA50DF983}"/>
              </c:ext>
            </c:extLst>
          </c:dPt>
          <c:dPt>
            <c:idx val="2"/>
            <c:bubble3D val="0"/>
            <c:spPr>
              <a:solidFill>
                <a:srgbClr val="EC425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7517-4A9A-9FBD-9ADBA50DF983}"/>
              </c:ext>
            </c:extLst>
          </c:dPt>
          <c:cat>
            <c:strRef>
              <c:f>Plan1!$A$2:$A$4</c:f>
              <c:strCache>
                <c:ptCount val="3"/>
                <c:pt idx="0">
                  <c:v>às vezes</c:v>
                </c:pt>
                <c:pt idx="1">
                  <c:v>sempre</c:v>
                </c:pt>
                <c:pt idx="2">
                  <c:v>nunca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 formatCode="###0%">
                  <c:v>0.14144586017717162</c:v>
                </c:pt>
                <c:pt idx="1">
                  <c:v>0.55000000000000004</c:v>
                </c:pt>
                <c:pt idx="2" formatCode="###0%">
                  <c:v>0.30921098339871878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7517-4A9A-9FBD-9ADBA50DF9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97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sempre</c:v>
                </c:pt>
              </c:strCache>
            </c:strRef>
          </c:tx>
          <c:spPr>
            <a:ln w="28575" cap="rnd">
              <a:solidFill>
                <a:srgbClr val="00A79B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t-BR" sz="1600" b="1" i="0" u="none" strike="noStrike" kern="1200" baseline="0">
                      <a:solidFill>
                        <a:srgbClr val="00A79B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t-BR" sz="1600" b="1" i="0" u="none" strike="noStrike" kern="1200" baseline="0">
                      <a:solidFill>
                        <a:srgbClr val="00A79B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t-BR" sz="1600" b="1" i="0" u="none" strike="noStrike" kern="1200" baseline="0">
                      <a:solidFill>
                        <a:srgbClr val="00A79B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t-BR" sz="1600" b="1" i="0" u="none" strike="noStrike" kern="1200" baseline="0">
                      <a:solidFill>
                        <a:srgbClr val="00A79B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rgbClr val="00A79B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até médio | téc. incomp.</c:v>
                </c:pt>
                <c:pt idx="1">
                  <c:v>médio | téc. comp.</c:v>
                </c:pt>
                <c:pt idx="2">
                  <c:v>superior incomp.</c:v>
                </c:pt>
                <c:pt idx="3">
                  <c:v>superior comp. ou mais</c:v>
                </c:pt>
              </c:strCache>
            </c:strRef>
          </c:cat>
          <c:val>
            <c:numRef>
              <c:f>Plan1!$B$2:$B$5</c:f>
              <c:numCache>
                <c:formatCode>###0%</c:formatCode>
                <c:ptCount val="4"/>
                <c:pt idx="0">
                  <c:v>0.46696299622223442</c:v>
                </c:pt>
                <c:pt idx="1">
                  <c:v>0.46696299622223442</c:v>
                </c:pt>
                <c:pt idx="2">
                  <c:v>0.54699640268923444</c:v>
                </c:pt>
                <c:pt idx="3">
                  <c:v>0.634054582393765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4-9E43-42BA-957B-199809CC95BE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às vezes</c:v>
                </c:pt>
              </c:strCache>
            </c:strRef>
          </c:tx>
          <c:spPr>
            <a:ln w="28575" cap="rnd">
              <a:solidFill>
                <a:srgbClr val="EC4251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8947412719149951E-3"/>
                  <c:y val="-4.999790855205368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9E43-42BA-957B-199809CC95BE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2.4584466423088532E-3"/>
                  <c:y val="-7.499686282808060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noAutofit/>
                </a:bodyPr>
                <a:lstStyle/>
                <a:p>
                  <a:pPr algn="ctr">
                    <a:defRPr lang="pt-BR" sz="1600" b="1" i="0" u="none" strike="noStrike" kern="1200" baseline="0">
                      <a:solidFill>
                        <a:srgbClr val="C00000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9E43-42BA-957B-199809CC95BE}"/>
                </c:ext>
                <c:ext xmlns:c15="http://schemas.microsoft.com/office/drawing/2012/chart" uri="{CE6537A1-D6FC-4f65-9D91-7224C49458BB}">
                  <c15:layout>
                    <c:manualLayout>
                      <c:w val="8.524309711051252E-2"/>
                      <c:h val="0.21580347278780168"/>
                    </c:manualLayout>
                  </c15:layout>
                </c:ext>
              </c:extLst>
            </c:dLbl>
            <c:dLbl>
              <c:idx val="2"/>
              <c:layout>
                <c:manualLayout>
                  <c:x val="-1.3754396301135018E-2"/>
                  <c:y val="-5.62476471210603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9E43-42BA-957B-199809CC95BE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4.8228470797978575E-3"/>
                  <c:y val="-1.8749215707020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8-9E43-42BA-957B-199809CC95BE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rgbClr val="C0000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até médio | téc. incomp.</c:v>
                </c:pt>
                <c:pt idx="1">
                  <c:v>médio | téc. comp.</c:v>
                </c:pt>
                <c:pt idx="2">
                  <c:v>superior incomp.</c:v>
                </c:pt>
                <c:pt idx="3">
                  <c:v>superior comp. ou mais</c:v>
                </c:pt>
              </c:strCache>
            </c:strRef>
          </c:cat>
          <c:val>
            <c:numRef>
              <c:f>Plan1!$C$2:$C$5</c:f>
              <c:numCache>
                <c:formatCode>###0%</c:formatCode>
                <c:ptCount val="4"/>
                <c:pt idx="0">
                  <c:v>0.17668059095452426</c:v>
                </c:pt>
                <c:pt idx="1">
                  <c:v>0.14969166312657298</c:v>
                </c:pt>
                <c:pt idx="2">
                  <c:v>0.14629291449001933</c:v>
                </c:pt>
                <c:pt idx="3">
                  <c:v>0.1223383425135418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9-9E43-42BA-957B-199809CC95BE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nunca</c:v>
                </c:pt>
              </c:strCache>
            </c:strRef>
          </c:tx>
          <c:spPr>
            <a:ln w="28575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accent4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até médio | téc. incomp.</c:v>
                </c:pt>
                <c:pt idx="1">
                  <c:v>médio | téc. comp.</c:v>
                </c:pt>
                <c:pt idx="2">
                  <c:v>superior incomp.</c:v>
                </c:pt>
                <c:pt idx="3">
                  <c:v>superior comp. ou mais</c:v>
                </c:pt>
              </c:strCache>
            </c:strRef>
          </c:cat>
          <c:val>
            <c:numRef>
              <c:f>Plan1!$D$2:$D$5</c:f>
              <c:numCache>
                <c:formatCode>###0%</c:formatCode>
                <c:ptCount val="4"/>
                <c:pt idx="0">
                  <c:v>0.3563564128232416</c:v>
                </c:pt>
                <c:pt idx="1">
                  <c:v>0.38168613955833469</c:v>
                </c:pt>
                <c:pt idx="2">
                  <c:v>0.30671068282074604</c:v>
                </c:pt>
                <c:pt idx="3">
                  <c:v>0.24360707509269713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A-9E43-42BA-957B-199809CC95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97528192"/>
        <c:axId val="497527800"/>
      </c:lineChart>
      <c:catAx>
        <c:axId val="497528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bg2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497527800"/>
        <c:crosses val="autoZero"/>
        <c:auto val="1"/>
        <c:lblAlgn val="ctr"/>
        <c:lblOffset val="100"/>
        <c:noMultiLvlLbl val="0"/>
      </c:catAx>
      <c:valAx>
        <c:axId val="497527800"/>
        <c:scaling>
          <c:orientation val="minMax"/>
          <c:min val="0.1"/>
        </c:scaling>
        <c:delete val="1"/>
        <c:axPos val="l"/>
        <c:numFmt formatCode="###0%" sourceLinked="1"/>
        <c:majorTickMark val="none"/>
        <c:minorTickMark val="none"/>
        <c:tickLblPos val="nextTo"/>
        <c:crossAx val="4975281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solidFill>
        <a:srgbClr val="F6F6F6"/>
      </a:solidFill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79CDCF"/>
            </a:solidFill>
            <a:ln>
              <a:noFill/>
            </a:ln>
            <a:effectLst/>
          </c:spPr>
          <c:invertIfNegative val="0"/>
          <c:dLbls>
            <c:spPr>
              <a:solidFill>
                <a:srgbClr val="79CDCF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Planilha1!$B$2:$B$6</c:f>
              <c:numCache>
                <c:formatCode>0%</c:formatCode>
                <c:ptCount val="5"/>
                <c:pt idx="0">
                  <c:v>0.55400691138026015</c:v>
                </c:pt>
                <c:pt idx="1">
                  <c:v>0.57310096644326558</c:v>
                </c:pt>
                <c:pt idx="2">
                  <c:v>0.56982773166197553</c:v>
                </c:pt>
                <c:pt idx="3">
                  <c:v>0.45500870937731996</c:v>
                </c:pt>
                <c:pt idx="4">
                  <c:v>0.54170289956801865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77A-4AA7-BC7E-C86257EA6E6B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spPr>
              <a:solidFill>
                <a:srgbClr val="FFC000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Planilha1!$C$2:$C$6</c:f>
              <c:numCache>
                <c:formatCode>0%</c:formatCode>
                <c:ptCount val="5"/>
                <c:pt idx="0">
                  <c:v>0.15694662859749978</c:v>
                </c:pt>
                <c:pt idx="1">
                  <c:v>0.13810767649194758</c:v>
                </c:pt>
                <c:pt idx="2">
                  <c:v>0.14144483357800947</c:v>
                </c:pt>
                <c:pt idx="3">
                  <c:v>0.13655358112843718</c:v>
                </c:pt>
                <c:pt idx="4">
                  <c:v>0.12582696498960486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77A-4AA7-BC7E-C86257EA6E6B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EC4251"/>
            </a:solidFill>
            <a:ln>
              <a:noFill/>
            </a:ln>
            <a:effectLst/>
          </c:spPr>
          <c:invertIfNegative val="0"/>
          <c:dLbls>
            <c:spPr>
              <a:solidFill>
                <a:srgbClr val="EC4251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Planilha1!$D$2:$D$6</c:f>
              <c:numCache>
                <c:formatCode>0%</c:formatCode>
                <c:ptCount val="5"/>
                <c:pt idx="0">
                  <c:v>0.28904646002223222</c:v>
                </c:pt>
                <c:pt idx="1">
                  <c:v>0.28879135706478498</c:v>
                </c:pt>
                <c:pt idx="2">
                  <c:v>0.28872743476001372</c:v>
                </c:pt>
                <c:pt idx="3">
                  <c:v>0.40843770949425967</c:v>
                </c:pt>
                <c:pt idx="4">
                  <c:v>0.33247013544237652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977A-4AA7-BC7E-C86257EA6E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43344840"/>
        <c:axId val="543342096"/>
      </c:barChart>
      <c:catAx>
        <c:axId val="543344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rgbClr val="0060AA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43342096"/>
        <c:crosses val="autoZero"/>
        <c:auto val="1"/>
        <c:lblAlgn val="ctr"/>
        <c:lblOffset val="100"/>
        <c:noMultiLvlLbl val="0"/>
      </c:catAx>
      <c:valAx>
        <c:axId val="5433420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433448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79CDCF"/>
            </a:solidFill>
            <a:ln>
              <a:noFill/>
            </a:ln>
            <a:effectLst/>
          </c:spPr>
          <c:invertIfNegative val="0"/>
          <c:dLbls>
            <c:spPr>
              <a:solidFill>
                <a:srgbClr val="79CDCF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Planilha1!$B$2:$B$28</c:f>
              <c:numCache>
                <c:formatCode>0</c:formatCode>
                <c:ptCount val="27"/>
                <c:pt idx="0">
                  <c:v>57.353858331291306</c:v>
                </c:pt>
                <c:pt idx="1">
                  <c:v>56.238645621439353</c:v>
                </c:pt>
                <c:pt idx="2">
                  <c:v>53.301372064594375</c:v>
                </c:pt>
                <c:pt idx="3">
                  <c:v>61.374151255331832</c:v>
                </c:pt>
                <c:pt idx="4">
                  <c:v>42.879235415722036</c:v>
                </c:pt>
                <c:pt idx="5">
                  <c:v>54.349476547216504</c:v>
                </c:pt>
                <c:pt idx="6">
                  <c:v>54.066962077018744</c:v>
                </c:pt>
                <c:pt idx="7">
                  <c:v>52.291677836348313</c:v>
                </c:pt>
                <c:pt idx="8">
                  <c:v>55.395088228961662</c:v>
                </c:pt>
                <c:pt idx="9">
                  <c:v>56.153929058886654</c:v>
                </c:pt>
                <c:pt idx="10">
                  <c:v>64.982833647403595</c:v>
                </c:pt>
                <c:pt idx="11">
                  <c:v>41.09281326565489</c:v>
                </c:pt>
                <c:pt idx="12">
                  <c:v>46.83134693283094</c:v>
                </c:pt>
                <c:pt idx="13">
                  <c:v>38.165187635953487</c:v>
                </c:pt>
                <c:pt idx="14">
                  <c:v>54.730254373916544</c:v>
                </c:pt>
                <c:pt idx="15">
                  <c:v>48.936079775309423</c:v>
                </c:pt>
                <c:pt idx="16">
                  <c:v>41.793702282816803</c:v>
                </c:pt>
                <c:pt idx="17">
                  <c:v>42.300085278886243</c:v>
                </c:pt>
                <c:pt idx="18">
                  <c:v>43.98115519283526</c:v>
                </c:pt>
                <c:pt idx="19">
                  <c:v>47.043333005252101</c:v>
                </c:pt>
                <c:pt idx="20">
                  <c:v>52.869246284048778</c:v>
                </c:pt>
                <c:pt idx="21">
                  <c:v>54.449119997564701</c:v>
                </c:pt>
                <c:pt idx="22">
                  <c:v>47.172000593772076</c:v>
                </c:pt>
                <c:pt idx="23">
                  <c:v>56.316026696611921</c:v>
                </c:pt>
                <c:pt idx="24">
                  <c:v>51.192638031825311</c:v>
                </c:pt>
                <c:pt idx="25">
                  <c:v>39.432701871294462</c:v>
                </c:pt>
                <c:pt idx="26">
                  <c:v>55.295648578816639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692-460B-A7D9-BAABCE6D523A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spPr>
              <a:solidFill>
                <a:srgbClr val="FFC000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Planilha1!$C$2:$C$28</c:f>
              <c:numCache>
                <c:formatCode>0</c:formatCode>
                <c:ptCount val="27"/>
                <c:pt idx="0">
                  <c:v>18.916924065436707</c:v>
                </c:pt>
                <c:pt idx="1">
                  <c:v>15.114380001572561</c:v>
                </c:pt>
                <c:pt idx="2">
                  <c:v>14.136317186720271</c:v>
                </c:pt>
                <c:pt idx="3">
                  <c:v>11.185782450753075</c:v>
                </c:pt>
                <c:pt idx="4">
                  <c:v>16.815189274081174</c:v>
                </c:pt>
                <c:pt idx="5">
                  <c:v>20.350325414068575</c:v>
                </c:pt>
                <c:pt idx="6">
                  <c:v>12.784434671287235</c:v>
                </c:pt>
                <c:pt idx="7">
                  <c:v>14.108771910128045</c:v>
                </c:pt>
                <c:pt idx="8">
                  <c:v>14.499573633919052</c:v>
                </c:pt>
                <c:pt idx="9">
                  <c:v>15.666165343395766</c:v>
                </c:pt>
                <c:pt idx="10">
                  <c:v>12.48464065932205</c:v>
                </c:pt>
                <c:pt idx="11">
                  <c:v>17.521028690998051</c:v>
                </c:pt>
                <c:pt idx="12">
                  <c:v>11.655092183014597</c:v>
                </c:pt>
                <c:pt idx="13">
                  <c:v>15.261857538886575</c:v>
                </c:pt>
                <c:pt idx="14">
                  <c:v>15.378931296849988</c:v>
                </c:pt>
                <c:pt idx="15">
                  <c:v>12.510831721350312</c:v>
                </c:pt>
                <c:pt idx="16">
                  <c:v>12.534985829716454</c:v>
                </c:pt>
                <c:pt idx="17">
                  <c:v>12.721281783139327</c:v>
                </c:pt>
                <c:pt idx="18">
                  <c:v>14.15574229390398</c:v>
                </c:pt>
                <c:pt idx="19">
                  <c:v>10.039760161657867</c:v>
                </c:pt>
                <c:pt idx="20">
                  <c:v>15.614606842274847</c:v>
                </c:pt>
                <c:pt idx="21">
                  <c:v>10.788399410297549</c:v>
                </c:pt>
                <c:pt idx="22">
                  <c:v>13.32706932516105</c:v>
                </c:pt>
                <c:pt idx="23">
                  <c:v>12.511106505671638</c:v>
                </c:pt>
                <c:pt idx="24">
                  <c:v>14.095239675904153</c:v>
                </c:pt>
                <c:pt idx="25">
                  <c:v>12.894855371972685</c:v>
                </c:pt>
                <c:pt idx="26">
                  <c:v>11.748302155884549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692-460B-A7D9-BAABCE6D523A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EC4251"/>
            </a:solidFill>
            <a:ln>
              <a:noFill/>
            </a:ln>
            <a:effectLst/>
          </c:spPr>
          <c:invertIfNegative val="0"/>
          <c:dLbls>
            <c:dLbl>
              <c:idx val="21"/>
              <c:layout>
                <c:manualLayout>
                  <c:x val="1.0917031506121522E-3"/>
                  <c:y val="3.192791832486527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B692-460B-A7D9-BAABCE6D523A}"/>
                </c:ext>
                <c:ext xmlns:c15="http://schemas.microsoft.com/office/drawing/2012/chart" uri="{CE6537A1-D6FC-4f65-9D91-7224C49458BB}"/>
              </c:extLst>
            </c:dLbl>
            <c:spPr>
              <a:solidFill>
                <a:srgbClr val="EC4251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Planilha1!$D$2:$D$28</c:f>
              <c:numCache>
                <c:formatCode>0</c:formatCode>
                <c:ptCount val="27"/>
                <c:pt idx="0">
                  <c:v>23.729217603272168</c:v>
                </c:pt>
                <c:pt idx="1">
                  <c:v>28.646974376988137</c:v>
                </c:pt>
                <c:pt idx="2">
                  <c:v>32.562310748685661</c:v>
                </c:pt>
                <c:pt idx="3">
                  <c:v>27.440066293914985</c:v>
                </c:pt>
                <c:pt idx="4">
                  <c:v>40.305575310197099</c:v>
                </c:pt>
                <c:pt idx="5">
                  <c:v>25.300198038715166</c:v>
                </c:pt>
                <c:pt idx="6">
                  <c:v>33.148603251693778</c:v>
                </c:pt>
                <c:pt idx="7">
                  <c:v>33.599550253523411</c:v>
                </c:pt>
                <c:pt idx="8">
                  <c:v>30.105338137119237</c:v>
                </c:pt>
                <c:pt idx="9">
                  <c:v>28.179905597717525</c:v>
                </c:pt>
                <c:pt idx="10">
                  <c:v>22.53252569327454</c:v>
                </c:pt>
                <c:pt idx="11">
                  <c:v>41.386158043346661</c:v>
                </c:pt>
                <c:pt idx="12">
                  <c:v>41.513560884154401</c:v>
                </c:pt>
                <c:pt idx="13">
                  <c:v>46.572954825159947</c:v>
                </c:pt>
                <c:pt idx="14">
                  <c:v>29.890814329233638</c:v>
                </c:pt>
                <c:pt idx="15">
                  <c:v>38.553088503340305</c:v>
                </c:pt>
                <c:pt idx="16">
                  <c:v>45.671311887466914</c:v>
                </c:pt>
                <c:pt idx="17">
                  <c:v>44.97863293797468</c:v>
                </c:pt>
                <c:pt idx="18">
                  <c:v>41.863102513260522</c:v>
                </c:pt>
                <c:pt idx="19">
                  <c:v>42.916906833090081</c:v>
                </c:pt>
                <c:pt idx="20">
                  <c:v>31.516146873676256</c:v>
                </c:pt>
                <c:pt idx="21">
                  <c:v>34.762480592137649</c:v>
                </c:pt>
                <c:pt idx="22">
                  <c:v>39.500930081067018</c:v>
                </c:pt>
                <c:pt idx="23">
                  <c:v>31.172866797716541</c:v>
                </c:pt>
                <c:pt idx="24">
                  <c:v>34.712122292270593</c:v>
                </c:pt>
                <c:pt idx="25">
                  <c:v>47.672442756732849</c:v>
                </c:pt>
                <c:pt idx="26">
                  <c:v>32.956049265299029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B692-460B-A7D9-BAABCE6D52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58071320"/>
        <c:axId val="458072496"/>
      </c:barChart>
      <c:catAx>
        <c:axId val="458071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rgbClr val="0060AA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458072496"/>
        <c:crosses val="autoZero"/>
        <c:auto val="1"/>
        <c:lblAlgn val="ctr"/>
        <c:lblOffset val="100"/>
        <c:noMultiLvlLbl val="0"/>
      </c:catAx>
      <c:valAx>
        <c:axId val="458072496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458071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sim e consegui</c:v>
                </c:pt>
              </c:strCache>
            </c:strRef>
          </c:tx>
          <c:spPr>
            <a:solidFill>
              <a:srgbClr val="3366CC"/>
            </a:solidFill>
            <a:ln w="19050">
              <a:noFill/>
            </a:ln>
            <a:effectLst/>
          </c:spPr>
          <c:invertIfNegative val="0"/>
          <c:cat>
            <c:strRef>
              <c:f>Plan1!$A$2</c:f>
              <c:strCache>
                <c:ptCount val="1"/>
                <c:pt idx="0">
                  <c:v>p16</c:v>
                </c:pt>
              </c:strCache>
            </c:strRef>
          </c:cat>
          <c:val>
            <c:numRef>
              <c:f>Plan1!$B$2</c:f>
              <c:numCache>
                <c:formatCode>0%</c:formatCode>
                <c:ptCount val="1"/>
                <c:pt idx="0">
                  <c:v>0.36238034433353455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A30-4C0F-853D-76BD834E9013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sim e não consegui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cat>
            <c:strRef>
              <c:f>Plan1!$A$2</c:f>
              <c:strCache>
                <c:ptCount val="1"/>
                <c:pt idx="0">
                  <c:v>p16</c:v>
                </c:pt>
              </c:strCache>
            </c:strRef>
          </c:cat>
          <c:val>
            <c:numRef>
              <c:f>Plan1!$C$2</c:f>
              <c:numCache>
                <c:formatCode>0%</c:formatCode>
                <c:ptCount val="1"/>
                <c:pt idx="0">
                  <c:v>6.4343509007302249E-2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A30-4C0F-853D-76BD834E9013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rgbClr val="EC4251"/>
            </a:solidFill>
            <a:ln w="19050">
              <a:noFill/>
            </a:ln>
            <a:effectLst/>
          </c:spPr>
          <c:invertIfNegative val="0"/>
          <c:cat>
            <c:strRef>
              <c:f>Plan1!$A$2</c:f>
              <c:strCache>
                <c:ptCount val="1"/>
                <c:pt idx="0">
                  <c:v>p16</c:v>
                </c:pt>
              </c:strCache>
            </c:strRef>
          </c:cat>
          <c:val>
            <c:numRef>
              <c:f>Plan1!$D$2</c:f>
              <c:numCache>
                <c:formatCode>0%</c:formatCode>
                <c:ptCount val="1"/>
                <c:pt idx="0">
                  <c:v>0.57076873622055224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A30-4C0F-853D-76BD834E90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496515208"/>
        <c:axId val="496516384"/>
      </c:barChart>
      <c:valAx>
        <c:axId val="496516384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extTo"/>
        <c:crossAx val="496515208"/>
        <c:crosses val="autoZero"/>
        <c:crossBetween val="between"/>
      </c:valAx>
      <c:catAx>
        <c:axId val="49651520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4965163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EC4251"/>
            </a:solidFill>
            <a:ln>
              <a:noFill/>
            </a:ln>
            <a:effectLst/>
          </c:spPr>
          <c:invertIfNegative val="0"/>
          <c:dLbls>
            <c:spPr>
              <a:solidFill>
                <a:srgbClr val="EC4251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Planilha1!$B$2:$B$6</c:f>
              <c:numCache>
                <c:formatCode>0</c:formatCode>
                <c:ptCount val="5"/>
                <c:pt idx="0">
                  <c:v>52.016799455987048</c:v>
                </c:pt>
                <c:pt idx="1">
                  <c:v>61.831256195920645</c:v>
                </c:pt>
                <c:pt idx="2">
                  <c:v>47.000914372106429</c:v>
                </c:pt>
                <c:pt idx="3">
                  <c:v>54.332373600689444</c:v>
                </c:pt>
                <c:pt idx="4">
                  <c:v>51.524223311823889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F18-4B23-B0EE-3C82F99FA837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8.3619772487138012E-17"/>
                </c:manualLayout>
              </c:layout>
              <c:spPr>
                <a:solidFill>
                  <a:srgbClr val="FF794B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noAutofit/>
                </a:bodyPr>
                <a:lstStyle/>
                <a:p>
                  <a:pPr algn="ctr">
                    <a:defRPr lang="pt-BR" sz="16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0E2D-4457-9D46-EA6A58BB4DA1}"/>
                </c:ext>
                <c:ext xmlns:c15="http://schemas.microsoft.com/office/drawing/2012/chart" uri="{CE6537A1-D6FC-4f65-9D91-7224C49458BB}">
                  <c15:layout>
                    <c:manualLayout>
                      <c:w val="7.7346153846153842E-2"/>
                      <c:h val="5.7150973801508909E-2"/>
                    </c:manualLayout>
                  </c15:layout>
                </c:ext>
              </c:extLst>
            </c:dLbl>
            <c:dLbl>
              <c:idx val="1"/>
              <c:layout>
                <c:manualLayout>
                  <c:x val="0"/>
                  <c:y val="6.8420559280878406E-3"/>
                </c:manualLayout>
              </c:layout>
              <c:spPr>
                <a:solidFill>
                  <a:srgbClr val="FF794B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noAutofit/>
                </a:bodyPr>
                <a:lstStyle/>
                <a:p>
                  <a:pPr algn="ctr" rtl="0">
                    <a:defRPr lang="en-US" sz="1600" b="1" i="0" u="none" strike="noStrike" kern="1200" baseline="0">
                      <a:solidFill>
                        <a:prstClr val="white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0E2D-4457-9D46-EA6A58BB4DA1}"/>
                </c:ext>
                <c:ext xmlns:c15="http://schemas.microsoft.com/office/drawing/2012/chart" uri="{CE6537A1-D6FC-4f65-9D91-7224C49458BB}">
                  <c15:layout>
                    <c:manualLayout>
                      <c:w val="7.7346153846153842E-2"/>
                      <c:h val="5.2589842612242435E-2"/>
                    </c:manualLayout>
                  </c15:layout>
                </c:ext>
              </c:extLst>
            </c:dLbl>
            <c:dLbl>
              <c:idx val="2"/>
              <c:layout>
                <c:manualLayout>
                  <c:x val="-7.0512005952110734E-17"/>
                  <c:y val="0"/>
                </c:manualLayout>
              </c:layout>
              <c:spPr>
                <a:solidFill>
                  <a:srgbClr val="FF794B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noAutofit/>
                </a:bodyPr>
                <a:lstStyle/>
                <a:p>
                  <a:pPr algn="ctr" rtl="0">
                    <a:defRPr lang="en-US" sz="1600" b="1" i="0" u="none" strike="noStrike" kern="1200" baseline="0">
                      <a:solidFill>
                        <a:prstClr val="white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0E2D-4457-9D46-EA6A58BB4DA1}"/>
                </c:ext>
                <c:ext xmlns:c15="http://schemas.microsoft.com/office/drawing/2012/chart" uri="{CE6537A1-D6FC-4f65-9D91-7224C49458BB}">
                  <c15:layout>
                    <c:manualLayout>
                      <c:w val="7.7346153846153842E-2"/>
                      <c:h val="5.7150973801508909E-2"/>
                    </c:manualLayout>
                  </c15:layout>
                </c:ext>
              </c:extLst>
            </c:dLbl>
            <c:dLbl>
              <c:idx val="3"/>
              <c:layout>
                <c:manualLayout>
                  <c:x val="-1.9230769230769232E-3"/>
                  <c:y val="-2.2803860225391707E-3"/>
                </c:manualLayout>
              </c:layout>
              <c:spPr>
                <a:solidFill>
                  <a:srgbClr val="FF794B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noAutofit/>
                </a:bodyPr>
                <a:lstStyle/>
                <a:p>
                  <a:pPr algn="ctr">
                    <a:defRPr lang="pt-BR" sz="16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0E2D-4457-9D46-EA6A58BB4DA1}"/>
                </c:ext>
                <c:ext xmlns:c15="http://schemas.microsoft.com/office/drawing/2012/chart" uri="{CE6537A1-D6FC-4f65-9D91-7224C49458BB}">
                  <c15:layout>
                    <c:manualLayout>
                      <c:w val="7.3499999999999996E-2"/>
                      <c:h val="6.1712104990775368E-2"/>
                    </c:manualLayout>
                  </c15:layout>
                </c:ext>
              </c:extLst>
            </c:dLbl>
            <c:dLbl>
              <c:idx val="4"/>
              <c:layout>
                <c:manualLayout>
                  <c:x val="1.9230769230769232E-3"/>
                  <c:y val="2.2803860225391677E-3"/>
                </c:manualLayout>
              </c:layout>
              <c:spPr>
                <a:solidFill>
                  <a:srgbClr val="FF794B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noAutofit/>
                </a:bodyPr>
                <a:lstStyle/>
                <a:p>
                  <a:pPr algn="ctr">
                    <a:defRPr lang="pt-BR" sz="16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0E2D-4457-9D46-EA6A58BB4DA1}"/>
                </c:ext>
                <c:ext xmlns:c15="http://schemas.microsoft.com/office/drawing/2012/chart" uri="{CE6537A1-D6FC-4f65-9D91-7224C49458BB}">
                  <c15:layout>
                    <c:manualLayout>
                      <c:w val="7.3499999999999996E-2"/>
                      <c:h val="6.1712104990775368E-2"/>
                    </c:manualLayout>
                  </c15:layout>
                </c:ext>
              </c:extLst>
            </c:dLbl>
            <c:spPr>
              <a:solidFill>
                <a:srgbClr val="FF794B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Planilha1!$C$2:$C$6</c:f>
              <c:numCache>
                <c:formatCode>0</c:formatCode>
                <c:ptCount val="5"/>
                <c:pt idx="0">
                  <c:v>6.0702708748005882</c:v>
                </c:pt>
                <c:pt idx="1">
                  <c:v>5.3198365252855337</c:v>
                </c:pt>
                <c:pt idx="2">
                  <c:v>9.0065346621369411</c:v>
                </c:pt>
                <c:pt idx="3">
                  <c:v>8.6249720231213924</c:v>
                </c:pt>
                <c:pt idx="4">
                  <c:v>9.1327653055386904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F18-4B23-B0EE-3C82F99FA837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3D6DCE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3.5256002976055367E-17"/>
                  <c:y val="4.105018070339821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A072-48C6-A2BF-3BB329F59AE9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solidFill>
                <a:srgbClr val="3D6DCE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Planilha1!$A$2:$A$6</c:f>
              <c:strCache>
                <c:ptCount val="5"/>
                <c:pt idx="0">
                  <c:v>S</c:v>
                </c:pt>
                <c:pt idx="1">
                  <c:v>SE</c:v>
                </c:pt>
                <c:pt idx="2">
                  <c:v>CO</c:v>
                </c:pt>
                <c:pt idx="3">
                  <c:v>NE</c:v>
                </c:pt>
                <c:pt idx="4">
                  <c:v>N</c:v>
                </c:pt>
              </c:strCache>
            </c:strRef>
          </c:cat>
          <c:val>
            <c:numRef>
              <c:f>Planilha1!$D$2:$D$6</c:f>
              <c:numCache>
                <c:formatCode>0</c:formatCode>
                <c:ptCount val="5"/>
                <c:pt idx="0">
                  <c:v>41.782365883728254</c:v>
                </c:pt>
                <c:pt idx="1">
                  <c:v>32.716204691425602</c:v>
                </c:pt>
                <c:pt idx="2">
                  <c:v>43.132703282016372</c:v>
                </c:pt>
                <c:pt idx="3">
                  <c:v>36.574966368741457</c:v>
                </c:pt>
                <c:pt idx="4">
                  <c:v>38.996272746435281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9F18-4B23-B0EE-3C82F99FA8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53162920"/>
        <c:axId val="553163312"/>
      </c:barChart>
      <c:catAx>
        <c:axId val="553162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rgbClr val="0060AA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53163312"/>
        <c:crosses val="autoZero"/>
        <c:auto val="1"/>
        <c:lblAlgn val="ctr"/>
        <c:lblOffset val="100"/>
        <c:noMultiLvlLbl val="0"/>
      </c:catAx>
      <c:valAx>
        <c:axId val="55316331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553162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3D6DCE"/>
            </a:solidFill>
            <a:ln>
              <a:noFill/>
            </a:ln>
            <a:effectLst/>
          </c:spPr>
          <c:invertIfNegative val="0"/>
          <c:dLbls>
            <c:spPr>
              <a:solidFill>
                <a:srgbClr val="3D6DCE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Planilha1!$B$2:$B$28</c:f>
              <c:numCache>
                <c:formatCode>0</c:formatCode>
                <c:ptCount val="27"/>
                <c:pt idx="0">
                  <c:v>48.698388417260553</c:v>
                </c:pt>
                <c:pt idx="1">
                  <c:v>42.22496374150807</c:v>
                </c:pt>
                <c:pt idx="2">
                  <c:v>36.799180824681827</c:v>
                </c:pt>
                <c:pt idx="3">
                  <c:v>29.375955501999751</c:v>
                </c:pt>
                <c:pt idx="4">
                  <c:v>33.372075758866011</c:v>
                </c:pt>
                <c:pt idx="5">
                  <c:v>41.455157074088504</c:v>
                </c:pt>
                <c:pt idx="6">
                  <c:v>40.649625166125048</c:v>
                </c:pt>
                <c:pt idx="7">
                  <c:v>39.962507415120697</c:v>
                </c:pt>
                <c:pt idx="8">
                  <c:v>42.125890590774176</c:v>
                </c:pt>
                <c:pt idx="9">
                  <c:v>45.339774651070009</c:v>
                </c:pt>
                <c:pt idx="10">
                  <c:v>46.552015949742987</c:v>
                </c:pt>
                <c:pt idx="11">
                  <c:v>38.568784940193588</c:v>
                </c:pt>
                <c:pt idx="12">
                  <c:v>40.196811380942862</c:v>
                </c:pt>
                <c:pt idx="13">
                  <c:v>40.145219247339597</c:v>
                </c:pt>
                <c:pt idx="14">
                  <c:v>31.67843223671667</c:v>
                </c:pt>
                <c:pt idx="15">
                  <c:v>39.314971533291136</c:v>
                </c:pt>
                <c:pt idx="16">
                  <c:v>38.677237010740242</c:v>
                </c:pt>
                <c:pt idx="17">
                  <c:v>35.151667545057485</c:v>
                </c:pt>
                <c:pt idx="18">
                  <c:v>36.379231877048539</c:v>
                </c:pt>
                <c:pt idx="19">
                  <c:v>41.588045814018621</c:v>
                </c:pt>
                <c:pt idx="20">
                  <c:v>43.697310158404704</c:v>
                </c:pt>
                <c:pt idx="21">
                  <c:v>36.913138168354763</c:v>
                </c:pt>
                <c:pt idx="22">
                  <c:v>50.196139013627281</c:v>
                </c:pt>
                <c:pt idx="23">
                  <c:v>35.001110272347333</c:v>
                </c:pt>
                <c:pt idx="24">
                  <c:v>46.576725691152134</c:v>
                </c:pt>
                <c:pt idx="25">
                  <c:v>47.383990012040883</c:v>
                </c:pt>
                <c:pt idx="26">
                  <c:v>40.486966239373125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F18-4B23-B0EE-3C82F99FA837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ED7D31"/>
            </a:solidFill>
            <a:ln>
              <a:noFill/>
            </a:ln>
            <a:effectLst/>
          </c:spPr>
          <c:invertIfNegative val="0"/>
          <c:dLbls>
            <c:spPr>
              <a:solidFill>
                <a:srgbClr val="ED7D31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Planilha1!$C$2:$C$28</c:f>
              <c:numCache>
                <c:formatCode>0</c:formatCode>
                <c:ptCount val="27"/>
                <c:pt idx="0">
                  <c:v>7.2571599229261246</c:v>
                </c:pt>
                <c:pt idx="1">
                  <c:v>5.0045523691660172</c:v>
                </c:pt>
                <c:pt idx="2">
                  <c:v>6.3232094686960814</c:v>
                </c:pt>
                <c:pt idx="3">
                  <c:v>4.7763585164024285</c:v>
                </c:pt>
                <c:pt idx="4">
                  <c:v>7.4919323158025897</c:v>
                </c:pt>
                <c:pt idx="5">
                  <c:v>5.6674949940332429</c:v>
                </c:pt>
                <c:pt idx="6">
                  <c:v>5.1394268609095803</c:v>
                </c:pt>
                <c:pt idx="7">
                  <c:v>8.1575485291330025</c:v>
                </c:pt>
                <c:pt idx="8">
                  <c:v>8.1509622145095388</c:v>
                </c:pt>
                <c:pt idx="9">
                  <c:v>9.2379881610193877</c:v>
                </c:pt>
                <c:pt idx="10">
                  <c:v>11.269180636155403</c:v>
                </c:pt>
                <c:pt idx="11">
                  <c:v>8.606633008566078</c:v>
                </c:pt>
                <c:pt idx="12">
                  <c:v>10.937372988094101</c:v>
                </c:pt>
                <c:pt idx="13">
                  <c:v>6.1810913262167961</c:v>
                </c:pt>
                <c:pt idx="14">
                  <c:v>7.3032572401073068</c:v>
                </c:pt>
                <c:pt idx="15">
                  <c:v>8.1750573076659663</c:v>
                </c:pt>
                <c:pt idx="16">
                  <c:v>9.0220901944447363</c:v>
                </c:pt>
                <c:pt idx="17">
                  <c:v>8.5982741845784076</c:v>
                </c:pt>
                <c:pt idx="18">
                  <c:v>9.7614640011538043</c:v>
                </c:pt>
                <c:pt idx="19">
                  <c:v>5.3687321199448395</c:v>
                </c:pt>
                <c:pt idx="20">
                  <c:v>5.8323209668361331</c:v>
                </c:pt>
                <c:pt idx="21">
                  <c:v>15.392282024245905</c:v>
                </c:pt>
                <c:pt idx="22">
                  <c:v>9.9563456678718349</c:v>
                </c:pt>
                <c:pt idx="23">
                  <c:v>6.8465686205636835</c:v>
                </c:pt>
                <c:pt idx="24">
                  <c:v>9.3649411149842372</c:v>
                </c:pt>
                <c:pt idx="25">
                  <c:v>7.2963380072643611</c:v>
                </c:pt>
                <c:pt idx="26">
                  <c:v>9.9982958099719639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F18-4B23-B0EE-3C82F99FA837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EC4251"/>
            </a:solidFill>
            <a:ln>
              <a:noFill/>
            </a:ln>
            <a:effectLst/>
          </c:spPr>
          <c:invertIfNegative val="0"/>
          <c:dLbls>
            <c:dLbl>
              <c:idx val="21"/>
              <c:layout>
                <c:manualLayout>
                  <c:x val="0"/>
                  <c:y val="-7.75392302175300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9F18-4B23-B0EE-3C82F99FA837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solidFill>
                <a:srgbClr val="EC4251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Planilha1!$D$2:$D$28</c:f>
              <c:numCache>
                <c:formatCode>0</c:formatCode>
                <c:ptCount val="27"/>
                <c:pt idx="0">
                  <c:v>43.802136331860893</c:v>
                </c:pt>
                <c:pt idx="1">
                  <c:v>52.678782219982963</c:v>
                </c:pt>
                <c:pt idx="2">
                  <c:v>56.782904403233417</c:v>
                </c:pt>
                <c:pt idx="3">
                  <c:v>65.847685981597721</c:v>
                </c:pt>
                <c:pt idx="4">
                  <c:v>58.183346371184733</c:v>
                </c:pt>
                <c:pt idx="5">
                  <c:v>52.877347931878518</c:v>
                </c:pt>
                <c:pt idx="6">
                  <c:v>53.948226666096843</c:v>
                </c:pt>
                <c:pt idx="7">
                  <c:v>51.310277889862121</c:v>
                </c:pt>
                <c:pt idx="8">
                  <c:v>48.593695852744453</c:v>
                </c:pt>
                <c:pt idx="9">
                  <c:v>45.167178716430776</c:v>
                </c:pt>
                <c:pt idx="10">
                  <c:v>41.145159777518401</c:v>
                </c:pt>
                <c:pt idx="11">
                  <c:v>51.767469525468769</c:v>
                </c:pt>
                <c:pt idx="12">
                  <c:v>48.865815630962992</c:v>
                </c:pt>
                <c:pt idx="13">
                  <c:v>53.048163347309163</c:v>
                </c:pt>
                <c:pt idx="14">
                  <c:v>61.018310523176133</c:v>
                </c:pt>
                <c:pt idx="15">
                  <c:v>52.342284546533577</c:v>
                </c:pt>
                <c:pt idx="16">
                  <c:v>52.093808300901316</c:v>
                </c:pt>
                <c:pt idx="17">
                  <c:v>55.632214041713958</c:v>
                </c:pt>
                <c:pt idx="18">
                  <c:v>53.088427672622807</c:v>
                </c:pt>
                <c:pt idx="19">
                  <c:v>52.53656562366816</c:v>
                </c:pt>
                <c:pt idx="20">
                  <c:v>50.470368874759096</c:v>
                </c:pt>
                <c:pt idx="21">
                  <c:v>47.47343432814759</c:v>
                </c:pt>
                <c:pt idx="22">
                  <c:v>39.205117767788714</c:v>
                </c:pt>
                <c:pt idx="23">
                  <c:v>57.909897757386389</c:v>
                </c:pt>
                <c:pt idx="24">
                  <c:v>44.058333193863689</c:v>
                </c:pt>
                <c:pt idx="25">
                  <c:v>45.319671980694757</c:v>
                </c:pt>
                <c:pt idx="26">
                  <c:v>48.409145197652876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9F18-4B23-B0EE-3C82F99FA8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53307024"/>
        <c:axId val="553307416"/>
      </c:barChart>
      <c:catAx>
        <c:axId val="553307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rgbClr val="0060AA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53307416"/>
        <c:crosses val="autoZero"/>
        <c:auto val="1"/>
        <c:lblAlgn val="ctr"/>
        <c:lblOffset val="100"/>
        <c:noMultiLvlLbl val="0"/>
      </c:catAx>
      <c:valAx>
        <c:axId val="553307416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5533070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735-428E-915F-89F8413D759D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735-428E-915F-89F8413D759D}"/>
              </c:ext>
            </c:extLst>
          </c:dPt>
          <c:dPt>
            <c:idx val="2"/>
            <c:invertIfNegative val="0"/>
            <c:bubble3D val="0"/>
            <c:spPr>
              <a:solidFill>
                <a:srgbClr val="E2000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3735-428E-915F-89F8413D759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3735-428E-915F-89F8413D759D}"/>
              </c:ext>
            </c:extLst>
          </c:dPt>
          <c:dPt>
            <c:idx val="4"/>
            <c:invertIfNegative val="0"/>
            <c:bubble3D val="0"/>
            <c:spPr>
              <a:solidFill>
                <a:srgbClr val="00778D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3735-428E-915F-89F8413D759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 b="1"/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Plan1!$A$2:$A$6</c:f>
              <c:strCache>
                <c:ptCount val="5"/>
                <c:pt idx="0">
                  <c:v>CEF</c:v>
                </c:pt>
                <c:pt idx="1">
                  <c:v>BB</c:v>
                </c:pt>
                <c:pt idx="2">
                  <c:v>BRA</c:v>
                </c:pt>
                <c:pt idx="3">
                  <c:v>Itaú</c:v>
                </c:pt>
                <c:pt idx="4">
                  <c:v>outro</c:v>
                </c:pt>
              </c:strCache>
            </c:strRef>
          </c:cat>
          <c:val>
            <c:numRef>
              <c:f>Plan1!$B$2:$B$6</c:f>
              <c:numCache>
                <c:formatCode>0%</c:formatCode>
                <c:ptCount val="5"/>
                <c:pt idx="0">
                  <c:v>0.28000000000000003</c:v>
                </c:pt>
                <c:pt idx="1">
                  <c:v>0.35</c:v>
                </c:pt>
                <c:pt idx="2">
                  <c:v>0.15</c:v>
                </c:pt>
                <c:pt idx="3">
                  <c:v>0.14000000000000001</c:v>
                </c:pt>
                <c:pt idx="4">
                  <c:v>0.28000000000000003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3735-428E-915F-89F8413D75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553308592"/>
        <c:axId val="553308984"/>
      </c:barChart>
      <c:catAx>
        <c:axId val="553308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553308984"/>
        <c:crosses val="autoZero"/>
        <c:auto val="1"/>
        <c:lblAlgn val="ctr"/>
        <c:lblOffset val="100"/>
        <c:noMultiLvlLbl val="0"/>
      </c:catAx>
      <c:valAx>
        <c:axId val="55330898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553308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1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3366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marL="0" algn="r" defTabSz="914400" rtl="0" eaLnBrk="1" fontAlgn="b" latinLnBrk="0" hangingPunct="1">
                  <a:defRPr lang="pt-BR" sz="1600" b="1" i="0" u="none" strike="noStrike" kern="1200" baseline="0">
                    <a:solidFill>
                      <a:schemeClr val="accent1">
                        <a:lumMod val="75000"/>
                      </a:schemeClr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Plan1!$A$2:$A$13</c:f>
              <c:strCache>
                <c:ptCount val="12"/>
                <c:pt idx="0">
                  <c:v>Santander</c:v>
                </c:pt>
                <c:pt idx="1">
                  <c:v>BNB</c:v>
                </c:pt>
                <c:pt idx="2">
                  <c:v>BNDES</c:v>
                </c:pt>
                <c:pt idx="3">
                  <c:v>SICOOB</c:v>
                </c:pt>
                <c:pt idx="4">
                  <c:v>Cooperativa de Crédito</c:v>
                </c:pt>
                <c:pt idx="5">
                  <c:v>Banco do Povo</c:v>
                </c:pt>
                <c:pt idx="6">
                  <c:v>Banrisul</c:v>
                </c:pt>
                <c:pt idx="7">
                  <c:v>HSBC</c:v>
                </c:pt>
                <c:pt idx="8">
                  <c:v>Banco da Amazônia</c:v>
                </c:pt>
                <c:pt idx="9">
                  <c:v>Instituição de Microcrédito</c:v>
                </c:pt>
                <c:pt idx="10">
                  <c:v>amigo ou familiar</c:v>
                </c:pt>
                <c:pt idx="11">
                  <c:v>agiota</c:v>
                </c:pt>
              </c:strCache>
            </c:strRef>
          </c:cat>
          <c:val>
            <c:numRef>
              <c:f>Plan1!$B$2:$B$13</c:f>
              <c:numCache>
                <c:formatCode>0%</c:formatCode>
                <c:ptCount val="12"/>
                <c:pt idx="0">
                  <c:v>6.0623187939827058E-2</c:v>
                </c:pt>
                <c:pt idx="1">
                  <c:v>5.6537132735228243E-2</c:v>
                </c:pt>
                <c:pt idx="2">
                  <c:v>4.1276050482176946E-2</c:v>
                </c:pt>
                <c:pt idx="3">
                  <c:v>2.8615374834322346E-2</c:v>
                </c:pt>
                <c:pt idx="4">
                  <c:v>2.7309033225507453E-2</c:v>
                </c:pt>
                <c:pt idx="5">
                  <c:v>2.3585943240820879E-2</c:v>
                </c:pt>
                <c:pt idx="6">
                  <c:v>1.4513541691985116E-2</c:v>
                </c:pt>
                <c:pt idx="7">
                  <c:v>1.4276739606027645E-2</c:v>
                </c:pt>
                <c:pt idx="8">
                  <c:v>8.1317203680733412E-3</c:v>
                </c:pt>
                <c:pt idx="9">
                  <c:v>7.4131804017668014E-3</c:v>
                </c:pt>
                <c:pt idx="10">
                  <c:v>3.7381487336626845E-4</c:v>
                </c:pt>
                <c:pt idx="11">
                  <c:v>5.1406399282872819E-5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9F9-43BE-84C3-B666A9642F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6"/>
        <c:overlap val="22"/>
        <c:axId val="553309768"/>
        <c:axId val="553310160"/>
      </c:barChart>
      <c:catAx>
        <c:axId val="553309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53310160"/>
        <c:crosses val="autoZero"/>
        <c:auto val="1"/>
        <c:lblAlgn val="ctr"/>
        <c:lblOffset val="100"/>
        <c:noMultiLvlLbl val="0"/>
      </c:catAx>
      <c:valAx>
        <c:axId val="553310160"/>
        <c:scaling>
          <c:orientation val="minMax"/>
          <c:max val="0.30000000000000004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5533097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569-4EAC-B5B7-5C9BD92E208C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569-4EAC-B5B7-5C9BD92E208C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9</c:v>
                </c:pt>
                <c:pt idx="1">
                  <c:v>91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569-4EAC-B5B7-5C9BD92E20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943-49B3-BEA5-40D22CF5442B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943-49B3-BEA5-40D22CF5442B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4943-49B3-BEA5-40D22CF544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6820779902874492"/>
          <c:y val="5.8672654049316111E-2"/>
          <c:w val="0.20925204288093721"/>
          <c:h val="0.882654691901367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3366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Planilha1!$A$2:$A$7</c:f>
              <c:strCache>
                <c:ptCount val="6"/>
                <c:pt idx="0">
                  <c:v>recebo aposentadoria | pensão</c:v>
                </c:pt>
                <c:pt idx="1">
                  <c:v>tenho outro negócio por conta própria</c:v>
                </c:pt>
                <c:pt idx="2">
                  <c:v>tenho um emprego formal</c:v>
                </c:pt>
                <c:pt idx="3">
                  <c:v>aluguel de imóvel</c:v>
                </c:pt>
                <c:pt idx="4">
                  <c:v>tenho um emprego informal (sem carteira/bico)</c:v>
                </c:pt>
                <c:pt idx="5">
                  <c:v>outras fontes de renda diversa</c:v>
                </c:pt>
              </c:strCache>
            </c:strRef>
          </c:cat>
          <c:val>
            <c:numRef>
              <c:f>Planilha1!$B$2:$B$7</c:f>
              <c:numCache>
                <c:formatCode>###0%</c:formatCode>
                <c:ptCount val="6"/>
                <c:pt idx="0">
                  <c:v>8.0660403613322107E-2</c:v>
                </c:pt>
                <c:pt idx="1">
                  <c:v>7.1812688447773596E-2</c:v>
                </c:pt>
                <c:pt idx="2">
                  <c:v>6.0670349202676194E-2</c:v>
                </c:pt>
                <c:pt idx="3">
                  <c:v>4.3734388900439437E-2</c:v>
                </c:pt>
                <c:pt idx="4">
                  <c:v>2.8884285452427917E-2</c:v>
                </c:pt>
                <c:pt idx="5">
                  <c:v>1.2771374596887118E-2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90D-46DC-965A-C6A077044C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553313688"/>
        <c:axId val="553314080"/>
      </c:barChart>
      <c:catAx>
        <c:axId val="55331368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53314080"/>
        <c:crosses val="autoZero"/>
        <c:auto val="1"/>
        <c:lblAlgn val="ctr"/>
        <c:lblOffset val="100"/>
        <c:noMultiLvlLbl val="0"/>
      </c:catAx>
      <c:valAx>
        <c:axId val="553314080"/>
        <c:scaling>
          <c:orientation val="minMax"/>
        </c:scaling>
        <c:delete val="1"/>
        <c:axPos val="t"/>
        <c:numFmt formatCode="###0%" sourceLinked="1"/>
        <c:majorTickMark val="none"/>
        <c:minorTickMark val="none"/>
        <c:tickLblPos val="nextTo"/>
        <c:crossAx val="5533136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78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A34-47B4-9207-D6B94F005D62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A34-47B4-9207-D6B94F005D62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2A34-47B4-9207-D6B94F005D62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2A34-47B4-9207-D6B94F005D62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2A34-47B4-9207-D6B94F005D62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2A34-47B4-9207-D6B94F005D62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2A34-47B4-9207-D6B94F005D62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2A34-47B4-9207-D6B94F005D62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2A34-47B4-9207-D6B94F005D62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2A34-47B4-9207-D6B94F005D62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2A34-47B4-9207-D6B94F005D62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2A34-47B4-9207-D6B94F005D62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2A34-47B4-9207-D6B94F005D62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2A34-47B4-9207-D6B94F005D62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2A34-47B4-9207-D6B94F005D62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2A34-47B4-9207-D6B94F005D62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2A34-47B4-9207-D6B94F005D62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2A34-47B4-9207-D6B94F005D62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2A34-47B4-9207-D6B94F005D62}"/>
              </c:ext>
            </c:extLst>
          </c:dPt>
          <c:dPt>
            <c:idx val="19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2A34-47B4-9207-D6B94F005D62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2A34-47B4-9207-D6B94F005D62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2A34-47B4-9207-D6B94F005D62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2A34-47B4-9207-D6B94F005D62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2A34-47B4-9207-D6B94F005D62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2A34-47B4-9207-D6B94F005D62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2A34-47B4-9207-D6B94F005D62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2A34-47B4-9207-D6B94F005D6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74.106563684011945</c:v>
                </c:pt>
                <c:pt idx="1">
                  <c:v>72.081136412243836</c:v>
                </c:pt>
                <c:pt idx="2">
                  <c:v>67.205453891505812</c:v>
                </c:pt>
                <c:pt idx="3">
                  <c:v>71.112240616950999</c:v>
                </c:pt>
                <c:pt idx="4">
                  <c:v>69.710098600233778</c:v>
                </c:pt>
                <c:pt idx="5">
                  <c:v>67.347958346614561</c:v>
                </c:pt>
                <c:pt idx="6">
                  <c:v>66.905702648553728</c:v>
                </c:pt>
                <c:pt idx="7">
                  <c:v>76.265772556822398</c:v>
                </c:pt>
                <c:pt idx="8">
                  <c:v>74.626076811880338</c:v>
                </c:pt>
                <c:pt idx="9">
                  <c:v>70.3156909096801</c:v>
                </c:pt>
                <c:pt idx="10">
                  <c:v>66.703027877867385</c:v>
                </c:pt>
                <c:pt idx="11">
                  <c:v>70.199985932293558</c:v>
                </c:pt>
                <c:pt idx="12">
                  <c:v>68.763359530658533</c:v>
                </c:pt>
                <c:pt idx="13">
                  <c:v>68.648883884779792</c:v>
                </c:pt>
                <c:pt idx="14">
                  <c:v>68.479672006048148</c:v>
                </c:pt>
                <c:pt idx="15">
                  <c:v>67.312635324596371</c:v>
                </c:pt>
                <c:pt idx="16">
                  <c:v>67.225724577924083</c:v>
                </c:pt>
                <c:pt idx="17">
                  <c:v>66.469275120913778</c:v>
                </c:pt>
                <c:pt idx="18">
                  <c:v>64.436491047137352</c:v>
                </c:pt>
                <c:pt idx="19">
                  <c:v>61.819416328572387</c:v>
                </c:pt>
                <c:pt idx="20">
                  <c:v>71.875470649020542</c:v>
                </c:pt>
                <c:pt idx="21">
                  <c:v>71.0718620720953</c:v>
                </c:pt>
                <c:pt idx="22">
                  <c:v>70.842347016522695</c:v>
                </c:pt>
                <c:pt idx="23">
                  <c:v>70.294748853291949</c:v>
                </c:pt>
                <c:pt idx="24">
                  <c:v>69.807894231684628</c:v>
                </c:pt>
                <c:pt idx="25">
                  <c:v>68.701767731386937</c:v>
                </c:pt>
                <c:pt idx="26">
                  <c:v>68.067429480694969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2A34-47B4-9207-D6B94F005D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53315648"/>
        <c:axId val="559459776"/>
      </c:barChart>
      <c:catAx>
        <c:axId val="5533156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59459776"/>
        <c:crosses val="autoZero"/>
        <c:auto val="1"/>
        <c:lblAlgn val="ctr"/>
        <c:lblOffset val="100"/>
        <c:noMultiLvlLbl val="0"/>
      </c:catAx>
      <c:valAx>
        <c:axId val="559459776"/>
        <c:scaling>
          <c:orientation val="minMax"/>
          <c:max val="100"/>
          <c:min val="6"/>
        </c:scaling>
        <c:delete val="1"/>
        <c:axPos val="l"/>
        <c:numFmt formatCode="0" sourceLinked="1"/>
        <c:majorTickMark val="out"/>
        <c:minorTickMark val="none"/>
        <c:tickLblPos val="nextTo"/>
        <c:crossAx val="553315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EB0-4859-9F7C-DFC0251D328F}"/>
              </c:ext>
            </c:extLst>
          </c:dPt>
          <c:dPt>
            <c:idx val="1"/>
            <c:bubble3D val="0"/>
            <c:spPr>
              <a:solidFill>
                <a:srgbClr val="D9D9D9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EB0-4859-9F7C-DFC0251D328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6</c:v>
                </c:pt>
                <c:pt idx="1">
                  <c:v>94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1EB0-4859-9F7C-DFC0251D32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7D9-4663-8500-93648DB36DDB}"/>
              </c:ext>
            </c:extLst>
          </c:dPt>
          <c:dPt>
            <c:idx val="1"/>
            <c:bubble3D val="0"/>
            <c:spPr>
              <a:solidFill>
                <a:srgbClr val="D9D9D9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7D9-4663-8500-93648DB36DDB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9</c:v>
                </c:pt>
                <c:pt idx="1">
                  <c:v>91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7D9-4663-8500-93648DB36D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BF1-4EA8-8DC6-72C774233808}"/>
              </c:ext>
            </c:extLst>
          </c:dPt>
          <c:dPt>
            <c:idx val="1"/>
            <c:bubble3D val="0"/>
            <c:spPr>
              <a:solidFill>
                <a:srgbClr val="D9D9D9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BF1-4EA8-8DC6-72C774233808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10</c:v>
                </c:pt>
                <c:pt idx="1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BF1-4EA8-8DC6-72C7742338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5AE-4B44-AD26-E88FD19B65B2}"/>
              </c:ext>
            </c:extLst>
          </c:dPt>
          <c:dPt>
            <c:idx val="1"/>
            <c:bubble3D val="0"/>
            <c:spPr>
              <a:solidFill>
                <a:srgbClr val="D9D9D9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5AE-4B44-AD26-E88FD19B65B2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9</c:v>
                </c:pt>
                <c:pt idx="1">
                  <c:v>91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5AE-4B44-AD26-E88FD19B65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3E1-4BDF-AD70-9C596152E911}"/>
              </c:ext>
            </c:extLst>
          </c:dPt>
          <c:dPt>
            <c:idx val="1"/>
            <c:bubble3D val="0"/>
            <c:spPr>
              <a:solidFill>
                <a:srgbClr val="D9D9D9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3E1-4BDF-AD70-9C596152E911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37</c:v>
                </c:pt>
                <c:pt idx="1">
                  <c:v>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93E1-4BDF-AD70-9C596152E9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F30-44D3-9C05-7AC0499480CF}"/>
              </c:ext>
            </c:extLst>
          </c:dPt>
          <c:dPt>
            <c:idx val="1"/>
            <c:bubble3D val="0"/>
            <c:spPr>
              <a:solidFill>
                <a:srgbClr val="D9D9D9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F30-44D3-9C05-7AC0499480C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7</c:v>
                </c:pt>
                <c:pt idx="1">
                  <c:v>93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9F30-44D3-9C05-7AC0499480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913629639095452E-2"/>
          <c:y val="2.9433441024191043E-2"/>
          <c:w val="0.9141727407218091"/>
          <c:h val="0.9411331179516179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3366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marL="0" algn="r" defTabSz="914400" rtl="0" eaLnBrk="1" fontAlgn="b" latinLnBrk="0" hangingPunct="1">
                  <a:defRPr lang="pt-BR" sz="1600" b="1" i="0" u="none" strike="noStrike" kern="1200" baseline="0">
                    <a:solidFill>
                      <a:schemeClr val="accent1">
                        <a:lumMod val="75000"/>
                      </a:schemeClr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Plan1!$A$2:$A$15</c:f>
              <c:strCache>
                <c:ptCount val="13"/>
                <c:pt idx="0">
                  <c:v>Ter uma empresa formal</c:v>
                </c:pt>
                <c:pt idx="1">
                  <c:v>Possibilidade de emitir Nota Fiscal</c:v>
                </c:pt>
                <c:pt idx="2">
                  <c:v>Ser dono do meu próprio negócio</c:v>
                </c:pt>
                <c:pt idx="3">
                  <c:v>outro</c:v>
                </c:pt>
                <c:pt idx="4">
                  <c:v>Necessidade de obter/aumentar renda</c:v>
                </c:pt>
                <c:pt idx="5">
                  <c:v>Aproveitar uma oportunidade de mercado</c:v>
                </c:pt>
                <c:pt idx="6">
                  <c:v>Possibilidade de vender para outras empresas</c:v>
                </c:pt>
                <c:pt idx="7">
                  <c:v>Evitar problemas com a fiscalização/prefeitura</c:v>
                </c:pt>
                <c:pt idx="8">
                  <c:v>Possibilidade de fazer compras mais baratas/melhores</c:v>
                </c:pt>
                <c:pt idx="9">
                  <c:v>Aproveitar meu conhecimento/experiência</c:v>
                </c:pt>
                <c:pt idx="10">
                  <c:v>Possibilidade de vender para o governo</c:v>
                </c:pt>
                <c:pt idx="11">
                  <c:v>Conseguir empréstimo como empresa</c:v>
                </c:pt>
                <c:pt idx="12">
                  <c:v>sem resposta</c:v>
                </c:pt>
              </c:strCache>
            </c:strRef>
          </c:cat>
          <c:val>
            <c:numRef>
              <c:f>Plan1!$B$2:$B$15</c:f>
              <c:numCache>
                <c:formatCode>###0%</c:formatCode>
                <c:ptCount val="14"/>
                <c:pt idx="0">
                  <c:v>0.36909209014928995</c:v>
                </c:pt>
                <c:pt idx="1">
                  <c:v>9.7024563443990311E-2</c:v>
                </c:pt>
                <c:pt idx="2">
                  <c:v>9.0201178231152979E-2</c:v>
                </c:pt>
                <c:pt idx="3">
                  <c:v>8.7851524542226986E-2</c:v>
                </c:pt>
                <c:pt idx="4">
                  <c:v>6.5653851538871044E-2</c:v>
                </c:pt>
                <c:pt idx="5">
                  <c:v>6.4224802916372822E-2</c:v>
                </c:pt>
                <c:pt idx="6">
                  <c:v>6.1003715430927564E-2</c:v>
                </c:pt>
                <c:pt idx="7">
                  <c:v>4.1716863663091824E-2</c:v>
                </c:pt>
                <c:pt idx="8">
                  <c:v>3.7025290928051929E-2</c:v>
                </c:pt>
                <c:pt idx="9">
                  <c:v>2.3349199981121383E-2</c:v>
                </c:pt>
                <c:pt idx="10">
                  <c:v>1.7440919431753462E-2</c:v>
                </c:pt>
                <c:pt idx="11">
                  <c:v>1.091582815741207E-2</c:v>
                </c:pt>
                <c:pt idx="12">
                  <c:v>0.03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A84-4D6D-BF45-EF49205240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6"/>
        <c:overlap val="22"/>
        <c:axId val="553164096"/>
        <c:axId val="553162528"/>
      </c:barChart>
      <c:catAx>
        <c:axId val="5531640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53162528"/>
        <c:crosses val="autoZero"/>
        <c:auto val="1"/>
        <c:lblAlgn val="ctr"/>
        <c:lblOffset val="100"/>
        <c:noMultiLvlLbl val="0"/>
      </c:catAx>
      <c:valAx>
        <c:axId val="553162528"/>
        <c:scaling>
          <c:orientation val="minMax"/>
          <c:max val="0.5"/>
          <c:min val="0"/>
        </c:scaling>
        <c:delete val="1"/>
        <c:axPos val="t"/>
        <c:numFmt formatCode="###0%" sourceLinked="1"/>
        <c:majorTickMark val="out"/>
        <c:minorTickMark val="none"/>
        <c:tickLblPos val="nextTo"/>
        <c:crossAx val="5531640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427-4FE9-8995-5BBBCB416FC5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427-4FE9-8995-5BBBCB416FC5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6</c:v>
                </c:pt>
                <c:pt idx="1">
                  <c:v>94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427-4FE9-8995-5BBBCB416F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79CDCF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386-46E7-8267-3994B3F5590D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386-46E7-8267-3994B3F5590D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A386-46E7-8267-3994B3F5590D}"/>
              </c:ext>
            </c:extLst>
          </c:dPt>
          <c:dPt>
            <c:idx val="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A386-46E7-8267-3994B3F5590D}"/>
              </c:ext>
            </c:extLst>
          </c:dPt>
          <c:dPt>
            <c:idx val="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A386-46E7-8267-3994B3F5590D}"/>
              </c:ext>
            </c:extLst>
          </c:dPt>
          <c:dPt>
            <c:idx val="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A386-46E7-8267-3994B3F5590D}"/>
              </c:ext>
            </c:extLst>
          </c:dPt>
          <c:dPt>
            <c:idx val="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A386-46E7-8267-3994B3F5590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6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  <c:pt idx="4">
                  <c:v>Categoria 5</c:v>
                </c:pt>
                <c:pt idx="5">
                  <c:v>Categoria 6</c:v>
                </c:pt>
              </c:strCache>
            </c:strRef>
          </c:cat>
          <c:val>
            <c:numRef>
              <c:f>Planilha1!$B$2:$B$8</c:f>
              <c:numCache>
                <c:formatCode>0%</c:formatCode>
                <c:ptCount val="7"/>
                <c:pt idx="0">
                  <c:v>0.58225289681940628</c:v>
                </c:pt>
                <c:pt idx="1">
                  <c:v>0.29715540858607614</c:v>
                </c:pt>
                <c:pt idx="2">
                  <c:v>6.6036823687939561E-2</c:v>
                </c:pt>
                <c:pt idx="3">
                  <c:v>3.1820802841340985E-2</c:v>
                </c:pt>
                <c:pt idx="4">
                  <c:v>1.3326953116559032E-2</c:v>
                </c:pt>
                <c:pt idx="5">
                  <c:v>5.5667025056696387E-3</c:v>
                </c:pt>
                <c:pt idx="6">
                  <c:v>3.8404124429961399E-3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A386-46E7-8267-3994B3F559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2"/>
        <c:axId val="568963352"/>
        <c:axId val="560288352"/>
      </c:barChart>
      <c:catAx>
        <c:axId val="5689633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0288352"/>
        <c:crosses val="autoZero"/>
        <c:auto val="1"/>
        <c:lblAlgn val="ctr"/>
        <c:lblOffset val="100"/>
        <c:noMultiLvlLbl val="0"/>
      </c:catAx>
      <c:valAx>
        <c:axId val="560288352"/>
        <c:scaling>
          <c:orientation val="minMax"/>
          <c:min val="0"/>
        </c:scaling>
        <c:delete val="1"/>
        <c:axPos val="t"/>
        <c:numFmt formatCode="0%" sourceLinked="1"/>
        <c:majorTickMark val="none"/>
        <c:minorTickMark val="none"/>
        <c:tickLblPos val="nextTo"/>
        <c:crossAx val="568963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494-4AB0-9536-916DE7BA0B12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494-4AB0-9536-916DE7BA0B12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0.09</c:v>
                </c:pt>
                <c:pt idx="1">
                  <c:v>0.91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0494-4AB0-9536-916DE7BA0B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784-45D6-906A-0A6A012F692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784-45D6-906A-0A6A012F6928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0.3</c:v>
                </c:pt>
                <c:pt idx="1">
                  <c:v>0.7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3784-45D6-906A-0A6A012F69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2BD-493C-9830-E9B4A6B596E9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2BD-493C-9830-E9B4A6B596E9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0.1</c:v>
                </c:pt>
                <c:pt idx="1">
                  <c:v>0.9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D2BD-493C-9830-E9B4A6B596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B42-49CE-8E4A-ACB60CCAC07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B42-49CE-8E4A-ACB60CCAC078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0.14000000000000001</c:v>
                </c:pt>
                <c:pt idx="1">
                  <c:v>0.86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0B42-49CE-8E4A-ACB60CCAC0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913629639095452E-2"/>
          <c:y val="3.2177729786304864E-2"/>
          <c:w val="0.82444424238551861"/>
          <c:h val="0.9356445404273903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3366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marL="0" algn="r" defTabSz="914400" rtl="0" eaLnBrk="1" fontAlgn="b" latinLnBrk="0" hangingPunct="1">
                  <a:defRPr lang="pt-BR" sz="1600" b="1" i="0" u="none" strike="noStrike" kern="1200" baseline="0">
                    <a:solidFill>
                      <a:schemeClr val="accent1">
                        <a:lumMod val="75000"/>
                      </a:schemeClr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Plan1!$A$2:$A$15</c:f>
              <c:strCache>
                <c:ptCount val="8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  <c:pt idx="4">
                  <c:v>Categoria 1</c:v>
                </c:pt>
                <c:pt idx="5">
                  <c:v>Categoria 2</c:v>
                </c:pt>
                <c:pt idx="6">
                  <c:v>Categoria 3</c:v>
                </c:pt>
                <c:pt idx="7">
                  <c:v>Categoria 4</c:v>
                </c:pt>
              </c:strCache>
            </c:strRef>
          </c:cat>
          <c:val>
            <c:numRef>
              <c:f>Plan1!$B$2:$B$15</c:f>
              <c:numCache>
                <c:formatCode>0%</c:formatCode>
                <c:ptCount val="14"/>
                <c:pt idx="0">
                  <c:v>0.29745192611879123</c:v>
                </c:pt>
                <c:pt idx="1">
                  <c:v>0.14360328736289213</c:v>
                </c:pt>
                <c:pt idx="2">
                  <c:v>9.5184403713100052E-2</c:v>
                </c:pt>
                <c:pt idx="3">
                  <c:v>9.2692955679407052E-2</c:v>
                </c:pt>
                <c:pt idx="4">
                  <c:v>6.2614347924465935E-2</c:v>
                </c:pt>
                <c:pt idx="5">
                  <c:v>4.6071761177316824E-2</c:v>
                </c:pt>
                <c:pt idx="6">
                  <c:v>4.2936704186630703E-2</c:v>
                </c:pt>
                <c:pt idx="7">
                  <c:v>3.7749033567029799E-2</c:v>
                </c:pt>
                <c:pt idx="8">
                  <c:v>3.5842384214439908E-2</c:v>
                </c:pt>
                <c:pt idx="9">
                  <c:v>2.7732793765875671E-2</c:v>
                </c:pt>
                <c:pt idx="10">
                  <c:v>1.4961358585295646E-2</c:v>
                </c:pt>
                <c:pt idx="11">
                  <c:v>1.3868989484229153E-2</c:v>
                </c:pt>
                <c:pt idx="12">
                  <c:v>1.2527108503257077E-2</c:v>
                </c:pt>
                <c:pt idx="13">
                  <c:v>1.094835251227169E-2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A87-42C9-80BC-AFD25E1D68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6"/>
        <c:overlap val="22"/>
        <c:axId val="560282864"/>
        <c:axId val="560282472"/>
      </c:barChart>
      <c:catAx>
        <c:axId val="5602828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60282472"/>
        <c:crosses val="autoZero"/>
        <c:auto val="1"/>
        <c:lblAlgn val="ctr"/>
        <c:lblOffset val="100"/>
        <c:noMultiLvlLbl val="0"/>
      </c:catAx>
      <c:valAx>
        <c:axId val="560282472"/>
        <c:scaling>
          <c:orientation val="minMax"/>
          <c:max val="0.30000000000000004"/>
          <c:min val="0"/>
        </c:scaling>
        <c:delete val="1"/>
        <c:axPos val="t"/>
        <c:numFmt formatCode="0%" sourceLinked="1"/>
        <c:majorTickMark val="out"/>
        <c:minorTickMark val="none"/>
        <c:tickLblPos val="nextTo"/>
        <c:crossAx val="560282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0826131529696989E-2"/>
          <c:y val="3.0043682697419468E-2"/>
          <c:w val="0.77360054333531669"/>
          <c:h val="0.9399126346051610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3366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D8A6-4D03-AD49-57AF6755C4A4}"/>
              </c:ext>
            </c:extLst>
          </c:dPt>
          <c:dPt>
            <c:idx val="1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D8A6-4D03-AD49-57AF6755C4A4}"/>
              </c:ext>
            </c:extLst>
          </c:dPt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D8A6-4D03-AD49-57AF6755C4A4}"/>
              </c:ext>
            </c:extLst>
          </c:dPt>
          <c:dPt>
            <c:idx val="3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D8A6-4D03-AD49-57AF6755C4A4}"/>
              </c:ext>
            </c:extLst>
          </c:dPt>
          <c:dPt>
            <c:idx val="4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D8A6-4D03-AD49-57AF6755C4A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Plan1!$A$2:$A$9</c:f>
              <c:strCache>
                <c:ptCount val="8"/>
                <c:pt idx="0">
                  <c:v>controles financeiros</c:v>
                </c:pt>
                <c:pt idx="1">
                  <c:v>propaganda/marketing</c:v>
                </c:pt>
                <c:pt idx="2">
                  <c:v>melhoria da qualidade produto/serviço</c:v>
                </c:pt>
                <c:pt idx="3">
                  <c:v>atendimento ao cliente</c:v>
                </c:pt>
                <c:pt idx="4">
                  <c:v>uso de redes sociais</c:v>
                </c:pt>
                <c:pt idx="5">
                  <c:v>orientação para o crédito/financiamento</c:v>
                </c:pt>
                <c:pt idx="6">
                  <c:v>não tem necessidade</c:v>
                </c:pt>
                <c:pt idx="7">
                  <c:v>outra</c:v>
                </c:pt>
              </c:strCache>
            </c:strRef>
          </c:cat>
          <c:val>
            <c:numRef>
              <c:f>Plan1!$B$2:$B$9</c:f>
              <c:numCache>
                <c:formatCode>0%</c:formatCode>
                <c:ptCount val="8"/>
                <c:pt idx="0">
                  <c:v>0.46553509600947862</c:v>
                </c:pt>
                <c:pt idx="1">
                  <c:v>0.4310975664089256</c:v>
                </c:pt>
                <c:pt idx="2">
                  <c:v>0.42302267139199301</c:v>
                </c:pt>
                <c:pt idx="3">
                  <c:v>0.39610355665300562</c:v>
                </c:pt>
                <c:pt idx="4">
                  <c:v>0.36309729774241312</c:v>
                </c:pt>
                <c:pt idx="5">
                  <c:v>0.34728153634173958</c:v>
                </c:pt>
                <c:pt idx="6">
                  <c:v>0.17593260150805051</c:v>
                </c:pt>
                <c:pt idx="7">
                  <c:v>8.9368065004085586E-3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D8A6-4D03-AD49-57AF6755C4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6"/>
        <c:axId val="559466048"/>
        <c:axId val="559465656"/>
      </c:barChart>
      <c:catAx>
        <c:axId val="5594660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59465656"/>
        <c:crosses val="autoZero"/>
        <c:auto val="1"/>
        <c:lblAlgn val="ctr"/>
        <c:lblOffset val="100"/>
        <c:noMultiLvlLbl val="0"/>
      </c:catAx>
      <c:valAx>
        <c:axId val="559465656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559466048"/>
        <c:crosses val="autoZero"/>
        <c:crossBetween val="between"/>
        <c:majorUnit val="5.000000000000001E-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29B-4A76-BF7B-CA3AA53B2AA4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Plan1!$B$2</c:f>
              <c:numCache>
                <c:formatCode>General</c:formatCode>
                <c:ptCount val="1"/>
                <c:pt idx="0">
                  <c:v>24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29B-4A76-BF7B-CA3AA53B2AA4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noFill/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F29B-4A76-BF7B-CA3AA53B2AA4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Plan1!$C$2</c:f>
              <c:numCache>
                <c:formatCode>General</c:formatCode>
                <c:ptCount val="1"/>
                <c:pt idx="0">
                  <c:v>76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F29B-4A76-BF7B-CA3AA53B2A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53305848"/>
        <c:axId val="553304280"/>
      </c:barChart>
      <c:catAx>
        <c:axId val="5533058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53304280"/>
        <c:crosses val="autoZero"/>
        <c:auto val="1"/>
        <c:lblAlgn val="ctr"/>
        <c:lblOffset val="100"/>
        <c:noMultiLvlLbl val="0"/>
      </c:catAx>
      <c:valAx>
        <c:axId val="553304280"/>
        <c:scaling>
          <c:orientation val="minMax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55330584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673-471D-BB13-64BF1E0DBEB5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Plan1!$B$2</c:f>
              <c:numCache>
                <c:formatCode>General</c:formatCode>
                <c:ptCount val="1"/>
                <c:pt idx="0">
                  <c:v>42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673-471D-BB13-64BF1E0DBEB5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noFill/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C673-471D-BB13-64BF1E0DBEB5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Plan1!$C$2</c:f>
              <c:numCache>
                <c:formatCode>General</c:formatCode>
                <c:ptCount val="1"/>
                <c:pt idx="0">
                  <c:v>58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C673-471D-BB13-64BF1E0DBE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0278944"/>
        <c:axId val="560277376"/>
      </c:barChart>
      <c:catAx>
        <c:axId val="5602789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60277376"/>
        <c:crosses val="autoZero"/>
        <c:auto val="1"/>
        <c:lblAlgn val="ctr"/>
        <c:lblOffset val="100"/>
        <c:noMultiLvlLbl val="0"/>
      </c:catAx>
      <c:valAx>
        <c:axId val="560277376"/>
        <c:scaling>
          <c:orientation val="minMax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56027894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75757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757575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EF8-4892-B6EF-4A847F60A0E9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Plan1!$B$2</c:f>
              <c:numCache>
                <c:formatCode>General</c:formatCode>
                <c:ptCount val="1"/>
                <c:pt idx="0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3EF8-4892-B6EF-4A847F60A0E9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noFill/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3EF8-4892-B6EF-4A847F60A0E9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Plan1!$C$2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3EF8-4892-B6EF-4A847F60A0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0273064"/>
        <c:axId val="560273456"/>
      </c:barChart>
      <c:catAx>
        <c:axId val="56027306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60273456"/>
        <c:crosses val="autoZero"/>
        <c:auto val="1"/>
        <c:lblAlgn val="ctr"/>
        <c:lblOffset val="100"/>
        <c:noMultiLvlLbl val="0"/>
      </c:catAx>
      <c:valAx>
        <c:axId val="560273456"/>
        <c:scaling>
          <c:orientation val="minMax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5602730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BEB1-4039-BADF-2FFA0183E644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BEB1-4039-BADF-2FFA0183E644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5</c:v>
                </c:pt>
                <c:pt idx="1">
                  <c:v>95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BEB1-4039-BADF-2FFA0183E6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261-435F-88ED-DC72C29D2CBC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Plan1!$B$2</c:f>
              <c:numCache>
                <c:formatCode>General</c:formatCode>
                <c:ptCount val="1"/>
                <c:pt idx="0">
                  <c:v>26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E261-435F-88ED-DC72C29D2CBC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noFill/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E261-435F-88ED-DC72C29D2CBC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Plan1!$C$2</c:f>
              <c:numCache>
                <c:formatCode>General</c:formatCode>
                <c:ptCount val="1"/>
                <c:pt idx="0">
                  <c:v>74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E261-435F-88ED-DC72C29D2C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0274240"/>
        <c:axId val="560274632"/>
      </c:barChart>
      <c:catAx>
        <c:axId val="5602742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60274632"/>
        <c:crosses val="autoZero"/>
        <c:auto val="1"/>
        <c:lblAlgn val="ctr"/>
        <c:lblOffset val="100"/>
        <c:noMultiLvlLbl val="0"/>
      </c:catAx>
      <c:valAx>
        <c:axId val="560274632"/>
        <c:scaling>
          <c:orientation val="minMax"/>
          <c:min val="0"/>
        </c:scaling>
        <c:delete val="1"/>
        <c:axPos val="b"/>
        <c:numFmt formatCode="0%" sourceLinked="1"/>
        <c:majorTickMark val="out"/>
        <c:minorTickMark val="none"/>
        <c:tickLblPos val="nextTo"/>
        <c:crossAx val="5602742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511089732871232E-2"/>
          <c:y val="0.22507715052441776"/>
          <c:w val="0.9509778205342575"/>
          <c:h val="0.484948358600439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3366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400" b="1" i="0" u="none" strike="noStrike" kern="1200" baseline="0">
                    <a:solidFill>
                      <a:schemeClr val="bg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Planilha1!$A$2:$A$5</c:f>
              <c:strCache>
                <c:ptCount val="4"/>
                <c:pt idx="0">
                  <c:v>até 4 horas por semana</c:v>
                </c:pt>
                <c:pt idx="1">
                  <c:v>6 horas por semana</c:v>
                </c:pt>
                <c:pt idx="2">
                  <c:v>8 horas por semana</c:v>
                </c:pt>
                <c:pt idx="3">
                  <c:v>mais de 8 horas por semana</c:v>
                </c:pt>
              </c:strCache>
            </c:strRef>
          </c:cat>
          <c:val>
            <c:numRef>
              <c:f>Planilha1!$B$2:$B$5</c:f>
              <c:numCache>
                <c:formatCode>0%</c:formatCode>
                <c:ptCount val="4"/>
                <c:pt idx="0">
                  <c:v>0.66952636373531915</c:v>
                </c:pt>
                <c:pt idx="1">
                  <c:v>0.17247930798066935</c:v>
                </c:pt>
                <c:pt idx="2">
                  <c:v>8.7457175714543964E-2</c:v>
                </c:pt>
                <c:pt idx="3">
                  <c:v>4.0648862366728176E-2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B25-4AC7-AA0F-6BC9593B91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60275416"/>
        <c:axId val="560280904"/>
      </c:barChart>
      <c:catAx>
        <c:axId val="560275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560280904"/>
        <c:crosses val="autoZero"/>
        <c:auto val="1"/>
        <c:lblAlgn val="ctr"/>
        <c:lblOffset val="100"/>
        <c:noMultiLvlLbl val="0"/>
      </c:catAx>
      <c:valAx>
        <c:axId val="560280904"/>
        <c:scaling>
          <c:orientation val="minMax"/>
          <c:max val="0.8"/>
        </c:scaling>
        <c:delete val="1"/>
        <c:axPos val="l"/>
        <c:numFmt formatCode="0%" sourceLinked="1"/>
        <c:majorTickMark val="out"/>
        <c:minorTickMark val="none"/>
        <c:tickLblPos val="nextTo"/>
        <c:crossAx val="5602754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7EA-4981-A977-0507251BA6B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7EA-4981-A977-0507251BA6B8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0.25</c:v>
                </c:pt>
                <c:pt idx="1">
                  <c:v>0.75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47EA-4981-A977-0507251BA6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4D6-447E-B30F-7AC9D367E7D2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4D6-447E-B30F-7AC9D367E7D2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0.27</c:v>
                </c:pt>
                <c:pt idx="1">
                  <c:v>0.73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4D6-447E-B30F-7AC9D367E7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432-4055-848C-EBD674289A7C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432-4055-848C-EBD674289A7C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0.28999999999999998</c:v>
                </c:pt>
                <c:pt idx="1">
                  <c:v>0.71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9432-4055-848C-EBD674289A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840-4B25-B6CF-346123CB392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840-4B25-B6CF-346123CB3928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0.23</c:v>
                </c:pt>
                <c:pt idx="1">
                  <c:v>0.77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1840-4B25-B6CF-346123CB39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7B1-4158-89F7-BCF9C4807177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7B1-4158-89F7-BCF9C4807177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0.22</c:v>
                </c:pt>
                <c:pt idx="1">
                  <c:v>0.78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A7B1-4158-89F7-BCF9C48071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26A-4842-8C55-2B84527415FA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26A-4842-8C55-2B84527415FA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0.33</c:v>
                </c:pt>
                <c:pt idx="1">
                  <c:v>0.67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26A-4842-8C55-2B84527415F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3366CC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8DC-4362-89B0-49049E0810FB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8DC-4362-89B0-49049E0810FB}"/>
              </c:ext>
            </c:extLst>
          </c:dPt>
          <c:cat>
            <c:strRef>
              <c:f>Plan1!$A$2:$A$3</c:f>
              <c:strCache>
                <c:ptCount val="2"/>
                <c:pt idx="0">
                  <c:v>empresário(a)</c:v>
                </c:pt>
                <c:pt idx="1">
                  <c:v>empregado(a)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0.25</c:v>
                </c:pt>
                <c:pt idx="1">
                  <c:v>0.75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8DC-4362-89B0-49049E0810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t-BR" sz="1197" b="0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pt-BR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78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869-488F-804E-CC9ECDB36E37}"/>
              </c:ext>
            </c:extLst>
          </c:dPt>
          <c:dPt>
            <c:idx val="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869-488F-804E-CC9ECDB36E37}"/>
              </c:ext>
            </c:extLst>
          </c:dPt>
          <c:dPt>
            <c:idx val="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2869-488F-804E-CC9ECDB36E37}"/>
              </c:ext>
            </c:extLst>
          </c:dPt>
          <c:dPt>
            <c:idx val="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2869-488F-804E-CC9ECDB36E37}"/>
              </c:ext>
            </c:extLst>
          </c:dPt>
          <c:dPt>
            <c:idx val="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2869-488F-804E-CC9ECDB36E37}"/>
              </c:ext>
            </c:extLst>
          </c:dPt>
          <c:dPt>
            <c:idx val="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2869-488F-804E-CC9ECDB36E37}"/>
              </c:ext>
            </c:extLst>
          </c:dPt>
          <c:dPt>
            <c:idx val="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2869-488F-804E-CC9ECDB36E37}"/>
              </c:ext>
            </c:extLst>
          </c:dPt>
          <c:dPt>
            <c:idx val="7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2869-488F-804E-CC9ECDB36E37}"/>
              </c:ext>
            </c:extLst>
          </c:dPt>
          <c:dPt>
            <c:idx val="8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1-2869-488F-804E-CC9ECDB36E37}"/>
              </c:ext>
            </c:extLst>
          </c:dPt>
          <c:dPt>
            <c:idx val="9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3-2869-488F-804E-CC9ECDB36E37}"/>
              </c:ext>
            </c:extLst>
          </c:dPt>
          <c:dPt>
            <c:idx val="1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5-2869-488F-804E-CC9ECDB36E37}"/>
              </c:ext>
            </c:extLst>
          </c:dPt>
          <c:dPt>
            <c:idx val="11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7-2869-488F-804E-CC9ECDB36E37}"/>
              </c:ext>
            </c:extLst>
          </c:dPt>
          <c:dPt>
            <c:idx val="12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9-2869-488F-804E-CC9ECDB36E37}"/>
              </c:ext>
            </c:extLst>
          </c:dPt>
          <c:dPt>
            <c:idx val="13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B-2869-488F-804E-CC9ECDB36E37}"/>
              </c:ext>
            </c:extLst>
          </c:dPt>
          <c:dPt>
            <c:idx val="14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D-2869-488F-804E-CC9ECDB36E37}"/>
              </c:ext>
            </c:extLst>
          </c:dPt>
          <c:dPt>
            <c:idx val="15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1F-2869-488F-804E-CC9ECDB36E37}"/>
              </c:ext>
            </c:extLst>
          </c:dPt>
          <c:dPt>
            <c:idx val="16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1-2869-488F-804E-CC9ECDB36E37}"/>
              </c:ext>
            </c:extLst>
          </c:dPt>
          <c:dPt>
            <c:idx val="17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3-2869-488F-804E-CC9ECDB36E37}"/>
              </c:ext>
            </c:extLst>
          </c:dPt>
          <c:dPt>
            <c:idx val="18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5-2869-488F-804E-CC9ECDB36E37}"/>
              </c:ext>
            </c:extLst>
          </c:dPt>
          <c:dPt>
            <c:idx val="19"/>
            <c:invertIfNegative val="0"/>
            <c:bubble3D val="0"/>
            <c:spPr>
              <a:solidFill>
                <a:srgbClr val="B4C7E7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7-2869-488F-804E-CC9ECDB36E37}"/>
              </c:ext>
            </c:extLst>
          </c:dPt>
          <c:dPt>
            <c:idx val="20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9-2869-488F-804E-CC9ECDB36E37}"/>
              </c:ext>
            </c:extLst>
          </c:dPt>
          <c:dPt>
            <c:idx val="21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B-2869-488F-804E-CC9ECDB36E37}"/>
              </c:ext>
            </c:extLst>
          </c:dPt>
          <c:dPt>
            <c:idx val="22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D-2869-488F-804E-CC9ECDB36E37}"/>
              </c:ext>
            </c:extLst>
          </c:dPt>
          <c:dPt>
            <c:idx val="23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2F-2869-488F-804E-CC9ECDB36E37}"/>
              </c:ext>
            </c:extLst>
          </c:dPt>
          <c:dPt>
            <c:idx val="24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1-2869-488F-804E-CC9ECDB36E37}"/>
              </c:ext>
            </c:extLst>
          </c:dPt>
          <c:dPt>
            <c:idx val="25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3-2869-488F-804E-CC9ECDB36E37}"/>
              </c:ext>
            </c:extLst>
          </c:dPt>
          <c:dPt>
            <c:idx val="26"/>
            <c:invertIfNegative val="0"/>
            <c:bubble3D val="0"/>
            <c:spPr>
              <a:solidFill>
                <a:srgbClr val="3366CC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35-2869-488F-804E-CC9ECDB36E3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24.86826141351122</c:v>
                </c:pt>
                <c:pt idx="1">
                  <c:v>23.867411616542537</c:v>
                </c:pt>
                <c:pt idx="2">
                  <c:v>21.225297714068589</c:v>
                </c:pt>
                <c:pt idx="3">
                  <c:v>26.396523498163127</c:v>
                </c:pt>
                <c:pt idx="4">
                  <c:v>24.449519967442463</c:v>
                </c:pt>
                <c:pt idx="5">
                  <c:v>23.723032911084811</c:v>
                </c:pt>
                <c:pt idx="6">
                  <c:v>23.585140221081652</c:v>
                </c:pt>
                <c:pt idx="7">
                  <c:v>35.291046577336196</c:v>
                </c:pt>
                <c:pt idx="8">
                  <c:v>31.992278605932107</c:v>
                </c:pt>
                <c:pt idx="9">
                  <c:v>27.386813961616674</c:v>
                </c:pt>
                <c:pt idx="10">
                  <c:v>26.317458875584087</c:v>
                </c:pt>
                <c:pt idx="11">
                  <c:v>36.39075018373854</c:v>
                </c:pt>
                <c:pt idx="12">
                  <c:v>35.833365746687647</c:v>
                </c:pt>
                <c:pt idx="13">
                  <c:v>29.737765747153261</c:v>
                </c:pt>
                <c:pt idx="14">
                  <c:v>27.745878781223293</c:v>
                </c:pt>
                <c:pt idx="15">
                  <c:v>27.479271390956324</c:v>
                </c:pt>
                <c:pt idx="16">
                  <c:v>26.04098196378175</c:v>
                </c:pt>
                <c:pt idx="17">
                  <c:v>25.200950710073428</c:v>
                </c:pt>
                <c:pt idx="18">
                  <c:v>23.019086135583635</c:v>
                </c:pt>
                <c:pt idx="19">
                  <c:v>22.413828323925237</c:v>
                </c:pt>
                <c:pt idx="20">
                  <c:v>46.954172713132238</c:v>
                </c:pt>
                <c:pt idx="21">
                  <c:v>35.454671343915678</c:v>
                </c:pt>
                <c:pt idx="22">
                  <c:v>34.829295993721686</c:v>
                </c:pt>
                <c:pt idx="23">
                  <c:v>33.315850440726223</c:v>
                </c:pt>
                <c:pt idx="24">
                  <c:v>30.518441116781059</c:v>
                </c:pt>
                <c:pt idx="25">
                  <c:v>30.493011970998502</c:v>
                </c:pt>
                <c:pt idx="26">
                  <c:v>28.043720856260656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36-2869-488F-804E-CC9ECDB36E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59471144"/>
        <c:axId val="559471536"/>
      </c:barChart>
      <c:catAx>
        <c:axId val="5594711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59471536"/>
        <c:crosses val="autoZero"/>
        <c:auto val="1"/>
        <c:lblAlgn val="ctr"/>
        <c:lblOffset val="100"/>
        <c:noMultiLvlLbl val="0"/>
      </c:catAx>
      <c:valAx>
        <c:axId val="559471536"/>
        <c:scaling>
          <c:orientation val="minMax"/>
          <c:max val="50"/>
          <c:min val="0"/>
        </c:scaling>
        <c:delete val="1"/>
        <c:axPos val="l"/>
        <c:numFmt formatCode="0" sourceLinked="1"/>
        <c:majorTickMark val="out"/>
        <c:minorTickMark val="none"/>
        <c:tickLblPos val="nextTo"/>
        <c:crossAx val="5594711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1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25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26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27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28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33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34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35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AD2644C-DA0F-4D64-AAC2-E608B1DC2F54}" type="datetimeFigureOut">
              <a:rPr lang="pt-BR" smtClean="0"/>
              <a:t>21/07/2017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9F227C7-85D7-4DE2-9F34-AE3BD437AEA1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624352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CB90D92-773F-4180-BE15-94329D14B71D}" type="slidenum">
              <a:rPr lang="pt-BR" smtClean="0"/>
              <a:t>132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55879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997C197-8B5E-4D64-AD07-F015D14D77C5}" type="datetimeFigureOut">
              <a:rPr lang="pt-BR" smtClean="0"/>
              <a:t>21/07/2017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F7070F3-AA22-4C86-863A-DCF7C62575B2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85647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997C197-8B5E-4D64-AD07-F015D14D77C5}" type="datetimeFigureOut">
              <a:rPr lang="pt-BR" smtClean="0"/>
              <a:t>21/07/2017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F7070F3-AA22-4C86-863A-DCF7C62575B2}" type="slidenum">
              <a:rPr lang="pt-BR" smtClean="0"/>
              <a:t>‹nº›</a:t>
            </a:fld>
            <a:endParaRPr lang="pt-BR"/>
          </a:p>
        </p:txBody>
      </p:sp>
      <p:pic>
        <p:nvPicPr>
          <p:cNvPr id="7" name="Imagem 6"/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11" t="2443" r="1028" b="13672"/>
          <a:stretch/>
        </p:blipFill>
        <p:spPr>
          <a:xfrm>
            <a:off x="0" y="-68978"/>
            <a:ext cx="12192000" cy="6901577"/>
          </a:xfrm>
          <a:prstGeom prst="rect">
            <a:avLst/>
          </a:prstGeom>
        </p:spPr>
      </p:pic>
      <p:sp>
        <p:nvSpPr>
          <p:cNvPr id="8" name="Retângulo 7"/>
          <p:cNvSpPr/>
          <p:nvPr userDrawn="1"/>
        </p:nvSpPr>
        <p:spPr>
          <a:xfrm>
            <a:off x="0" y="-39731"/>
            <a:ext cx="12192000" cy="145377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Retângulo 8"/>
          <p:cNvSpPr/>
          <p:nvPr userDrawn="1"/>
        </p:nvSpPr>
        <p:spPr>
          <a:xfrm>
            <a:off x="0" y="6262396"/>
            <a:ext cx="12192000" cy="595603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002060"/>
              </a:solidFill>
            </a:endParaRPr>
          </a:p>
        </p:txBody>
      </p:sp>
      <p:sp>
        <p:nvSpPr>
          <p:cNvPr id="10" name="Espaço Reservado para Número de Slide 1"/>
          <p:cNvSpPr txBox="1">
            <a:spLocks/>
          </p:cNvSpPr>
          <p:nvPr userDrawn="1"/>
        </p:nvSpPr>
        <p:spPr>
          <a:xfrm>
            <a:off x="11136539" y="6345340"/>
            <a:ext cx="844096" cy="365125"/>
          </a:xfrm>
          <a:prstGeom prst="rect">
            <a:avLst/>
          </a:prstGeom>
        </p:spPr>
        <p:txBody>
          <a:bodyPr/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089BE57A-14EC-455D-8A2F-5440F4E4629B}" type="slidenum">
              <a:rPr lang="pt-BR" smtClean="0">
                <a:solidFill>
                  <a:schemeClr val="bg1"/>
                </a:solidFill>
              </a:rPr>
              <a:pPr algn="r"/>
              <a:t>‹nº›</a:t>
            </a:fld>
            <a:endParaRPr lang="pt-BR" dirty="0">
              <a:solidFill>
                <a:schemeClr val="bg1"/>
              </a:solidFill>
            </a:endParaRPr>
          </a:p>
        </p:txBody>
      </p:sp>
      <p:cxnSp>
        <p:nvCxnSpPr>
          <p:cNvPr id="11" name="Conector reto 10"/>
          <p:cNvCxnSpPr/>
          <p:nvPr userDrawn="1"/>
        </p:nvCxnSpPr>
        <p:spPr>
          <a:xfrm>
            <a:off x="1028700" y="6284276"/>
            <a:ext cx="10489989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2" name="Conector reto 11"/>
          <p:cNvCxnSpPr/>
          <p:nvPr userDrawn="1"/>
        </p:nvCxnSpPr>
        <p:spPr>
          <a:xfrm>
            <a:off x="8963025" y="6450245"/>
            <a:ext cx="2595562" cy="0"/>
          </a:xfrm>
          <a:prstGeom prst="line">
            <a:avLst/>
          </a:prstGeom>
          <a:ln>
            <a:solidFill>
              <a:srgbClr val="C19F3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68"/>
          <p:cNvGrpSpPr>
            <a:grpSpLocks noChangeAspect="1"/>
          </p:cNvGrpSpPr>
          <p:nvPr userDrawn="1"/>
        </p:nvGrpSpPr>
        <p:grpSpPr bwMode="auto">
          <a:xfrm>
            <a:off x="722616" y="6382952"/>
            <a:ext cx="252563" cy="252562"/>
            <a:chOff x="186" y="3897"/>
            <a:chExt cx="231" cy="231"/>
          </a:xfrm>
        </p:grpSpPr>
        <p:sp>
          <p:nvSpPr>
            <p:cNvPr id="14" name="AutoShape 167"/>
            <p:cNvSpPr>
              <a:spLocks noChangeAspect="1" noChangeArrowheads="1" noTextEdit="1"/>
            </p:cNvSpPr>
            <p:nvPr/>
          </p:nvSpPr>
          <p:spPr bwMode="auto">
            <a:xfrm>
              <a:off x="186" y="3897"/>
              <a:ext cx="23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15" name="Freeform 171"/>
            <p:cNvSpPr>
              <a:spLocks noEditPoints="1"/>
            </p:cNvSpPr>
            <p:nvPr/>
          </p:nvSpPr>
          <p:spPr bwMode="auto">
            <a:xfrm>
              <a:off x="186" y="3897"/>
              <a:ext cx="231" cy="231"/>
            </a:xfrm>
            <a:custGeom>
              <a:avLst/>
              <a:gdLst>
                <a:gd name="T0" fmla="*/ 803 w 1606"/>
                <a:gd name="T1" fmla="*/ 1606 h 1606"/>
                <a:gd name="T2" fmla="*/ 235 w 1606"/>
                <a:gd name="T3" fmla="*/ 1371 h 1606"/>
                <a:gd name="T4" fmla="*/ 0 w 1606"/>
                <a:gd name="T5" fmla="*/ 803 h 1606"/>
                <a:gd name="T6" fmla="*/ 235 w 1606"/>
                <a:gd name="T7" fmla="*/ 235 h 1606"/>
                <a:gd name="T8" fmla="*/ 803 w 1606"/>
                <a:gd name="T9" fmla="*/ 0 h 1606"/>
                <a:gd name="T10" fmla="*/ 1371 w 1606"/>
                <a:gd name="T11" fmla="*/ 235 h 1606"/>
                <a:gd name="T12" fmla="*/ 1606 w 1606"/>
                <a:gd name="T13" fmla="*/ 803 h 1606"/>
                <a:gd name="T14" fmla="*/ 1371 w 1606"/>
                <a:gd name="T15" fmla="*/ 1371 h 1606"/>
                <a:gd name="T16" fmla="*/ 803 w 1606"/>
                <a:gd name="T17" fmla="*/ 1606 h 1606"/>
                <a:gd name="T18" fmla="*/ 803 w 1606"/>
                <a:gd name="T19" fmla="*/ 64 h 1606"/>
                <a:gd name="T20" fmla="*/ 64 w 1606"/>
                <a:gd name="T21" fmla="*/ 803 h 1606"/>
                <a:gd name="T22" fmla="*/ 803 w 1606"/>
                <a:gd name="T23" fmla="*/ 1542 h 1606"/>
                <a:gd name="T24" fmla="*/ 1542 w 1606"/>
                <a:gd name="T25" fmla="*/ 803 h 1606"/>
                <a:gd name="T26" fmla="*/ 803 w 1606"/>
                <a:gd name="T27" fmla="*/ 64 h 1606"/>
                <a:gd name="T28" fmla="*/ 803 w 1606"/>
                <a:gd name="T29" fmla="*/ 64 h 1606"/>
                <a:gd name="T30" fmla="*/ 803 w 1606"/>
                <a:gd name="T31" fmla="*/ 64 h 1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6" h="1606">
                  <a:moveTo>
                    <a:pt x="803" y="1606"/>
                  </a:moveTo>
                  <a:cubicBezTo>
                    <a:pt x="589" y="1606"/>
                    <a:pt x="387" y="1523"/>
                    <a:pt x="235" y="1371"/>
                  </a:cubicBezTo>
                  <a:cubicBezTo>
                    <a:pt x="84" y="1219"/>
                    <a:pt x="0" y="1018"/>
                    <a:pt x="0" y="803"/>
                  </a:cubicBezTo>
                  <a:cubicBezTo>
                    <a:pt x="0" y="589"/>
                    <a:pt x="84" y="387"/>
                    <a:pt x="235" y="235"/>
                  </a:cubicBezTo>
                  <a:cubicBezTo>
                    <a:pt x="387" y="84"/>
                    <a:pt x="589" y="0"/>
                    <a:pt x="803" y="0"/>
                  </a:cubicBezTo>
                  <a:cubicBezTo>
                    <a:pt x="1018" y="0"/>
                    <a:pt x="1219" y="84"/>
                    <a:pt x="1371" y="235"/>
                  </a:cubicBezTo>
                  <a:cubicBezTo>
                    <a:pt x="1523" y="387"/>
                    <a:pt x="1606" y="589"/>
                    <a:pt x="1606" y="803"/>
                  </a:cubicBezTo>
                  <a:cubicBezTo>
                    <a:pt x="1606" y="1018"/>
                    <a:pt x="1523" y="1219"/>
                    <a:pt x="1371" y="1371"/>
                  </a:cubicBezTo>
                  <a:cubicBezTo>
                    <a:pt x="1219" y="1523"/>
                    <a:pt x="1018" y="1606"/>
                    <a:pt x="803" y="1606"/>
                  </a:cubicBezTo>
                  <a:close/>
                  <a:moveTo>
                    <a:pt x="803" y="64"/>
                  </a:moveTo>
                  <a:cubicBezTo>
                    <a:pt x="396" y="64"/>
                    <a:pt x="64" y="396"/>
                    <a:pt x="64" y="803"/>
                  </a:cubicBezTo>
                  <a:cubicBezTo>
                    <a:pt x="64" y="1211"/>
                    <a:pt x="396" y="1542"/>
                    <a:pt x="803" y="1542"/>
                  </a:cubicBezTo>
                  <a:cubicBezTo>
                    <a:pt x="1211" y="1542"/>
                    <a:pt x="1542" y="1211"/>
                    <a:pt x="1542" y="803"/>
                  </a:cubicBezTo>
                  <a:cubicBezTo>
                    <a:pt x="1542" y="396"/>
                    <a:pt x="1211" y="64"/>
                    <a:pt x="803" y="64"/>
                  </a:cubicBezTo>
                  <a:close/>
                  <a:moveTo>
                    <a:pt x="803" y="64"/>
                  </a:moveTo>
                  <a:cubicBezTo>
                    <a:pt x="803" y="64"/>
                    <a:pt x="803" y="64"/>
                    <a:pt x="803" y="64"/>
                  </a:cubicBezTo>
                </a:path>
              </a:pathLst>
            </a:custGeom>
            <a:solidFill>
              <a:srgbClr val="26A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16" name="Freeform 172"/>
            <p:cNvSpPr>
              <a:spLocks noEditPoints="1"/>
            </p:cNvSpPr>
            <p:nvPr userDrawn="1"/>
          </p:nvSpPr>
          <p:spPr bwMode="auto">
            <a:xfrm>
              <a:off x="242" y="3916"/>
              <a:ext cx="119" cy="151"/>
            </a:xfrm>
            <a:custGeom>
              <a:avLst/>
              <a:gdLst>
                <a:gd name="T0" fmla="*/ 413 w 826"/>
                <a:gd name="T1" fmla="*/ 1048 h 1048"/>
                <a:gd name="T2" fmla="*/ 301 w 826"/>
                <a:gd name="T3" fmla="*/ 936 h 1048"/>
                <a:gd name="T4" fmla="*/ 301 w 826"/>
                <a:gd name="T5" fmla="*/ 716 h 1048"/>
                <a:gd name="T6" fmla="*/ 413 w 826"/>
                <a:gd name="T7" fmla="*/ 604 h 1048"/>
                <a:gd name="T8" fmla="*/ 602 w 826"/>
                <a:gd name="T9" fmla="*/ 413 h 1048"/>
                <a:gd name="T10" fmla="*/ 413 w 826"/>
                <a:gd name="T11" fmla="*/ 224 h 1048"/>
                <a:gd name="T12" fmla="*/ 224 w 826"/>
                <a:gd name="T13" fmla="*/ 413 h 1048"/>
                <a:gd name="T14" fmla="*/ 112 w 826"/>
                <a:gd name="T15" fmla="*/ 525 h 1048"/>
                <a:gd name="T16" fmla="*/ 0 w 826"/>
                <a:gd name="T17" fmla="*/ 413 h 1048"/>
                <a:gd name="T18" fmla="*/ 413 w 826"/>
                <a:gd name="T19" fmla="*/ 0 h 1048"/>
                <a:gd name="T20" fmla="*/ 826 w 826"/>
                <a:gd name="T21" fmla="*/ 413 h 1048"/>
                <a:gd name="T22" fmla="*/ 733 w 826"/>
                <a:gd name="T23" fmla="*/ 675 h 1048"/>
                <a:gd name="T24" fmla="*/ 525 w 826"/>
                <a:gd name="T25" fmla="*/ 812 h 1048"/>
                <a:gd name="T26" fmla="*/ 525 w 826"/>
                <a:gd name="T27" fmla="*/ 936 h 1048"/>
                <a:gd name="T28" fmla="*/ 413 w 826"/>
                <a:gd name="T29" fmla="*/ 1048 h 1048"/>
                <a:gd name="T30" fmla="*/ 413 w 826"/>
                <a:gd name="T31" fmla="*/ 160 h 1048"/>
                <a:gd name="T32" fmla="*/ 666 w 826"/>
                <a:gd name="T33" fmla="*/ 413 h 1048"/>
                <a:gd name="T34" fmla="*/ 413 w 826"/>
                <a:gd name="T35" fmla="*/ 668 h 1048"/>
                <a:gd name="T36" fmla="*/ 365 w 826"/>
                <a:gd name="T37" fmla="*/ 716 h 1048"/>
                <a:gd name="T38" fmla="*/ 365 w 826"/>
                <a:gd name="T39" fmla="*/ 936 h 1048"/>
                <a:gd name="T40" fmla="*/ 413 w 826"/>
                <a:gd name="T41" fmla="*/ 984 h 1048"/>
                <a:gd name="T42" fmla="*/ 461 w 826"/>
                <a:gd name="T43" fmla="*/ 936 h 1048"/>
                <a:gd name="T44" fmla="*/ 461 w 826"/>
                <a:gd name="T45" fmla="*/ 787 h 1048"/>
                <a:gd name="T46" fmla="*/ 486 w 826"/>
                <a:gd name="T47" fmla="*/ 756 h 1048"/>
                <a:gd name="T48" fmla="*/ 762 w 826"/>
                <a:gd name="T49" fmla="*/ 413 h 1048"/>
                <a:gd name="T50" fmla="*/ 413 w 826"/>
                <a:gd name="T51" fmla="*/ 64 h 1048"/>
                <a:gd name="T52" fmla="*/ 64 w 826"/>
                <a:gd name="T53" fmla="*/ 413 h 1048"/>
                <a:gd name="T54" fmla="*/ 112 w 826"/>
                <a:gd name="T55" fmla="*/ 461 h 1048"/>
                <a:gd name="T56" fmla="*/ 160 w 826"/>
                <a:gd name="T57" fmla="*/ 413 h 1048"/>
                <a:gd name="T58" fmla="*/ 413 w 826"/>
                <a:gd name="T59" fmla="*/ 160 h 1048"/>
                <a:gd name="T60" fmla="*/ 413 w 826"/>
                <a:gd name="T61" fmla="*/ 160 h 1048"/>
                <a:gd name="T62" fmla="*/ 413 w 826"/>
                <a:gd name="T63" fmla="*/ 16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6" h="1048">
                  <a:moveTo>
                    <a:pt x="413" y="1048"/>
                  </a:moveTo>
                  <a:cubicBezTo>
                    <a:pt x="351" y="1048"/>
                    <a:pt x="301" y="997"/>
                    <a:pt x="301" y="936"/>
                  </a:cubicBezTo>
                  <a:cubicBezTo>
                    <a:pt x="301" y="716"/>
                    <a:pt x="301" y="716"/>
                    <a:pt x="301" y="716"/>
                  </a:cubicBezTo>
                  <a:cubicBezTo>
                    <a:pt x="301" y="654"/>
                    <a:pt x="351" y="604"/>
                    <a:pt x="413" y="604"/>
                  </a:cubicBezTo>
                  <a:cubicBezTo>
                    <a:pt x="517" y="604"/>
                    <a:pt x="602" y="518"/>
                    <a:pt x="602" y="413"/>
                  </a:cubicBezTo>
                  <a:cubicBezTo>
                    <a:pt x="602" y="309"/>
                    <a:pt x="517" y="224"/>
                    <a:pt x="413" y="224"/>
                  </a:cubicBezTo>
                  <a:cubicBezTo>
                    <a:pt x="309" y="224"/>
                    <a:pt x="224" y="309"/>
                    <a:pt x="224" y="413"/>
                  </a:cubicBezTo>
                  <a:cubicBezTo>
                    <a:pt x="224" y="475"/>
                    <a:pt x="174" y="525"/>
                    <a:pt x="112" y="525"/>
                  </a:cubicBezTo>
                  <a:cubicBezTo>
                    <a:pt x="51" y="525"/>
                    <a:pt x="0" y="475"/>
                    <a:pt x="0" y="413"/>
                  </a:cubicBezTo>
                  <a:cubicBezTo>
                    <a:pt x="0" y="186"/>
                    <a:pt x="186" y="0"/>
                    <a:pt x="413" y="0"/>
                  </a:cubicBezTo>
                  <a:cubicBezTo>
                    <a:pt x="641" y="0"/>
                    <a:pt x="826" y="186"/>
                    <a:pt x="826" y="413"/>
                  </a:cubicBezTo>
                  <a:cubicBezTo>
                    <a:pt x="826" y="508"/>
                    <a:pt x="793" y="601"/>
                    <a:pt x="733" y="675"/>
                  </a:cubicBezTo>
                  <a:cubicBezTo>
                    <a:pt x="679" y="741"/>
                    <a:pt x="606" y="789"/>
                    <a:pt x="525" y="812"/>
                  </a:cubicBezTo>
                  <a:cubicBezTo>
                    <a:pt x="525" y="936"/>
                    <a:pt x="525" y="936"/>
                    <a:pt x="525" y="936"/>
                  </a:cubicBezTo>
                  <a:cubicBezTo>
                    <a:pt x="525" y="997"/>
                    <a:pt x="475" y="1048"/>
                    <a:pt x="413" y="1048"/>
                  </a:cubicBezTo>
                  <a:close/>
                  <a:moveTo>
                    <a:pt x="413" y="160"/>
                  </a:moveTo>
                  <a:cubicBezTo>
                    <a:pt x="553" y="160"/>
                    <a:pt x="666" y="274"/>
                    <a:pt x="666" y="413"/>
                  </a:cubicBezTo>
                  <a:cubicBezTo>
                    <a:pt x="666" y="553"/>
                    <a:pt x="553" y="668"/>
                    <a:pt x="413" y="668"/>
                  </a:cubicBezTo>
                  <a:cubicBezTo>
                    <a:pt x="387" y="668"/>
                    <a:pt x="365" y="689"/>
                    <a:pt x="365" y="716"/>
                  </a:cubicBezTo>
                  <a:cubicBezTo>
                    <a:pt x="365" y="936"/>
                    <a:pt x="365" y="936"/>
                    <a:pt x="365" y="936"/>
                  </a:cubicBezTo>
                  <a:cubicBezTo>
                    <a:pt x="365" y="962"/>
                    <a:pt x="387" y="984"/>
                    <a:pt x="413" y="984"/>
                  </a:cubicBezTo>
                  <a:cubicBezTo>
                    <a:pt x="440" y="984"/>
                    <a:pt x="461" y="962"/>
                    <a:pt x="461" y="936"/>
                  </a:cubicBezTo>
                  <a:cubicBezTo>
                    <a:pt x="461" y="787"/>
                    <a:pt x="461" y="787"/>
                    <a:pt x="461" y="787"/>
                  </a:cubicBezTo>
                  <a:cubicBezTo>
                    <a:pt x="461" y="772"/>
                    <a:pt x="472" y="759"/>
                    <a:pt x="486" y="756"/>
                  </a:cubicBezTo>
                  <a:cubicBezTo>
                    <a:pt x="646" y="721"/>
                    <a:pt x="762" y="577"/>
                    <a:pt x="762" y="413"/>
                  </a:cubicBezTo>
                  <a:cubicBezTo>
                    <a:pt x="762" y="221"/>
                    <a:pt x="606" y="64"/>
                    <a:pt x="413" y="64"/>
                  </a:cubicBezTo>
                  <a:cubicBezTo>
                    <a:pt x="221" y="64"/>
                    <a:pt x="64" y="221"/>
                    <a:pt x="64" y="413"/>
                  </a:cubicBezTo>
                  <a:cubicBezTo>
                    <a:pt x="64" y="440"/>
                    <a:pt x="86" y="461"/>
                    <a:pt x="112" y="461"/>
                  </a:cubicBezTo>
                  <a:cubicBezTo>
                    <a:pt x="139" y="461"/>
                    <a:pt x="160" y="440"/>
                    <a:pt x="160" y="413"/>
                  </a:cubicBezTo>
                  <a:cubicBezTo>
                    <a:pt x="160" y="274"/>
                    <a:pt x="274" y="160"/>
                    <a:pt x="413" y="160"/>
                  </a:cubicBezTo>
                  <a:close/>
                  <a:moveTo>
                    <a:pt x="413" y="160"/>
                  </a:moveTo>
                  <a:cubicBezTo>
                    <a:pt x="413" y="160"/>
                    <a:pt x="413" y="160"/>
                    <a:pt x="413" y="16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17" name="Freeform 174"/>
            <p:cNvSpPr>
              <a:spLocks noEditPoints="1"/>
            </p:cNvSpPr>
            <p:nvPr userDrawn="1"/>
          </p:nvSpPr>
          <p:spPr bwMode="auto">
            <a:xfrm>
              <a:off x="285" y="4075"/>
              <a:ext cx="33" cy="34"/>
            </a:xfrm>
            <a:custGeom>
              <a:avLst/>
              <a:gdLst>
                <a:gd name="T0" fmla="*/ 112 w 224"/>
                <a:gd name="T1" fmla="*/ 237 h 237"/>
                <a:gd name="T2" fmla="*/ 0 w 224"/>
                <a:gd name="T3" fmla="*/ 125 h 237"/>
                <a:gd name="T4" fmla="*/ 0 w 224"/>
                <a:gd name="T5" fmla="*/ 112 h 237"/>
                <a:gd name="T6" fmla="*/ 112 w 224"/>
                <a:gd name="T7" fmla="*/ 0 h 237"/>
                <a:gd name="T8" fmla="*/ 224 w 224"/>
                <a:gd name="T9" fmla="*/ 112 h 237"/>
                <a:gd name="T10" fmla="*/ 224 w 224"/>
                <a:gd name="T11" fmla="*/ 125 h 237"/>
                <a:gd name="T12" fmla="*/ 112 w 224"/>
                <a:gd name="T13" fmla="*/ 237 h 237"/>
                <a:gd name="T14" fmla="*/ 112 w 224"/>
                <a:gd name="T15" fmla="*/ 64 h 237"/>
                <a:gd name="T16" fmla="*/ 64 w 224"/>
                <a:gd name="T17" fmla="*/ 112 h 237"/>
                <a:gd name="T18" fmla="*/ 64 w 224"/>
                <a:gd name="T19" fmla="*/ 125 h 237"/>
                <a:gd name="T20" fmla="*/ 112 w 224"/>
                <a:gd name="T21" fmla="*/ 173 h 237"/>
                <a:gd name="T22" fmla="*/ 160 w 224"/>
                <a:gd name="T23" fmla="*/ 125 h 237"/>
                <a:gd name="T24" fmla="*/ 160 w 224"/>
                <a:gd name="T25" fmla="*/ 112 h 237"/>
                <a:gd name="T26" fmla="*/ 112 w 224"/>
                <a:gd name="T27" fmla="*/ 64 h 237"/>
                <a:gd name="T28" fmla="*/ 112 w 224"/>
                <a:gd name="T29" fmla="*/ 64 h 237"/>
                <a:gd name="T30" fmla="*/ 112 w 224"/>
                <a:gd name="T31" fmla="*/ 6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4" h="237">
                  <a:moveTo>
                    <a:pt x="112" y="237"/>
                  </a:moveTo>
                  <a:cubicBezTo>
                    <a:pt x="50" y="237"/>
                    <a:pt x="0" y="187"/>
                    <a:pt x="0" y="12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50"/>
                    <a:pt x="50" y="0"/>
                    <a:pt x="112" y="0"/>
                  </a:cubicBezTo>
                  <a:cubicBezTo>
                    <a:pt x="174" y="0"/>
                    <a:pt x="224" y="50"/>
                    <a:pt x="224" y="112"/>
                  </a:cubicBezTo>
                  <a:cubicBezTo>
                    <a:pt x="224" y="125"/>
                    <a:pt x="224" y="125"/>
                    <a:pt x="224" y="125"/>
                  </a:cubicBezTo>
                  <a:cubicBezTo>
                    <a:pt x="224" y="187"/>
                    <a:pt x="174" y="237"/>
                    <a:pt x="112" y="237"/>
                  </a:cubicBezTo>
                  <a:close/>
                  <a:moveTo>
                    <a:pt x="112" y="64"/>
                  </a:moveTo>
                  <a:cubicBezTo>
                    <a:pt x="86" y="64"/>
                    <a:pt x="64" y="86"/>
                    <a:pt x="64" y="112"/>
                  </a:cubicBezTo>
                  <a:cubicBezTo>
                    <a:pt x="64" y="125"/>
                    <a:pt x="64" y="125"/>
                    <a:pt x="64" y="125"/>
                  </a:cubicBezTo>
                  <a:cubicBezTo>
                    <a:pt x="64" y="152"/>
                    <a:pt x="86" y="173"/>
                    <a:pt x="112" y="173"/>
                  </a:cubicBezTo>
                  <a:cubicBezTo>
                    <a:pt x="139" y="173"/>
                    <a:pt x="160" y="152"/>
                    <a:pt x="160" y="125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0" y="86"/>
                    <a:pt x="139" y="64"/>
                    <a:pt x="112" y="64"/>
                  </a:cubicBezTo>
                  <a:close/>
                  <a:moveTo>
                    <a:pt x="112" y="64"/>
                  </a:moveTo>
                  <a:cubicBezTo>
                    <a:pt x="112" y="64"/>
                    <a:pt x="112" y="64"/>
                    <a:pt x="112" y="6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18" name="Freeform 175"/>
            <p:cNvSpPr>
              <a:spLocks noEditPoints="1"/>
            </p:cNvSpPr>
            <p:nvPr userDrawn="1"/>
          </p:nvSpPr>
          <p:spPr bwMode="auto">
            <a:xfrm>
              <a:off x="202" y="4008"/>
              <a:ext cx="12" cy="29"/>
            </a:xfrm>
            <a:custGeom>
              <a:avLst/>
              <a:gdLst>
                <a:gd name="T0" fmla="*/ 46 w 81"/>
                <a:gd name="T1" fmla="*/ 199 h 199"/>
                <a:gd name="T2" fmla="*/ 14 w 81"/>
                <a:gd name="T3" fmla="*/ 173 h 199"/>
                <a:gd name="T4" fmla="*/ 0 w 81"/>
                <a:gd name="T5" fmla="*/ 32 h 199"/>
                <a:gd name="T6" fmla="*/ 32 w 81"/>
                <a:gd name="T7" fmla="*/ 0 h 199"/>
                <a:gd name="T8" fmla="*/ 64 w 81"/>
                <a:gd name="T9" fmla="*/ 32 h 199"/>
                <a:gd name="T10" fmla="*/ 77 w 81"/>
                <a:gd name="T11" fmla="*/ 160 h 199"/>
                <a:gd name="T12" fmla="*/ 52 w 81"/>
                <a:gd name="T13" fmla="*/ 198 h 199"/>
                <a:gd name="T14" fmla="*/ 46 w 81"/>
                <a:gd name="T15" fmla="*/ 199 h 199"/>
                <a:gd name="T16" fmla="*/ 46 w 81"/>
                <a:gd name="T17" fmla="*/ 199 h 199"/>
                <a:gd name="T18" fmla="*/ 46 w 81"/>
                <a:gd name="T1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199">
                  <a:moveTo>
                    <a:pt x="46" y="199"/>
                  </a:moveTo>
                  <a:cubicBezTo>
                    <a:pt x="31" y="199"/>
                    <a:pt x="18" y="188"/>
                    <a:pt x="14" y="173"/>
                  </a:cubicBezTo>
                  <a:cubicBezTo>
                    <a:pt x="5" y="127"/>
                    <a:pt x="0" y="80"/>
                    <a:pt x="0" y="32"/>
                  </a:cubicBezTo>
                  <a:cubicBezTo>
                    <a:pt x="0" y="15"/>
                    <a:pt x="14" y="0"/>
                    <a:pt x="32" y="0"/>
                  </a:cubicBezTo>
                  <a:cubicBezTo>
                    <a:pt x="50" y="0"/>
                    <a:pt x="64" y="15"/>
                    <a:pt x="64" y="32"/>
                  </a:cubicBezTo>
                  <a:cubicBezTo>
                    <a:pt x="64" y="75"/>
                    <a:pt x="68" y="118"/>
                    <a:pt x="77" y="160"/>
                  </a:cubicBezTo>
                  <a:cubicBezTo>
                    <a:pt x="81" y="177"/>
                    <a:pt x="70" y="194"/>
                    <a:pt x="52" y="198"/>
                  </a:cubicBezTo>
                  <a:cubicBezTo>
                    <a:pt x="50" y="198"/>
                    <a:pt x="48" y="199"/>
                    <a:pt x="46" y="199"/>
                  </a:cubicBezTo>
                  <a:close/>
                  <a:moveTo>
                    <a:pt x="46" y="199"/>
                  </a:moveTo>
                  <a:cubicBezTo>
                    <a:pt x="46" y="199"/>
                    <a:pt x="46" y="199"/>
                    <a:pt x="46" y="199"/>
                  </a:cubicBezTo>
                </a:path>
              </a:pathLst>
            </a:custGeom>
            <a:solidFill>
              <a:srgbClr val="1B7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19" name="Freeform 176"/>
            <p:cNvSpPr>
              <a:spLocks noEditPoints="1"/>
            </p:cNvSpPr>
            <p:nvPr userDrawn="1"/>
          </p:nvSpPr>
          <p:spPr bwMode="auto">
            <a:xfrm>
              <a:off x="210" y="4047"/>
              <a:ext cx="59" cy="57"/>
            </a:xfrm>
            <a:custGeom>
              <a:avLst/>
              <a:gdLst>
                <a:gd name="T0" fmla="*/ 372 w 408"/>
                <a:gd name="T1" fmla="*/ 395 h 395"/>
                <a:gd name="T2" fmla="*/ 359 w 408"/>
                <a:gd name="T3" fmla="*/ 392 h 395"/>
                <a:gd name="T4" fmla="*/ 8 w 408"/>
                <a:gd name="T5" fmla="*/ 50 h 395"/>
                <a:gd name="T6" fmla="*/ 23 w 408"/>
                <a:gd name="T7" fmla="*/ 8 h 395"/>
                <a:gd name="T8" fmla="*/ 66 w 408"/>
                <a:gd name="T9" fmla="*/ 23 h 395"/>
                <a:gd name="T10" fmla="*/ 385 w 408"/>
                <a:gd name="T11" fmla="*/ 334 h 395"/>
                <a:gd name="T12" fmla="*/ 401 w 408"/>
                <a:gd name="T13" fmla="*/ 376 h 395"/>
                <a:gd name="T14" fmla="*/ 372 w 408"/>
                <a:gd name="T15" fmla="*/ 395 h 395"/>
                <a:gd name="T16" fmla="*/ 372 w 408"/>
                <a:gd name="T17" fmla="*/ 395 h 395"/>
                <a:gd name="T18" fmla="*/ 372 w 408"/>
                <a:gd name="T19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395">
                  <a:moveTo>
                    <a:pt x="372" y="395"/>
                  </a:moveTo>
                  <a:cubicBezTo>
                    <a:pt x="368" y="395"/>
                    <a:pt x="363" y="394"/>
                    <a:pt x="359" y="392"/>
                  </a:cubicBezTo>
                  <a:cubicBezTo>
                    <a:pt x="204" y="325"/>
                    <a:pt x="79" y="203"/>
                    <a:pt x="8" y="50"/>
                  </a:cubicBezTo>
                  <a:cubicBezTo>
                    <a:pt x="0" y="34"/>
                    <a:pt x="7" y="15"/>
                    <a:pt x="23" y="8"/>
                  </a:cubicBezTo>
                  <a:cubicBezTo>
                    <a:pt x="39" y="0"/>
                    <a:pt x="58" y="7"/>
                    <a:pt x="66" y="23"/>
                  </a:cubicBezTo>
                  <a:cubicBezTo>
                    <a:pt x="130" y="162"/>
                    <a:pt x="244" y="273"/>
                    <a:pt x="385" y="334"/>
                  </a:cubicBezTo>
                  <a:cubicBezTo>
                    <a:pt x="401" y="341"/>
                    <a:pt x="408" y="360"/>
                    <a:pt x="401" y="376"/>
                  </a:cubicBezTo>
                  <a:cubicBezTo>
                    <a:pt x="396" y="388"/>
                    <a:pt x="384" y="395"/>
                    <a:pt x="372" y="395"/>
                  </a:cubicBezTo>
                  <a:close/>
                  <a:moveTo>
                    <a:pt x="372" y="395"/>
                  </a:moveTo>
                  <a:cubicBezTo>
                    <a:pt x="372" y="395"/>
                    <a:pt x="372" y="395"/>
                    <a:pt x="372" y="395"/>
                  </a:cubicBezTo>
                </a:path>
              </a:pathLst>
            </a:custGeom>
            <a:solidFill>
              <a:srgbClr val="1B7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</p:grpSp>
      <p:sp>
        <p:nvSpPr>
          <p:cNvPr id="20" name="CaixaDeTexto 19"/>
          <p:cNvSpPr txBox="1"/>
          <p:nvPr userDrawn="1"/>
        </p:nvSpPr>
        <p:spPr>
          <a:xfrm>
            <a:off x="10338850" y="195638"/>
            <a:ext cx="20499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1800" b="0" i="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  <a:latin typeface="Gadugi" panose="020B0502040204020203" pitchFamily="34" charset="0"/>
                <a:ea typeface="Adobe Fan Heiti Std B" panose="020B0700000000000000" pitchFamily="34" charset="-128"/>
              </a:rPr>
              <a:t>resultados</a:t>
            </a:r>
          </a:p>
        </p:txBody>
      </p:sp>
      <p:sp>
        <p:nvSpPr>
          <p:cNvPr id="21" name="Freeform 5"/>
          <p:cNvSpPr>
            <a:spLocks noEditPoints="1"/>
          </p:cNvSpPr>
          <p:nvPr userDrawn="1"/>
        </p:nvSpPr>
        <p:spPr bwMode="auto">
          <a:xfrm>
            <a:off x="9911309" y="166534"/>
            <a:ext cx="427541" cy="427540"/>
          </a:xfrm>
          <a:custGeom>
            <a:avLst/>
            <a:gdLst>
              <a:gd name="T0" fmla="*/ 152 w 179"/>
              <a:gd name="T1" fmla="*/ 0 h 179"/>
              <a:gd name="T2" fmla="*/ 27 w 179"/>
              <a:gd name="T3" fmla="*/ 0 h 179"/>
              <a:gd name="T4" fmla="*/ 0 w 179"/>
              <a:gd name="T5" fmla="*/ 27 h 179"/>
              <a:gd name="T6" fmla="*/ 0 w 179"/>
              <a:gd name="T7" fmla="*/ 152 h 179"/>
              <a:gd name="T8" fmla="*/ 27 w 179"/>
              <a:gd name="T9" fmla="*/ 179 h 179"/>
              <a:gd name="T10" fmla="*/ 152 w 179"/>
              <a:gd name="T11" fmla="*/ 179 h 179"/>
              <a:gd name="T12" fmla="*/ 179 w 179"/>
              <a:gd name="T13" fmla="*/ 152 h 179"/>
              <a:gd name="T14" fmla="*/ 179 w 179"/>
              <a:gd name="T15" fmla="*/ 27 h 179"/>
              <a:gd name="T16" fmla="*/ 152 w 179"/>
              <a:gd name="T17" fmla="*/ 0 h 179"/>
              <a:gd name="T18" fmla="*/ 173 w 179"/>
              <a:gd name="T19" fmla="*/ 152 h 179"/>
              <a:gd name="T20" fmla="*/ 152 w 179"/>
              <a:gd name="T21" fmla="*/ 173 h 179"/>
              <a:gd name="T22" fmla="*/ 27 w 179"/>
              <a:gd name="T23" fmla="*/ 173 h 179"/>
              <a:gd name="T24" fmla="*/ 6 w 179"/>
              <a:gd name="T25" fmla="*/ 152 h 179"/>
              <a:gd name="T26" fmla="*/ 6 w 179"/>
              <a:gd name="T27" fmla="*/ 97 h 179"/>
              <a:gd name="T28" fmla="*/ 26 w 179"/>
              <a:gd name="T29" fmla="*/ 77 h 179"/>
              <a:gd name="T30" fmla="*/ 35 w 179"/>
              <a:gd name="T31" fmla="*/ 80 h 179"/>
              <a:gd name="T32" fmla="*/ 44 w 179"/>
              <a:gd name="T33" fmla="*/ 77 h 179"/>
              <a:gd name="T34" fmla="*/ 76 w 179"/>
              <a:gd name="T35" fmla="*/ 110 h 179"/>
              <a:gd name="T36" fmla="*/ 74 w 179"/>
              <a:gd name="T37" fmla="*/ 118 h 179"/>
              <a:gd name="T38" fmla="*/ 90 w 179"/>
              <a:gd name="T39" fmla="*/ 134 h 179"/>
              <a:gd name="T40" fmla="*/ 106 w 179"/>
              <a:gd name="T41" fmla="*/ 118 h 179"/>
              <a:gd name="T42" fmla="*/ 103 w 179"/>
              <a:gd name="T43" fmla="*/ 110 h 179"/>
              <a:gd name="T44" fmla="*/ 147 w 179"/>
              <a:gd name="T45" fmla="*/ 65 h 179"/>
              <a:gd name="T46" fmla="*/ 147 w 179"/>
              <a:gd name="T47" fmla="*/ 86 h 179"/>
              <a:gd name="T48" fmla="*/ 150 w 179"/>
              <a:gd name="T49" fmla="*/ 90 h 179"/>
              <a:gd name="T50" fmla="*/ 154 w 179"/>
              <a:gd name="T51" fmla="*/ 86 h 179"/>
              <a:gd name="T52" fmla="*/ 154 w 179"/>
              <a:gd name="T53" fmla="*/ 54 h 179"/>
              <a:gd name="T54" fmla="*/ 122 w 179"/>
              <a:gd name="T55" fmla="*/ 54 h 179"/>
              <a:gd name="T56" fmla="*/ 118 w 179"/>
              <a:gd name="T57" fmla="*/ 58 h 179"/>
              <a:gd name="T58" fmla="*/ 122 w 179"/>
              <a:gd name="T59" fmla="*/ 61 h 179"/>
              <a:gd name="T60" fmla="*/ 143 w 179"/>
              <a:gd name="T61" fmla="*/ 61 h 179"/>
              <a:gd name="T62" fmla="*/ 98 w 179"/>
              <a:gd name="T63" fmla="*/ 105 h 179"/>
              <a:gd name="T64" fmla="*/ 90 w 179"/>
              <a:gd name="T65" fmla="*/ 102 h 179"/>
              <a:gd name="T66" fmla="*/ 81 w 179"/>
              <a:gd name="T67" fmla="*/ 105 h 179"/>
              <a:gd name="T68" fmla="*/ 49 w 179"/>
              <a:gd name="T69" fmla="*/ 73 h 179"/>
              <a:gd name="T70" fmla="*/ 51 w 179"/>
              <a:gd name="T71" fmla="*/ 64 h 179"/>
              <a:gd name="T72" fmla="*/ 35 w 179"/>
              <a:gd name="T73" fmla="*/ 48 h 179"/>
              <a:gd name="T74" fmla="*/ 19 w 179"/>
              <a:gd name="T75" fmla="*/ 64 h 179"/>
              <a:gd name="T76" fmla="*/ 22 w 179"/>
              <a:gd name="T77" fmla="*/ 73 h 179"/>
              <a:gd name="T78" fmla="*/ 6 w 179"/>
              <a:gd name="T79" fmla="*/ 88 h 179"/>
              <a:gd name="T80" fmla="*/ 6 w 179"/>
              <a:gd name="T81" fmla="*/ 27 h 179"/>
              <a:gd name="T82" fmla="*/ 27 w 179"/>
              <a:gd name="T83" fmla="*/ 6 h 179"/>
              <a:gd name="T84" fmla="*/ 152 w 179"/>
              <a:gd name="T85" fmla="*/ 6 h 179"/>
              <a:gd name="T86" fmla="*/ 173 w 179"/>
              <a:gd name="T87" fmla="*/ 27 h 179"/>
              <a:gd name="T88" fmla="*/ 173 w 179"/>
              <a:gd name="T89" fmla="*/ 152 h 179"/>
              <a:gd name="T90" fmla="*/ 35 w 179"/>
              <a:gd name="T91" fmla="*/ 74 h 179"/>
              <a:gd name="T92" fmla="*/ 26 w 179"/>
              <a:gd name="T93" fmla="*/ 64 h 179"/>
              <a:gd name="T94" fmla="*/ 35 w 179"/>
              <a:gd name="T95" fmla="*/ 54 h 179"/>
              <a:gd name="T96" fmla="*/ 45 w 179"/>
              <a:gd name="T97" fmla="*/ 64 h 179"/>
              <a:gd name="T98" fmla="*/ 35 w 179"/>
              <a:gd name="T99" fmla="*/ 74 h 179"/>
              <a:gd name="T100" fmla="*/ 99 w 179"/>
              <a:gd name="T101" fmla="*/ 118 h 179"/>
              <a:gd name="T102" fmla="*/ 90 w 179"/>
              <a:gd name="T103" fmla="*/ 128 h 179"/>
              <a:gd name="T104" fmla="*/ 80 w 179"/>
              <a:gd name="T105" fmla="*/ 118 h 179"/>
              <a:gd name="T106" fmla="*/ 90 w 179"/>
              <a:gd name="T107" fmla="*/ 109 h 179"/>
              <a:gd name="T108" fmla="*/ 99 w 179"/>
              <a:gd name="T109" fmla="*/ 118 h 179"/>
              <a:gd name="T110" fmla="*/ 99 w 179"/>
              <a:gd name="T111" fmla="*/ 118 h 179"/>
              <a:gd name="T112" fmla="*/ 99 w 179"/>
              <a:gd name="T113" fmla="*/ 118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9" h="179">
                <a:moveTo>
                  <a:pt x="152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7"/>
                  <a:pt x="12" y="179"/>
                  <a:pt x="27" y="179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67" y="179"/>
                  <a:pt x="179" y="167"/>
                  <a:pt x="179" y="152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9" y="12"/>
                  <a:pt x="167" y="0"/>
                  <a:pt x="152" y="0"/>
                </a:cubicBezTo>
                <a:close/>
                <a:moveTo>
                  <a:pt x="173" y="152"/>
                </a:moveTo>
                <a:cubicBezTo>
                  <a:pt x="173" y="164"/>
                  <a:pt x="164" y="173"/>
                  <a:pt x="152" y="173"/>
                </a:cubicBezTo>
                <a:cubicBezTo>
                  <a:pt x="27" y="173"/>
                  <a:pt x="27" y="173"/>
                  <a:pt x="27" y="173"/>
                </a:cubicBezTo>
                <a:cubicBezTo>
                  <a:pt x="16" y="173"/>
                  <a:pt x="6" y="164"/>
                  <a:pt x="6" y="152"/>
                </a:cubicBezTo>
                <a:cubicBezTo>
                  <a:pt x="6" y="97"/>
                  <a:pt x="6" y="97"/>
                  <a:pt x="6" y="97"/>
                </a:cubicBezTo>
                <a:cubicBezTo>
                  <a:pt x="26" y="77"/>
                  <a:pt x="26" y="77"/>
                  <a:pt x="26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8" y="80"/>
                  <a:pt x="41" y="79"/>
                  <a:pt x="44" y="77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75" y="112"/>
                  <a:pt x="74" y="115"/>
                  <a:pt x="74" y="118"/>
                </a:cubicBezTo>
                <a:cubicBezTo>
                  <a:pt x="74" y="127"/>
                  <a:pt x="81" y="134"/>
                  <a:pt x="90" y="134"/>
                </a:cubicBezTo>
                <a:cubicBezTo>
                  <a:pt x="98" y="134"/>
                  <a:pt x="106" y="127"/>
                  <a:pt x="106" y="118"/>
                </a:cubicBezTo>
                <a:cubicBezTo>
                  <a:pt x="106" y="115"/>
                  <a:pt x="105" y="112"/>
                  <a:pt x="103" y="110"/>
                </a:cubicBezTo>
                <a:cubicBezTo>
                  <a:pt x="147" y="65"/>
                  <a:pt x="147" y="65"/>
                  <a:pt x="147" y="65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7" y="88"/>
                  <a:pt x="149" y="90"/>
                  <a:pt x="150" y="90"/>
                </a:cubicBezTo>
                <a:cubicBezTo>
                  <a:pt x="152" y="90"/>
                  <a:pt x="154" y="88"/>
                  <a:pt x="154" y="86"/>
                </a:cubicBezTo>
                <a:cubicBezTo>
                  <a:pt x="154" y="54"/>
                  <a:pt x="154" y="54"/>
                  <a:pt x="154" y="54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0" y="54"/>
                  <a:pt x="118" y="56"/>
                  <a:pt x="118" y="58"/>
                </a:cubicBezTo>
                <a:cubicBezTo>
                  <a:pt x="118" y="59"/>
                  <a:pt x="120" y="61"/>
                  <a:pt x="122" y="6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98" y="105"/>
                  <a:pt x="98" y="105"/>
                  <a:pt x="98" y="105"/>
                </a:cubicBezTo>
                <a:cubicBezTo>
                  <a:pt x="96" y="103"/>
                  <a:pt x="93" y="102"/>
                  <a:pt x="90" y="102"/>
                </a:cubicBezTo>
                <a:cubicBezTo>
                  <a:pt x="86" y="102"/>
                  <a:pt x="83" y="103"/>
                  <a:pt x="81" y="105"/>
                </a:cubicBezTo>
                <a:cubicBezTo>
                  <a:pt x="49" y="73"/>
                  <a:pt x="49" y="73"/>
                  <a:pt x="49" y="73"/>
                </a:cubicBezTo>
                <a:cubicBezTo>
                  <a:pt x="50" y="70"/>
                  <a:pt x="51" y="67"/>
                  <a:pt x="51" y="64"/>
                </a:cubicBezTo>
                <a:cubicBezTo>
                  <a:pt x="51" y="55"/>
                  <a:pt x="44" y="48"/>
                  <a:pt x="35" y="48"/>
                </a:cubicBezTo>
                <a:cubicBezTo>
                  <a:pt x="26" y="48"/>
                  <a:pt x="19" y="55"/>
                  <a:pt x="19" y="64"/>
                </a:cubicBezTo>
                <a:cubicBezTo>
                  <a:pt x="19" y="67"/>
                  <a:pt x="20" y="70"/>
                  <a:pt x="22" y="73"/>
                </a:cubicBezTo>
                <a:cubicBezTo>
                  <a:pt x="6" y="88"/>
                  <a:pt x="6" y="88"/>
                  <a:pt x="6" y="88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16"/>
                  <a:pt x="16" y="6"/>
                  <a:pt x="27" y="6"/>
                </a:cubicBezTo>
                <a:cubicBezTo>
                  <a:pt x="152" y="6"/>
                  <a:pt x="152" y="6"/>
                  <a:pt x="152" y="6"/>
                </a:cubicBezTo>
                <a:cubicBezTo>
                  <a:pt x="164" y="6"/>
                  <a:pt x="173" y="16"/>
                  <a:pt x="173" y="27"/>
                </a:cubicBezTo>
                <a:lnTo>
                  <a:pt x="173" y="152"/>
                </a:lnTo>
                <a:close/>
                <a:moveTo>
                  <a:pt x="35" y="74"/>
                </a:moveTo>
                <a:cubicBezTo>
                  <a:pt x="30" y="74"/>
                  <a:pt x="26" y="69"/>
                  <a:pt x="26" y="64"/>
                </a:cubicBezTo>
                <a:cubicBezTo>
                  <a:pt x="26" y="59"/>
                  <a:pt x="30" y="54"/>
                  <a:pt x="35" y="54"/>
                </a:cubicBezTo>
                <a:cubicBezTo>
                  <a:pt x="41" y="54"/>
                  <a:pt x="45" y="59"/>
                  <a:pt x="45" y="64"/>
                </a:cubicBezTo>
                <a:cubicBezTo>
                  <a:pt x="45" y="69"/>
                  <a:pt x="41" y="74"/>
                  <a:pt x="35" y="74"/>
                </a:cubicBezTo>
                <a:close/>
                <a:moveTo>
                  <a:pt x="99" y="118"/>
                </a:moveTo>
                <a:cubicBezTo>
                  <a:pt x="99" y="124"/>
                  <a:pt x="95" y="128"/>
                  <a:pt x="90" y="128"/>
                </a:cubicBezTo>
                <a:cubicBezTo>
                  <a:pt x="84" y="128"/>
                  <a:pt x="80" y="124"/>
                  <a:pt x="80" y="118"/>
                </a:cubicBezTo>
                <a:cubicBezTo>
                  <a:pt x="80" y="113"/>
                  <a:pt x="84" y="109"/>
                  <a:pt x="90" y="109"/>
                </a:cubicBezTo>
                <a:cubicBezTo>
                  <a:pt x="95" y="109"/>
                  <a:pt x="99" y="113"/>
                  <a:pt x="99" y="118"/>
                </a:cubicBezTo>
                <a:close/>
                <a:moveTo>
                  <a:pt x="99" y="118"/>
                </a:moveTo>
                <a:cubicBezTo>
                  <a:pt x="99" y="118"/>
                  <a:pt x="99" y="118"/>
                  <a:pt x="99" y="118"/>
                </a:cubicBezTo>
              </a:path>
            </a:pathLst>
          </a:custGeom>
          <a:solidFill>
            <a:srgbClr val="C19F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200"/>
          </a:p>
        </p:txBody>
      </p:sp>
      <p:cxnSp>
        <p:nvCxnSpPr>
          <p:cNvPr id="22" name="Conector reto 21"/>
          <p:cNvCxnSpPr/>
          <p:nvPr userDrawn="1"/>
        </p:nvCxnSpPr>
        <p:spPr>
          <a:xfrm>
            <a:off x="-37437" y="233738"/>
            <a:ext cx="9460837" cy="0"/>
          </a:xfrm>
          <a:prstGeom prst="line">
            <a:avLst/>
          </a:prstGeom>
          <a:ln>
            <a:solidFill>
              <a:srgbClr val="C19F3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ector reto 22"/>
          <p:cNvCxnSpPr/>
          <p:nvPr userDrawn="1"/>
        </p:nvCxnSpPr>
        <p:spPr>
          <a:xfrm>
            <a:off x="219075" y="191934"/>
            <a:ext cx="9299569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upo 55"/>
          <p:cNvGrpSpPr/>
          <p:nvPr userDrawn="1"/>
        </p:nvGrpSpPr>
        <p:grpSpPr>
          <a:xfrm>
            <a:off x="9737108" y="684066"/>
            <a:ext cx="2492329" cy="45719"/>
            <a:chOff x="2706813" y="645640"/>
            <a:chExt cx="9556081" cy="41804"/>
          </a:xfrm>
        </p:grpSpPr>
        <p:cxnSp>
          <p:nvCxnSpPr>
            <p:cNvPr id="25" name="Conector reto 24"/>
            <p:cNvCxnSpPr/>
            <p:nvPr/>
          </p:nvCxnSpPr>
          <p:spPr>
            <a:xfrm>
              <a:off x="2706813" y="687444"/>
              <a:ext cx="9460837" cy="0"/>
            </a:xfrm>
            <a:prstGeom prst="line">
              <a:avLst/>
            </a:prstGeom>
            <a:ln>
              <a:solidFill>
                <a:srgbClr val="0033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ector reto 25"/>
            <p:cNvCxnSpPr/>
            <p:nvPr/>
          </p:nvCxnSpPr>
          <p:spPr>
            <a:xfrm>
              <a:off x="2963325" y="645640"/>
              <a:ext cx="9299569" cy="0"/>
            </a:xfrm>
            <a:prstGeom prst="line">
              <a:avLst/>
            </a:prstGeom>
            <a:ln>
              <a:solidFill>
                <a:srgbClr val="C19F3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196031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997C197-8B5E-4D64-AD07-F015D14D77C5}" type="datetimeFigureOut">
              <a:rPr lang="pt-BR" smtClean="0"/>
              <a:t>21/07/2017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F7070F3-AA22-4C86-863A-DCF7C62575B2}" type="slidenum">
              <a:rPr lang="pt-BR" smtClean="0"/>
              <a:t>‹nº›</a:t>
            </a:fld>
            <a:endParaRPr lang="pt-BR"/>
          </a:p>
        </p:txBody>
      </p:sp>
      <p:pic>
        <p:nvPicPr>
          <p:cNvPr id="7" name="Imagem 6"/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11" t="2443" r="1028" b="13672"/>
          <a:stretch/>
        </p:blipFill>
        <p:spPr>
          <a:xfrm>
            <a:off x="0" y="-68978"/>
            <a:ext cx="12192000" cy="6901577"/>
          </a:xfrm>
          <a:prstGeom prst="rect">
            <a:avLst/>
          </a:prstGeom>
        </p:spPr>
      </p:pic>
      <p:sp>
        <p:nvSpPr>
          <p:cNvPr id="8" name="Retângulo 7"/>
          <p:cNvSpPr/>
          <p:nvPr userDrawn="1"/>
        </p:nvSpPr>
        <p:spPr>
          <a:xfrm>
            <a:off x="0" y="-39731"/>
            <a:ext cx="12192000" cy="145377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Retângulo 8"/>
          <p:cNvSpPr/>
          <p:nvPr userDrawn="1"/>
        </p:nvSpPr>
        <p:spPr>
          <a:xfrm>
            <a:off x="0" y="6262396"/>
            <a:ext cx="12192000" cy="595603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002060"/>
              </a:solidFill>
            </a:endParaRPr>
          </a:p>
        </p:txBody>
      </p:sp>
      <p:sp>
        <p:nvSpPr>
          <p:cNvPr id="10" name="Espaço Reservado para Número de Slide 1"/>
          <p:cNvSpPr txBox="1">
            <a:spLocks/>
          </p:cNvSpPr>
          <p:nvPr userDrawn="1"/>
        </p:nvSpPr>
        <p:spPr>
          <a:xfrm>
            <a:off x="11136539" y="6345340"/>
            <a:ext cx="844096" cy="365125"/>
          </a:xfrm>
          <a:prstGeom prst="rect">
            <a:avLst/>
          </a:prstGeom>
        </p:spPr>
        <p:txBody>
          <a:bodyPr/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089BE57A-14EC-455D-8A2F-5440F4E4629B}" type="slidenum">
              <a:rPr lang="pt-BR" smtClean="0">
                <a:solidFill>
                  <a:schemeClr val="bg1"/>
                </a:solidFill>
              </a:rPr>
              <a:pPr algn="r"/>
              <a:t>‹nº›</a:t>
            </a:fld>
            <a:endParaRPr lang="pt-BR" dirty="0">
              <a:solidFill>
                <a:schemeClr val="bg1"/>
              </a:solidFill>
            </a:endParaRPr>
          </a:p>
        </p:txBody>
      </p:sp>
      <p:cxnSp>
        <p:nvCxnSpPr>
          <p:cNvPr id="11" name="Conector reto 10"/>
          <p:cNvCxnSpPr/>
          <p:nvPr userDrawn="1"/>
        </p:nvCxnSpPr>
        <p:spPr>
          <a:xfrm>
            <a:off x="1028700" y="6284276"/>
            <a:ext cx="10489989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2" name="Conector reto 11"/>
          <p:cNvCxnSpPr/>
          <p:nvPr userDrawn="1"/>
        </p:nvCxnSpPr>
        <p:spPr>
          <a:xfrm>
            <a:off x="8963025" y="6450245"/>
            <a:ext cx="2595562" cy="0"/>
          </a:xfrm>
          <a:prstGeom prst="line">
            <a:avLst/>
          </a:prstGeom>
          <a:ln>
            <a:solidFill>
              <a:srgbClr val="C19F3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CaixaDeTexto 19"/>
          <p:cNvSpPr txBox="1"/>
          <p:nvPr userDrawn="1"/>
        </p:nvSpPr>
        <p:spPr>
          <a:xfrm>
            <a:off x="10338850" y="195638"/>
            <a:ext cx="20499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1800" b="0" i="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  <a:latin typeface="Gadugi" panose="020B0502040204020203" pitchFamily="34" charset="0"/>
                <a:ea typeface="Adobe Fan Heiti Std B" panose="020B0700000000000000" pitchFamily="34" charset="-128"/>
              </a:rPr>
              <a:t>resultados</a:t>
            </a:r>
          </a:p>
        </p:txBody>
      </p:sp>
      <p:sp>
        <p:nvSpPr>
          <p:cNvPr id="21" name="Freeform 5"/>
          <p:cNvSpPr>
            <a:spLocks noEditPoints="1"/>
          </p:cNvSpPr>
          <p:nvPr userDrawn="1"/>
        </p:nvSpPr>
        <p:spPr bwMode="auto">
          <a:xfrm>
            <a:off x="9911309" y="166534"/>
            <a:ext cx="427541" cy="427540"/>
          </a:xfrm>
          <a:custGeom>
            <a:avLst/>
            <a:gdLst>
              <a:gd name="T0" fmla="*/ 152 w 179"/>
              <a:gd name="T1" fmla="*/ 0 h 179"/>
              <a:gd name="T2" fmla="*/ 27 w 179"/>
              <a:gd name="T3" fmla="*/ 0 h 179"/>
              <a:gd name="T4" fmla="*/ 0 w 179"/>
              <a:gd name="T5" fmla="*/ 27 h 179"/>
              <a:gd name="T6" fmla="*/ 0 w 179"/>
              <a:gd name="T7" fmla="*/ 152 h 179"/>
              <a:gd name="T8" fmla="*/ 27 w 179"/>
              <a:gd name="T9" fmla="*/ 179 h 179"/>
              <a:gd name="T10" fmla="*/ 152 w 179"/>
              <a:gd name="T11" fmla="*/ 179 h 179"/>
              <a:gd name="T12" fmla="*/ 179 w 179"/>
              <a:gd name="T13" fmla="*/ 152 h 179"/>
              <a:gd name="T14" fmla="*/ 179 w 179"/>
              <a:gd name="T15" fmla="*/ 27 h 179"/>
              <a:gd name="T16" fmla="*/ 152 w 179"/>
              <a:gd name="T17" fmla="*/ 0 h 179"/>
              <a:gd name="T18" fmla="*/ 173 w 179"/>
              <a:gd name="T19" fmla="*/ 152 h 179"/>
              <a:gd name="T20" fmla="*/ 152 w 179"/>
              <a:gd name="T21" fmla="*/ 173 h 179"/>
              <a:gd name="T22" fmla="*/ 27 w 179"/>
              <a:gd name="T23" fmla="*/ 173 h 179"/>
              <a:gd name="T24" fmla="*/ 6 w 179"/>
              <a:gd name="T25" fmla="*/ 152 h 179"/>
              <a:gd name="T26" fmla="*/ 6 w 179"/>
              <a:gd name="T27" fmla="*/ 97 h 179"/>
              <a:gd name="T28" fmla="*/ 26 w 179"/>
              <a:gd name="T29" fmla="*/ 77 h 179"/>
              <a:gd name="T30" fmla="*/ 35 w 179"/>
              <a:gd name="T31" fmla="*/ 80 h 179"/>
              <a:gd name="T32" fmla="*/ 44 w 179"/>
              <a:gd name="T33" fmla="*/ 77 h 179"/>
              <a:gd name="T34" fmla="*/ 76 w 179"/>
              <a:gd name="T35" fmla="*/ 110 h 179"/>
              <a:gd name="T36" fmla="*/ 74 w 179"/>
              <a:gd name="T37" fmla="*/ 118 h 179"/>
              <a:gd name="T38" fmla="*/ 90 w 179"/>
              <a:gd name="T39" fmla="*/ 134 h 179"/>
              <a:gd name="T40" fmla="*/ 106 w 179"/>
              <a:gd name="T41" fmla="*/ 118 h 179"/>
              <a:gd name="T42" fmla="*/ 103 w 179"/>
              <a:gd name="T43" fmla="*/ 110 h 179"/>
              <a:gd name="T44" fmla="*/ 147 w 179"/>
              <a:gd name="T45" fmla="*/ 65 h 179"/>
              <a:gd name="T46" fmla="*/ 147 w 179"/>
              <a:gd name="T47" fmla="*/ 86 h 179"/>
              <a:gd name="T48" fmla="*/ 150 w 179"/>
              <a:gd name="T49" fmla="*/ 90 h 179"/>
              <a:gd name="T50" fmla="*/ 154 w 179"/>
              <a:gd name="T51" fmla="*/ 86 h 179"/>
              <a:gd name="T52" fmla="*/ 154 w 179"/>
              <a:gd name="T53" fmla="*/ 54 h 179"/>
              <a:gd name="T54" fmla="*/ 122 w 179"/>
              <a:gd name="T55" fmla="*/ 54 h 179"/>
              <a:gd name="T56" fmla="*/ 118 w 179"/>
              <a:gd name="T57" fmla="*/ 58 h 179"/>
              <a:gd name="T58" fmla="*/ 122 w 179"/>
              <a:gd name="T59" fmla="*/ 61 h 179"/>
              <a:gd name="T60" fmla="*/ 143 w 179"/>
              <a:gd name="T61" fmla="*/ 61 h 179"/>
              <a:gd name="T62" fmla="*/ 98 w 179"/>
              <a:gd name="T63" fmla="*/ 105 h 179"/>
              <a:gd name="T64" fmla="*/ 90 w 179"/>
              <a:gd name="T65" fmla="*/ 102 h 179"/>
              <a:gd name="T66" fmla="*/ 81 w 179"/>
              <a:gd name="T67" fmla="*/ 105 h 179"/>
              <a:gd name="T68" fmla="*/ 49 w 179"/>
              <a:gd name="T69" fmla="*/ 73 h 179"/>
              <a:gd name="T70" fmla="*/ 51 w 179"/>
              <a:gd name="T71" fmla="*/ 64 h 179"/>
              <a:gd name="T72" fmla="*/ 35 w 179"/>
              <a:gd name="T73" fmla="*/ 48 h 179"/>
              <a:gd name="T74" fmla="*/ 19 w 179"/>
              <a:gd name="T75" fmla="*/ 64 h 179"/>
              <a:gd name="T76" fmla="*/ 22 w 179"/>
              <a:gd name="T77" fmla="*/ 73 h 179"/>
              <a:gd name="T78" fmla="*/ 6 w 179"/>
              <a:gd name="T79" fmla="*/ 88 h 179"/>
              <a:gd name="T80" fmla="*/ 6 w 179"/>
              <a:gd name="T81" fmla="*/ 27 h 179"/>
              <a:gd name="T82" fmla="*/ 27 w 179"/>
              <a:gd name="T83" fmla="*/ 6 h 179"/>
              <a:gd name="T84" fmla="*/ 152 w 179"/>
              <a:gd name="T85" fmla="*/ 6 h 179"/>
              <a:gd name="T86" fmla="*/ 173 w 179"/>
              <a:gd name="T87" fmla="*/ 27 h 179"/>
              <a:gd name="T88" fmla="*/ 173 w 179"/>
              <a:gd name="T89" fmla="*/ 152 h 179"/>
              <a:gd name="T90" fmla="*/ 35 w 179"/>
              <a:gd name="T91" fmla="*/ 74 h 179"/>
              <a:gd name="T92" fmla="*/ 26 w 179"/>
              <a:gd name="T93" fmla="*/ 64 h 179"/>
              <a:gd name="T94" fmla="*/ 35 w 179"/>
              <a:gd name="T95" fmla="*/ 54 h 179"/>
              <a:gd name="T96" fmla="*/ 45 w 179"/>
              <a:gd name="T97" fmla="*/ 64 h 179"/>
              <a:gd name="T98" fmla="*/ 35 w 179"/>
              <a:gd name="T99" fmla="*/ 74 h 179"/>
              <a:gd name="T100" fmla="*/ 99 w 179"/>
              <a:gd name="T101" fmla="*/ 118 h 179"/>
              <a:gd name="T102" fmla="*/ 90 w 179"/>
              <a:gd name="T103" fmla="*/ 128 h 179"/>
              <a:gd name="T104" fmla="*/ 80 w 179"/>
              <a:gd name="T105" fmla="*/ 118 h 179"/>
              <a:gd name="T106" fmla="*/ 90 w 179"/>
              <a:gd name="T107" fmla="*/ 109 h 179"/>
              <a:gd name="T108" fmla="*/ 99 w 179"/>
              <a:gd name="T109" fmla="*/ 118 h 179"/>
              <a:gd name="T110" fmla="*/ 99 w 179"/>
              <a:gd name="T111" fmla="*/ 118 h 179"/>
              <a:gd name="T112" fmla="*/ 99 w 179"/>
              <a:gd name="T113" fmla="*/ 118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9" h="179">
                <a:moveTo>
                  <a:pt x="152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7"/>
                  <a:pt x="12" y="179"/>
                  <a:pt x="27" y="179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67" y="179"/>
                  <a:pt x="179" y="167"/>
                  <a:pt x="179" y="152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9" y="12"/>
                  <a:pt x="167" y="0"/>
                  <a:pt x="152" y="0"/>
                </a:cubicBezTo>
                <a:close/>
                <a:moveTo>
                  <a:pt x="173" y="152"/>
                </a:moveTo>
                <a:cubicBezTo>
                  <a:pt x="173" y="164"/>
                  <a:pt x="164" y="173"/>
                  <a:pt x="152" y="173"/>
                </a:cubicBezTo>
                <a:cubicBezTo>
                  <a:pt x="27" y="173"/>
                  <a:pt x="27" y="173"/>
                  <a:pt x="27" y="173"/>
                </a:cubicBezTo>
                <a:cubicBezTo>
                  <a:pt x="16" y="173"/>
                  <a:pt x="6" y="164"/>
                  <a:pt x="6" y="152"/>
                </a:cubicBezTo>
                <a:cubicBezTo>
                  <a:pt x="6" y="97"/>
                  <a:pt x="6" y="97"/>
                  <a:pt x="6" y="97"/>
                </a:cubicBezTo>
                <a:cubicBezTo>
                  <a:pt x="26" y="77"/>
                  <a:pt x="26" y="77"/>
                  <a:pt x="26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8" y="80"/>
                  <a:pt x="41" y="79"/>
                  <a:pt x="44" y="77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75" y="112"/>
                  <a:pt x="74" y="115"/>
                  <a:pt x="74" y="118"/>
                </a:cubicBezTo>
                <a:cubicBezTo>
                  <a:pt x="74" y="127"/>
                  <a:pt x="81" y="134"/>
                  <a:pt x="90" y="134"/>
                </a:cubicBezTo>
                <a:cubicBezTo>
                  <a:pt x="98" y="134"/>
                  <a:pt x="106" y="127"/>
                  <a:pt x="106" y="118"/>
                </a:cubicBezTo>
                <a:cubicBezTo>
                  <a:pt x="106" y="115"/>
                  <a:pt x="105" y="112"/>
                  <a:pt x="103" y="110"/>
                </a:cubicBezTo>
                <a:cubicBezTo>
                  <a:pt x="147" y="65"/>
                  <a:pt x="147" y="65"/>
                  <a:pt x="147" y="65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7" y="88"/>
                  <a:pt x="149" y="90"/>
                  <a:pt x="150" y="90"/>
                </a:cubicBezTo>
                <a:cubicBezTo>
                  <a:pt x="152" y="90"/>
                  <a:pt x="154" y="88"/>
                  <a:pt x="154" y="86"/>
                </a:cubicBezTo>
                <a:cubicBezTo>
                  <a:pt x="154" y="54"/>
                  <a:pt x="154" y="54"/>
                  <a:pt x="154" y="54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0" y="54"/>
                  <a:pt x="118" y="56"/>
                  <a:pt x="118" y="58"/>
                </a:cubicBezTo>
                <a:cubicBezTo>
                  <a:pt x="118" y="59"/>
                  <a:pt x="120" y="61"/>
                  <a:pt x="122" y="6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98" y="105"/>
                  <a:pt x="98" y="105"/>
                  <a:pt x="98" y="105"/>
                </a:cubicBezTo>
                <a:cubicBezTo>
                  <a:pt x="96" y="103"/>
                  <a:pt x="93" y="102"/>
                  <a:pt x="90" y="102"/>
                </a:cubicBezTo>
                <a:cubicBezTo>
                  <a:pt x="86" y="102"/>
                  <a:pt x="83" y="103"/>
                  <a:pt x="81" y="105"/>
                </a:cubicBezTo>
                <a:cubicBezTo>
                  <a:pt x="49" y="73"/>
                  <a:pt x="49" y="73"/>
                  <a:pt x="49" y="73"/>
                </a:cubicBezTo>
                <a:cubicBezTo>
                  <a:pt x="50" y="70"/>
                  <a:pt x="51" y="67"/>
                  <a:pt x="51" y="64"/>
                </a:cubicBezTo>
                <a:cubicBezTo>
                  <a:pt x="51" y="55"/>
                  <a:pt x="44" y="48"/>
                  <a:pt x="35" y="48"/>
                </a:cubicBezTo>
                <a:cubicBezTo>
                  <a:pt x="26" y="48"/>
                  <a:pt x="19" y="55"/>
                  <a:pt x="19" y="64"/>
                </a:cubicBezTo>
                <a:cubicBezTo>
                  <a:pt x="19" y="67"/>
                  <a:pt x="20" y="70"/>
                  <a:pt x="22" y="73"/>
                </a:cubicBezTo>
                <a:cubicBezTo>
                  <a:pt x="6" y="88"/>
                  <a:pt x="6" y="88"/>
                  <a:pt x="6" y="88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16"/>
                  <a:pt x="16" y="6"/>
                  <a:pt x="27" y="6"/>
                </a:cubicBezTo>
                <a:cubicBezTo>
                  <a:pt x="152" y="6"/>
                  <a:pt x="152" y="6"/>
                  <a:pt x="152" y="6"/>
                </a:cubicBezTo>
                <a:cubicBezTo>
                  <a:pt x="164" y="6"/>
                  <a:pt x="173" y="16"/>
                  <a:pt x="173" y="27"/>
                </a:cubicBezTo>
                <a:lnTo>
                  <a:pt x="173" y="152"/>
                </a:lnTo>
                <a:close/>
                <a:moveTo>
                  <a:pt x="35" y="74"/>
                </a:moveTo>
                <a:cubicBezTo>
                  <a:pt x="30" y="74"/>
                  <a:pt x="26" y="69"/>
                  <a:pt x="26" y="64"/>
                </a:cubicBezTo>
                <a:cubicBezTo>
                  <a:pt x="26" y="59"/>
                  <a:pt x="30" y="54"/>
                  <a:pt x="35" y="54"/>
                </a:cubicBezTo>
                <a:cubicBezTo>
                  <a:pt x="41" y="54"/>
                  <a:pt x="45" y="59"/>
                  <a:pt x="45" y="64"/>
                </a:cubicBezTo>
                <a:cubicBezTo>
                  <a:pt x="45" y="69"/>
                  <a:pt x="41" y="74"/>
                  <a:pt x="35" y="74"/>
                </a:cubicBezTo>
                <a:close/>
                <a:moveTo>
                  <a:pt x="99" y="118"/>
                </a:moveTo>
                <a:cubicBezTo>
                  <a:pt x="99" y="124"/>
                  <a:pt x="95" y="128"/>
                  <a:pt x="90" y="128"/>
                </a:cubicBezTo>
                <a:cubicBezTo>
                  <a:pt x="84" y="128"/>
                  <a:pt x="80" y="124"/>
                  <a:pt x="80" y="118"/>
                </a:cubicBezTo>
                <a:cubicBezTo>
                  <a:pt x="80" y="113"/>
                  <a:pt x="84" y="109"/>
                  <a:pt x="90" y="109"/>
                </a:cubicBezTo>
                <a:cubicBezTo>
                  <a:pt x="95" y="109"/>
                  <a:pt x="99" y="113"/>
                  <a:pt x="99" y="118"/>
                </a:cubicBezTo>
                <a:close/>
                <a:moveTo>
                  <a:pt x="99" y="118"/>
                </a:moveTo>
                <a:cubicBezTo>
                  <a:pt x="99" y="118"/>
                  <a:pt x="99" y="118"/>
                  <a:pt x="99" y="118"/>
                </a:cubicBezTo>
              </a:path>
            </a:pathLst>
          </a:custGeom>
          <a:solidFill>
            <a:srgbClr val="C19F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200"/>
          </a:p>
        </p:txBody>
      </p:sp>
      <p:cxnSp>
        <p:nvCxnSpPr>
          <p:cNvPr id="22" name="Conector reto 21"/>
          <p:cNvCxnSpPr/>
          <p:nvPr userDrawn="1"/>
        </p:nvCxnSpPr>
        <p:spPr>
          <a:xfrm>
            <a:off x="-37437" y="233738"/>
            <a:ext cx="9460837" cy="0"/>
          </a:xfrm>
          <a:prstGeom prst="line">
            <a:avLst/>
          </a:prstGeom>
          <a:ln>
            <a:solidFill>
              <a:srgbClr val="C19F3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ector reto 22"/>
          <p:cNvCxnSpPr/>
          <p:nvPr userDrawn="1"/>
        </p:nvCxnSpPr>
        <p:spPr>
          <a:xfrm>
            <a:off x="219075" y="191934"/>
            <a:ext cx="9299569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upo 55"/>
          <p:cNvGrpSpPr/>
          <p:nvPr userDrawn="1"/>
        </p:nvGrpSpPr>
        <p:grpSpPr>
          <a:xfrm>
            <a:off x="9737108" y="684066"/>
            <a:ext cx="2492329" cy="45719"/>
            <a:chOff x="2706813" y="645640"/>
            <a:chExt cx="9556081" cy="41804"/>
          </a:xfrm>
        </p:grpSpPr>
        <p:cxnSp>
          <p:nvCxnSpPr>
            <p:cNvPr id="25" name="Conector reto 24"/>
            <p:cNvCxnSpPr/>
            <p:nvPr/>
          </p:nvCxnSpPr>
          <p:spPr>
            <a:xfrm>
              <a:off x="2706813" y="687444"/>
              <a:ext cx="9460837" cy="0"/>
            </a:xfrm>
            <a:prstGeom prst="line">
              <a:avLst/>
            </a:prstGeom>
            <a:ln>
              <a:solidFill>
                <a:srgbClr val="0033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ector reto 25"/>
            <p:cNvCxnSpPr/>
            <p:nvPr/>
          </p:nvCxnSpPr>
          <p:spPr>
            <a:xfrm>
              <a:off x="2963325" y="645640"/>
              <a:ext cx="9299569" cy="0"/>
            </a:xfrm>
            <a:prstGeom prst="line">
              <a:avLst/>
            </a:prstGeom>
            <a:ln>
              <a:solidFill>
                <a:srgbClr val="C19F3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268501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997C197-8B5E-4D64-AD07-F015D14D77C5}" type="datetimeFigureOut">
              <a:rPr lang="pt-BR" smtClean="0"/>
              <a:t>21/07/2017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F7070F3-AA22-4C86-863A-DCF7C62575B2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381882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Espaço Reservado para Número de Slide 1"/>
          <p:cNvSpPr>
            <a:spLocks noGrp="1"/>
          </p:cNvSpPr>
          <p:nvPr>
            <p:ph type="sldNum" sz="quarter" idx="4"/>
          </p:nvPr>
        </p:nvSpPr>
        <p:spPr>
          <a:xfrm>
            <a:off x="11423650" y="6388452"/>
            <a:ext cx="2743200" cy="365125"/>
          </a:xfrm>
          <a:prstGeom prst="rect">
            <a:avLst/>
          </a:prstGeom>
        </p:spPr>
        <p:txBody>
          <a:bodyPr/>
          <a:lstStyle/>
          <a:p>
            <a:fld id="{089BE57A-14EC-455D-8A2F-5440F4E4629B}" type="slidenum">
              <a:rPr lang="pt-BR" smtClean="0"/>
              <a:pPr/>
              <a:t>‹nº›</a:t>
            </a:fld>
            <a:endParaRPr lang="pt-BR"/>
          </a:p>
        </p:txBody>
      </p:sp>
      <p:pic>
        <p:nvPicPr>
          <p:cNvPr id="46" name="Imagem 45"/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11" t="2443" r="1028" b="13672"/>
          <a:stretch/>
        </p:blipFill>
        <p:spPr>
          <a:xfrm>
            <a:off x="0" y="-68978"/>
            <a:ext cx="12192000" cy="6901577"/>
          </a:xfrm>
          <a:prstGeom prst="rect">
            <a:avLst/>
          </a:prstGeom>
        </p:spPr>
      </p:pic>
      <p:sp>
        <p:nvSpPr>
          <p:cNvPr id="47" name="Retângulo 46"/>
          <p:cNvSpPr/>
          <p:nvPr userDrawn="1"/>
        </p:nvSpPr>
        <p:spPr>
          <a:xfrm>
            <a:off x="0" y="-39731"/>
            <a:ext cx="12192000" cy="145377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i="1" dirty="0"/>
          </a:p>
        </p:txBody>
      </p:sp>
      <p:sp>
        <p:nvSpPr>
          <p:cNvPr id="48" name="Retângulo 47"/>
          <p:cNvSpPr/>
          <p:nvPr userDrawn="1"/>
        </p:nvSpPr>
        <p:spPr>
          <a:xfrm>
            <a:off x="0" y="6262396"/>
            <a:ext cx="12192000" cy="595603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Espaço Reservado para Número de Slide 1"/>
          <p:cNvSpPr txBox="1">
            <a:spLocks/>
          </p:cNvSpPr>
          <p:nvPr userDrawn="1"/>
        </p:nvSpPr>
        <p:spPr>
          <a:xfrm>
            <a:off x="11136539" y="6345340"/>
            <a:ext cx="844096" cy="365125"/>
          </a:xfrm>
          <a:prstGeom prst="rect">
            <a:avLst/>
          </a:prstGeom>
        </p:spPr>
        <p:txBody>
          <a:bodyPr/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089BE57A-14EC-455D-8A2F-5440F4E4629B}" type="slidenum">
              <a:rPr lang="pt-BR" smtClean="0">
                <a:solidFill>
                  <a:schemeClr val="accent4"/>
                </a:solidFill>
              </a:rPr>
              <a:pPr algn="r"/>
              <a:t>‹nº›</a:t>
            </a:fld>
            <a:endParaRPr lang="pt-BR" dirty="0">
              <a:solidFill>
                <a:schemeClr val="accent4"/>
              </a:solidFill>
            </a:endParaRPr>
          </a:p>
        </p:txBody>
      </p:sp>
      <p:cxnSp>
        <p:nvCxnSpPr>
          <p:cNvPr id="50" name="Conector reto 49"/>
          <p:cNvCxnSpPr/>
          <p:nvPr userDrawn="1"/>
        </p:nvCxnSpPr>
        <p:spPr>
          <a:xfrm>
            <a:off x="1028700" y="6284276"/>
            <a:ext cx="10489989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1" name="Conector reto 50"/>
          <p:cNvCxnSpPr/>
          <p:nvPr userDrawn="1"/>
        </p:nvCxnSpPr>
        <p:spPr>
          <a:xfrm>
            <a:off x="8963025" y="6450245"/>
            <a:ext cx="25955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168"/>
          <p:cNvGrpSpPr>
            <a:grpSpLocks noChangeAspect="1"/>
          </p:cNvGrpSpPr>
          <p:nvPr userDrawn="1"/>
        </p:nvGrpSpPr>
        <p:grpSpPr bwMode="auto">
          <a:xfrm>
            <a:off x="722616" y="6382952"/>
            <a:ext cx="252563" cy="252562"/>
            <a:chOff x="186" y="3897"/>
            <a:chExt cx="231" cy="231"/>
          </a:xfrm>
        </p:grpSpPr>
        <p:sp>
          <p:nvSpPr>
            <p:cNvPr id="53" name="AutoShape 167"/>
            <p:cNvSpPr>
              <a:spLocks noChangeAspect="1" noChangeArrowheads="1" noTextEdit="1"/>
            </p:cNvSpPr>
            <p:nvPr/>
          </p:nvSpPr>
          <p:spPr bwMode="auto">
            <a:xfrm>
              <a:off x="186" y="3897"/>
              <a:ext cx="23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54" name="Freeform 171"/>
            <p:cNvSpPr>
              <a:spLocks noEditPoints="1"/>
            </p:cNvSpPr>
            <p:nvPr/>
          </p:nvSpPr>
          <p:spPr bwMode="auto">
            <a:xfrm>
              <a:off x="186" y="3897"/>
              <a:ext cx="231" cy="231"/>
            </a:xfrm>
            <a:custGeom>
              <a:avLst/>
              <a:gdLst>
                <a:gd name="T0" fmla="*/ 803 w 1606"/>
                <a:gd name="T1" fmla="*/ 1606 h 1606"/>
                <a:gd name="T2" fmla="*/ 235 w 1606"/>
                <a:gd name="T3" fmla="*/ 1371 h 1606"/>
                <a:gd name="T4" fmla="*/ 0 w 1606"/>
                <a:gd name="T5" fmla="*/ 803 h 1606"/>
                <a:gd name="T6" fmla="*/ 235 w 1606"/>
                <a:gd name="T7" fmla="*/ 235 h 1606"/>
                <a:gd name="T8" fmla="*/ 803 w 1606"/>
                <a:gd name="T9" fmla="*/ 0 h 1606"/>
                <a:gd name="T10" fmla="*/ 1371 w 1606"/>
                <a:gd name="T11" fmla="*/ 235 h 1606"/>
                <a:gd name="T12" fmla="*/ 1606 w 1606"/>
                <a:gd name="T13" fmla="*/ 803 h 1606"/>
                <a:gd name="T14" fmla="*/ 1371 w 1606"/>
                <a:gd name="T15" fmla="*/ 1371 h 1606"/>
                <a:gd name="T16" fmla="*/ 803 w 1606"/>
                <a:gd name="T17" fmla="*/ 1606 h 1606"/>
                <a:gd name="T18" fmla="*/ 803 w 1606"/>
                <a:gd name="T19" fmla="*/ 64 h 1606"/>
                <a:gd name="T20" fmla="*/ 64 w 1606"/>
                <a:gd name="T21" fmla="*/ 803 h 1606"/>
                <a:gd name="T22" fmla="*/ 803 w 1606"/>
                <a:gd name="T23" fmla="*/ 1542 h 1606"/>
                <a:gd name="T24" fmla="*/ 1542 w 1606"/>
                <a:gd name="T25" fmla="*/ 803 h 1606"/>
                <a:gd name="T26" fmla="*/ 803 w 1606"/>
                <a:gd name="T27" fmla="*/ 64 h 1606"/>
                <a:gd name="T28" fmla="*/ 803 w 1606"/>
                <a:gd name="T29" fmla="*/ 64 h 1606"/>
                <a:gd name="T30" fmla="*/ 803 w 1606"/>
                <a:gd name="T31" fmla="*/ 64 h 1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6" h="1606">
                  <a:moveTo>
                    <a:pt x="803" y="1606"/>
                  </a:moveTo>
                  <a:cubicBezTo>
                    <a:pt x="589" y="1606"/>
                    <a:pt x="387" y="1523"/>
                    <a:pt x="235" y="1371"/>
                  </a:cubicBezTo>
                  <a:cubicBezTo>
                    <a:pt x="84" y="1219"/>
                    <a:pt x="0" y="1018"/>
                    <a:pt x="0" y="803"/>
                  </a:cubicBezTo>
                  <a:cubicBezTo>
                    <a:pt x="0" y="589"/>
                    <a:pt x="84" y="387"/>
                    <a:pt x="235" y="235"/>
                  </a:cubicBezTo>
                  <a:cubicBezTo>
                    <a:pt x="387" y="84"/>
                    <a:pt x="589" y="0"/>
                    <a:pt x="803" y="0"/>
                  </a:cubicBezTo>
                  <a:cubicBezTo>
                    <a:pt x="1018" y="0"/>
                    <a:pt x="1219" y="84"/>
                    <a:pt x="1371" y="235"/>
                  </a:cubicBezTo>
                  <a:cubicBezTo>
                    <a:pt x="1523" y="387"/>
                    <a:pt x="1606" y="589"/>
                    <a:pt x="1606" y="803"/>
                  </a:cubicBezTo>
                  <a:cubicBezTo>
                    <a:pt x="1606" y="1018"/>
                    <a:pt x="1523" y="1219"/>
                    <a:pt x="1371" y="1371"/>
                  </a:cubicBezTo>
                  <a:cubicBezTo>
                    <a:pt x="1219" y="1523"/>
                    <a:pt x="1018" y="1606"/>
                    <a:pt x="803" y="1606"/>
                  </a:cubicBezTo>
                  <a:close/>
                  <a:moveTo>
                    <a:pt x="803" y="64"/>
                  </a:moveTo>
                  <a:cubicBezTo>
                    <a:pt x="396" y="64"/>
                    <a:pt x="64" y="396"/>
                    <a:pt x="64" y="803"/>
                  </a:cubicBezTo>
                  <a:cubicBezTo>
                    <a:pt x="64" y="1211"/>
                    <a:pt x="396" y="1542"/>
                    <a:pt x="803" y="1542"/>
                  </a:cubicBezTo>
                  <a:cubicBezTo>
                    <a:pt x="1211" y="1542"/>
                    <a:pt x="1542" y="1211"/>
                    <a:pt x="1542" y="803"/>
                  </a:cubicBezTo>
                  <a:cubicBezTo>
                    <a:pt x="1542" y="396"/>
                    <a:pt x="1211" y="64"/>
                    <a:pt x="803" y="64"/>
                  </a:cubicBezTo>
                  <a:close/>
                  <a:moveTo>
                    <a:pt x="803" y="64"/>
                  </a:moveTo>
                  <a:cubicBezTo>
                    <a:pt x="803" y="64"/>
                    <a:pt x="803" y="64"/>
                    <a:pt x="803" y="64"/>
                  </a:cubicBezTo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55" name="Freeform 172"/>
            <p:cNvSpPr>
              <a:spLocks noEditPoints="1"/>
            </p:cNvSpPr>
            <p:nvPr userDrawn="1"/>
          </p:nvSpPr>
          <p:spPr bwMode="auto">
            <a:xfrm>
              <a:off x="242" y="3916"/>
              <a:ext cx="119" cy="151"/>
            </a:xfrm>
            <a:custGeom>
              <a:avLst/>
              <a:gdLst>
                <a:gd name="T0" fmla="*/ 413 w 826"/>
                <a:gd name="T1" fmla="*/ 1048 h 1048"/>
                <a:gd name="T2" fmla="*/ 301 w 826"/>
                <a:gd name="T3" fmla="*/ 936 h 1048"/>
                <a:gd name="T4" fmla="*/ 301 w 826"/>
                <a:gd name="T5" fmla="*/ 716 h 1048"/>
                <a:gd name="T6" fmla="*/ 413 w 826"/>
                <a:gd name="T7" fmla="*/ 604 h 1048"/>
                <a:gd name="T8" fmla="*/ 602 w 826"/>
                <a:gd name="T9" fmla="*/ 413 h 1048"/>
                <a:gd name="T10" fmla="*/ 413 w 826"/>
                <a:gd name="T11" fmla="*/ 224 h 1048"/>
                <a:gd name="T12" fmla="*/ 224 w 826"/>
                <a:gd name="T13" fmla="*/ 413 h 1048"/>
                <a:gd name="T14" fmla="*/ 112 w 826"/>
                <a:gd name="T15" fmla="*/ 525 h 1048"/>
                <a:gd name="T16" fmla="*/ 0 w 826"/>
                <a:gd name="T17" fmla="*/ 413 h 1048"/>
                <a:gd name="T18" fmla="*/ 413 w 826"/>
                <a:gd name="T19" fmla="*/ 0 h 1048"/>
                <a:gd name="T20" fmla="*/ 826 w 826"/>
                <a:gd name="T21" fmla="*/ 413 h 1048"/>
                <a:gd name="T22" fmla="*/ 733 w 826"/>
                <a:gd name="T23" fmla="*/ 675 h 1048"/>
                <a:gd name="T24" fmla="*/ 525 w 826"/>
                <a:gd name="T25" fmla="*/ 812 h 1048"/>
                <a:gd name="T26" fmla="*/ 525 w 826"/>
                <a:gd name="T27" fmla="*/ 936 h 1048"/>
                <a:gd name="T28" fmla="*/ 413 w 826"/>
                <a:gd name="T29" fmla="*/ 1048 h 1048"/>
                <a:gd name="T30" fmla="*/ 413 w 826"/>
                <a:gd name="T31" fmla="*/ 160 h 1048"/>
                <a:gd name="T32" fmla="*/ 666 w 826"/>
                <a:gd name="T33" fmla="*/ 413 h 1048"/>
                <a:gd name="T34" fmla="*/ 413 w 826"/>
                <a:gd name="T35" fmla="*/ 668 h 1048"/>
                <a:gd name="T36" fmla="*/ 365 w 826"/>
                <a:gd name="T37" fmla="*/ 716 h 1048"/>
                <a:gd name="T38" fmla="*/ 365 w 826"/>
                <a:gd name="T39" fmla="*/ 936 h 1048"/>
                <a:gd name="T40" fmla="*/ 413 w 826"/>
                <a:gd name="T41" fmla="*/ 984 h 1048"/>
                <a:gd name="T42" fmla="*/ 461 w 826"/>
                <a:gd name="T43" fmla="*/ 936 h 1048"/>
                <a:gd name="T44" fmla="*/ 461 w 826"/>
                <a:gd name="T45" fmla="*/ 787 h 1048"/>
                <a:gd name="T46" fmla="*/ 486 w 826"/>
                <a:gd name="T47" fmla="*/ 756 h 1048"/>
                <a:gd name="T48" fmla="*/ 762 w 826"/>
                <a:gd name="T49" fmla="*/ 413 h 1048"/>
                <a:gd name="T50" fmla="*/ 413 w 826"/>
                <a:gd name="T51" fmla="*/ 64 h 1048"/>
                <a:gd name="T52" fmla="*/ 64 w 826"/>
                <a:gd name="T53" fmla="*/ 413 h 1048"/>
                <a:gd name="T54" fmla="*/ 112 w 826"/>
                <a:gd name="T55" fmla="*/ 461 h 1048"/>
                <a:gd name="T56" fmla="*/ 160 w 826"/>
                <a:gd name="T57" fmla="*/ 413 h 1048"/>
                <a:gd name="T58" fmla="*/ 413 w 826"/>
                <a:gd name="T59" fmla="*/ 160 h 1048"/>
                <a:gd name="T60" fmla="*/ 413 w 826"/>
                <a:gd name="T61" fmla="*/ 160 h 1048"/>
                <a:gd name="T62" fmla="*/ 413 w 826"/>
                <a:gd name="T63" fmla="*/ 16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6" h="1048">
                  <a:moveTo>
                    <a:pt x="413" y="1048"/>
                  </a:moveTo>
                  <a:cubicBezTo>
                    <a:pt x="351" y="1048"/>
                    <a:pt x="301" y="997"/>
                    <a:pt x="301" y="936"/>
                  </a:cubicBezTo>
                  <a:cubicBezTo>
                    <a:pt x="301" y="716"/>
                    <a:pt x="301" y="716"/>
                    <a:pt x="301" y="716"/>
                  </a:cubicBezTo>
                  <a:cubicBezTo>
                    <a:pt x="301" y="654"/>
                    <a:pt x="351" y="604"/>
                    <a:pt x="413" y="604"/>
                  </a:cubicBezTo>
                  <a:cubicBezTo>
                    <a:pt x="517" y="604"/>
                    <a:pt x="602" y="518"/>
                    <a:pt x="602" y="413"/>
                  </a:cubicBezTo>
                  <a:cubicBezTo>
                    <a:pt x="602" y="309"/>
                    <a:pt x="517" y="224"/>
                    <a:pt x="413" y="224"/>
                  </a:cubicBezTo>
                  <a:cubicBezTo>
                    <a:pt x="309" y="224"/>
                    <a:pt x="224" y="309"/>
                    <a:pt x="224" y="413"/>
                  </a:cubicBezTo>
                  <a:cubicBezTo>
                    <a:pt x="224" y="475"/>
                    <a:pt x="174" y="525"/>
                    <a:pt x="112" y="525"/>
                  </a:cubicBezTo>
                  <a:cubicBezTo>
                    <a:pt x="51" y="525"/>
                    <a:pt x="0" y="475"/>
                    <a:pt x="0" y="413"/>
                  </a:cubicBezTo>
                  <a:cubicBezTo>
                    <a:pt x="0" y="186"/>
                    <a:pt x="186" y="0"/>
                    <a:pt x="413" y="0"/>
                  </a:cubicBezTo>
                  <a:cubicBezTo>
                    <a:pt x="641" y="0"/>
                    <a:pt x="826" y="186"/>
                    <a:pt x="826" y="413"/>
                  </a:cubicBezTo>
                  <a:cubicBezTo>
                    <a:pt x="826" y="508"/>
                    <a:pt x="793" y="601"/>
                    <a:pt x="733" y="675"/>
                  </a:cubicBezTo>
                  <a:cubicBezTo>
                    <a:pt x="679" y="741"/>
                    <a:pt x="606" y="789"/>
                    <a:pt x="525" y="812"/>
                  </a:cubicBezTo>
                  <a:cubicBezTo>
                    <a:pt x="525" y="936"/>
                    <a:pt x="525" y="936"/>
                    <a:pt x="525" y="936"/>
                  </a:cubicBezTo>
                  <a:cubicBezTo>
                    <a:pt x="525" y="997"/>
                    <a:pt x="475" y="1048"/>
                    <a:pt x="413" y="1048"/>
                  </a:cubicBezTo>
                  <a:close/>
                  <a:moveTo>
                    <a:pt x="413" y="160"/>
                  </a:moveTo>
                  <a:cubicBezTo>
                    <a:pt x="553" y="160"/>
                    <a:pt x="666" y="274"/>
                    <a:pt x="666" y="413"/>
                  </a:cubicBezTo>
                  <a:cubicBezTo>
                    <a:pt x="666" y="553"/>
                    <a:pt x="553" y="668"/>
                    <a:pt x="413" y="668"/>
                  </a:cubicBezTo>
                  <a:cubicBezTo>
                    <a:pt x="387" y="668"/>
                    <a:pt x="365" y="689"/>
                    <a:pt x="365" y="716"/>
                  </a:cubicBezTo>
                  <a:cubicBezTo>
                    <a:pt x="365" y="936"/>
                    <a:pt x="365" y="936"/>
                    <a:pt x="365" y="936"/>
                  </a:cubicBezTo>
                  <a:cubicBezTo>
                    <a:pt x="365" y="962"/>
                    <a:pt x="387" y="984"/>
                    <a:pt x="413" y="984"/>
                  </a:cubicBezTo>
                  <a:cubicBezTo>
                    <a:pt x="440" y="984"/>
                    <a:pt x="461" y="962"/>
                    <a:pt x="461" y="936"/>
                  </a:cubicBezTo>
                  <a:cubicBezTo>
                    <a:pt x="461" y="787"/>
                    <a:pt x="461" y="787"/>
                    <a:pt x="461" y="787"/>
                  </a:cubicBezTo>
                  <a:cubicBezTo>
                    <a:pt x="461" y="772"/>
                    <a:pt x="472" y="759"/>
                    <a:pt x="486" y="756"/>
                  </a:cubicBezTo>
                  <a:cubicBezTo>
                    <a:pt x="646" y="721"/>
                    <a:pt x="762" y="577"/>
                    <a:pt x="762" y="413"/>
                  </a:cubicBezTo>
                  <a:cubicBezTo>
                    <a:pt x="762" y="221"/>
                    <a:pt x="606" y="64"/>
                    <a:pt x="413" y="64"/>
                  </a:cubicBezTo>
                  <a:cubicBezTo>
                    <a:pt x="221" y="64"/>
                    <a:pt x="64" y="221"/>
                    <a:pt x="64" y="413"/>
                  </a:cubicBezTo>
                  <a:cubicBezTo>
                    <a:pt x="64" y="440"/>
                    <a:pt x="86" y="461"/>
                    <a:pt x="112" y="461"/>
                  </a:cubicBezTo>
                  <a:cubicBezTo>
                    <a:pt x="139" y="461"/>
                    <a:pt x="160" y="440"/>
                    <a:pt x="160" y="413"/>
                  </a:cubicBezTo>
                  <a:cubicBezTo>
                    <a:pt x="160" y="274"/>
                    <a:pt x="274" y="160"/>
                    <a:pt x="413" y="160"/>
                  </a:cubicBezTo>
                  <a:close/>
                  <a:moveTo>
                    <a:pt x="413" y="160"/>
                  </a:moveTo>
                  <a:cubicBezTo>
                    <a:pt x="413" y="160"/>
                    <a:pt x="413" y="160"/>
                    <a:pt x="413" y="16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56" name="Freeform 174"/>
            <p:cNvSpPr>
              <a:spLocks noEditPoints="1"/>
            </p:cNvSpPr>
            <p:nvPr userDrawn="1"/>
          </p:nvSpPr>
          <p:spPr bwMode="auto">
            <a:xfrm>
              <a:off x="285" y="4075"/>
              <a:ext cx="33" cy="34"/>
            </a:xfrm>
            <a:custGeom>
              <a:avLst/>
              <a:gdLst>
                <a:gd name="T0" fmla="*/ 112 w 224"/>
                <a:gd name="T1" fmla="*/ 237 h 237"/>
                <a:gd name="T2" fmla="*/ 0 w 224"/>
                <a:gd name="T3" fmla="*/ 125 h 237"/>
                <a:gd name="T4" fmla="*/ 0 w 224"/>
                <a:gd name="T5" fmla="*/ 112 h 237"/>
                <a:gd name="T6" fmla="*/ 112 w 224"/>
                <a:gd name="T7" fmla="*/ 0 h 237"/>
                <a:gd name="T8" fmla="*/ 224 w 224"/>
                <a:gd name="T9" fmla="*/ 112 h 237"/>
                <a:gd name="T10" fmla="*/ 224 w 224"/>
                <a:gd name="T11" fmla="*/ 125 h 237"/>
                <a:gd name="T12" fmla="*/ 112 w 224"/>
                <a:gd name="T13" fmla="*/ 237 h 237"/>
                <a:gd name="T14" fmla="*/ 112 w 224"/>
                <a:gd name="T15" fmla="*/ 64 h 237"/>
                <a:gd name="T16" fmla="*/ 64 w 224"/>
                <a:gd name="T17" fmla="*/ 112 h 237"/>
                <a:gd name="T18" fmla="*/ 64 w 224"/>
                <a:gd name="T19" fmla="*/ 125 h 237"/>
                <a:gd name="T20" fmla="*/ 112 w 224"/>
                <a:gd name="T21" fmla="*/ 173 h 237"/>
                <a:gd name="T22" fmla="*/ 160 w 224"/>
                <a:gd name="T23" fmla="*/ 125 h 237"/>
                <a:gd name="T24" fmla="*/ 160 w 224"/>
                <a:gd name="T25" fmla="*/ 112 h 237"/>
                <a:gd name="T26" fmla="*/ 112 w 224"/>
                <a:gd name="T27" fmla="*/ 64 h 237"/>
                <a:gd name="T28" fmla="*/ 112 w 224"/>
                <a:gd name="T29" fmla="*/ 64 h 237"/>
                <a:gd name="T30" fmla="*/ 112 w 224"/>
                <a:gd name="T31" fmla="*/ 6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4" h="237">
                  <a:moveTo>
                    <a:pt x="112" y="237"/>
                  </a:moveTo>
                  <a:cubicBezTo>
                    <a:pt x="50" y="237"/>
                    <a:pt x="0" y="187"/>
                    <a:pt x="0" y="12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50"/>
                    <a:pt x="50" y="0"/>
                    <a:pt x="112" y="0"/>
                  </a:cubicBezTo>
                  <a:cubicBezTo>
                    <a:pt x="174" y="0"/>
                    <a:pt x="224" y="50"/>
                    <a:pt x="224" y="112"/>
                  </a:cubicBezTo>
                  <a:cubicBezTo>
                    <a:pt x="224" y="125"/>
                    <a:pt x="224" y="125"/>
                    <a:pt x="224" y="125"/>
                  </a:cubicBezTo>
                  <a:cubicBezTo>
                    <a:pt x="224" y="187"/>
                    <a:pt x="174" y="237"/>
                    <a:pt x="112" y="237"/>
                  </a:cubicBezTo>
                  <a:close/>
                  <a:moveTo>
                    <a:pt x="112" y="64"/>
                  </a:moveTo>
                  <a:cubicBezTo>
                    <a:pt x="86" y="64"/>
                    <a:pt x="64" y="86"/>
                    <a:pt x="64" y="112"/>
                  </a:cubicBezTo>
                  <a:cubicBezTo>
                    <a:pt x="64" y="125"/>
                    <a:pt x="64" y="125"/>
                    <a:pt x="64" y="125"/>
                  </a:cubicBezTo>
                  <a:cubicBezTo>
                    <a:pt x="64" y="152"/>
                    <a:pt x="86" y="173"/>
                    <a:pt x="112" y="173"/>
                  </a:cubicBezTo>
                  <a:cubicBezTo>
                    <a:pt x="139" y="173"/>
                    <a:pt x="160" y="152"/>
                    <a:pt x="160" y="125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0" y="86"/>
                    <a:pt x="139" y="64"/>
                    <a:pt x="112" y="64"/>
                  </a:cubicBezTo>
                  <a:close/>
                  <a:moveTo>
                    <a:pt x="112" y="64"/>
                  </a:moveTo>
                  <a:cubicBezTo>
                    <a:pt x="112" y="64"/>
                    <a:pt x="112" y="64"/>
                    <a:pt x="112" y="6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57" name="Freeform 175"/>
            <p:cNvSpPr>
              <a:spLocks noEditPoints="1"/>
            </p:cNvSpPr>
            <p:nvPr userDrawn="1"/>
          </p:nvSpPr>
          <p:spPr bwMode="auto">
            <a:xfrm>
              <a:off x="202" y="4008"/>
              <a:ext cx="12" cy="29"/>
            </a:xfrm>
            <a:custGeom>
              <a:avLst/>
              <a:gdLst>
                <a:gd name="T0" fmla="*/ 46 w 81"/>
                <a:gd name="T1" fmla="*/ 199 h 199"/>
                <a:gd name="T2" fmla="*/ 14 w 81"/>
                <a:gd name="T3" fmla="*/ 173 h 199"/>
                <a:gd name="T4" fmla="*/ 0 w 81"/>
                <a:gd name="T5" fmla="*/ 32 h 199"/>
                <a:gd name="T6" fmla="*/ 32 w 81"/>
                <a:gd name="T7" fmla="*/ 0 h 199"/>
                <a:gd name="T8" fmla="*/ 64 w 81"/>
                <a:gd name="T9" fmla="*/ 32 h 199"/>
                <a:gd name="T10" fmla="*/ 77 w 81"/>
                <a:gd name="T11" fmla="*/ 160 h 199"/>
                <a:gd name="T12" fmla="*/ 52 w 81"/>
                <a:gd name="T13" fmla="*/ 198 h 199"/>
                <a:gd name="T14" fmla="*/ 46 w 81"/>
                <a:gd name="T15" fmla="*/ 199 h 199"/>
                <a:gd name="T16" fmla="*/ 46 w 81"/>
                <a:gd name="T17" fmla="*/ 199 h 199"/>
                <a:gd name="T18" fmla="*/ 46 w 81"/>
                <a:gd name="T1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199">
                  <a:moveTo>
                    <a:pt x="46" y="199"/>
                  </a:moveTo>
                  <a:cubicBezTo>
                    <a:pt x="31" y="199"/>
                    <a:pt x="18" y="188"/>
                    <a:pt x="14" y="173"/>
                  </a:cubicBezTo>
                  <a:cubicBezTo>
                    <a:pt x="5" y="127"/>
                    <a:pt x="0" y="80"/>
                    <a:pt x="0" y="32"/>
                  </a:cubicBezTo>
                  <a:cubicBezTo>
                    <a:pt x="0" y="15"/>
                    <a:pt x="14" y="0"/>
                    <a:pt x="32" y="0"/>
                  </a:cubicBezTo>
                  <a:cubicBezTo>
                    <a:pt x="50" y="0"/>
                    <a:pt x="64" y="15"/>
                    <a:pt x="64" y="32"/>
                  </a:cubicBezTo>
                  <a:cubicBezTo>
                    <a:pt x="64" y="75"/>
                    <a:pt x="68" y="118"/>
                    <a:pt x="77" y="160"/>
                  </a:cubicBezTo>
                  <a:cubicBezTo>
                    <a:pt x="81" y="177"/>
                    <a:pt x="70" y="194"/>
                    <a:pt x="52" y="198"/>
                  </a:cubicBezTo>
                  <a:cubicBezTo>
                    <a:pt x="50" y="198"/>
                    <a:pt x="48" y="199"/>
                    <a:pt x="46" y="199"/>
                  </a:cubicBezTo>
                  <a:close/>
                  <a:moveTo>
                    <a:pt x="46" y="199"/>
                  </a:moveTo>
                  <a:cubicBezTo>
                    <a:pt x="46" y="199"/>
                    <a:pt x="46" y="199"/>
                    <a:pt x="46" y="199"/>
                  </a:cubicBezTo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58" name="Freeform 176"/>
            <p:cNvSpPr>
              <a:spLocks noEditPoints="1"/>
            </p:cNvSpPr>
            <p:nvPr userDrawn="1"/>
          </p:nvSpPr>
          <p:spPr bwMode="auto">
            <a:xfrm>
              <a:off x="210" y="4047"/>
              <a:ext cx="59" cy="57"/>
            </a:xfrm>
            <a:custGeom>
              <a:avLst/>
              <a:gdLst>
                <a:gd name="T0" fmla="*/ 372 w 408"/>
                <a:gd name="T1" fmla="*/ 395 h 395"/>
                <a:gd name="T2" fmla="*/ 359 w 408"/>
                <a:gd name="T3" fmla="*/ 392 h 395"/>
                <a:gd name="T4" fmla="*/ 8 w 408"/>
                <a:gd name="T5" fmla="*/ 50 h 395"/>
                <a:gd name="T6" fmla="*/ 23 w 408"/>
                <a:gd name="T7" fmla="*/ 8 h 395"/>
                <a:gd name="T8" fmla="*/ 66 w 408"/>
                <a:gd name="T9" fmla="*/ 23 h 395"/>
                <a:gd name="T10" fmla="*/ 385 w 408"/>
                <a:gd name="T11" fmla="*/ 334 h 395"/>
                <a:gd name="T12" fmla="*/ 401 w 408"/>
                <a:gd name="T13" fmla="*/ 376 h 395"/>
                <a:gd name="T14" fmla="*/ 372 w 408"/>
                <a:gd name="T15" fmla="*/ 395 h 395"/>
                <a:gd name="T16" fmla="*/ 372 w 408"/>
                <a:gd name="T17" fmla="*/ 395 h 395"/>
                <a:gd name="T18" fmla="*/ 372 w 408"/>
                <a:gd name="T19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395">
                  <a:moveTo>
                    <a:pt x="372" y="395"/>
                  </a:moveTo>
                  <a:cubicBezTo>
                    <a:pt x="368" y="395"/>
                    <a:pt x="363" y="394"/>
                    <a:pt x="359" y="392"/>
                  </a:cubicBezTo>
                  <a:cubicBezTo>
                    <a:pt x="204" y="325"/>
                    <a:pt x="79" y="203"/>
                    <a:pt x="8" y="50"/>
                  </a:cubicBezTo>
                  <a:cubicBezTo>
                    <a:pt x="0" y="34"/>
                    <a:pt x="7" y="15"/>
                    <a:pt x="23" y="8"/>
                  </a:cubicBezTo>
                  <a:cubicBezTo>
                    <a:pt x="39" y="0"/>
                    <a:pt x="58" y="7"/>
                    <a:pt x="66" y="23"/>
                  </a:cubicBezTo>
                  <a:cubicBezTo>
                    <a:pt x="130" y="162"/>
                    <a:pt x="244" y="273"/>
                    <a:pt x="385" y="334"/>
                  </a:cubicBezTo>
                  <a:cubicBezTo>
                    <a:pt x="401" y="341"/>
                    <a:pt x="408" y="360"/>
                    <a:pt x="401" y="376"/>
                  </a:cubicBezTo>
                  <a:cubicBezTo>
                    <a:pt x="396" y="388"/>
                    <a:pt x="384" y="395"/>
                    <a:pt x="372" y="395"/>
                  </a:cubicBezTo>
                  <a:close/>
                  <a:moveTo>
                    <a:pt x="372" y="395"/>
                  </a:moveTo>
                  <a:cubicBezTo>
                    <a:pt x="372" y="395"/>
                    <a:pt x="372" y="395"/>
                    <a:pt x="372" y="395"/>
                  </a:cubicBezTo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</p:grpSp>
      <p:cxnSp>
        <p:nvCxnSpPr>
          <p:cNvPr id="59" name="Conector reto 58"/>
          <p:cNvCxnSpPr/>
          <p:nvPr userDrawn="1"/>
        </p:nvCxnSpPr>
        <p:spPr>
          <a:xfrm>
            <a:off x="-37437" y="233738"/>
            <a:ext cx="9460837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ector reto 59"/>
          <p:cNvCxnSpPr/>
          <p:nvPr userDrawn="1"/>
        </p:nvCxnSpPr>
        <p:spPr>
          <a:xfrm>
            <a:off x="219075" y="191934"/>
            <a:ext cx="9299569" cy="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Retângulo 60"/>
          <p:cNvSpPr/>
          <p:nvPr userDrawn="1"/>
        </p:nvSpPr>
        <p:spPr>
          <a:xfrm>
            <a:off x="9843058" y="334087"/>
            <a:ext cx="2348942" cy="45719"/>
          </a:xfrm>
          <a:prstGeom prst="rect">
            <a:avLst/>
          </a:prstGeom>
          <a:solidFill>
            <a:srgbClr val="EC42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2" name="CaixaDeTexto 61"/>
          <p:cNvSpPr txBox="1"/>
          <p:nvPr userDrawn="1"/>
        </p:nvSpPr>
        <p:spPr>
          <a:xfrm>
            <a:off x="9843058" y="33683"/>
            <a:ext cx="10198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pt-BR" sz="2000" b="1" i="1" dirty="0">
                <a:solidFill>
                  <a:srgbClr val="EC4251"/>
                </a:solidFill>
              </a:rPr>
              <a:t>inativos</a:t>
            </a:r>
          </a:p>
        </p:txBody>
      </p:sp>
    </p:spTree>
    <p:extLst>
      <p:ext uri="{BB962C8B-B14F-4D97-AF65-F5344CB8AC3E}">
        <p14:creationId xmlns:p14="http://schemas.microsoft.com/office/powerpoint/2010/main" val="18166225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35B3DD-6886-4D0D-B7A0-5CE25D10B386}" type="datetimeFigureOut">
              <a:rPr lang="pt-BR" smtClean="0"/>
              <a:t>21/07/2017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3570EE-7B64-47CD-A829-CF942F4BA86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076001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35B3DD-6886-4D0D-B7A0-5CE25D10B386}" type="datetimeFigureOut">
              <a:rPr lang="pt-BR" smtClean="0"/>
              <a:t>21/07/2017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3570EE-7B64-47CD-A829-CF942F4BA86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150820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35B3DD-6886-4D0D-B7A0-5CE25D10B386}" type="datetimeFigureOut">
              <a:rPr lang="pt-BR" smtClean="0"/>
              <a:t>21/07/2017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3570EE-7B64-47CD-A829-CF942F4BA86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885598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7414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5" Type="http://schemas.microsoft.com/office/2007/relationships/hdphoto" Target="../media/hdphoto1.wdp"/><Relationship Id="rId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microsoft.com/office/2007/relationships/hdphoto" Target="../media/hdphoto1.wdp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.png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FB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/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11" t="2443" r="1028" b="13672"/>
          <a:stretch/>
        </p:blipFill>
        <p:spPr>
          <a:xfrm>
            <a:off x="0" y="-68978"/>
            <a:ext cx="12192000" cy="69015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2762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85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FB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/>
          <p:cNvPicPr>
            <a:picLocks noChangeAspect="1"/>
          </p:cNvPicPr>
          <p:nvPr userDrawn="1"/>
        </p:nvPicPr>
        <p:blipFill rotWithShape="1"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11" t="2443" r="1028" b="13672"/>
          <a:stretch/>
        </p:blipFill>
        <p:spPr>
          <a:xfrm>
            <a:off x="0" y="-68978"/>
            <a:ext cx="12192000" cy="69015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22323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535B3DD-6886-4D0D-B7A0-5CE25D10B386}" type="datetimeFigureOut">
              <a:rPr lang="pt-BR" smtClean="0"/>
              <a:t>21/07/2017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3570EE-7B64-47CD-A829-CF942F4BA864}" type="slidenum">
              <a:rPr lang="pt-BR" smtClean="0"/>
              <a:t>‹nº›</a:t>
            </a:fld>
            <a:endParaRPr lang="pt-BR"/>
          </a:p>
        </p:txBody>
      </p:sp>
      <p:pic>
        <p:nvPicPr>
          <p:cNvPr id="7" name="Imagem 6"/>
          <p:cNvPicPr>
            <a:picLocks noChangeAspect="1"/>
          </p:cNvPicPr>
          <p:nvPr userDrawn="1"/>
        </p:nvPicPr>
        <p:blipFill rotWithShape="1">
          <a:blip r:embed="rId6" cstate="email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11" t="2443" r="1028" b="13672"/>
          <a:stretch/>
        </p:blipFill>
        <p:spPr>
          <a:xfrm>
            <a:off x="0" y="-68978"/>
            <a:ext cx="12192000" cy="6901577"/>
          </a:xfrm>
          <a:prstGeom prst="rect">
            <a:avLst/>
          </a:prstGeom>
        </p:spPr>
      </p:pic>
      <p:sp>
        <p:nvSpPr>
          <p:cNvPr id="8" name="Retângulo 7"/>
          <p:cNvSpPr/>
          <p:nvPr userDrawn="1"/>
        </p:nvSpPr>
        <p:spPr>
          <a:xfrm>
            <a:off x="0" y="-39731"/>
            <a:ext cx="12192000" cy="145377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Retângulo 8"/>
          <p:cNvSpPr/>
          <p:nvPr userDrawn="1"/>
        </p:nvSpPr>
        <p:spPr>
          <a:xfrm>
            <a:off x="0" y="6262396"/>
            <a:ext cx="12192000" cy="595603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" name="Espaço Reservado para Número de Slide 1"/>
          <p:cNvSpPr txBox="1">
            <a:spLocks/>
          </p:cNvSpPr>
          <p:nvPr userDrawn="1"/>
        </p:nvSpPr>
        <p:spPr>
          <a:xfrm>
            <a:off x="11136539" y="6345340"/>
            <a:ext cx="844096" cy="365125"/>
          </a:xfrm>
          <a:prstGeom prst="rect">
            <a:avLst/>
          </a:prstGeom>
        </p:spPr>
        <p:txBody>
          <a:bodyPr/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089BE57A-14EC-455D-8A2F-5440F4E4629B}" type="slidenum">
              <a:rPr lang="pt-BR" smtClean="0">
                <a:solidFill>
                  <a:schemeClr val="accent4"/>
                </a:solidFill>
              </a:rPr>
              <a:pPr algn="r"/>
              <a:t>‹nº›</a:t>
            </a:fld>
            <a:endParaRPr lang="pt-BR" dirty="0">
              <a:solidFill>
                <a:schemeClr val="accent4"/>
              </a:solidFill>
            </a:endParaRPr>
          </a:p>
        </p:txBody>
      </p:sp>
      <p:cxnSp>
        <p:nvCxnSpPr>
          <p:cNvPr id="11" name="Conector reto 10"/>
          <p:cNvCxnSpPr/>
          <p:nvPr userDrawn="1"/>
        </p:nvCxnSpPr>
        <p:spPr>
          <a:xfrm>
            <a:off x="1028700" y="6284276"/>
            <a:ext cx="10489989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2" name="Conector reto 11"/>
          <p:cNvCxnSpPr/>
          <p:nvPr userDrawn="1"/>
        </p:nvCxnSpPr>
        <p:spPr>
          <a:xfrm>
            <a:off x="8963025" y="6450245"/>
            <a:ext cx="25955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68"/>
          <p:cNvGrpSpPr>
            <a:grpSpLocks noChangeAspect="1"/>
          </p:cNvGrpSpPr>
          <p:nvPr userDrawn="1"/>
        </p:nvGrpSpPr>
        <p:grpSpPr bwMode="auto">
          <a:xfrm>
            <a:off x="722616" y="6382952"/>
            <a:ext cx="252563" cy="252562"/>
            <a:chOff x="186" y="3897"/>
            <a:chExt cx="231" cy="231"/>
          </a:xfrm>
        </p:grpSpPr>
        <p:sp>
          <p:nvSpPr>
            <p:cNvPr id="14" name="AutoShape 167"/>
            <p:cNvSpPr>
              <a:spLocks noChangeAspect="1" noChangeArrowheads="1" noTextEdit="1"/>
            </p:cNvSpPr>
            <p:nvPr/>
          </p:nvSpPr>
          <p:spPr bwMode="auto">
            <a:xfrm>
              <a:off x="186" y="3897"/>
              <a:ext cx="23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15" name="Freeform 171"/>
            <p:cNvSpPr>
              <a:spLocks noEditPoints="1"/>
            </p:cNvSpPr>
            <p:nvPr/>
          </p:nvSpPr>
          <p:spPr bwMode="auto">
            <a:xfrm>
              <a:off x="186" y="3897"/>
              <a:ext cx="231" cy="231"/>
            </a:xfrm>
            <a:custGeom>
              <a:avLst/>
              <a:gdLst>
                <a:gd name="T0" fmla="*/ 803 w 1606"/>
                <a:gd name="T1" fmla="*/ 1606 h 1606"/>
                <a:gd name="T2" fmla="*/ 235 w 1606"/>
                <a:gd name="T3" fmla="*/ 1371 h 1606"/>
                <a:gd name="T4" fmla="*/ 0 w 1606"/>
                <a:gd name="T5" fmla="*/ 803 h 1606"/>
                <a:gd name="T6" fmla="*/ 235 w 1606"/>
                <a:gd name="T7" fmla="*/ 235 h 1606"/>
                <a:gd name="T8" fmla="*/ 803 w 1606"/>
                <a:gd name="T9" fmla="*/ 0 h 1606"/>
                <a:gd name="T10" fmla="*/ 1371 w 1606"/>
                <a:gd name="T11" fmla="*/ 235 h 1606"/>
                <a:gd name="T12" fmla="*/ 1606 w 1606"/>
                <a:gd name="T13" fmla="*/ 803 h 1606"/>
                <a:gd name="T14" fmla="*/ 1371 w 1606"/>
                <a:gd name="T15" fmla="*/ 1371 h 1606"/>
                <a:gd name="T16" fmla="*/ 803 w 1606"/>
                <a:gd name="T17" fmla="*/ 1606 h 1606"/>
                <a:gd name="T18" fmla="*/ 803 w 1606"/>
                <a:gd name="T19" fmla="*/ 64 h 1606"/>
                <a:gd name="T20" fmla="*/ 64 w 1606"/>
                <a:gd name="T21" fmla="*/ 803 h 1606"/>
                <a:gd name="T22" fmla="*/ 803 w 1606"/>
                <a:gd name="T23" fmla="*/ 1542 h 1606"/>
                <a:gd name="T24" fmla="*/ 1542 w 1606"/>
                <a:gd name="T25" fmla="*/ 803 h 1606"/>
                <a:gd name="T26" fmla="*/ 803 w 1606"/>
                <a:gd name="T27" fmla="*/ 64 h 1606"/>
                <a:gd name="T28" fmla="*/ 803 w 1606"/>
                <a:gd name="T29" fmla="*/ 64 h 1606"/>
                <a:gd name="T30" fmla="*/ 803 w 1606"/>
                <a:gd name="T31" fmla="*/ 64 h 1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6" h="1606">
                  <a:moveTo>
                    <a:pt x="803" y="1606"/>
                  </a:moveTo>
                  <a:cubicBezTo>
                    <a:pt x="589" y="1606"/>
                    <a:pt x="387" y="1523"/>
                    <a:pt x="235" y="1371"/>
                  </a:cubicBezTo>
                  <a:cubicBezTo>
                    <a:pt x="84" y="1219"/>
                    <a:pt x="0" y="1018"/>
                    <a:pt x="0" y="803"/>
                  </a:cubicBezTo>
                  <a:cubicBezTo>
                    <a:pt x="0" y="589"/>
                    <a:pt x="84" y="387"/>
                    <a:pt x="235" y="235"/>
                  </a:cubicBezTo>
                  <a:cubicBezTo>
                    <a:pt x="387" y="84"/>
                    <a:pt x="589" y="0"/>
                    <a:pt x="803" y="0"/>
                  </a:cubicBezTo>
                  <a:cubicBezTo>
                    <a:pt x="1018" y="0"/>
                    <a:pt x="1219" y="84"/>
                    <a:pt x="1371" y="235"/>
                  </a:cubicBezTo>
                  <a:cubicBezTo>
                    <a:pt x="1523" y="387"/>
                    <a:pt x="1606" y="589"/>
                    <a:pt x="1606" y="803"/>
                  </a:cubicBezTo>
                  <a:cubicBezTo>
                    <a:pt x="1606" y="1018"/>
                    <a:pt x="1523" y="1219"/>
                    <a:pt x="1371" y="1371"/>
                  </a:cubicBezTo>
                  <a:cubicBezTo>
                    <a:pt x="1219" y="1523"/>
                    <a:pt x="1018" y="1606"/>
                    <a:pt x="803" y="1606"/>
                  </a:cubicBezTo>
                  <a:close/>
                  <a:moveTo>
                    <a:pt x="803" y="64"/>
                  </a:moveTo>
                  <a:cubicBezTo>
                    <a:pt x="396" y="64"/>
                    <a:pt x="64" y="396"/>
                    <a:pt x="64" y="803"/>
                  </a:cubicBezTo>
                  <a:cubicBezTo>
                    <a:pt x="64" y="1211"/>
                    <a:pt x="396" y="1542"/>
                    <a:pt x="803" y="1542"/>
                  </a:cubicBezTo>
                  <a:cubicBezTo>
                    <a:pt x="1211" y="1542"/>
                    <a:pt x="1542" y="1211"/>
                    <a:pt x="1542" y="803"/>
                  </a:cubicBezTo>
                  <a:cubicBezTo>
                    <a:pt x="1542" y="396"/>
                    <a:pt x="1211" y="64"/>
                    <a:pt x="803" y="64"/>
                  </a:cubicBezTo>
                  <a:close/>
                  <a:moveTo>
                    <a:pt x="803" y="64"/>
                  </a:moveTo>
                  <a:cubicBezTo>
                    <a:pt x="803" y="64"/>
                    <a:pt x="803" y="64"/>
                    <a:pt x="803" y="64"/>
                  </a:cubicBezTo>
                </a:path>
              </a:pathLst>
            </a:custGeom>
            <a:solidFill>
              <a:srgbClr val="26A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16" name="Freeform 172"/>
            <p:cNvSpPr>
              <a:spLocks noEditPoints="1"/>
            </p:cNvSpPr>
            <p:nvPr userDrawn="1"/>
          </p:nvSpPr>
          <p:spPr bwMode="auto">
            <a:xfrm>
              <a:off x="242" y="3916"/>
              <a:ext cx="119" cy="151"/>
            </a:xfrm>
            <a:custGeom>
              <a:avLst/>
              <a:gdLst>
                <a:gd name="T0" fmla="*/ 413 w 826"/>
                <a:gd name="T1" fmla="*/ 1048 h 1048"/>
                <a:gd name="T2" fmla="*/ 301 w 826"/>
                <a:gd name="T3" fmla="*/ 936 h 1048"/>
                <a:gd name="T4" fmla="*/ 301 w 826"/>
                <a:gd name="T5" fmla="*/ 716 h 1048"/>
                <a:gd name="T6" fmla="*/ 413 w 826"/>
                <a:gd name="T7" fmla="*/ 604 h 1048"/>
                <a:gd name="T8" fmla="*/ 602 w 826"/>
                <a:gd name="T9" fmla="*/ 413 h 1048"/>
                <a:gd name="T10" fmla="*/ 413 w 826"/>
                <a:gd name="T11" fmla="*/ 224 h 1048"/>
                <a:gd name="T12" fmla="*/ 224 w 826"/>
                <a:gd name="T13" fmla="*/ 413 h 1048"/>
                <a:gd name="T14" fmla="*/ 112 w 826"/>
                <a:gd name="T15" fmla="*/ 525 h 1048"/>
                <a:gd name="T16" fmla="*/ 0 w 826"/>
                <a:gd name="T17" fmla="*/ 413 h 1048"/>
                <a:gd name="T18" fmla="*/ 413 w 826"/>
                <a:gd name="T19" fmla="*/ 0 h 1048"/>
                <a:gd name="T20" fmla="*/ 826 w 826"/>
                <a:gd name="T21" fmla="*/ 413 h 1048"/>
                <a:gd name="T22" fmla="*/ 733 w 826"/>
                <a:gd name="T23" fmla="*/ 675 h 1048"/>
                <a:gd name="T24" fmla="*/ 525 w 826"/>
                <a:gd name="T25" fmla="*/ 812 h 1048"/>
                <a:gd name="T26" fmla="*/ 525 w 826"/>
                <a:gd name="T27" fmla="*/ 936 h 1048"/>
                <a:gd name="T28" fmla="*/ 413 w 826"/>
                <a:gd name="T29" fmla="*/ 1048 h 1048"/>
                <a:gd name="T30" fmla="*/ 413 w 826"/>
                <a:gd name="T31" fmla="*/ 160 h 1048"/>
                <a:gd name="T32" fmla="*/ 666 w 826"/>
                <a:gd name="T33" fmla="*/ 413 h 1048"/>
                <a:gd name="T34" fmla="*/ 413 w 826"/>
                <a:gd name="T35" fmla="*/ 668 h 1048"/>
                <a:gd name="T36" fmla="*/ 365 w 826"/>
                <a:gd name="T37" fmla="*/ 716 h 1048"/>
                <a:gd name="T38" fmla="*/ 365 w 826"/>
                <a:gd name="T39" fmla="*/ 936 h 1048"/>
                <a:gd name="T40" fmla="*/ 413 w 826"/>
                <a:gd name="T41" fmla="*/ 984 h 1048"/>
                <a:gd name="T42" fmla="*/ 461 w 826"/>
                <a:gd name="T43" fmla="*/ 936 h 1048"/>
                <a:gd name="T44" fmla="*/ 461 w 826"/>
                <a:gd name="T45" fmla="*/ 787 h 1048"/>
                <a:gd name="T46" fmla="*/ 486 w 826"/>
                <a:gd name="T47" fmla="*/ 756 h 1048"/>
                <a:gd name="T48" fmla="*/ 762 w 826"/>
                <a:gd name="T49" fmla="*/ 413 h 1048"/>
                <a:gd name="T50" fmla="*/ 413 w 826"/>
                <a:gd name="T51" fmla="*/ 64 h 1048"/>
                <a:gd name="T52" fmla="*/ 64 w 826"/>
                <a:gd name="T53" fmla="*/ 413 h 1048"/>
                <a:gd name="T54" fmla="*/ 112 w 826"/>
                <a:gd name="T55" fmla="*/ 461 h 1048"/>
                <a:gd name="T56" fmla="*/ 160 w 826"/>
                <a:gd name="T57" fmla="*/ 413 h 1048"/>
                <a:gd name="T58" fmla="*/ 413 w 826"/>
                <a:gd name="T59" fmla="*/ 160 h 1048"/>
                <a:gd name="T60" fmla="*/ 413 w 826"/>
                <a:gd name="T61" fmla="*/ 160 h 1048"/>
                <a:gd name="T62" fmla="*/ 413 w 826"/>
                <a:gd name="T63" fmla="*/ 16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6" h="1048">
                  <a:moveTo>
                    <a:pt x="413" y="1048"/>
                  </a:moveTo>
                  <a:cubicBezTo>
                    <a:pt x="351" y="1048"/>
                    <a:pt x="301" y="997"/>
                    <a:pt x="301" y="936"/>
                  </a:cubicBezTo>
                  <a:cubicBezTo>
                    <a:pt x="301" y="716"/>
                    <a:pt x="301" y="716"/>
                    <a:pt x="301" y="716"/>
                  </a:cubicBezTo>
                  <a:cubicBezTo>
                    <a:pt x="301" y="654"/>
                    <a:pt x="351" y="604"/>
                    <a:pt x="413" y="604"/>
                  </a:cubicBezTo>
                  <a:cubicBezTo>
                    <a:pt x="517" y="604"/>
                    <a:pt x="602" y="518"/>
                    <a:pt x="602" y="413"/>
                  </a:cubicBezTo>
                  <a:cubicBezTo>
                    <a:pt x="602" y="309"/>
                    <a:pt x="517" y="224"/>
                    <a:pt x="413" y="224"/>
                  </a:cubicBezTo>
                  <a:cubicBezTo>
                    <a:pt x="309" y="224"/>
                    <a:pt x="224" y="309"/>
                    <a:pt x="224" y="413"/>
                  </a:cubicBezTo>
                  <a:cubicBezTo>
                    <a:pt x="224" y="475"/>
                    <a:pt x="174" y="525"/>
                    <a:pt x="112" y="525"/>
                  </a:cubicBezTo>
                  <a:cubicBezTo>
                    <a:pt x="51" y="525"/>
                    <a:pt x="0" y="475"/>
                    <a:pt x="0" y="413"/>
                  </a:cubicBezTo>
                  <a:cubicBezTo>
                    <a:pt x="0" y="186"/>
                    <a:pt x="186" y="0"/>
                    <a:pt x="413" y="0"/>
                  </a:cubicBezTo>
                  <a:cubicBezTo>
                    <a:pt x="641" y="0"/>
                    <a:pt x="826" y="186"/>
                    <a:pt x="826" y="413"/>
                  </a:cubicBezTo>
                  <a:cubicBezTo>
                    <a:pt x="826" y="508"/>
                    <a:pt x="793" y="601"/>
                    <a:pt x="733" y="675"/>
                  </a:cubicBezTo>
                  <a:cubicBezTo>
                    <a:pt x="679" y="741"/>
                    <a:pt x="606" y="789"/>
                    <a:pt x="525" y="812"/>
                  </a:cubicBezTo>
                  <a:cubicBezTo>
                    <a:pt x="525" y="936"/>
                    <a:pt x="525" y="936"/>
                    <a:pt x="525" y="936"/>
                  </a:cubicBezTo>
                  <a:cubicBezTo>
                    <a:pt x="525" y="997"/>
                    <a:pt x="475" y="1048"/>
                    <a:pt x="413" y="1048"/>
                  </a:cubicBezTo>
                  <a:close/>
                  <a:moveTo>
                    <a:pt x="413" y="160"/>
                  </a:moveTo>
                  <a:cubicBezTo>
                    <a:pt x="553" y="160"/>
                    <a:pt x="666" y="274"/>
                    <a:pt x="666" y="413"/>
                  </a:cubicBezTo>
                  <a:cubicBezTo>
                    <a:pt x="666" y="553"/>
                    <a:pt x="553" y="668"/>
                    <a:pt x="413" y="668"/>
                  </a:cubicBezTo>
                  <a:cubicBezTo>
                    <a:pt x="387" y="668"/>
                    <a:pt x="365" y="689"/>
                    <a:pt x="365" y="716"/>
                  </a:cubicBezTo>
                  <a:cubicBezTo>
                    <a:pt x="365" y="936"/>
                    <a:pt x="365" y="936"/>
                    <a:pt x="365" y="936"/>
                  </a:cubicBezTo>
                  <a:cubicBezTo>
                    <a:pt x="365" y="962"/>
                    <a:pt x="387" y="984"/>
                    <a:pt x="413" y="984"/>
                  </a:cubicBezTo>
                  <a:cubicBezTo>
                    <a:pt x="440" y="984"/>
                    <a:pt x="461" y="962"/>
                    <a:pt x="461" y="936"/>
                  </a:cubicBezTo>
                  <a:cubicBezTo>
                    <a:pt x="461" y="787"/>
                    <a:pt x="461" y="787"/>
                    <a:pt x="461" y="787"/>
                  </a:cubicBezTo>
                  <a:cubicBezTo>
                    <a:pt x="461" y="772"/>
                    <a:pt x="472" y="759"/>
                    <a:pt x="486" y="756"/>
                  </a:cubicBezTo>
                  <a:cubicBezTo>
                    <a:pt x="646" y="721"/>
                    <a:pt x="762" y="577"/>
                    <a:pt x="762" y="413"/>
                  </a:cubicBezTo>
                  <a:cubicBezTo>
                    <a:pt x="762" y="221"/>
                    <a:pt x="606" y="64"/>
                    <a:pt x="413" y="64"/>
                  </a:cubicBezTo>
                  <a:cubicBezTo>
                    <a:pt x="221" y="64"/>
                    <a:pt x="64" y="221"/>
                    <a:pt x="64" y="413"/>
                  </a:cubicBezTo>
                  <a:cubicBezTo>
                    <a:pt x="64" y="440"/>
                    <a:pt x="86" y="461"/>
                    <a:pt x="112" y="461"/>
                  </a:cubicBezTo>
                  <a:cubicBezTo>
                    <a:pt x="139" y="461"/>
                    <a:pt x="160" y="440"/>
                    <a:pt x="160" y="413"/>
                  </a:cubicBezTo>
                  <a:cubicBezTo>
                    <a:pt x="160" y="274"/>
                    <a:pt x="274" y="160"/>
                    <a:pt x="413" y="160"/>
                  </a:cubicBezTo>
                  <a:close/>
                  <a:moveTo>
                    <a:pt x="413" y="160"/>
                  </a:moveTo>
                  <a:cubicBezTo>
                    <a:pt x="413" y="160"/>
                    <a:pt x="413" y="160"/>
                    <a:pt x="413" y="16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17" name="Freeform 174"/>
            <p:cNvSpPr>
              <a:spLocks noEditPoints="1"/>
            </p:cNvSpPr>
            <p:nvPr userDrawn="1"/>
          </p:nvSpPr>
          <p:spPr bwMode="auto">
            <a:xfrm>
              <a:off x="285" y="4075"/>
              <a:ext cx="33" cy="34"/>
            </a:xfrm>
            <a:custGeom>
              <a:avLst/>
              <a:gdLst>
                <a:gd name="T0" fmla="*/ 112 w 224"/>
                <a:gd name="T1" fmla="*/ 237 h 237"/>
                <a:gd name="T2" fmla="*/ 0 w 224"/>
                <a:gd name="T3" fmla="*/ 125 h 237"/>
                <a:gd name="T4" fmla="*/ 0 w 224"/>
                <a:gd name="T5" fmla="*/ 112 h 237"/>
                <a:gd name="T6" fmla="*/ 112 w 224"/>
                <a:gd name="T7" fmla="*/ 0 h 237"/>
                <a:gd name="T8" fmla="*/ 224 w 224"/>
                <a:gd name="T9" fmla="*/ 112 h 237"/>
                <a:gd name="T10" fmla="*/ 224 w 224"/>
                <a:gd name="T11" fmla="*/ 125 h 237"/>
                <a:gd name="T12" fmla="*/ 112 w 224"/>
                <a:gd name="T13" fmla="*/ 237 h 237"/>
                <a:gd name="T14" fmla="*/ 112 w 224"/>
                <a:gd name="T15" fmla="*/ 64 h 237"/>
                <a:gd name="T16" fmla="*/ 64 w 224"/>
                <a:gd name="T17" fmla="*/ 112 h 237"/>
                <a:gd name="T18" fmla="*/ 64 w 224"/>
                <a:gd name="T19" fmla="*/ 125 h 237"/>
                <a:gd name="T20" fmla="*/ 112 w 224"/>
                <a:gd name="T21" fmla="*/ 173 h 237"/>
                <a:gd name="T22" fmla="*/ 160 w 224"/>
                <a:gd name="T23" fmla="*/ 125 h 237"/>
                <a:gd name="T24" fmla="*/ 160 w 224"/>
                <a:gd name="T25" fmla="*/ 112 h 237"/>
                <a:gd name="T26" fmla="*/ 112 w 224"/>
                <a:gd name="T27" fmla="*/ 64 h 237"/>
                <a:gd name="T28" fmla="*/ 112 w 224"/>
                <a:gd name="T29" fmla="*/ 64 h 237"/>
                <a:gd name="T30" fmla="*/ 112 w 224"/>
                <a:gd name="T31" fmla="*/ 6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4" h="237">
                  <a:moveTo>
                    <a:pt x="112" y="237"/>
                  </a:moveTo>
                  <a:cubicBezTo>
                    <a:pt x="50" y="237"/>
                    <a:pt x="0" y="187"/>
                    <a:pt x="0" y="12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50"/>
                    <a:pt x="50" y="0"/>
                    <a:pt x="112" y="0"/>
                  </a:cubicBezTo>
                  <a:cubicBezTo>
                    <a:pt x="174" y="0"/>
                    <a:pt x="224" y="50"/>
                    <a:pt x="224" y="112"/>
                  </a:cubicBezTo>
                  <a:cubicBezTo>
                    <a:pt x="224" y="125"/>
                    <a:pt x="224" y="125"/>
                    <a:pt x="224" y="125"/>
                  </a:cubicBezTo>
                  <a:cubicBezTo>
                    <a:pt x="224" y="187"/>
                    <a:pt x="174" y="237"/>
                    <a:pt x="112" y="237"/>
                  </a:cubicBezTo>
                  <a:close/>
                  <a:moveTo>
                    <a:pt x="112" y="64"/>
                  </a:moveTo>
                  <a:cubicBezTo>
                    <a:pt x="86" y="64"/>
                    <a:pt x="64" y="86"/>
                    <a:pt x="64" y="112"/>
                  </a:cubicBezTo>
                  <a:cubicBezTo>
                    <a:pt x="64" y="125"/>
                    <a:pt x="64" y="125"/>
                    <a:pt x="64" y="125"/>
                  </a:cubicBezTo>
                  <a:cubicBezTo>
                    <a:pt x="64" y="152"/>
                    <a:pt x="86" y="173"/>
                    <a:pt x="112" y="173"/>
                  </a:cubicBezTo>
                  <a:cubicBezTo>
                    <a:pt x="139" y="173"/>
                    <a:pt x="160" y="152"/>
                    <a:pt x="160" y="125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0" y="86"/>
                    <a:pt x="139" y="64"/>
                    <a:pt x="112" y="64"/>
                  </a:cubicBezTo>
                  <a:close/>
                  <a:moveTo>
                    <a:pt x="112" y="64"/>
                  </a:moveTo>
                  <a:cubicBezTo>
                    <a:pt x="112" y="64"/>
                    <a:pt x="112" y="64"/>
                    <a:pt x="112" y="6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18" name="Freeform 175"/>
            <p:cNvSpPr>
              <a:spLocks noEditPoints="1"/>
            </p:cNvSpPr>
            <p:nvPr userDrawn="1"/>
          </p:nvSpPr>
          <p:spPr bwMode="auto">
            <a:xfrm>
              <a:off x="202" y="4008"/>
              <a:ext cx="12" cy="29"/>
            </a:xfrm>
            <a:custGeom>
              <a:avLst/>
              <a:gdLst>
                <a:gd name="T0" fmla="*/ 46 w 81"/>
                <a:gd name="T1" fmla="*/ 199 h 199"/>
                <a:gd name="T2" fmla="*/ 14 w 81"/>
                <a:gd name="T3" fmla="*/ 173 h 199"/>
                <a:gd name="T4" fmla="*/ 0 w 81"/>
                <a:gd name="T5" fmla="*/ 32 h 199"/>
                <a:gd name="T6" fmla="*/ 32 w 81"/>
                <a:gd name="T7" fmla="*/ 0 h 199"/>
                <a:gd name="T8" fmla="*/ 64 w 81"/>
                <a:gd name="T9" fmla="*/ 32 h 199"/>
                <a:gd name="T10" fmla="*/ 77 w 81"/>
                <a:gd name="T11" fmla="*/ 160 h 199"/>
                <a:gd name="T12" fmla="*/ 52 w 81"/>
                <a:gd name="T13" fmla="*/ 198 h 199"/>
                <a:gd name="T14" fmla="*/ 46 w 81"/>
                <a:gd name="T15" fmla="*/ 199 h 199"/>
                <a:gd name="T16" fmla="*/ 46 w 81"/>
                <a:gd name="T17" fmla="*/ 199 h 199"/>
                <a:gd name="T18" fmla="*/ 46 w 81"/>
                <a:gd name="T1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199">
                  <a:moveTo>
                    <a:pt x="46" y="199"/>
                  </a:moveTo>
                  <a:cubicBezTo>
                    <a:pt x="31" y="199"/>
                    <a:pt x="18" y="188"/>
                    <a:pt x="14" y="173"/>
                  </a:cubicBezTo>
                  <a:cubicBezTo>
                    <a:pt x="5" y="127"/>
                    <a:pt x="0" y="80"/>
                    <a:pt x="0" y="32"/>
                  </a:cubicBezTo>
                  <a:cubicBezTo>
                    <a:pt x="0" y="15"/>
                    <a:pt x="14" y="0"/>
                    <a:pt x="32" y="0"/>
                  </a:cubicBezTo>
                  <a:cubicBezTo>
                    <a:pt x="50" y="0"/>
                    <a:pt x="64" y="15"/>
                    <a:pt x="64" y="32"/>
                  </a:cubicBezTo>
                  <a:cubicBezTo>
                    <a:pt x="64" y="75"/>
                    <a:pt x="68" y="118"/>
                    <a:pt x="77" y="160"/>
                  </a:cubicBezTo>
                  <a:cubicBezTo>
                    <a:pt x="81" y="177"/>
                    <a:pt x="70" y="194"/>
                    <a:pt x="52" y="198"/>
                  </a:cubicBezTo>
                  <a:cubicBezTo>
                    <a:pt x="50" y="198"/>
                    <a:pt x="48" y="199"/>
                    <a:pt x="46" y="199"/>
                  </a:cubicBezTo>
                  <a:close/>
                  <a:moveTo>
                    <a:pt x="46" y="199"/>
                  </a:moveTo>
                  <a:cubicBezTo>
                    <a:pt x="46" y="199"/>
                    <a:pt x="46" y="199"/>
                    <a:pt x="46" y="199"/>
                  </a:cubicBezTo>
                </a:path>
              </a:pathLst>
            </a:custGeom>
            <a:solidFill>
              <a:srgbClr val="1B7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19" name="Freeform 176"/>
            <p:cNvSpPr>
              <a:spLocks noEditPoints="1"/>
            </p:cNvSpPr>
            <p:nvPr userDrawn="1"/>
          </p:nvSpPr>
          <p:spPr bwMode="auto">
            <a:xfrm>
              <a:off x="210" y="4047"/>
              <a:ext cx="59" cy="57"/>
            </a:xfrm>
            <a:custGeom>
              <a:avLst/>
              <a:gdLst>
                <a:gd name="T0" fmla="*/ 372 w 408"/>
                <a:gd name="T1" fmla="*/ 395 h 395"/>
                <a:gd name="T2" fmla="*/ 359 w 408"/>
                <a:gd name="T3" fmla="*/ 392 h 395"/>
                <a:gd name="T4" fmla="*/ 8 w 408"/>
                <a:gd name="T5" fmla="*/ 50 h 395"/>
                <a:gd name="T6" fmla="*/ 23 w 408"/>
                <a:gd name="T7" fmla="*/ 8 h 395"/>
                <a:gd name="T8" fmla="*/ 66 w 408"/>
                <a:gd name="T9" fmla="*/ 23 h 395"/>
                <a:gd name="T10" fmla="*/ 385 w 408"/>
                <a:gd name="T11" fmla="*/ 334 h 395"/>
                <a:gd name="T12" fmla="*/ 401 w 408"/>
                <a:gd name="T13" fmla="*/ 376 h 395"/>
                <a:gd name="T14" fmla="*/ 372 w 408"/>
                <a:gd name="T15" fmla="*/ 395 h 395"/>
                <a:gd name="T16" fmla="*/ 372 w 408"/>
                <a:gd name="T17" fmla="*/ 395 h 395"/>
                <a:gd name="T18" fmla="*/ 372 w 408"/>
                <a:gd name="T19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395">
                  <a:moveTo>
                    <a:pt x="372" y="395"/>
                  </a:moveTo>
                  <a:cubicBezTo>
                    <a:pt x="368" y="395"/>
                    <a:pt x="363" y="394"/>
                    <a:pt x="359" y="392"/>
                  </a:cubicBezTo>
                  <a:cubicBezTo>
                    <a:pt x="204" y="325"/>
                    <a:pt x="79" y="203"/>
                    <a:pt x="8" y="50"/>
                  </a:cubicBezTo>
                  <a:cubicBezTo>
                    <a:pt x="0" y="34"/>
                    <a:pt x="7" y="15"/>
                    <a:pt x="23" y="8"/>
                  </a:cubicBezTo>
                  <a:cubicBezTo>
                    <a:pt x="39" y="0"/>
                    <a:pt x="58" y="7"/>
                    <a:pt x="66" y="23"/>
                  </a:cubicBezTo>
                  <a:cubicBezTo>
                    <a:pt x="130" y="162"/>
                    <a:pt x="244" y="273"/>
                    <a:pt x="385" y="334"/>
                  </a:cubicBezTo>
                  <a:cubicBezTo>
                    <a:pt x="401" y="341"/>
                    <a:pt x="408" y="360"/>
                    <a:pt x="401" y="376"/>
                  </a:cubicBezTo>
                  <a:cubicBezTo>
                    <a:pt x="396" y="388"/>
                    <a:pt x="384" y="395"/>
                    <a:pt x="372" y="395"/>
                  </a:cubicBezTo>
                  <a:close/>
                  <a:moveTo>
                    <a:pt x="372" y="395"/>
                  </a:moveTo>
                  <a:cubicBezTo>
                    <a:pt x="372" y="395"/>
                    <a:pt x="372" y="395"/>
                    <a:pt x="372" y="395"/>
                  </a:cubicBezTo>
                </a:path>
              </a:pathLst>
            </a:custGeom>
            <a:solidFill>
              <a:srgbClr val="1B7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</p:grpSp>
      <p:cxnSp>
        <p:nvCxnSpPr>
          <p:cNvPr id="20" name="Conector reto 19"/>
          <p:cNvCxnSpPr/>
          <p:nvPr userDrawn="1"/>
        </p:nvCxnSpPr>
        <p:spPr>
          <a:xfrm>
            <a:off x="-37437" y="233738"/>
            <a:ext cx="9460837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ector reto 20"/>
          <p:cNvCxnSpPr/>
          <p:nvPr userDrawn="1"/>
        </p:nvCxnSpPr>
        <p:spPr>
          <a:xfrm>
            <a:off x="219075" y="191934"/>
            <a:ext cx="9299569" cy="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tângulo 21"/>
          <p:cNvSpPr/>
          <p:nvPr userDrawn="1"/>
        </p:nvSpPr>
        <p:spPr>
          <a:xfrm>
            <a:off x="9843058" y="334087"/>
            <a:ext cx="2348942" cy="45719"/>
          </a:xfrm>
          <a:prstGeom prst="rect">
            <a:avLst/>
          </a:prstGeom>
          <a:solidFill>
            <a:srgbClr val="C5E0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4AB692"/>
              </a:solidFill>
            </a:endParaRPr>
          </a:p>
        </p:txBody>
      </p:sp>
      <p:sp>
        <p:nvSpPr>
          <p:cNvPr id="23" name="CaixaDeTexto 22"/>
          <p:cNvSpPr txBox="1"/>
          <p:nvPr userDrawn="1"/>
        </p:nvSpPr>
        <p:spPr>
          <a:xfrm>
            <a:off x="9843058" y="33683"/>
            <a:ext cx="157447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pt-BR" sz="2000" b="1" i="1" dirty="0">
                <a:solidFill>
                  <a:srgbClr val="C5E0B4"/>
                </a:solidFill>
              </a:rPr>
              <a:t>em atividade</a:t>
            </a:r>
          </a:p>
        </p:txBody>
      </p:sp>
    </p:spTree>
    <p:extLst>
      <p:ext uri="{BB962C8B-B14F-4D97-AF65-F5344CB8AC3E}">
        <p14:creationId xmlns:p14="http://schemas.microsoft.com/office/powerpoint/2010/main" val="42245428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9" r:id="rId3"/>
    <p:sldLayoutId id="2147483684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chart" Target="../charts/chart93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9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0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2.xml"/><Relationship Id="rId7" Type="http://schemas.openxmlformats.org/officeDocument/2006/relationships/chart" Target="../charts/chart106.xml"/><Relationship Id="rId2" Type="http://schemas.openxmlformats.org/officeDocument/2006/relationships/chart" Target="../charts/chart101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105.xml"/><Relationship Id="rId5" Type="http://schemas.openxmlformats.org/officeDocument/2006/relationships/chart" Target="../charts/chart104.xml"/><Relationship Id="rId4" Type="http://schemas.openxmlformats.org/officeDocument/2006/relationships/chart" Target="../charts/chart103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7.xml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8.xml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0.xml"/><Relationship Id="rId7" Type="http://schemas.openxmlformats.org/officeDocument/2006/relationships/chart" Target="../charts/chart114.xml"/><Relationship Id="rId2" Type="http://schemas.openxmlformats.org/officeDocument/2006/relationships/chart" Target="../charts/chart109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113.xml"/><Relationship Id="rId5" Type="http://schemas.openxmlformats.org/officeDocument/2006/relationships/chart" Target="../charts/chart112.xml"/><Relationship Id="rId4" Type="http://schemas.openxmlformats.org/officeDocument/2006/relationships/chart" Target="../charts/chart11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5.xml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6.xml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7" Type="http://schemas.openxmlformats.org/officeDocument/2006/relationships/chart" Target="../charts/chart12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5.xml"/><Relationship Id="rId6" Type="http://schemas.openxmlformats.org/officeDocument/2006/relationships/chart" Target="../charts/chart11.xml"/><Relationship Id="rId5" Type="http://schemas.openxmlformats.org/officeDocument/2006/relationships/chart" Target="../charts/chart10.xml"/><Relationship Id="rId4" Type="http://schemas.openxmlformats.org/officeDocument/2006/relationships/chart" Target="../charts/chart9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7.xml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8.xml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0.xml"/><Relationship Id="rId7" Type="http://schemas.openxmlformats.org/officeDocument/2006/relationships/chart" Target="../charts/chart124.xml"/><Relationship Id="rId2" Type="http://schemas.openxmlformats.org/officeDocument/2006/relationships/chart" Target="../charts/chart119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123.xml"/><Relationship Id="rId5" Type="http://schemas.openxmlformats.org/officeDocument/2006/relationships/chart" Target="../charts/chart122.xml"/><Relationship Id="rId4" Type="http://schemas.openxmlformats.org/officeDocument/2006/relationships/chart" Target="../charts/chart12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5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6.xml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8.xml"/><Relationship Id="rId7" Type="http://schemas.openxmlformats.org/officeDocument/2006/relationships/chart" Target="../charts/chart132.xml"/><Relationship Id="rId2" Type="http://schemas.openxmlformats.org/officeDocument/2006/relationships/chart" Target="../charts/chart127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131.xml"/><Relationship Id="rId5" Type="http://schemas.openxmlformats.org/officeDocument/2006/relationships/chart" Target="../charts/chart130.xml"/><Relationship Id="rId4" Type="http://schemas.openxmlformats.org/officeDocument/2006/relationships/chart" Target="../charts/chart129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3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4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5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5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6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7.xml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8.xml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8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7" Type="http://schemas.openxmlformats.org/officeDocument/2006/relationships/chart" Target="../charts/chart20.xml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5.xml"/><Relationship Id="rId6" Type="http://schemas.openxmlformats.org/officeDocument/2006/relationships/chart" Target="../charts/chart19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2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3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7" Type="http://schemas.openxmlformats.org/officeDocument/2006/relationships/chart" Target="../charts/chart43.xml"/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42.xml"/><Relationship Id="rId5" Type="http://schemas.openxmlformats.org/officeDocument/2006/relationships/chart" Target="../charts/chart41.xml"/><Relationship Id="rId4" Type="http://schemas.openxmlformats.org/officeDocument/2006/relationships/chart" Target="../charts/chart40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5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.xml"/><Relationship Id="rId7" Type="http://schemas.openxmlformats.org/officeDocument/2006/relationships/chart" Target="../charts/chart51.xml"/><Relationship Id="rId2" Type="http://schemas.openxmlformats.org/officeDocument/2006/relationships/chart" Target="../charts/chart46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50.xml"/><Relationship Id="rId5" Type="http://schemas.openxmlformats.org/officeDocument/2006/relationships/chart" Target="../charts/chart49.xml"/><Relationship Id="rId4" Type="http://schemas.openxmlformats.org/officeDocument/2006/relationships/chart" Target="../charts/chart48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2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3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chart" Target="../charts/chart54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0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2.xml"/><Relationship Id="rId2" Type="http://schemas.openxmlformats.org/officeDocument/2006/relationships/chart" Target="../charts/chart61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3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5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6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9.xml"/><Relationship Id="rId2" Type="http://schemas.openxmlformats.org/officeDocument/2006/relationships/chart" Target="../charts/chart6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chart" Target="../charts/chart70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2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7" Type="http://schemas.openxmlformats.org/officeDocument/2006/relationships/chart" Target="../charts/chart78.xml"/><Relationship Id="rId2" Type="http://schemas.openxmlformats.org/officeDocument/2006/relationships/chart" Target="../charts/chart73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77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9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6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0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2.xml"/><Relationship Id="rId2" Type="http://schemas.openxmlformats.org/officeDocument/2006/relationships/chart" Target="../charts/chart81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84.xml"/><Relationship Id="rId4" Type="http://schemas.openxmlformats.org/officeDocument/2006/relationships/chart" Target="../charts/chart8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5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6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8.xml"/><Relationship Id="rId2" Type="http://schemas.openxmlformats.org/officeDocument/2006/relationships/chart" Target="../charts/chart87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90.xml"/><Relationship Id="rId5" Type="http://schemas.openxmlformats.org/officeDocument/2006/relationships/image" Target="../media/image5.png"/><Relationship Id="rId4" Type="http://schemas.openxmlformats.org/officeDocument/2006/relationships/chart" Target="../charts/chart89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1.xml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2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046" y="-85039"/>
            <a:ext cx="6685359" cy="6943039"/>
          </a:xfrm>
          <a:prstGeom prst="rect">
            <a:avLst/>
          </a:prstGeom>
        </p:spPr>
      </p:pic>
      <p:sp>
        <p:nvSpPr>
          <p:cNvPr id="41" name="Freeform 11"/>
          <p:cNvSpPr>
            <a:spLocks/>
          </p:cNvSpPr>
          <p:nvPr/>
        </p:nvSpPr>
        <p:spPr bwMode="auto">
          <a:xfrm>
            <a:off x="4190623" y="-76200"/>
            <a:ext cx="8169932" cy="7004050"/>
          </a:xfrm>
          <a:custGeom>
            <a:avLst/>
            <a:gdLst>
              <a:gd name="T0" fmla="*/ 1619 w 4587"/>
              <a:gd name="T1" fmla="*/ 4330 h 4330"/>
              <a:gd name="T2" fmla="*/ 0 w 4587"/>
              <a:gd name="T3" fmla="*/ 2162 h 4330"/>
              <a:gd name="T4" fmla="*/ 1619 w 4587"/>
              <a:gd name="T5" fmla="*/ 0 h 4330"/>
              <a:gd name="T6" fmla="*/ 4587 w 4587"/>
              <a:gd name="T7" fmla="*/ 0 h 4330"/>
              <a:gd name="T8" fmla="*/ 4587 w 4587"/>
              <a:gd name="T9" fmla="*/ 4330 h 4330"/>
              <a:gd name="T10" fmla="*/ 1619 w 4587"/>
              <a:gd name="T11" fmla="*/ 4330 h 4330"/>
              <a:gd name="connsiteX0" fmla="*/ 3530 w 11710"/>
              <a:gd name="connsiteY0" fmla="*/ 10000 h 10055"/>
              <a:gd name="connsiteX1" fmla="*/ 0 w 11710"/>
              <a:gd name="connsiteY1" fmla="*/ 4993 h 10055"/>
              <a:gd name="connsiteX2" fmla="*/ 3530 w 11710"/>
              <a:gd name="connsiteY2" fmla="*/ 0 h 10055"/>
              <a:gd name="connsiteX3" fmla="*/ 10000 w 11710"/>
              <a:gd name="connsiteY3" fmla="*/ 0 h 10055"/>
              <a:gd name="connsiteX4" fmla="*/ 11710 w 11710"/>
              <a:gd name="connsiteY4" fmla="*/ 10055 h 10055"/>
              <a:gd name="connsiteX5" fmla="*/ 3530 w 11710"/>
              <a:gd name="connsiteY5" fmla="*/ 10000 h 10055"/>
              <a:gd name="connsiteX0" fmla="*/ 3530 w 11812"/>
              <a:gd name="connsiteY0" fmla="*/ 10018 h 10073"/>
              <a:gd name="connsiteX1" fmla="*/ 0 w 11812"/>
              <a:gd name="connsiteY1" fmla="*/ 5011 h 10073"/>
              <a:gd name="connsiteX2" fmla="*/ 3530 w 11812"/>
              <a:gd name="connsiteY2" fmla="*/ 18 h 10073"/>
              <a:gd name="connsiteX3" fmla="*/ 11812 w 11812"/>
              <a:gd name="connsiteY3" fmla="*/ 0 h 10073"/>
              <a:gd name="connsiteX4" fmla="*/ 11710 w 11812"/>
              <a:gd name="connsiteY4" fmla="*/ 10073 h 10073"/>
              <a:gd name="connsiteX5" fmla="*/ 3530 w 11812"/>
              <a:gd name="connsiteY5" fmla="*/ 10018 h 1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12" h="10073">
                <a:moveTo>
                  <a:pt x="3530" y="10018"/>
                </a:moveTo>
                <a:lnTo>
                  <a:pt x="0" y="5011"/>
                </a:lnTo>
                <a:lnTo>
                  <a:pt x="3530" y="18"/>
                </a:lnTo>
                <a:lnTo>
                  <a:pt x="11812" y="0"/>
                </a:lnTo>
                <a:lnTo>
                  <a:pt x="11710" y="10073"/>
                </a:lnTo>
                <a:lnTo>
                  <a:pt x="3530" y="10018"/>
                </a:lnTo>
                <a:close/>
              </a:path>
            </a:pathLst>
          </a:custGeom>
          <a:solidFill>
            <a:srgbClr val="41414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grpSp>
        <p:nvGrpSpPr>
          <p:cNvPr id="6" name="Grupo 231"/>
          <p:cNvGrpSpPr/>
          <p:nvPr/>
        </p:nvGrpSpPr>
        <p:grpSpPr>
          <a:xfrm>
            <a:off x="4026840" y="1147352"/>
            <a:ext cx="8523665" cy="4666524"/>
            <a:chOff x="4026840" y="1147352"/>
            <a:chExt cx="8523665" cy="4666524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532172" y="1147352"/>
              <a:ext cx="7951347" cy="325093"/>
            </a:xfrm>
            <a:custGeom>
              <a:avLst/>
              <a:gdLst>
                <a:gd name="T0" fmla="*/ 1071 w 1071"/>
                <a:gd name="T1" fmla="*/ 0 h 218"/>
                <a:gd name="T2" fmla="*/ 278 w 1071"/>
                <a:gd name="T3" fmla="*/ 0 h 218"/>
                <a:gd name="T4" fmla="*/ 0 w 1071"/>
                <a:gd name="T5" fmla="*/ 218 h 218"/>
                <a:gd name="T6" fmla="*/ 1071 w 1071"/>
                <a:gd name="T7" fmla="*/ 218 h 218"/>
                <a:gd name="T8" fmla="*/ 1071 w 1071"/>
                <a:gd name="T9" fmla="*/ 0 h 218"/>
                <a:gd name="connsiteX0" fmla="*/ 62672 w 62672"/>
                <a:gd name="connsiteY0" fmla="*/ 849 h 10000"/>
                <a:gd name="connsiteX1" fmla="*/ 2596 w 62672"/>
                <a:gd name="connsiteY1" fmla="*/ 0 h 10000"/>
                <a:gd name="connsiteX2" fmla="*/ 0 w 62672"/>
                <a:gd name="connsiteY2" fmla="*/ 10000 h 10000"/>
                <a:gd name="connsiteX3" fmla="*/ 10000 w 62672"/>
                <a:gd name="connsiteY3" fmla="*/ 10000 h 10000"/>
                <a:gd name="connsiteX4" fmla="*/ 62672 w 62672"/>
                <a:gd name="connsiteY4" fmla="*/ 849 h 10000"/>
                <a:gd name="connsiteX0" fmla="*/ 62672 w 63177"/>
                <a:gd name="connsiteY0" fmla="*/ 849 h 10849"/>
                <a:gd name="connsiteX1" fmla="*/ 2596 w 63177"/>
                <a:gd name="connsiteY1" fmla="*/ 0 h 10849"/>
                <a:gd name="connsiteX2" fmla="*/ 0 w 63177"/>
                <a:gd name="connsiteY2" fmla="*/ 10000 h 10849"/>
                <a:gd name="connsiteX3" fmla="*/ 63177 w 63177"/>
                <a:gd name="connsiteY3" fmla="*/ 10849 h 10849"/>
                <a:gd name="connsiteX4" fmla="*/ 62672 w 63177"/>
                <a:gd name="connsiteY4" fmla="*/ 849 h 1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77" h="10849">
                  <a:moveTo>
                    <a:pt x="62672" y="849"/>
                  </a:moveTo>
                  <a:lnTo>
                    <a:pt x="2596" y="0"/>
                  </a:lnTo>
                  <a:lnTo>
                    <a:pt x="0" y="10000"/>
                  </a:lnTo>
                  <a:lnTo>
                    <a:pt x="63177" y="10849"/>
                  </a:lnTo>
                  <a:cubicBezTo>
                    <a:pt x="63009" y="7516"/>
                    <a:pt x="62840" y="4182"/>
                    <a:pt x="62672" y="849"/>
                  </a:cubicBezTo>
                  <a:close/>
                </a:path>
              </a:pathLst>
            </a:custGeom>
            <a:solidFill>
              <a:srgbClr val="C19F3F">
                <a:alpha val="4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026840" y="1841433"/>
              <a:ext cx="8447278" cy="341553"/>
            </a:xfrm>
            <a:custGeom>
              <a:avLst/>
              <a:gdLst>
                <a:gd name="T0" fmla="*/ 1071 w 1071"/>
                <a:gd name="T1" fmla="*/ 0 h 225"/>
                <a:gd name="T2" fmla="*/ 270 w 1071"/>
                <a:gd name="T3" fmla="*/ 0 h 225"/>
                <a:gd name="T4" fmla="*/ 0 w 1071"/>
                <a:gd name="T5" fmla="*/ 225 h 225"/>
                <a:gd name="T6" fmla="*/ 1071 w 1071"/>
                <a:gd name="T7" fmla="*/ 225 h 225"/>
                <a:gd name="T8" fmla="*/ 1071 w 1071"/>
                <a:gd name="T9" fmla="*/ 0 h 225"/>
                <a:gd name="connsiteX0" fmla="*/ 66607 w 66607"/>
                <a:gd name="connsiteY0" fmla="*/ 411 h 10000"/>
                <a:gd name="connsiteX1" fmla="*/ 2521 w 66607"/>
                <a:gd name="connsiteY1" fmla="*/ 0 h 10000"/>
                <a:gd name="connsiteX2" fmla="*/ 0 w 66607"/>
                <a:gd name="connsiteY2" fmla="*/ 10000 h 10000"/>
                <a:gd name="connsiteX3" fmla="*/ 10000 w 66607"/>
                <a:gd name="connsiteY3" fmla="*/ 10000 h 10000"/>
                <a:gd name="connsiteX4" fmla="*/ 66607 w 66607"/>
                <a:gd name="connsiteY4" fmla="*/ 411 h 10000"/>
                <a:gd name="connsiteX0" fmla="*/ 66607 w 67108"/>
                <a:gd name="connsiteY0" fmla="*/ 411 h 10823"/>
                <a:gd name="connsiteX1" fmla="*/ 2521 w 67108"/>
                <a:gd name="connsiteY1" fmla="*/ 0 h 10823"/>
                <a:gd name="connsiteX2" fmla="*/ 0 w 67108"/>
                <a:gd name="connsiteY2" fmla="*/ 10000 h 10823"/>
                <a:gd name="connsiteX3" fmla="*/ 67108 w 67108"/>
                <a:gd name="connsiteY3" fmla="*/ 10823 h 10823"/>
                <a:gd name="connsiteX4" fmla="*/ 66607 w 67108"/>
                <a:gd name="connsiteY4" fmla="*/ 411 h 10823"/>
                <a:gd name="connsiteX0" fmla="*/ 66531 w 67108"/>
                <a:gd name="connsiteY0" fmla="*/ 0 h 11028"/>
                <a:gd name="connsiteX1" fmla="*/ 2521 w 67108"/>
                <a:gd name="connsiteY1" fmla="*/ 205 h 11028"/>
                <a:gd name="connsiteX2" fmla="*/ 0 w 67108"/>
                <a:gd name="connsiteY2" fmla="*/ 10205 h 11028"/>
                <a:gd name="connsiteX3" fmla="*/ 67108 w 67108"/>
                <a:gd name="connsiteY3" fmla="*/ 11028 h 11028"/>
                <a:gd name="connsiteX4" fmla="*/ 66531 w 67108"/>
                <a:gd name="connsiteY4" fmla="*/ 0 h 1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08" h="11028">
                  <a:moveTo>
                    <a:pt x="66531" y="0"/>
                  </a:moveTo>
                  <a:lnTo>
                    <a:pt x="2521" y="205"/>
                  </a:lnTo>
                  <a:lnTo>
                    <a:pt x="0" y="10205"/>
                  </a:lnTo>
                  <a:lnTo>
                    <a:pt x="67108" y="11028"/>
                  </a:lnTo>
                  <a:cubicBezTo>
                    <a:pt x="66916" y="7352"/>
                    <a:pt x="66723" y="3676"/>
                    <a:pt x="66531" y="0"/>
                  </a:cubicBezTo>
                  <a:close/>
                </a:path>
              </a:pathLst>
            </a:custGeom>
            <a:solidFill>
              <a:srgbClr val="C19F3F">
                <a:alpha val="4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4026840" y="4804305"/>
              <a:ext cx="8440226" cy="318234"/>
            </a:xfrm>
            <a:custGeom>
              <a:avLst/>
              <a:gdLst>
                <a:gd name="T0" fmla="*/ 1071 w 1071"/>
                <a:gd name="T1" fmla="*/ 218 h 218"/>
                <a:gd name="T2" fmla="*/ 270 w 1071"/>
                <a:gd name="T3" fmla="*/ 218 h 218"/>
                <a:gd name="T4" fmla="*/ 0 w 1071"/>
                <a:gd name="T5" fmla="*/ 0 h 218"/>
                <a:gd name="T6" fmla="*/ 1071 w 1071"/>
                <a:gd name="T7" fmla="*/ 0 h 218"/>
                <a:gd name="T8" fmla="*/ 1071 w 1071"/>
                <a:gd name="T9" fmla="*/ 218 h 218"/>
                <a:gd name="connsiteX0" fmla="*/ 10000 w 66909"/>
                <a:gd name="connsiteY0" fmla="*/ 10000 h 10000"/>
                <a:gd name="connsiteX1" fmla="*/ 2521 w 66909"/>
                <a:gd name="connsiteY1" fmla="*/ 10000 h 10000"/>
                <a:gd name="connsiteX2" fmla="*/ 0 w 66909"/>
                <a:gd name="connsiteY2" fmla="*/ 0 h 10000"/>
                <a:gd name="connsiteX3" fmla="*/ 66909 w 66909"/>
                <a:gd name="connsiteY3" fmla="*/ 956 h 10000"/>
                <a:gd name="connsiteX4" fmla="*/ 10000 w 66909"/>
                <a:gd name="connsiteY4" fmla="*/ 10000 h 10000"/>
                <a:gd name="connsiteX0" fmla="*/ 67060 w 67060"/>
                <a:gd name="connsiteY0" fmla="*/ 10637 h 10637"/>
                <a:gd name="connsiteX1" fmla="*/ 2521 w 67060"/>
                <a:gd name="connsiteY1" fmla="*/ 10000 h 10637"/>
                <a:gd name="connsiteX2" fmla="*/ 0 w 67060"/>
                <a:gd name="connsiteY2" fmla="*/ 0 h 10637"/>
                <a:gd name="connsiteX3" fmla="*/ 66909 w 67060"/>
                <a:gd name="connsiteY3" fmla="*/ 956 h 10637"/>
                <a:gd name="connsiteX4" fmla="*/ 67060 w 67060"/>
                <a:gd name="connsiteY4" fmla="*/ 10637 h 1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060" h="10637">
                  <a:moveTo>
                    <a:pt x="67060" y="10637"/>
                  </a:moveTo>
                  <a:lnTo>
                    <a:pt x="2521" y="10000"/>
                  </a:lnTo>
                  <a:lnTo>
                    <a:pt x="0" y="0"/>
                  </a:lnTo>
                  <a:lnTo>
                    <a:pt x="66909" y="956"/>
                  </a:lnTo>
                  <a:cubicBezTo>
                    <a:pt x="66959" y="4183"/>
                    <a:pt x="67010" y="7410"/>
                    <a:pt x="67060" y="10637"/>
                  </a:cubicBezTo>
                  <a:close/>
                </a:path>
              </a:pathLst>
            </a:custGeom>
            <a:solidFill>
              <a:srgbClr val="C19F3F">
                <a:alpha val="4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532172" y="5505243"/>
              <a:ext cx="8018333" cy="308633"/>
            </a:xfrm>
            <a:custGeom>
              <a:avLst/>
              <a:gdLst>
                <a:gd name="T0" fmla="*/ 1071 w 1071"/>
                <a:gd name="T1" fmla="*/ 225 h 225"/>
                <a:gd name="T2" fmla="*/ 278 w 1071"/>
                <a:gd name="T3" fmla="*/ 225 h 225"/>
                <a:gd name="T4" fmla="*/ 0 w 1071"/>
                <a:gd name="T5" fmla="*/ 0 h 225"/>
                <a:gd name="T6" fmla="*/ 1071 w 1071"/>
                <a:gd name="T7" fmla="*/ 0 h 225"/>
                <a:gd name="T8" fmla="*/ 1071 w 1071"/>
                <a:gd name="T9" fmla="*/ 225 h 225"/>
                <a:gd name="connsiteX0" fmla="*/ 10000 w 48101"/>
                <a:gd name="connsiteY0" fmla="*/ 10000 h 10000"/>
                <a:gd name="connsiteX1" fmla="*/ 2596 w 48101"/>
                <a:gd name="connsiteY1" fmla="*/ 10000 h 10000"/>
                <a:gd name="connsiteX2" fmla="*/ 0 w 48101"/>
                <a:gd name="connsiteY2" fmla="*/ 0 h 10000"/>
                <a:gd name="connsiteX3" fmla="*/ 48101 w 48101"/>
                <a:gd name="connsiteY3" fmla="*/ 711 h 10000"/>
                <a:gd name="connsiteX4" fmla="*/ 10000 w 48101"/>
                <a:gd name="connsiteY4" fmla="*/ 10000 h 10000"/>
                <a:gd name="connsiteX0" fmla="*/ 48534 w 48534"/>
                <a:gd name="connsiteY0" fmla="*/ 10000 h 10000"/>
                <a:gd name="connsiteX1" fmla="*/ 2596 w 48534"/>
                <a:gd name="connsiteY1" fmla="*/ 10000 h 10000"/>
                <a:gd name="connsiteX2" fmla="*/ 0 w 48534"/>
                <a:gd name="connsiteY2" fmla="*/ 0 h 10000"/>
                <a:gd name="connsiteX3" fmla="*/ 48101 w 48534"/>
                <a:gd name="connsiteY3" fmla="*/ 711 h 10000"/>
                <a:gd name="connsiteX4" fmla="*/ 48534 w 48534"/>
                <a:gd name="connsiteY4" fmla="*/ 10000 h 10000"/>
                <a:gd name="connsiteX0" fmla="*/ 48534 w 63692"/>
                <a:gd name="connsiteY0" fmla="*/ 10000 h 10000"/>
                <a:gd name="connsiteX1" fmla="*/ 2596 w 63692"/>
                <a:gd name="connsiteY1" fmla="*/ 10000 h 10000"/>
                <a:gd name="connsiteX2" fmla="*/ 0 w 63692"/>
                <a:gd name="connsiteY2" fmla="*/ 0 h 10000"/>
                <a:gd name="connsiteX3" fmla="*/ 63691 w 63692"/>
                <a:gd name="connsiteY3" fmla="*/ 402 h 10000"/>
                <a:gd name="connsiteX4" fmla="*/ 48534 w 63692"/>
                <a:gd name="connsiteY4" fmla="*/ 10000 h 10000"/>
                <a:gd name="connsiteX0" fmla="*/ 63443 w 63715"/>
                <a:gd name="connsiteY0" fmla="*/ 8766 h 10000"/>
                <a:gd name="connsiteX1" fmla="*/ 2596 w 63715"/>
                <a:gd name="connsiteY1" fmla="*/ 10000 h 10000"/>
                <a:gd name="connsiteX2" fmla="*/ 0 w 63715"/>
                <a:gd name="connsiteY2" fmla="*/ 0 h 10000"/>
                <a:gd name="connsiteX3" fmla="*/ 63691 w 63715"/>
                <a:gd name="connsiteY3" fmla="*/ 402 h 10000"/>
                <a:gd name="connsiteX4" fmla="*/ 63443 w 63715"/>
                <a:gd name="connsiteY4" fmla="*/ 876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15" h="10000">
                  <a:moveTo>
                    <a:pt x="63443" y="8766"/>
                  </a:moveTo>
                  <a:lnTo>
                    <a:pt x="2596" y="10000"/>
                  </a:lnTo>
                  <a:lnTo>
                    <a:pt x="0" y="0"/>
                  </a:lnTo>
                  <a:lnTo>
                    <a:pt x="63691" y="402"/>
                  </a:lnTo>
                  <a:cubicBezTo>
                    <a:pt x="63835" y="3498"/>
                    <a:pt x="63299" y="5670"/>
                    <a:pt x="63443" y="8766"/>
                  </a:cubicBezTo>
                  <a:close/>
                </a:path>
              </a:pathLst>
            </a:custGeom>
            <a:solidFill>
              <a:srgbClr val="C19F3F">
                <a:alpha val="4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11" name="Freeform 12"/>
          <p:cNvSpPr>
            <a:spLocks/>
          </p:cNvSpPr>
          <p:nvPr/>
        </p:nvSpPr>
        <p:spPr bwMode="auto">
          <a:xfrm>
            <a:off x="4096176" y="510884"/>
            <a:ext cx="5390604" cy="5939461"/>
          </a:xfrm>
          <a:custGeom>
            <a:avLst/>
            <a:gdLst>
              <a:gd name="T0" fmla="*/ 1619 w 4587"/>
              <a:gd name="T1" fmla="*/ 4330 h 4330"/>
              <a:gd name="T2" fmla="*/ 0 w 4587"/>
              <a:gd name="T3" fmla="*/ 2162 h 4330"/>
              <a:gd name="T4" fmla="*/ 1619 w 4587"/>
              <a:gd name="T5" fmla="*/ 0 h 4330"/>
              <a:gd name="T6" fmla="*/ 4587 w 4587"/>
              <a:gd name="T7" fmla="*/ 0 h 4330"/>
              <a:gd name="T8" fmla="*/ 4587 w 4587"/>
              <a:gd name="T9" fmla="*/ 4330 h 4330"/>
              <a:gd name="T10" fmla="*/ 1619 w 4587"/>
              <a:gd name="T11" fmla="*/ 4330 h 4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87" h="4330">
                <a:moveTo>
                  <a:pt x="1619" y="4330"/>
                </a:moveTo>
                <a:lnTo>
                  <a:pt x="0" y="2162"/>
                </a:lnTo>
                <a:lnTo>
                  <a:pt x="1619" y="0"/>
                </a:lnTo>
                <a:lnTo>
                  <a:pt x="4587" y="0"/>
                </a:lnTo>
                <a:lnTo>
                  <a:pt x="4587" y="4330"/>
                </a:lnTo>
                <a:lnTo>
                  <a:pt x="1619" y="433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" name="Freeform 14"/>
          <p:cNvSpPr>
            <a:spLocks/>
          </p:cNvSpPr>
          <p:nvPr/>
        </p:nvSpPr>
        <p:spPr bwMode="auto">
          <a:xfrm>
            <a:off x="4096176" y="510884"/>
            <a:ext cx="5390604" cy="2965615"/>
          </a:xfrm>
          <a:custGeom>
            <a:avLst/>
            <a:gdLst>
              <a:gd name="T0" fmla="*/ 0 w 4587"/>
              <a:gd name="T1" fmla="*/ 2162 h 2162"/>
              <a:gd name="T2" fmla="*/ 4587 w 4587"/>
              <a:gd name="T3" fmla="*/ 2162 h 2162"/>
              <a:gd name="T4" fmla="*/ 4587 w 4587"/>
              <a:gd name="T5" fmla="*/ 0 h 2162"/>
              <a:gd name="T6" fmla="*/ 1619 w 4587"/>
              <a:gd name="T7" fmla="*/ 0 h 2162"/>
              <a:gd name="T8" fmla="*/ 0 w 4587"/>
              <a:gd name="T9" fmla="*/ 2162 h 2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87" h="2162">
                <a:moveTo>
                  <a:pt x="0" y="2162"/>
                </a:moveTo>
                <a:lnTo>
                  <a:pt x="4587" y="2162"/>
                </a:lnTo>
                <a:lnTo>
                  <a:pt x="4587" y="0"/>
                </a:lnTo>
                <a:lnTo>
                  <a:pt x="1619" y="0"/>
                </a:lnTo>
                <a:lnTo>
                  <a:pt x="0" y="216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3" name="Grupo 230"/>
          <p:cNvGrpSpPr/>
          <p:nvPr/>
        </p:nvGrpSpPr>
        <p:grpSpPr>
          <a:xfrm>
            <a:off x="4026840" y="1147352"/>
            <a:ext cx="3299938" cy="4666524"/>
            <a:chOff x="4026840" y="1147352"/>
            <a:chExt cx="3299938" cy="4666524"/>
          </a:xfrm>
          <a:solidFill>
            <a:srgbClr val="C19F3F"/>
          </a:solidFill>
        </p:grpSpPr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4026840" y="4804305"/>
              <a:ext cx="1258630" cy="299031"/>
            </a:xfrm>
            <a:custGeom>
              <a:avLst/>
              <a:gdLst>
                <a:gd name="T0" fmla="*/ 1071 w 1071"/>
                <a:gd name="T1" fmla="*/ 218 h 218"/>
                <a:gd name="T2" fmla="*/ 270 w 1071"/>
                <a:gd name="T3" fmla="*/ 218 h 218"/>
                <a:gd name="T4" fmla="*/ 0 w 1071"/>
                <a:gd name="T5" fmla="*/ 0 h 218"/>
                <a:gd name="T6" fmla="*/ 1071 w 1071"/>
                <a:gd name="T7" fmla="*/ 0 h 218"/>
                <a:gd name="T8" fmla="*/ 1071 w 1071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1" h="218">
                  <a:moveTo>
                    <a:pt x="1071" y="218"/>
                  </a:moveTo>
                  <a:lnTo>
                    <a:pt x="270" y="218"/>
                  </a:lnTo>
                  <a:lnTo>
                    <a:pt x="0" y="0"/>
                  </a:lnTo>
                  <a:lnTo>
                    <a:pt x="1071" y="0"/>
                  </a:lnTo>
                  <a:lnTo>
                    <a:pt x="1071" y="21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4532172" y="5505243"/>
              <a:ext cx="1258630" cy="308633"/>
            </a:xfrm>
            <a:custGeom>
              <a:avLst/>
              <a:gdLst>
                <a:gd name="T0" fmla="*/ 1071 w 1071"/>
                <a:gd name="T1" fmla="*/ 225 h 225"/>
                <a:gd name="T2" fmla="*/ 278 w 1071"/>
                <a:gd name="T3" fmla="*/ 225 h 225"/>
                <a:gd name="T4" fmla="*/ 0 w 1071"/>
                <a:gd name="T5" fmla="*/ 0 h 225"/>
                <a:gd name="T6" fmla="*/ 1071 w 1071"/>
                <a:gd name="T7" fmla="*/ 0 h 225"/>
                <a:gd name="T8" fmla="*/ 1071 w 1071"/>
                <a:gd name="T9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1" h="225">
                  <a:moveTo>
                    <a:pt x="1071" y="225"/>
                  </a:moveTo>
                  <a:lnTo>
                    <a:pt x="278" y="225"/>
                  </a:lnTo>
                  <a:lnTo>
                    <a:pt x="0" y="0"/>
                  </a:lnTo>
                  <a:lnTo>
                    <a:pt x="1071" y="0"/>
                  </a:lnTo>
                  <a:lnTo>
                    <a:pt x="1071" y="22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4026840" y="1848291"/>
              <a:ext cx="2041308" cy="3255044"/>
            </a:xfrm>
            <a:custGeom>
              <a:avLst/>
              <a:gdLst>
                <a:gd name="T0" fmla="*/ 270 w 1737"/>
                <a:gd name="T1" fmla="*/ 2373 h 2373"/>
                <a:gd name="T2" fmla="*/ 0 w 1737"/>
                <a:gd name="T3" fmla="*/ 2155 h 2373"/>
                <a:gd name="T4" fmla="*/ 1197 w 1737"/>
                <a:gd name="T5" fmla="*/ 1187 h 2373"/>
                <a:gd name="T6" fmla="*/ 0 w 1737"/>
                <a:gd name="T7" fmla="*/ 225 h 2373"/>
                <a:gd name="T8" fmla="*/ 270 w 1737"/>
                <a:gd name="T9" fmla="*/ 0 h 2373"/>
                <a:gd name="T10" fmla="*/ 1737 w 1737"/>
                <a:gd name="T11" fmla="*/ 1187 h 2373"/>
                <a:gd name="T12" fmla="*/ 270 w 1737"/>
                <a:gd name="T13" fmla="*/ 2373 h 2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7" h="2373">
                  <a:moveTo>
                    <a:pt x="270" y="2373"/>
                  </a:moveTo>
                  <a:lnTo>
                    <a:pt x="0" y="2155"/>
                  </a:lnTo>
                  <a:lnTo>
                    <a:pt x="1197" y="1187"/>
                  </a:lnTo>
                  <a:lnTo>
                    <a:pt x="0" y="225"/>
                  </a:lnTo>
                  <a:lnTo>
                    <a:pt x="270" y="0"/>
                  </a:lnTo>
                  <a:lnTo>
                    <a:pt x="1737" y="1187"/>
                  </a:lnTo>
                  <a:lnTo>
                    <a:pt x="270" y="23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026840" y="1848291"/>
              <a:ext cx="2041308" cy="3255044"/>
            </a:xfrm>
            <a:custGeom>
              <a:avLst/>
              <a:gdLst>
                <a:gd name="T0" fmla="*/ 270 w 1737"/>
                <a:gd name="T1" fmla="*/ 2373 h 2373"/>
                <a:gd name="T2" fmla="*/ 0 w 1737"/>
                <a:gd name="T3" fmla="*/ 2155 h 2373"/>
                <a:gd name="T4" fmla="*/ 1197 w 1737"/>
                <a:gd name="T5" fmla="*/ 1187 h 2373"/>
                <a:gd name="T6" fmla="*/ 0 w 1737"/>
                <a:gd name="T7" fmla="*/ 225 h 2373"/>
                <a:gd name="T8" fmla="*/ 270 w 1737"/>
                <a:gd name="T9" fmla="*/ 0 h 2373"/>
                <a:gd name="T10" fmla="*/ 1737 w 1737"/>
                <a:gd name="T11" fmla="*/ 1187 h 2373"/>
                <a:gd name="T12" fmla="*/ 270 w 1737"/>
                <a:gd name="T13" fmla="*/ 2373 h 2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7" h="2373">
                  <a:moveTo>
                    <a:pt x="270" y="2373"/>
                  </a:moveTo>
                  <a:lnTo>
                    <a:pt x="0" y="2155"/>
                  </a:lnTo>
                  <a:lnTo>
                    <a:pt x="1197" y="1187"/>
                  </a:lnTo>
                  <a:lnTo>
                    <a:pt x="0" y="225"/>
                  </a:lnTo>
                  <a:lnTo>
                    <a:pt x="270" y="0"/>
                  </a:lnTo>
                  <a:lnTo>
                    <a:pt x="1737" y="1187"/>
                  </a:lnTo>
                  <a:lnTo>
                    <a:pt x="270" y="237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4532172" y="1147352"/>
              <a:ext cx="2794606" cy="4666523"/>
            </a:xfrm>
            <a:custGeom>
              <a:avLst/>
              <a:gdLst>
                <a:gd name="T0" fmla="*/ 1830 w 2378"/>
                <a:gd name="T1" fmla="*/ 1698 h 3402"/>
                <a:gd name="T2" fmla="*/ 0 w 2378"/>
                <a:gd name="T3" fmla="*/ 3177 h 3402"/>
                <a:gd name="T4" fmla="*/ 278 w 2378"/>
                <a:gd name="T5" fmla="*/ 3402 h 3402"/>
                <a:gd name="T6" fmla="*/ 2378 w 2378"/>
                <a:gd name="T7" fmla="*/ 1698 h 3402"/>
                <a:gd name="T8" fmla="*/ 278 w 2378"/>
                <a:gd name="T9" fmla="*/ 0 h 3402"/>
                <a:gd name="T10" fmla="*/ 0 w 2378"/>
                <a:gd name="T11" fmla="*/ 218 h 3402"/>
                <a:gd name="T12" fmla="*/ 1830 w 2378"/>
                <a:gd name="T13" fmla="*/ 1698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8" h="3402">
                  <a:moveTo>
                    <a:pt x="1830" y="1698"/>
                  </a:moveTo>
                  <a:lnTo>
                    <a:pt x="0" y="3177"/>
                  </a:lnTo>
                  <a:lnTo>
                    <a:pt x="278" y="3402"/>
                  </a:lnTo>
                  <a:lnTo>
                    <a:pt x="2378" y="1698"/>
                  </a:lnTo>
                  <a:lnTo>
                    <a:pt x="278" y="0"/>
                  </a:lnTo>
                  <a:lnTo>
                    <a:pt x="0" y="218"/>
                  </a:lnTo>
                  <a:lnTo>
                    <a:pt x="1830" y="16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4532172" y="1147352"/>
              <a:ext cx="2794606" cy="4666523"/>
            </a:xfrm>
            <a:custGeom>
              <a:avLst/>
              <a:gdLst>
                <a:gd name="T0" fmla="*/ 1830 w 2378"/>
                <a:gd name="T1" fmla="*/ 1698 h 3402"/>
                <a:gd name="T2" fmla="*/ 0 w 2378"/>
                <a:gd name="T3" fmla="*/ 3177 h 3402"/>
                <a:gd name="T4" fmla="*/ 278 w 2378"/>
                <a:gd name="T5" fmla="*/ 3402 h 3402"/>
                <a:gd name="T6" fmla="*/ 2378 w 2378"/>
                <a:gd name="T7" fmla="*/ 1698 h 3402"/>
                <a:gd name="T8" fmla="*/ 278 w 2378"/>
                <a:gd name="T9" fmla="*/ 0 h 3402"/>
                <a:gd name="T10" fmla="*/ 0 w 2378"/>
                <a:gd name="T11" fmla="*/ 218 h 3402"/>
                <a:gd name="T12" fmla="*/ 1830 w 2378"/>
                <a:gd name="T13" fmla="*/ 1698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8" h="3402">
                  <a:moveTo>
                    <a:pt x="1830" y="1698"/>
                  </a:moveTo>
                  <a:lnTo>
                    <a:pt x="0" y="3177"/>
                  </a:lnTo>
                  <a:lnTo>
                    <a:pt x="278" y="3402"/>
                  </a:lnTo>
                  <a:lnTo>
                    <a:pt x="2378" y="1698"/>
                  </a:lnTo>
                  <a:lnTo>
                    <a:pt x="278" y="0"/>
                  </a:lnTo>
                  <a:lnTo>
                    <a:pt x="0" y="218"/>
                  </a:lnTo>
                  <a:lnTo>
                    <a:pt x="1830" y="169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4026840" y="3476499"/>
              <a:ext cx="2041308" cy="1626836"/>
            </a:xfrm>
            <a:custGeom>
              <a:avLst/>
              <a:gdLst>
                <a:gd name="T0" fmla="*/ 1737 w 1737"/>
                <a:gd name="T1" fmla="*/ 0 h 1186"/>
                <a:gd name="T2" fmla="*/ 1197 w 1737"/>
                <a:gd name="T3" fmla="*/ 0 h 1186"/>
                <a:gd name="T4" fmla="*/ 0 w 1737"/>
                <a:gd name="T5" fmla="*/ 968 h 1186"/>
                <a:gd name="T6" fmla="*/ 270 w 1737"/>
                <a:gd name="T7" fmla="*/ 1186 h 1186"/>
                <a:gd name="T8" fmla="*/ 1737 w 1737"/>
                <a:gd name="T9" fmla="*/ 0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7" h="1186">
                  <a:moveTo>
                    <a:pt x="1737" y="0"/>
                  </a:moveTo>
                  <a:lnTo>
                    <a:pt x="1197" y="0"/>
                  </a:lnTo>
                  <a:lnTo>
                    <a:pt x="0" y="968"/>
                  </a:lnTo>
                  <a:lnTo>
                    <a:pt x="270" y="1186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4026840" y="3476499"/>
              <a:ext cx="2041308" cy="1626836"/>
            </a:xfrm>
            <a:custGeom>
              <a:avLst/>
              <a:gdLst>
                <a:gd name="T0" fmla="*/ 1737 w 1737"/>
                <a:gd name="T1" fmla="*/ 0 h 1186"/>
                <a:gd name="T2" fmla="*/ 1197 w 1737"/>
                <a:gd name="T3" fmla="*/ 0 h 1186"/>
                <a:gd name="T4" fmla="*/ 0 w 1737"/>
                <a:gd name="T5" fmla="*/ 968 h 1186"/>
                <a:gd name="T6" fmla="*/ 270 w 1737"/>
                <a:gd name="T7" fmla="*/ 1186 h 1186"/>
                <a:gd name="T8" fmla="*/ 1737 w 1737"/>
                <a:gd name="T9" fmla="*/ 0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7" h="1186">
                  <a:moveTo>
                    <a:pt x="1737" y="0"/>
                  </a:moveTo>
                  <a:lnTo>
                    <a:pt x="1197" y="0"/>
                  </a:lnTo>
                  <a:lnTo>
                    <a:pt x="0" y="968"/>
                  </a:lnTo>
                  <a:lnTo>
                    <a:pt x="270" y="1186"/>
                  </a:lnTo>
                  <a:lnTo>
                    <a:pt x="173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4532172" y="3476499"/>
              <a:ext cx="2794606" cy="2337377"/>
            </a:xfrm>
            <a:custGeom>
              <a:avLst/>
              <a:gdLst>
                <a:gd name="T0" fmla="*/ 2378 w 2378"/>
                <a:gd name="T1" fmla="*/ 0 h 1704"/>
                <a:gd name="T2" fmla="*/ 1830 w 2378"/>
                <a:gd name="T3" fmla="*/ 0 h 1704"/>
                <a:gd name="T4" fmla="*/ 0 w 2378"/>
                <a:gd name="T5" fmla="*/ 1479 h 1704"/>
                <a:gd name="T6" fmla="*/ 278 w 2378"/>
                <a:gd name="T7" fmla="*/ 1704 h 1704"/>
                <a:gd name="T8" fmla="*/ 2378 w 2378"/>
                <a:gd name="T9" fmla="*/ 0 h 1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8" h="1704">
                  <a:moveTo>
                    <a:pt x="2378" y="0"/>
                  </a:moveTo>
                  <a:lnTo>
                    <a:pt x="1830" y="0"/>
                  </a:lnTo>
                  <a:lnTo>
                    <a:pt x="0" y="1479"/>
                  </a:lnTo>
                  <a:lnTo>
                    <a:pt x="278" y="1704"/>
                  </a:lnTo>
                  <a:lnTo>
                    <a:pt x="23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4532172" y="3476499"/>
              <a:ext cx="2794606" cy="2337377"/>
            </a:xfrm>
            <a:custGeom>
              <a:avLst/>
              <a:gdLst>
                <a:gd name="T0" fmla="*/ 2378 w 2378"/>
                <a:gd name="T1" fmla="*/ 0 h 1704"/>
                <a:gd name="T2" fmla="*/ 1830 w 2378"/>
                <a:gd name="T3" fmla="*/ 0 h 1704"/>
                <a:gd name="T4" fmla="*/ 0 w 2378"/>
                <a:gd name="T5" fmla="*/ 1479 h 1704"/>
                <a:gd name="T6" fmla="*/ 278 w 2378"/>
                <a:gd name="T7" fmla="*/ 1704 h 1704"/>
                <a:gd name="T8" fmla="*/ 2378 w 2378"/>
                <a:gd name="T9" fmla="*/ 0 h 1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8" h="1704">
                  <a:moveTo>
                    <a:pt x="2378" y="0"/>
                  </a:moveTo>
                  <a:lnTo>
                    <a:pt x="1830" y="0"/>
                  </a:lnTo>
                  <a:lnTo>
                    <a:pt x="0" y="1479"/>
                  </a:lnTo>
                  <a:lnTo>
                    <a:pt x="278" y="1704"/>
                  </a:lnTo>
                  <a:lnTo>
                    <a:pt x="237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4" name="Group 4"/>
          <p:cNvGrpSpPr>
            <a:grpSpLocks noChangeAspect="1"/>
          </p:cNvGrpSpPr>
          <p:nvPr/>
        </p:nvGrpSpPr>
        <p:grpSpPr bwMode="auto">
          <a:xfrm>
            <a:off x="8245244" y="340770"/>
            <a:ext cx="1618638" cy="877790"/>
            <a:chOff x="290" y="334"/>
            <a:chExt cx="1182" cy="641"/>
          </a:xfrm>
          <a:solidFill>
            <a:schemeClr val="bg1"/>
          </a:solidFill>
        </p:grpSpPr>
        <p:sp>
          <p:nvSpPr>
            <p:cNvPr id="25" name="Freeform 5"/>
            <p:cNvSpPr>
              <a:spLocks noEditPoints="1"/>
            </p:cNvSpPr>
            <p:nvPr/>
          </p:nvSpPr>
          <p:spPr bwMode="auto">
            <a:xfrm>
              <a:off x="851" y="553"/>
              <a:ext cx="412" cy="203"/>
            </a:xfrm>
            <a:custGeom>
              <a:avLst/>
              <a:gdLst>
                <a:gd name="T0" fmla="*/ 157 w 173"/>
                <a:gd name="T1" fmla="*/ 0 h 85"/>
                <a:gd name="T2" fmla="*/ 127 w 173"/>
                <a:gd name="T3" fmla="*/ 0 h 85"/>
                <a:gd name="T4" fmla="*/ 75 w 173"/>
                <a:gd name="T5" fmla="*/ 85 h 85"/>
                <a:gd name="T6" fmla="*/ 75 w 173"/>
                <a:gd name="T7" fmla="*/ 64 h 85"/>
                <a:gd name="T8" fmla="*/ 76 w 173"/>
                <a:gd name="T9" fmla="*/ 57 h 85"/>
                <a:gd name="T10" fmla="*/ 73 w 173"/>
                <a:gd name="T11" fmla="*/ 47 h 85"/>
                <a:gd name="T12" fmla="*/ 60 w 173"/>
                <a:gd name="T13" fmla="*/ 43 h 85"/>
                <a:gd name="T14" fmla="*/ 60 w 173"/>
                <a:gd name="T15" fmla="*/ 43 h 85"/>
                <a:gd name="T16" fmla="*/ 74 w 173"/>
                <a:gd name="T17" fmla="*/ 39 h 85"/>
                <a:gd name="T18" fmla="*/ 86 w 173"/>
                <a:gd name="T19" fmla="*/ 23 h 85"/>
                <a:gd name="T20" fmla="*/ 87 w 173"/>
                <a:gd name="T21" fmla="*/ 16 h 85"/>
                <a:gd name="T22" fmla="*/ 83 w 173"/>
                <a:gd name="T23" fmla="*/ 6 h 85"/>
                <a:gd name="T24" fmla="*/ 72 w 173"/>
                <a:gd name="T25" fmla="*/ 0 h 85"/>
                <a:gd name="T26" fmla="*/ 58 w 173"/>
                <a:gd name="T27" fmla="*/ 0 h 85"/>
                <a:gd name="T28" fmla="*/ 18 w 173"/>
                <a:gd name="T29" fmla="*/ 0 h 85"/>
                <a:gd name="T30" fmla="*/ 0 w 173"/>
                <a:gd name="T31" fmla="*/ 85 h 85"/>
                <a:gd name="T32" fmla="*/ 24 w 173"/>
                <a:gd name="T33" fmla="*/ 85 h 85"/>
                <a:gd name="T34" fmla="*/ 31 w 173"/>
                <a:gd name="T35" fmla="*/ 52 h 85"/>
                <a:gd name="T36" fmla="*/ 41 w 173"/>
                <a:gd name="T37" fmla="*/ 52 h 85"/>
                <a:gd name="T38" fmla="*/ 49 w 173"/>
                <a:gd name="T39" fmla="*/ 54 h 85"/>
                <a:gd name="T40" fmla="*/ 51 w 173"/>
                <a:gd name="T41" fmla="*/ 59 h 85"/>
                <a:gd name="T42" fmla="*/ 50 w 173"/>
                <a:gd name="T43" fmla="*/ 66 h 85"/>
                <a:gd name="T44" fmla="*/ 49 w 173"/>
                <a:gd name="T45" fmla="*/ 85 h 85"/>
                <a:gd name="T46" fmla="*/ 75 w 173"/>
                <a:gd name="T47" fmla="*/ 85 h 85"/>
                <a:gd name="T48" fmla="*/ 75 w 173"/>
                <a:gd name="T49" fmla="*/ 85 h 85"/>
                <a:gd name="T50" fmla="*/ 99 w 173"/>
                <a:gd name="T51" fmla="*/ 85 h 85"/>
                <a:gd name="T52" fmla="*/ 109 w 173"/>
                <a:gd name="T53" fmla="*/ 68 h 85"/>
                <a:gd name="T54" fmla="*/ 143 w 173"/>
                <a:gd name="T55" fmla="*/ 68 h 85"/>
                <a:gd name="T56" fmla="*/ 145 w 173"/>
                <a:gd name="T57" fmla="*/ 85 h 85"/>
                <a:gd name="T58" fmla="*/ 173 w 173"/>
                <a:gd name="T59" fmla="*/ 85 h 85"/>
                <a:gd name="T60" fmla="*/ 157 w 173"/>
                <a:gd name="T61" fmla="*/ 0 h 85"/>
                <a:gd name="T62" fmla="*/ 53 w 173"/>
                <a:gd name="T63" fmla="*/ 36 h 85"/>
                <a:gd name="T64" fmla="*/ 43 w 173"/>
                <a:gd name="T65" fmla="*/ 37 h 85"/>
                <a:gd name="T66" fmla="*/ 34 w 173"/>
                <a:gd name="T67" fmla="*/ 37 h 85"/>
                <a:gd name="T68" fmla="*/ 39 w 173"/>
                <a:gd name="T69" fmla="*/ 16 h 85"/>
                <a:gd name="T70" fmla="*/ 48 w 173"/>
                <a:gd name="T71" fmla="*/ 16 h 85"/>
                <a:gd name="T72" fmla="*/ 57 w 173"/>
                <a:gd name="T73" fmla="*/ 17 h 85"/>
                <a:gd name="T74" fmla="*/ 62 w 173"/>
                <a:gd name="T75" fmla="*/ 23 h 85"/>
                <a:gd name="T76" fmla="*/ 62 w 173"/>
                <a:gd name="T77" fmla="*/ 26 h 85"/>
                <a:gd name="T78" fmla="*/ 53 w 173"/>
                <a:gd name="T79" fmla="*/ 36 h 85"/>
                <a:gd name="T80" fmla="*/ 117 w 173"/>
                <a:gd name="T81" fmla="*/ 53 h 85"/>
                <a:gd name="T82" fmla="*/ 137 w 173"/>
                <a:gd name="T83" fmla="*/ 17 h 85"/>
                <a:gd name="T84" fmla="*/ 138 w 173"/>
                <a:gd name="T85" fmla="*/ 17 h 85"/>
                <a:gd name="T86" fmla="*/ 141 w 173"/>
                <a:gd name="T87" fmla="*/ 53 h 85"/>
                <a:gd name="T88" fmla="*/ 117 w 173"/>
                <a:gd name="T89" fmla="*/ 5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85">
                  <a:moveTo>
                    <a:pt x="15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2"/>
                    <a:pt x="75" y="75"/>
                    <a:pt x="75" y="64"/>
                  </a:cubicBezTo>
                  <a:cubicBezTo>
                    <a:pt x="76" y="61"/>
                    <a:pt x="76" y="58"/>
                    <a:pt x="76" y="57"/>
                  </a:cubicBezTo>
                  <a:cubicBezTo>
                    <a:pt x="76" y="52"/>
                    <a:pt x="75" y="49"/>
                    <a:pt x="73" y="47"/>
                  </a:cubicBezTo>
                  <a:cubicBezTo>
                    <a:pt x="71" y="45"/>
                    <a:pt x="66" y="44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6" y="42"/>
                    <a:pt x="71" y="41"/>
                    <a:pt x="74" y="39"/>
                  </a:cubicBezTo>
                  <a:cubicBezTo>
                    <a:pt x="80" y="35"/>
                    <a:pt x="84" y="30"/>
                    <a:pt x="86" y="23"/>
                  </a:cubicBezTo>
                  <a:cubicBezTo>
                    <a:pt x="86" y="20"/>
                    <a:pt x="87" y="18"/>
                    <a:pt x="87" y="16"/>
                  </a:cubicBezTo>
                  <a:cubicBezTo>
                    <a:pt x="87" y="12"/>
                    <a:pt x="85" y="9"/>
                    <a:pt x="83" y="6"/>
                  </a:cubicBezTo>
                  <a:cubicBezTo>
                    <a:pt x="81" y="3"/>
                    <a:pt x="77" y="1"/>
                    <a:pt x="72" y="0"/>
                  </a:cubicBezTo>
                  <a:cubicBezTo>
                    <a:pt x="69" y="0"/>
                    <a:pt x="65" y="0"/>
                    <a:pt x="5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5" y="52"/>
                    <a:pt x="47" y="53"/>
                    <a:pt x="49" y="54"/>
                  </a:cubicBezTo>
                  <a:cubicBezTo>
                    <a:pt x="50" y="55"/>
                    <a:pt x="51" y="57"/>
                    <a:pt x="51" y="59"/>
                  </a:cubicBezTo>
                  <a:cubicBezTo>
                    <a:pt x="51" y="60"/>
                    <a:pt x="51" y="63"/>
                    <a:pt x="50" y="66"/>
                  </a:cubicBezTo>
                  <a:cubicBezTo>
                    <a:pt x="49" y="76"/>
                    <a:pt x="49" y="82"/>
                    <a:pt x="49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73" y="85"/>
                    <a:pt x="173" y="85"/>
                    <a:pt x="173" y="85"/>
                  </a:cubicBezTo>
                  <a:lnTo>
                    <a:pt x="157" y="0"/>
                  </a:lnTo>
                  <a:close/>
                  <a:moveTo>
                    <a:pt x="53" y="36"/>
                  </a:moveTo>
                  <a:cubicBezTo>
                    <a:pt x="52" y="36"/>
                    <a:pt x="48" y="37"/>
                    <a:pt x="43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2" y="16"/>
                    <a:pt x="55" y="16"/>
                    <a:pt x="57" y="17"/>
                  </a:cubicBezTo>
                  <a:cubicBezTo>
                    <a:pt x="60" y="18"/>
                    <a:pt x="62" y="20"/>
                    <a:pt x="62" y="23"/>
                  </a:cubicBezTo>
                  <a:cubicBezTo>
                    <a:pt x="62" y="24"/>
                    <a:pt x="62" y="25"/>
                    <a:pt x="62" y="26"/>
                  </a:cubicBezTo>
                  <a:cubicBezTo>
                    <a:pt x="61" y="31"/>
                    <a:pt x="58" y="35"/>
                    <a:pt x="53" y="36"/>
                  </a:cubicBezTo>
                  <a:close/>
                  <a:moveTo>
                    <a:pt x="117" y="53"/>
                  </a:moveTo>
                  <a:cubicBezTo>
                    <a:pt x="137" y="17"/>
                    <a:pt x="137" y="17"/>
                    <a:pt x="137" y="17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41" y="53"/>
                    <a:pt x="141" y="53"/>
                    <a:pt x="141" y="53"/>
                  </a:cubicBezTo>
                  <a:lnTo>
                    <a:pt x="11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657" y="553"/>
              <a:ext cx="202" cy="203"/>
            </a:xfrm>
            <a:custGeom>
              <a:avLst/>
              <a:gdLst>
                <a:gd name="T0" fmla="*/ 85 w 85"/>
                <a:gd name="T1" fmla="*/ 21 h 85"/>
                <a:gd name="T2" fmla="*/ 85 w 85"/>
                <a:gd name="T3" fmla="*/ 17 h 85"/>
                <a:gd name="T4" fmla="*/ 81 w 85"/>
                <a:gd name="T5" fmla="*/ 6 h 85"/>
                <a:gd name="T6" fmla="*/ 69 w 85"/>
                <a:gd name="T7" fmla="*/ 0 h 85"/>
                <a:gd name="T8" fmla="*/ 65 w 85"/>
                <a:gd name="T9" fmla="*/ 0 h 85"/>
                <a:gd name="T10" fmla="*/ 18 w 85"/>
                <a:gd name="T11" fmla="*/ 0 h 85"/>
                <a:gd name="T12" fmla="*/ 0 w 85"/>
                <a:gd name="T13" fmla="*/ 85 h 85"/>
                <a:gd name="T14" fmla="*/ 38 w 85"/>
                <a:gd name="T15" fmla="*/ 85 h 85"/>
                <a:gd name="T16" fmla="*/ 62 w 85"/>
                <a:gd name="T17" fmla="*/ 82 h 85"/>
                <a:gd name="T18" fmla="*/ 74 w 85"/>
                <a:gd name="T19" fmla="*/ 72 h 85"/>
                <a:gd name="T20" fmla="*/ 79 w 85"/>
                <a:gd name="T21" fmla="*/ 57 h 85"/>
                <a:gd name="T22" fmla="*/ 62 w 85"/>
                <a:gd name="T23" fmla="*/ 41 h 85"/>
                <a:gd name="T24" fmla="*/ 62 w 85"/>
                <a:gd name="T25" fmla="*/ 41 h 85"/>
                <a:gd name="T26" fmla="*/ 85 w 85"/>
                <a:gd name="T27" fmla="*/ 21 h 85"/>
                <a:gd name="T28" fmla="*/ 54 w 85"/>
                <a:gd name="T29" fmla="*/ 60 h 85"/>
                <a:gd name="T30" fmla="*/ 40 w 85"/>
                <a:gd name="T31" fmla="*/ 70 h 85"/>
                <a:gd name="T32" fmla="*/ 26 w 85"/>
                <a:gd name="T33" fmla="*/ 70 h 85"/>
                <a:gd name="T34" fmla="*/ 31 w 85"/>
                <a:gd name="T35" fmla="*/ 49 h 85"/>
                <a:gd name="T36" fmla="*/ 43 w 85"/>
                <a:gd name="T37" fmla="*/ 49 h 85"/>
                <a:gd name="T38" fmla="*/ 55 w 85"/>
                <a:gd name="T39" fmla="*/ 57 h 85"/>
                <a:gd name="T40" fmla="*/ 54 w 85"/>
                <a:gd name="T41" fmla="*/ 60 h 85"/>
                <a:gd name="T42" fmla="*/ 60 w 85"/>
                <a:gd name="T43" fmla="*/ 25 h 85"/>
                <a:gd name="T44" fmla="*/ 54 w 85"/>
                <a:gd name="T45" fmla="*/ 33 h 85"/>
                <a:gd name="T46" fmla="*/ 45 w 85"/>
                <a:gd name="T47" fmla="*/ 34 h 85"/>
                <a:gd name="T48" fmla="*/ 34 w 85"/>
                <a:gd name="T49" fmla="*/ 34 h 85"/>
                <a:gd name="T50" fmla="*/ 38 w 85"/>
                <a:gd name="T51" fmla="*/ 15 h 85"/>
                <a:gd name="T52" fmla="*/ 51 w 85"/>
                <a:gd name="T53" fmla="*/ 15 h 85"/>
                <a:gd name="T54" fmla="*/ 58 w 85"/>
                <a:gd name="T55" fmla="*/ 17 h 85"/>
                <a:gd name="T56" fmla="*/ 60 w 85"/>
                <a:gd name="T57" fmla="*/ 2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" h="85">
                  <a:moveTo>
                    <a:pt x="85" y="21"/>
                  </a:moveTo>
                  <a:cubicBezTo>
                    <a:pt x="85" y="20"/>
                    <a:pt x="85" y="18"/>
                    <a:pt x="85" y="17"/>
                  </a:cubicBezTo>
                  <a:cubicBezTo>
                    <a:pt x="85" y="13"/>
                    <a:pt x="84" y="9"/>
                    <a:pt x="81" y="6"/>
                  </a:cubicBezTo>
                  <a:cubicBezTo>
                    <a:pt x="78" y="3"/>
                    <a:pt x="74" y="1"/>
                    <a:pt x="69" y="0"/>
                  </a:cubicBezTo>
                  <a:cubicBezTo>
                    <a:pt x="68" y="0"/>
                    <a:pt x="66" y="0"/>
                    <a:pt x="6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49" y="85"/>
                    <a:pt x="57" y="84"/>
                    <a:pt x="62" y="82"/>
                  </a:cubicBezTo>
                  <a:cubicBezTo>
                    <a:pt x="67" y="79"/>
                    <a:pt x="71" y="76"/>
                    <a:pt x="74" y="72"/>
                  </a:cubicBezTo>
                  <a:cubicBezTo>
                    <a:pt x="77" y="67"/>
                    <a:pt x="79" y="62"/>
                    <a:pt x="79" y="57"/>
                  </a:cubicBezTo>
                  <a:cubicBezTo>
                    <a:pt x="79" y="48"/>
                    <a:pt x="73" y="43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75" y="38"/>
                    <a:pt x="82" y="31"/>
                    <a:pt x="85" y="21"/>
                  </a:cubicBezTo>
                  <a:close/>
                  <a:moveTo>
                    <a:pt x="54" y="60"/>
                  </a:moveTo>
                  <a:cubicBezTo>
                    <a:pt x="53" y="66"/>
                    <a:pt x="48" y="70"/>
                    <a:pt x="40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51" y="49"/>
                    <a:pt x="55" y="52"/>
                    <a:pt x="55" y="57"/>
                  </a:cubicBezTo>
                  <a:cubicBezTo>
                    <a:pt x="55" y="58"/>
                    <a:pt x="54" y="59"/>
                    <a:pt x="54" y="60"/>
                  </a:cubicBezTo>
                  <a:close/>
                  <a:moveTo>
                    <a:pt x="60" y="25"/>
                  </a:moveTo>
                  <a:cubicBezTo>
                    <a:pt x="59" y="29"/>
                    <a:pt x="57" y="31"/>
                    <a:pt x="54" y="33"/>
                  </a:cubicBezTo>
                  <a:cubicBezTo>
                    <a:pt x="52" y="34"/>
                    <a:pt x="49" y="34"/>
                    <a:pt x="45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5" y="15"/>
                    <a:pt x="57" y="16"/>
                    <a:pt x="58" y="17"/>
                  </a:cubicBezTo>
                  <a:cubicBezTo>
                    <a:pt x="60" y="19"/>
                    <a:pt x="61" y="21"/>
                    <a:pt x="6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"/>
            <p:cNvSpPr>
              <a:spLocks/>
            </p:cNvSpPr>
            <p:nvPr/>
          </p:nvSpPr>
          <p:spPr bwMode="auto">
            <a:xfrm>
              <a:off x="290" y="553"/>
              <a:ext cx="191" cy="203"/>
            </a:xfrm>
            <a:custGeom>
              <a:avLst/>
              <a:gdLst>
                <a:gd name="T0" fmla="*/ 0 w 80"/>
                <a:gd name="T1" fmla="*/ 58 h 85"/>
                <a:gd name="T2" fmla="*/ 24 w 80"/>
                <a:gd name="T3" fmla="*/ 58 h 85"/>
                <a:gd name="T4" fmla="*/ 24 w 80"/>
                <a:gd name="T5" fmla="*/ 61 h 85"/>
                <a:gd name="T6" fmla="*/ 36 w 80"/>
                <a:gd name="T7" fmla="*/ 70 h 85"/>
                <a:gd name="T8" fmla="*/ 50 w 80"/>
                <a:gd name="T9" fmla="*/ 61 h 85"/>
                <a:gd name="T10" fmla="*/ 51 w 80"/>
                <a:gd name="T11" fmla="*/ 59 h 85"/>
                <a:gd name="T12" fmla="*/ 45 w 80"/>
                <a:gd name="T13" fmla="*/ 53 h 85"/>
                <a:gd name="T14" fmla="*/ 25 w 80"/>
                <a:gd name="T15" fmla="*/ 48 h 85"/>
                <a:gd name="T16" fmla="*/ 8 w 80"/>
                <a:gd name="T17" fmla="*/ 31 h 85"/>
                <a:gd name="T18" fmla="*/ 9 w 80"/>
                <a:gd name="T19" fmla="*/ 25 h 85"/>
                <a:gd name="T20" fmla="*/ 21 w 80"/>
                <a:gd name="T21" fmla="*/ 8 h 85"/>
                <a:gd name="T22" fmla="*/ 50 w 80"/>
                <a:gd name="T23" fmla="*/ 0 h 85"/>
                <a:gd name="T24" fmla="*/ 80 w 80"/>
                <a:gd name="T25" fmla="*/ 18 h 85"/>
                <a:gd name="T26" fmla="*/ 80 w 80"/>
                <a:gd name="T27" fmla="*/ 26 h 85"/>
                <a:gd name="T28" fmla="*/ 56 w 80"/>
                <a:gd name="T29" fmla="*/ 26 h 85"/>
                <a:gd name="T30" fmla="*/ 56 w 80"/>
                <a:gd name="T31" fmla="*/ 22 h 85"/>
                <a:gd name="T32" fmla="*/ 47 w 80"/>
                <a:gd name="T33" fmla="*/ 15 h 85"/>
                <a:gd name="T34" fmla="*/ 38 w 80"/>
                <a:gd name="T35" fmla="*/ 17 h 85"/>
                <a:gd name="T36" fmla="*/ 34 w 80"/>
                <a:gd name="T37" fmla="*/ 23 h 85"/>
                <a:gd name="T38" fmla="*/ 34 w 80"/>
                <a:gd name="T39" fmla="*/ 25 h 85"/>
                <a:gd name="T40" fmla="*/ 41 w 80"/>
                <a:gd name="T41" fmla="*/ 32 h 85"/>
                <a:gd name="T42" fmla="*/ 56 w 80"/>
                <a:gd name="T43" fmla="*/ 36 h 85"/>
                <a:gd name="T44" fmla="*/ 69 w 80"/>
                <a:gd name="T45" fmla="*/ 41 h 85"/>
                <a:gd name="T46" fmla="*/ 76 w 80"/>
                <a:gd name="T47" fmla="*/ 53 h 85"/>
                <a:gd name="T48" fmla="*/ 75 w 80"/>
                <a:gd name="T49" fmla="*/ 59 h 85"/>
                <a:gd name="T50" fmla="*/ 60 w 80"/>
                <a:gd name="T51" fmla="*/ 79 h 85"/>
                <a:gd name="T52" fmla="*/ 32 w 80"/>
                <a:gd name="T53" fmla="*/ 85 h 85"/>
                <a:gd name="T54" fmla="*/ 3 w 80"/>
                <a:gd name="T55" fmla="*/ 76 h 85"/>
                <a:gd name="T56" fmla="*/ 0 w 80"/>
                <a:gd name="T57" fmla="*/ 65 h 85"/>
                <a:gd name="T58" fmla="*/ 0 w 80"/>
                <a:gd name="T59" fmla="*/ 5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0" h="85">
                  <a:moveTo>
                    <a:pt x="0" y="58"/>
                  </a:moveTo>
                  <a:cubicBezTo>
                    <a:pt x="24" y="58"/>
                    <a:pt x="24" y="58"/>
                    <a:pt x="24" y="58"/>
                  </a:cubicBezTo>
                  <a:cubicBezTo>
                    <a:pt x="24" y="59"/>
                    <a:pt x="24" y="60"/>
                    <a:pt x="24" y="61"/>
                  </a:cubicBezTo>
                  <a:cubicBezTo>
                    <a:pt x="24" y="67"/>
                    <a:pt x="28" y="70"/>
                    <a:pt x="36" y="70"/>
                  </a:cubicBezTo>
                  <a:cubicBezTo>
                    <a:pt x="44" y="70"/>
                    <a:pt x="49" y="67"/>
                    <a:pt x="50" y="61"/>
                  </a:cubicBezTo>
                  <a:cubicBezTo>
                    <a:pt x="51" y="60"/>
                    <a:pt x="51" y="59"/>
                    <a:pt x="51" y="59"/>
                  </a:cubicBezTo>
                  <a:cubicBezTo>
                    <a:pt x="51" y="56"/>
                    <a:pt x="49" y="54"/>
                    <a:pt x="45" y="53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4" y="45"/>
                    <a:pt x="8" y="39"/>
                    <a:pt x="8" y="31"/>
                  </a:cubicBezTo>
                  <a:cubicBezTo>
                    <a:pt x="8" y="29"/>
                    <a:pt x="8" y="27"/>
                    <a:pt x="9" y="25"/>
                  </a:cubicBezTo>
                  <a:cubicBezTo>
                    <a:pt x="11" y="18"/>
                    <a:pt x="15" y="12"/>
                    <a:pt x="21" y="8"/>
                  </a:cubicBezTo>
                  <a:cubicBezTo>
                    <a:pt x="29" y="3"/>
                    <a:pt x="38" y="0"/>
                    <a:pt x="50" y="0"/>
                  </a:cubicBezTo>
                  <a:cubicBezTo>
                    <a:pt x="70" y="0"/>
                    <a:pt x="80" y="6"/>
                    <a:pt x="80" y="18"/>
                  </a:cubicBezTo>
                  <a:cubicBezTo>
                    <a:pt x="80" y="20"/>
                    <a:pt x="80" y="23"/>
                    <a:pt x="80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4"/>
                    <a:pt x="56" y="23"/>
                    <a:pt x="56" y="22"/>
                  </a:cubicBezTo>
                  <a:cubicBezTo>
                    <a:pt x="56" y="17"/>
                    <a:pt x="53" y="15"/>
                    <a:pt x="47" y="15"/>
                  </a:cubicBezTo>
                  <a:cubicBezTo>
                    <a:pt x="44" y="15"/>
                    <a:pt x="41" y="15"/>
                    <a:pt x="38" y="17"/>
                  </a:cubicBezTo>
                  <a:cubicBezTo>
                    <a:pt x="36" y="19"/>
                    <a:pt x="34" y="21"/>
                    <a:pt x="34" y="23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4" y="28"/>
                    <a:pt x="36" y="30"/>
                    <a:pt x="41" y="32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62" y="37"/>
                    <a:pt x="67" y="39"/>
                    <a:pt x="69" y="41"/>
                  </a:cubicBezTo>
                  <a:cubicBezTo>
                    <a:pt x="74" y="44"/>
                    <a:pt x="76" y="48"/>
                    <a:pt x="76" y="53"/>
                  </a:cubicBezTo>
                  <a:cubicBezTo>
                    <a:pt x="76" y="55"/>
                    <a:pt x="76" y="57"/>
                    <a:pt x="75" y="59"/>
                  </a:cubicBezTo>
                  <a:cubicBezTo>
                    <a:pt x="73" y="68"/>
                    <a:pt x="68" y="74"/>
                    <a:pt x="60" y="79"/>
                  </a:cubicBezTo>
                  <a:cubicBezTo>
                    <a:pt x="52" y="83"/>
                    <a:pt x="43" y="85"/>
                    <a:pt x="32" y="85"/>
                  </a:cubicBezTo>
                  <a:cubicBezTo>
                    <a:pt x="17" y="85"/>
                    <a:pt x="7" y="82"/>
                    <a:pt x="3" y="76"/>
                  </a:cubicBezTo>
                  <a:cubicBezTo>
                    <a:pt x="1" y="73"/>
                    <a:pt x="0" y="69"/>
                    <a:pt x="0" y="65"/>
                  </a:cubicBezTo>
                  <a:cubicBezTo>
                    <a:pt x="0" y="63"/>
                    <a:pt x="0" y="60"/>
                    <a:pt x="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"/>
            <p:cNvSpPr>
              <a:spLocks/>
            </p:cNvSpPr>
            <p:nvPr/>
          </p:nvSpPr>
          <p:spPr bwMode="auto">
            <a:xfrm>
              <a:off x="476" y="553"/>
              <a:ext cx="200" cy="203"/>
            </a:xfrm>
            <a:custGeom>
              <a:avLst/>
              <a:gdLst>
                <a:gd name="T0" fmla="*/ 0 w 200"/>
                <a:gd name="T1" fmla="*/ 203 h 203"/>
                <a:gd name="T2" fmla="*/ 45 w 200"/>
                <a:gd name="T3" fmla="*/ 0 h 203"/>
                <a:gd name="T4" fmla="*/ 200 w 200"/>
                <a:gd name="T5" fmla="*/ 0 h 203"/>
                <a:gd name="T6" fmla="*/ 190 w 200"/>
                <a:gd name="T7" fmla="*/ 38 h 203"/>
                <a:gd name="T8" fmla="*/ 93 w 200"/>
                <a:gd name="T9" fmla="*/ 38 h 203"/>
                <a:gd name="T10" fmla="*/ 83 w 200"/>
                <a:gd name="T11" fmla="*/ 81 h 203"/>
                <a:gd name="T12" fmla="*/ 176 w 200"/>
                <a:gd name="T13" fmla="*/ 81 h 203"/>
                <a:gd name="T14" fmla="*/ 166 w 200"/>
                <a:gd name="T15" fmla="*/ 122 h 203"/>
                <a:gd name="T16" fmla="*/ 76 w 200"/>
                <a:gd name="T17" fmla="*/ 122 h 203"/>
                <a:gd name="T18" fmla="*/ 66 w 200"/>
                <a:gd name="T19" fmla="*/ 165 h 203"/>
                <a:gd name="T20" fmla="*/ 166 w 200"/>
                <a:gd name="T21" fmla="*/ 165 h 203"/>
                <a:gd name="T22" fmla="*/ 157 w 200"/>
                <a:gd name="T23" fmla="*/ 203 h 203"/>
                <a:gd name="T24" fmla="*/ 0 w 200"/>
                <a:gd name="T2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03">
                  <a:moveTo>
                    <a:pt x="0" y="203"/>
                  </a:moveTo>
                  <a:lnTo>
                    <a:pt x="45" y="0"/>
                  </a:lnTo>
                  <a:lnTo>
                    <a:pt x="200" y="0"/>
                  </a:lnTo>
                  <a:lnTo>
                    <a:pt x="190" y="38"/>
                  </a:lnTo>
                  <a:lnTo>
                    <a:pt x="93" y="38"/>
                  </a:lnTo>
                  <a:lnTo>
                    <a:pt x="83" y="81"/>
                  </a:lnTo>
                  <a:lnTo>
                    <a:pt x="176" y="81"/>
                  </a:lnTo>
                  <a:lnTo>
                    <a:pt x="166" y="122"/>
                  </a:lnTo>
                  <a:lnTo>
                    <a:pt x="76" y="122"/>
                  </a:lnTo>
                  <a:lnTo>
                    <a:pt x="66" y="165"/>
                  </a:lnTo>
                  <a:lnTo>
                    <a:pt x="166" y="165"/>
                  </a:lnTo>
                  <a:lnTo>
                    <a:pt x="157" y="203"/>
                  </a:lnTo>
                  <a:lnTo>
                    <a:pt x="0" y="2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9"/>
            <p:cNvSpPr>
              <a:spLocks/>
            </p:cNvSpPr>
            <p:nvPr/>
          </p:nvSpPr>
          <p:spPr bwMode="auto">
            <a:xfrm>
              <a:off x="1275" y="553"/>
              <a:ext cx="197" cy="203"/>
            </a:xfrm>
            <a:custGeom>
              <a:avLst/>
              <a:gdLst>
                <a:gd name="T0" fmla="*/ 0 w 197"/>
                <a:gd name="T1" fmla="*/ 203 h 203"/>
                <a:gd name="T2" fmla="*/ 42 w 197"/>
                <a:gd name="T3" fmla="*/ 0 h 203"/>
                <a:gd name="T4" fmla="*/ 197 w 197"/>
                <a:gd name="T5" fmla="*/ 0 h 203"/>
                <a:gd name="T6" fmla="*/ 190 w 197"/>
                <a:gd name="T7" fmla="*/ 38 h 203"/>
                <a:gd name="T8" fmla="*/ 90 w 197"/>
                <a:gd name="T9" fmla="*/ 38 h 203"/>
                <a:gd name="T10" fmla="*/ 83 w 197"/>
                <a:gd name="T11" fmla="*/ 81 h 203"/>
                <a:gd name="T12" fmla="*/ 173 w 197"/>
                <a:gd name="T13" fmla="*/ 81 h 203"/>
                <a:gd name="T14" fmla="*/ 166 w 197"/>
                <a:gd name="T15" fmla="*/ 122 h 203"/>
                <a:gd name="T16" fmla="*/ 73 w 197"/>
                <a:gd name="T17" fmla="*/ 122 h 203"/>
                <a:gd name="T18" fmla="*/ 64 w 197"/>
                <a:gd name="T19" fmla="*/ 165 h 203"/>
                <a:gd name="T20" fmla="*/ 164 w 197"/>
                <a:gd name="T21" fmla="*/ 165 h 203"/>
                <a:gd name="T22" fmla="*/ 157 w 197"/>
                <a:gd name="T23" fmla="*/ 203 h 203"/>
                <a:gd name="T24" fmla="*/ 0 w 197"/>
                <a:gd name="T2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203">
                  <a:moveTo>
                    <a:pt x="0" y="203"/>
                  </a:moveTo>
                  <a:lnTo>
                    <a:pt x="42" y="0"/>
                  </a:lnTo>
                  <a:lnTo>
                    <a:pt x="197" y="0"/>
                  </a:lnTo>
                  <a:lnTo>
                    <a:pt x="190" y="38"/>
                  </a:lnTo>
                  <a:lnTo>
                    <a:pt x="90" y="38"/>
                  </a:lnTo>
                  <a:lnTo>
                    <a:pt x="83" y="81"/>
                  </a:lnTo>
                  <a:lnTo>
                    <a:pt x="173" y="81"/>
                  </a:lnTo>
                  <a:lnTo>
                    <a:pt x="166" y="122"/>
                  </a:lnTo>
                  <a:lnTo>
                    <a:pt x="73" y="122"/>
                  </a:lnTo>
                  <a:lnTo>
                    <a:pt x="64" y="165"/>
                  </a:lnTo>
                  <a:lnTo>
                    <a:pt x="164" y="165"/>
                  </a:lnTo>
                  <a:lnTo>
                    <a:pt x="157" y="203"/>
                  </a:lnTo>
                  <a:lnTo>
                    <a:pt x="0" y="2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10"/>
            <p:cNvSpPr>
              <a:spLocks/>
            </p:cNvSpPr>
            <p:nvPr/>
          </p:nvSpPr>
          <p:spPr bwMode="auto">
            <a:xfrm>
              <a:off x="730" y="334"/>
              <a:ext cx="388" cy="69"/>
            </a:xfrm>
            <a:custGeom>
              <a:avLst/>
              <a:gdLst>
                <a:gd name="T0" fmla="*/ 0 w 388"/>
                <a:gd name="T1" fmla="*/ 69 h 69"/>
                <a:gd name="T2" fmla="*/ 373 w 388"/>
                <a:gd name="T3" fmla="*/ 69 h 69"/>
                <a:gd name="T4" fmla="*/ 388 w 388"/>
                <a:gd name="T5" fmla="*/ 0 h 69"/>
                <a:gd name="T6" fmla="*/ 14 w 388"/>
                <a:gd name="T7" fmla="*/ 0 h 69"/>
                <a:gd name="T8" fmla="*/ 0 w 388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69">
                  <a:moveTo>
                    <a:pt x="0" y="69"/>
                  </a:moveTo>
                  <a:lnTo>
                    <a:pt x="373" y="69"/>
                  </a:lnTo>
                  <a:lnTo>
                    <a:pt x="388" y="0"/>
                  </a:lnTo>
                  <a:lnTo>
                    <a:pt x="14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11"/>
            <p:cNvSpPr>
              <a:spLocks/>
            </p:cNvSpPr>
            <p:nvPr/>
          </p:nvSpPr>
          <p:spPr bwMode="auto">
            <a:xfrm>
              <a:off x="706" y="441"/>
              <a:ext cx="388" cy="72"/>
            </a:xfrm>
            <a:custGeom>
              <a:avLst/>
              <a:gdLst>
                <a:gd name="T0" fmla="*/ 0 w 388"/>
                <a:gd name="T1" fmla="*/ 72 h 72"/>
                <a:gd name="T2" fmla="*/ 376 w 388"/>
                <a:gd name="T3" fmla="*/ 72 h 72"/>
                <a:gd name="T4" fmla="*/ 388 w 388"/>
                <a:gd name="T5" fmla="*/ 0 h 72"/>
                <a:gd name="T6" fmla="*/ 15 w 388"/>
                <a:gd name="T7" fmla="*/ 0 h 72"/>
                <a:gd name="T8" fmla="*/ 0 w 38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72">
                  <a:moveTo>
                    <a:pt x="0" y="72"/>
                  </a:moveTo>
                  <a:lnTo>
                    <a:pt x="376" y="72"/>
                  </a:lnTo>
                  <a:lnTo>
                    <a:pt x="388" y="0"/>
                  </a:lnTo>
                  <a:lnTo>
                    <a:pt x="15" y="0"/>
                  </a:lnTo>
                  <a:lnTo>
                    <a:pt x="0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12"/>
            <p:cNvSpPr>
              <a:spLocks/>
            </p:cNvSpPr>
            <p:nvPr/>
          </p:nvSpPr>
          <p:spPr bwMode="auto">
            <a:xfrm>
              <a:off x="633" y="799"/>
              <a:ext cx="387" cy="69"/>
            </a:xfrm>
            <a:custGeom>
              <a:avLst/>
              <a:gdLst>
                <a:gd name="T0" fmla="*/ 0 w 387"/>
                <a:gd name="T1" fmla="*/ 69 h 69"/>
                <a:gd name="T2" fmla="*/ 373 w 387"/>
                <a:gd name="T3" fmla="*/ 69 h 69"/>
                <a:gd name="T4" fmla="*/ 387 w 387"/>
                <a:gd name="T5" fmla="*/ 0 h 69"/>
                <a:gd name="T6" fmla="*/ 14 w 387"/>
                <a:gd name="T7" fmla="*/ 0 h 69"/>
                <a:gd name="T8" fmla="*/ 0 w 387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69">
                  <a:moveTo>
                    <a:pt x="0" y="69"/>
                  </a:moveTo>
                  <a:lnTo>
                    <a:pt x="373" y="69"/>
                  </a:lnTo>
                  <a:lnTo>
                    <a:pt x="387" y="0"/>
                  </a:lnTo>
                  <a:lnTo>
                    <a:pt x="14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13"/>
            <p:cNvSpPr>
              <a:spLocks/>
            </p:cNvSpPr>
            <p:nvPr/>
          </p:nvSpPr>
          <p:spPr bwMode="auto">
            <a:xfrm>
              <a:off x="609" y="906"/>
              <a:ext cx="387" cy="69"/>
            </a:xfrm>
            <a:custGeom>
              <a:avLst/>
              <a:gdLst>
                <a:gd name="T0" fmla="*/ 0 w 387"/>
                <a:gd name="T1" fmla="*/ 69 h 69"/>
                <a:gd name="T2" fmla="*/ 376 w 387"/>
                <a:gd name="T3" fmla="*/ 69 h 69"/>
                <a:gd name="T4" fmla="*/ 387 w 387"/>
                <a:gd name="T5" fmla="*/ 0 h 69"/>
                <a:gd name="T6" fmla="*/ 14 w 387"/>
                <a:gd name="T7" fmla="*/ 0 h 69"/>
                <a:gd name="T8" fmla="*/ 0 w 387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69">
                  <a:moveTo>
                    <a:pt x="0" y="69"/>
                  </a:moveTo>
                  <a:lnTo>
                    <a:pt x="376" y="69"/>
                  </a:lnTo>
                  <a:lnTo>
                    <a:pt x="387" y="0"/>
                  </a:lnTo>
                  <a:lnTo>
                    <a:pt x="14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4" name="Retângulo 33"/>
          <p:cNvSpPr/>
          <p:nvPr/>
        </p:nvSpPr>
        <p:spPr>
          <a:xfrm>
            <a:off x="10380118" y="2863503"/>
            <a:ext cx="940818" cy="646331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t-BR" sz="3600" b="1" dirty="0" smtClean="0">
                <a:ln w="18000">
                  <a:noFill/>
                  <a:prstDash val="solid"/>
                  <a:miter lim="800000"/>
                </a:ln>
                <a:solidFill>
                  <a:schemeClr val="accent1">
                    <a:lumMod val="20000"/>
                    <a:lumOff val="80000"/>
                  </a:schemeClr>
                </a:solidFill>
              </a:rPr>
              <a:t>da</a:t>
            </a:r>
            <a:endParaRPr lang="pt-BR" b="1" cap="none" spc="0" dirty="0">
              <a:ln w="18000">
                <a:noFill/>
                <a:prstDash val="solid"/>
                <a:miter lim="800000"/>
              </a:ln>
              <a:solidFill>
                <a:schemeClr val="accent1">
                  <a:lumMod val="20000"/>
                  <a:lumOff val="80000"/>
                </a:schemeClr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35" name="Retângulo 34"/>
          <p:cNvSpPr/>
          <p:nvPr/>
        </p:nvSpPr>
        <p:spPr>
          <a:xfrm>
            <a:off x="6409697" y="2152625"/>
            <a:ext cx="4649420" cy="156966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pt-BR" sz="9600" b="1" dirty="0" smtClean="0">
                <a:ln w="18000">
                  <a:noFill/>
                  <a:prstDash val="solid"/>
                  <a:miter lim="800000"/>
                </a:ln>
                <a:solidFill>
                  <a:schemeClr val="accent1">
                    <a:lumMod val="20000"/>
                    <a:lumOff val="80000"/>
                  </a:schemeClr>
                </a:solidFill>
              </a:rPr>
              <a:t>Perfil</a:t>
            </a:r>
            <a:endParaRPr lang="pt-BR" sz="6000" b="1" cap="none" spc="0" dirty="0">
              <a:ln w="18000">
                <a:noFill/>
                <a:prstDash val="solid"/>
                <a:miter lim="800000"/>
              </a:ln>
              <a:solidFill>
                <a:schemeClr val="accent1">
                  <a:lumMod val="20000"/>
                  <a:lumOff val="80000"/>
                </a:schemeClr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36" name="Retângulo 35"/>
          <p:cNvSpPr/>
          <p:nvPr/>
        </p:nvSpPr>
        <p:spPr>
          <a:xfrm>
            <a:off x="6032117" y="3121904"/>
            <a:ext cx="2344589" cy="1862048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t-BR" sz="11500" b="1" dirty="0">
                <a:ln w="18000">
                  <a:noFill/>
                  <a:prstDash val="solid"/>
                  <a:miter lim="800000"/>
                </a:ln>
                <a:solidFill>
                  <a:schemeClr val="accent1">
                    <a:lumMod val="20000"/>
                    <a:lumOff val="80000"/>
                  </a:schemeClr>
                </a:solidFill>
              </a:rPr>
              <a:t>ME </a:t>
            </a:r>
            <a:endParaRPr lang="pt-BR" sz="6600" b="1" cap="none" spc="0" dirty="0">
              <a:ln w="18000">
                <a:noFill/>
                <a:prstDash val="solid"/>
                <a:miter lim="800000"/>
              </a:ln>
              <a:solidFill>
                <a:schemeClr val="accent1">
                  <a:lumMod val="20000"/>
                  <a:lumOff val="80000"/>
                </a:schemeClr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37" name="Retângulo 36"/>
          <p:cNvSpPr/>
          <p:nvPr/>
        </p:nvSpPr>
        <p:spPr>
          <a:xfrm>
            <a:off x="5286614" y="5461457"/>
            <a:ext cx="5254624" cy="36933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pt-BR" b="1" dirty="0">
                <a:ln w="18000">
                  <a:noFill/>
                  <a:prstDash val="solid"/>
                  <a:miter lim="800000"/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pesquisa quantitativa</a:t>
            </a:r>
            <a:endParaRPr lang="pt-BR" sz="900" b="1" cap="none" spc="0" dirty="0">
              <a:ln w="18000">
                <a:noFill/>
                <a:prstDash val="solid"/>
                <a:miter lim="800000"/>
              </a:ln>
              <a:solidFill>
                <a:schemeClr val="accent3">
                  <a:lumMod val="20000"/>
                  <a:lumOff val="80000"/>
                </a:schemeClr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38" name="Retângulo 37"/>
          <p:cNvSpPr/>
          <p:nvPr/>
        </p:nvSpPr>
        <p:spPr>
          <a:xfrm>
            <a:off x="7204411" y="1602992"/>
            <a:ext cx="4116525" cy="707886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t-BR" sz="4000" i="1" dirty="0">
                <a:ln w="18000">
                  <a:noFill/>
                  <a:prstDash val="solid"/>
                  <a:miter lim="800000"/>
                </a:ln>
                <a:solidFill>
                  <a:schemeClr val="accent1">
                    <a:lumMod val="20000"/>
                    <a:lumOff val="80000"/>
                  </a:schemeClr>
                </a:solidFill>
              </a:rPr>
              <a:t>pesquisa</a:t>
            </a:r>
            <a:endParaRPr lang="pt-BR" sz="2000" i="1" cap="none" spc="0" dirty="0">
              <a:ln w="18000">
                <a:noFill/>
                <a:prstDash val="solid"/>
                <a:miter lim="800000"/>
              </a:ln>
              <a:solidFill>
                <a:schemeClr val="accent1">
                  <a:lumMod val="20000"/>
                  <a:lumOff val="80000"/>
                </a:schemeClr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39" name="Retângulo 38"/>
          <p:cNvSpPr/>
          <p:nvPr/>
        </p:nvSpPr>
        <p:spPr>
          <a:xfrm>
            <a:off x="8619480" y="5828806"/>
            <a:ext cx="1850945" cy="40011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pt-BR" sz="2000" b="1" i="1" dirty="0">
                <a:ln w="18000">
                  <a:noFill/>
                  <a:prstDash val="solid"/>
                  <a:miter lim="800000"/>
                </a:ln>
                <a:solidFill>
                  <a:schemeClr val="accent4">
                    <a:lumMod val="60000"/>
                    <a:lumOff val="40000"/>
                  </a:schemeClr>
                </a:solidFill>
              </a:rPr>
              <a:t>julho - 2017</a:t>
            </a:r>
            <a:endParaRPr lang="pt-BR" sz="1000" b="1" i="1" cap="none" spc="0" dirty="0">
              <a:ln w="18000">
                <a:noFill/>
                <a:prstDash val="solid"/>
                <a:miter lim="800000"/>
              </a:ln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40" name="Freeform 37"/>
          <p:cNvSpPr>
            <a:spLocks/>
          </p:cNvSpPr>
          <p:nvPr/>
        </p:nvSpPr>
        <p:spPr bwMode="auto">
          <a:xfrm>
            <a:off x="4897939" y="6138015"/>
            <a:ext cx="863553" cy="708474"/>
          </a:xfrm>
          <a:custGeom>
            <a:avLst/>
            <a:gdLst>
              <a:gd name="T0" fmla="*/ 865 w 865"/>
              <a:gd name="T1" fmla="*/ 781 h 836"/>
              <a:gd name="T2" fmla="*/ 811 w 865"/>
              <a:gd name="T3" fmla="*/ 836 h 836"/>
              <a:gd name="T4" fmla="*/ 55 w 865"/>
              <a:gd name="T5" fmla="*/ 836 h 836"/>
              <a:gd name="T6" fmla="*/ 0 w 865"/>
              <a:gd name="T7" fmla="*/ 781 h 836"/>
              <a:gd name="T8" fmla="*/ 0 w 865"/>
              <a:gd name="T9" fmla="*/ 54 h 836"/>
              <a:gd name="T10" fmla="*/ 55 w 865"/>
              <a:gd name="T11" fmla="*/ 0 h 836"/>
              <a:gd name="T12" fmla="*/ 811 w 865"/>
              <a:gd name="T13" fmla="*/ 0 h 836"/>
              <a:gd name="T14" fmla="*/ 865 w 865"/>
              <a:gd name="T15" fmla="*/ 54 h 836"/>
              <a:gd name="T16" fmla="*/ 865 w 865"/>
              <a:gd name="T17" fmla="*/ 781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5" h="836">
                <a:moveTo>
                  <a:pt x="865" y="781"/>
                </a:moveTo>
                <a:cubicBezTo>
                  <a:pt x="865" y="811"/>
                  <a:pt x="841" y="836"/>
                  <a:pt x="811" y="836"/>
                </a:cubicBezTo>
                <a:cubicBezTo>
                  <a:pt x="55" y="836"/>
                  <a:pt x="55" y="836"/>
                  <a:pt x="55" y="836"/>
                </a:cubicBezTo>
                <a:cubicBezTo>
                  <a:pt x="25" y="836"/>
                  <a:pt x="0" y="811"/>
                  <a:pt x="0" y="781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5" y="0"/>
                  <a:pt x="55" y="0"/>
                </a:cubicBezTo>
                <a:cubicBezTo>
                  <a:pt x="811" y="0"/>
                  <a:pt x="811" y="0"/>
                  <a:pt x="811" y="0"/>
                </a:cubicBezTo>
                <a:cubicBezTo>
                  <a:pt x="841" y="0"/>
                  <a:pt x="865" y="24"/>
                  <a:pt x="865" y="54"/>
                </a:cubicBezTo>
                <a:cubicBezTo>
                  <a:pt x="865" y="781"/>
                  <a:pt x="865" y="781"/>
                  <a:pt x="865" y="781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45" name="CaixaDeTexto 44"/>
          <p:cNvSpPr txBox="1"/>
          <p:nvPr/>
        </p:nvSpPr>
        <p:spPr>
          <a:xfrm>
            <a:off x="8376706" y="3759821"/>
            <a:ext cx="183097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500" dirty="0">
                <a:solidFill>
                  <a:srgbClr val="DAE3F3"/>
                </a:solidFill>
              </a:rPr>
              <a:t>e</a:t>
            </a:r>
            <a:r>
              <a:rPr lang="pt-BR" sz="4500" dirty="0" smtClean="0">
                <a:solidFill>
                  <a:srgbClr val="DAE3F3"/>
                </a:solidFill>
              </a:rPr>
              <a:t> da</a:t>
            </a:r>
            <a:endParaRPr lang="pt-BR" sz="4500" dirty="0">
              <a:solidFill>
                <a:srgbClr val="DAE3F3"/>
              </a:solidFill>
            </a:endParaRPr>
          </a:p>
        </p:txBody>
      </p:sp>
      <p:sp>
        <p:nvSpPr>
          <p:cNvPr id="46" name="CaixaDeTexto 45"/>
          <p:cNvSpPr txBox="1"/>
          <p:nvPr/>
        </p:nvSpPr>
        <p:spPr>
          <a:xfrm>
            <a:off x="9707568" y="3146656"/>
            <a:ext cx="265298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500" b="1" dirty="0">
                <a:solidFill>
                  <a:srgbClr val="DAE3F3"/>
                </a:solidFill>
              </a:rPr>
              <a:t>EPP</a:t>
            </a:r>
          </a:p>
        </p:txBody>
      </p:sp>
    </p:spTree>
    <p:extLst>
      <p:ext uri="{BB962C8B-B14F-4D97-AF65-F5344CB8AC3E}">
        <p14:creationId xmlns:p14="http://schemas.microsoft.com/office/powerpoint/2010/main" val="749390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8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8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300"/>
                            </p:stCondLst>
                            <p:childTnLst>
                              <p:par>
                                <p:cTn id="2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8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1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600"/>
                            </p:stCondLst>
                            <p:childTnLst>
                              <p:par>
                                <p:cTn id="3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8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34" grpId="0"/>
      <p:bldP spid="35" grpId="0"/>
      <p:bldP spid="36" grpId="0"/>
      <p:bldP spid="37" grpId="0"/>
      <p:bldP spid="38" grpId="0"/>
      <p:bldP spid="39" grpId="0"/>
      <p:bldP spid="40" grpId="0" animBg="1"/>
      <p:bldP spid="45" grpId="0"/>
      <p:bldP spid="4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11" t="2443" r="1028" b="13672"/>
          <a:stretch/>
        </p:blipFill>
        <p:spPr>
          <a:xfrm>
            <a:off x="0" y="-101255"/>
            <a:ext cx="12192000" cy="7060508"/>
          </a:xfrm>
          <a:prstGeom prst="rect">
            <a:avLst/>
          </a:prstGeom>
        </p:spPr>
      </p:pic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1305608" y="1940548"/>
            <a:ext cx="3371850" cy="2976904"/>
            <a:chOff x="0" y="726"/>
            <a:chExt cx="4098" cy="3618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726"/>
              <a:ext cx="4098" cy="3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0" y="726"/>
              <a:ext cx="4098" cy="3618"/>
            </a:xfrm>
            <a:custGeom>
              <a:avLst/>
              <a:gdLst>
                <a:gd name="T0" fmla="*/ 1139 w 4098"/>
                <a:gd name="T1" fmla="*/ 0 h 3618"/>
                <a:gd name="T2" fmla="*/ 2959 w 4098"/>
                <a:gd name="T3" fmla="*/ 0 h 3618"/>
                <a:gd name="T4" fmla="*/ 2992 w 4098"/>
                <a:gd name="T5" fmla="*/ 2 h 3618"/>
                <a:gd name="T6" fmla="*/ 3025 w 4098"/>
                <a:gd name="T7" fmla="*/ 11 h 3618"/>
                <a:gd name="T8" fmla="*/ 3057 w 4098"/>
                <a:gd name="T9" fmla="*/ 26 h 3618"/>
                <a:gd name="T10" fmla="*/ 3088 w 4098"/>
                <a:gd name="T11" fmla="*/ 43 h 3618"/>
                <a:gd name="T12" fmla="*/ 3117 w 4098"/>
                <a:gd name="T13" fmla="*/ 65 h 3618"/>
                <a:gd name="T14" fmla="*/ 3141 w 4098"/>
                <a:gd name="T15" fmla="*/ 89 h 3618"/>
                <a:gd name="T16" fmla="*/ 3160 w 4098"/>
                <a:gd name="T17" fmla="*/ 116 h 3618"/>
                <a:gd name="T18" fmla="*/ 4071 w 4098"/>
                <a:gd name="T19" fmla="*/ 1693 h 3618"/>
                <a:gd name="T20" fmla="*/ 4084 w 4098"/>
                <a:gd name="T21" fmla="*/ 1723 h 3618"/>
                <a:gd name="T22" fmla="*/ 4093 w 4098"/>
                <a:gd name="T23" fmla="*/ 1755 h 3618"/>
                <a:gd name="T24" fmla="*/ 4098 w 4098"/>
                <a:gd name="T25" fmla="*/ 1791 h 3618"/>
                <a:gd name="T26" fmla="*/ 4098 w 4098"/>
                <a:gd name="T27" fmla="*/ 1827 h 3618"/>
                <a:gd name="T28" fmla="*/ 4093 w 4098"/>
                <a:gd name="T29" fmla="*/ 1862 h 3618"/>
                <a:gd name="T30" fmla="*/ 4084 w 4098"/>
                <a:gd name="T31" fmla="*/ 1895 h 3618"/>
                <a:gd name="T32" fmla="*/ 4071 w 4098"/>
                <a:gd name="T33" fmla="*/ 1925 h 3618"/>
                <a:gd name="T34" fmla="*/ 3160 w 4098"/>
                <a:gd name="T35" fmla="*/ 3501 h 3618"/>
                <a:gd name="T36" fmla="*/ 3141 w 4098"/>
                <a:gd name="T37" fmla="*/ 3529 h 3618"/>
                <a:gd name="T38" fmla="*/ 3117 w 4098"/>
                <a:gd name="T39" fmla="*/ 3552 h 3618"/>
                <a:gd name="T40" fmla="*/ 3088 w 4098"/>
                <a:gd name="T41" fmla="*/ 3575 h 3618"/>
                <a:gd name="T42" fmla="*/ 3057 w 4098"/>
                <a:gd name="T43" fmla="*/ 3592 h 3618"/>
                <a:gd name="T44" fmla="*/ 3025 w 4098"/>
                <a:gd name="T45" fmla="*/ 3606 h 3618"/>
                <a:gd name="T46" fmla="*/ 2992 w 4098"/>
                <a:gd name="T47" fmla="*/ 3614 h 3618"/>
                <a:gd name="T48" fmla="*/ 2959 w 4098"/>
                <a:gd name="T49" fmla="*/ 3618 h 3618"/>
                <a:gd name="T50" fmla="*/ 1139 w 4098"/>
                <a:gd name="T51" fmla="*/ 3618 h 3618"/>
                <a:gd name="T52" fmla="*/ 1106 w 4098"/>
                <a:gd name="T53" fmla="*/ 3614 h 3618"/>
                <a:gd name="T54" fmla="*/ 1073 w 4098"/>
                <a:gd name="T55" fmla="*/ 3606 h 3618"/>
                <a:gd name="T56" fmla="*/ 1041 w 4098"/>
                <a:gd name="T57" fmla="*/ 3592 h 3618"/>
                <a:gd name="T58" fmla="*/ 1010 w 4098"/>
                <a:gd name="T59" fmla="*/ 3575 h 3618"/>
                <a:gd name="T60" fmla="*/ 981 w 4098"/>
                <a:gd name="T61" fmla="*/ 3552 h 3618"/>
                <a:gd name="T62" fmla="*/ 956 w 4098"/>
                <a:gd name="T63" fmla="*/ 3529 h 3618"/>
                <a:gd name="T64" fmla="*/ 938 w 4098"/>
                <a:gd name="T65" fmla="*/ 3501 h 3618"/>
                <a:gd name="T66" fmla="*/ 27 w 4098"/>
                <a:gd name="T67" fmla="*/ 1925 h 3618"/>
                <a:gd name="T68" fmla="*/ 14 w 4098"/>
                <a:gd name="T69" fmla="*/ 1895 h 3618"/>
                <a:gd name="T70" fmla="*/ 5 w 4098"/>
                <a:gd name="T71" fmla="*/ 1862 h 3618"/>
                <a:gd name="T72" fmla="*/ 0 w 4098"/>
                <a:gd name="T73" fmla="*/ 1827 h 3618"/>
                <a:gd name="T74" fmla="*/ 0 w 4098"/>
                <a:gd name="T75" fmla="*/ 1791 h 3618"/>
                <a:gd name="T76" fmla="*/ 5 w 4098"/>
                <a:gd name="T77" fmla="*/ 1755 h 3618"/>
                <a:gd name="T78" fmla="*/ 14 w 4098"/>
                <a:gd name="T79" fmla="*/ 1723 h 3618"/>
                <a:gd name="T80" fmla="*/ 27 w 4098"/>
                <a:gd name="T81" fmla="*/ 1693 h 3618"/>
                <a:gd name="T82" fmla="*/ 938 w 4098"/>
                <a:gd name="T83" fmla="*/ 116 h 3618"/>
                <a:gd name="T84" fmla="*/ 956 w 4098"/>
                <a:gd name="T85" fmla="*/ 89 h 3618"/>
                <a:gd name="T86" fmla="*/ 981 w 4098"/>
                <a:gd name="T87" fmla="*/ 65 h 3618"/>
                <a:gd name="T88" fmla="*/ 1010 w 4098"/>
                <a:gd name="T89" fmla="*/ 43 h 3618"/>
                <a:gd name="T90" fmla="*/ 1041 w 4098"/>
                <a:gd name="T91" fmla="*/ 26 h 3618"/>
                <a:gd name="T92" fmla="*/ 1073 w 4098"/>
                <a:gd name="T93" fmla="*/ 11 h 3618"/>
                <a:gd name="T94" fmla="*/ 1106 w 4098"/>
                <a:gd name="T95" fmla="*/ 2 h 3618"/>
                <a:gd name="T96" fmla="*/ 1139 w 4098"/>
                <a:gd name="T97" fmla="*/ 0 h 3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98" h="3618">
                  <a:moveTo>
                    <a:pt x="1139" y="0"/>
                  </a:moveTo>
                  <a:lnTo>
                    <a:pt x="2959" y="0"/>
                  </a:lnTo>
                  <a:lnTo>
                    <a:pt x="2992" y="2"/>
                  </a:lnTo>
                  <a:lnTo>
                    <a:pt x="3025" y="11"/>
                  </a:lnTo>
                  <a:lnTo>
                    <a:pt x="3057" y="26"/>
                  </a:lnTo>
                  <a:lnTo>
                    <a:pt x="3088" y="43"/>
                  </a:lnTo>
                  <a:lnTo>
                    <a:pt x="3117" y="65"/>
                  </a:lnTo>
                  <a:lnTo>
                    <a:pt x="3141" y="89"/>
                  </a:lnTo>
                  <a:lnTo>
                    <a:pt x="3160" y="116"/>
                  </a:lnTo>
                  <a:lnTo>
                    <a:pt x="4071" y="1693"/>
                  </a:lnTo>
                  <a:lnTo>
                    <a:pt x="4084" y="1723"/>
                  </a:lnTo>
                  <a:lnTo>
                    <a:pt x="4093" y="1755"/>
                  </a:lnTo>
                  <a:lnTo>
                    <a:pt x="4098" y="1791"/>
                  </a:lnTo>
                  <a:lnTo>
                    <a:pt x="4098" y="1827"/>
                  </a:lnTo>
                  <a:lnTo>
                    <a:pt x="4093" y="1862"/>
                  </a:lnTo>
                  <a:lnTo>
                    <a:pt x="4084" y="1895"/>
                  </a:lnTo>
                  <a:lnTo>
                    <a:pt x="4071" y="1925"/>
                  </a:lnTo>
                  <a:lnTo>
                    <a:pt x="3160" y="3501"/>
                  </a:lnTo>
                  <a:lnTo>
                    <a:pt x="3141" y="3529"/>
                  </a:lnTo>
                  <a:lnTo>
                    <a:pt x="3117" y="3552"/>
                  </a:lnTo>
                  <a:lnTo>
                    <a:pt x="3088" y="3575"/>
                  </a:lnTo>
                  <a:lnTo>
                    <a:pt x="3057" y="3592"/>
                  </a:lnTo>
                  <a:lnTo>
                    <a:pt x="3025" y="3606"/>
                  </a:lnTo>
                  <a:lnTo>
                    <a:pt x="2992" y="3614"/>
                  </a:lnTo>
                  <a:lnTo>
                    <a:pt x="2959" y="3618"/>
                  </a:lnTo>
                  <a:lnTo>
                    <a:pt x="1139" y="3618"/>
                  </a:lnTo>
                  <a:lnTo>
                    <a:pt x="1106" y="3614"/>
                  </a:lnTo>
                  <a:lnTo>
                    <a:pt x="1073" y="3606"/>
                  </a:lnTo>
                  <a:lnTo>
                    <a:pt x="1041" y="3592"/>
                  </a:lnTo>
                  <a:lnTo>
                    <a:pt x="1010" y="3575"/>
                  </a:lnTo>
                  <a:lnTo>
                    <a:pt x="981" y="3552"/>
                  </a:lnTo>
                  <a:lnTo>
                    <a:pt x="956" y="3529"/>
                  </a:lnTo>
                  <a:lnTo>
                    <a:pt x="938" y="3501"/>
                  </a:lnTo>
                  <a:lnTo>
                    <a:pt x="27" y="1925"/>
                  </a:lnTo>
                  <a:lnTo>
                    <a:pt x="14" y="1895"/>
                  </a:lnTo>
                  <a:lnTo>
                    <a:pt x="5" y="1862"/>
                  </a:lnTo>
                  <a:lnTo>
                    <a:pt x="0" y="1827"/>
                  </a:lnTo>
                  <a:lnTo>
                    <a:pt x="0" y="1791"/>
                  </a:lnTo>
                  <a:lnTo>
                    <a:pt x="5" y="1755"/>
                  </a:lnTo>
                  <a:lnTo>
                    <a:pt x="14" y="1723"/>
                  </a:lnTo>
                  <a:lnTo>
                    <a:pt x="27" y="1693"/>
                  </a:lnTo>
                  <a:lnTo>
                    <a:pt x="938" y="116"/>
                  </a:lnTo>
                  <a:lnTo>
                    <a:pt x="956" y="89"/>
                  </a:lnTo>
                  <a:lnTo>
                    <a:pt x="981" y="65"/>
                  </a:lnTo>
                  <a:lnTo>
                    <a:pt x="1010" y="43"/>
                  </a:lnTo>
                  <a:lnTo>
                    <a:pt x="1041" y="26"/>
                  </a:lnTo>
                  <a:lnTo>
                    <a:pt x="1073" y="11"/>
                  </a:lnTo>
                  <a:lnTo>
                    <a:pt x="1106" y="2"/>
                  </a:lnTo>
                  <a:lnTo>
                    <a:pt x="1139" y="0"/>
                  </a:lnTo>
                  <a:close/>
                </a:path>
              </a:pathLst>
            </a:custGeom>
            <a:solidFill>
              <a:srgbClr val="EC4251"/>
            </a:solidFill>
            <a:ln w="0">
              <a:solidFill>
                <a:srgbClr val="FF336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227" y="948"/>
              <a:ext cx="3644" cy="3174"/>
            </a:xfrm>
            <a:custGeom>
              <a:avLst/>
              <a:gdLst>
                <a:gd name="T0" fmla="*/ 984 w 3644"/>
                <a:gd name="T1" fmla="*/ 133 h 3174"/>
                <a:gd name="T2" fmla="*/ 144 w 3644"/>
                <a:gd name="T3" fmla="*/ 1586 h 3174"/>
                <a:gd name="T4" fmla="*/ 984 w 3644"/>
                <a:gd name="T5" fmla="*/ 3040 h 3174"/>
                <a:gd name="T6" fmla="*/ 2660 w 3644"/>
                <a:gd name="T7" fmla="*/ 3040 h 3174"/>
                <a:gd name="T8" fmla="*/ 3500 w 3644"/>
                <a:gd name="T9" fmla="*/ 1586 h 3174"/>
                <a:gd name="T10" fmla="*/ 2660 w 3644"/>
                <a:gd name="T11" fmla="*/ 133 h 3174"/>
                <a:gd name="T12" fmla="*/ 984 w 3644"/>
                <a:gd name="T13" fmla="*/ 133 h 3174"/>
                <a:gd name="T14" fmla="*/ 944 w 3644"/>
                <a:gd name="T15" fmla="*/ 0 h 3174"/>
                <a:gd name="T16" fmla="*/ 2700 w 3644"/>
                <a:gd name="T17" fmla="*/ 0 h 3174"/>
                <a:gd name="T18" fmla="*/ 2717 w 3644"/>
                <a:gd name="T19" fmla="*/ 3 h 3174"/>
                <a:gd name="T20" fmla="*/ 2732 w 3644"/>
                <a:gd name="T21" fmla="*/ 9 h 3174"/>
                <a:gd name="T22" fmla="*/ 2746 w 3644"/>
                <a:gd name="T23" fmla="*/ 19 h 3174"/>
                <a:gd name="T24" fmla="*/ 2757 w 3644"/>
                <a:gd name="T25" fmla="*/ 34 h 3174"/>
                <a:gd name="T26" fmla="*/ 3635 w 3644"/>
                <a:gd name="T27" fmla="*/ 1553 h 3174"/>
                <a:gd name="T28" fmla="*/ 3641 w 3644"/>
                <a:gd name="T29" fmla="*/ 1569 h 3174"/>
                <a:gd name="T30" fmla="*/ 3644 w 3644"/>
                <a:gd name="T31" fmla="*/ 1586 h 3174"/>
                <a:gd name="T32" fmla="*/ 3641 w 3644"/>
                <a:gd name="T33" fmla="*/ 1604 h 3174"/>
                <a:gd name="T34" fmla="*/ 3635 w 3644"/>
                <a:gd name="T35" fmla="*/ 1620 h 3174"/>
                <a:gd name="T36" fmla="*/ 2757 w 3644"/>
                <a:gd name="T37" fmla="*/ 3140 h 3174"/>
                <a:gd name="T38" fmla="*/ 2746 w 3644"/>
                <a:gd name="T39" fmla="*/ 3154 h 3174"/>
                <a:gd name="T40" fmla="*/ 2732 w 3644"/>
                <a:gd name="T41" fmla="*/ 3165 h 3174"/>
                <a:gd name="T42" fmla="*/ 2717 w 3644"/>
                <a:gd name="T43" fmla="*/ 3171 h 3174"/>
                <a:gd name="T44" fmla="*/ 2700 w 3644"/>
                <a:gd name="T45" fmla="*/ 3174 h 3174"/>
                <a:gd name="T46" fmla="*/ 944 w 3644"/>
                <a:gd name="T47" fmla="*/ 3174 h 3174"/>
                <a:gd name="T48" fmla="*/ 927 w 3644"/>
                <a:gd name="T49" fmla="*/ 3171 h 3174"/>
                <a:gd name="T50" fmla="*/ 912 w 3644"/>
                <a:gd name="T51" fmla="*/ 3165 h 3174"/>
                <a:gd name="T52" fmla="*/ 897 w 3644"/>
                <a:gd name="T53" fmla="*/ 3154 h 3174"/>
                <a:gd name="T54" fmla="*/ 887 w 3644"/>
                <a:gd name="T55" fmla="*/ 3140 h 3174"/>
                <a:gd name="T56" fmla="*/ 9 w 3644"/>
                <a:gd name="T57" fmla="*/ 1620 h 3174"/>
                <a:gd name="T58" fmla="*/ 3 w 3644"/>
                <a:gd name="T59" fmla="*/ 1604 h 3174"/>
                <a:gd name="T60" fmla="*/ 0 w 3644"/>
                <a:gd name="T61" fmla="*/ 1586 h 3174"/>
                <a:gd name="T62" fmla="*/ 3 w 3644"/>
                <a:gd name="T63" fmla="*/ 1569 h 3174"/>
                <a:gd name="T64" fmla="*/ 9 w 3644"/>
                <a:gd name="T65" fmla="*/ 1553 h 3174"/>
                <a:gd name="T66" fmla="*/ 887 w 3644"/>
                <a:gd name="T67" fmla="*/ 34 h 3174"/>
                <a:gd name="T68" fmla="*/ 897 w 3644"/>
                <a:gd name="T69" fmla="*/ 19 h 3174"/>
                <a:gd name="T70" fmla="*/ 912 w 3644"/>
                <a:gd name="T71" fmla="*/ 9 h 3174"/>
                <a:gd name="T72" fmla="*/ 927 w 3644"/>
                <a:gd name="T73" fmla="*/ 3 h 3174"/>
                <a:gd name="T74" fmla="*/ 944 w 3644"/>
                <a:gd name="T75" fmla="*/ 0 h 3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44" h="3174">
                  <a:moveTo>
                    <a:pt x="984" y="133"/>
                  </a:moveTo>
                  <a:lnTo>
                    <a:pt x="144" y="1586"/>
                  </a:lnTo>
                  <a:lnTo>
                    <a:pt x="984" y="3040"/>
                  </a:lnTo>
                  <a:lnTo>
                    <a:pt x="2660" y="3040"/>
                  </a:lnTo>
                  <a:lnTo>
                    <a:pt x="3500" y="1586"/>
                  </a:lnTo>
                  <a:lnTo>
                    <a:pt x="2660" y="133"/>
                  </a:lnTo>
                  <a:lnTo>
                    <a:pt x="984" y="133"/>
                  </a:lnTo>
                  <a:close/>
                  <a:moveTo>
                    <a:pt x="944" y="0"/>
                  </a:moveTo>
                  <a:lnTo>
                    <a:pt x="2700" y="0"/>
                  </a:lnTo>
                  <a:lnTo>
                    <a:pt x="2717" y="3"/>
                  </a:lnTo>
                  <a:lnTo>
                    <a:pt x="2732" y="9"/>
                  </a:lnTo>
                  <a:lnTo>
                    <a:pt x="2746" y="19"/>
                  </a:lnTo>
                  <a:lnTo>
                    <a:pt x="2757" y="34"/>
                  </a:lnTo>
                  <a:lnTo>
                    <a:pt x="3635" y="1553"/>
                  </a:lnTo>
                  <a:lnTo>
                    <a:pt x="3641" y="1569"/>
                  </a:lnTo>
                  <a:lnTo>
                    <a:pt x="3644" y="1586"/>
                  </a:lnTo>
                  <a:lnTo>
                    <a:pt x="3641" y="1604"/>
                  </a:lnTo>
                  <a:lnTo>
                    <a:pt x="3635" y="1620"/>
                  </a:lnTo>
                  <a:lnTo>
                    <a:pt x="2757" y="3140"/>
                  </a:lnTo>
                  <a:lnTo>
                    <a:pt x="2746" y="3154"/>
                  </a:lnTo>
                  <a:lnTo>
                    <a:pt x="2732" y="3165"/>
                  </a:lnTo>
                  <a:lnTo>
                    <a:pt x="2717" y="3171"/>
                  </a:lnTo>
                  <a:lnTo>
                    <a:pt x="2700" y="3174"/>
                  </a:lnTo>
                  <a:lnTo>
                    <a:pt x="944" y="3174"/>
                  </a:lnTo>
                  <a:lnTo>
                    <a:pt x="927" y="3171"/>
                  </a:lnTo>
                  <a:lnTo>
                    <a:pt x="912" y="3165"/>
                  </a:lnTo>
                  <a:lnTo>
                    <a:pt x="897" y="3154"/>
                  </a:lnTo>
                  <a:lnTo>
                    <a:pt x="887" y="3140"/>
                  </a:lnTo>
                  <a:lnTo>
                    <a:pt x="9" y="1620"/>
                  </a:lnTo>
                  <a:lnTo>
                    <a:pt x="3" y="1604"/>
                  </a:lnTo>
                  <a:lnTo>
                    <a:pt x="0" y="1586"/>
                  </a:lnTo>
                  <a:lnTo>
                    <a:pt x="3" y="1569"/>
                  </a:lnTo>
                  <a:lnTo>
                    <a:pt x="9" y="1553"/>
                  </a:lnTo>
                  <a:lnTo>
                    <a:pt x="887" y="34"/>
                  </a:lnTo>
                  <a:lnTo>
                    <a:pt x="897" y="19"/>
                  </a:lnTo>
                  <a:lnTo>
                    <a:pt x="912" y="9"/>
                  </a:lnTo>
                  <a:lnTo>
                    <a:pt x="927" y="3"/>
                  </a:lnTo>
                  <a:lnTo>
                    <a:pt x="94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Freeform 16"/>
          <p:cNvSpPr>
            <a:spLocks noEditPoints="1"/>
          </p:cNvSpPr>
          <p:nvPr/>
        </p:nvSpPr>
        <p:spPr bwMode="auto">
          <a:xfrm>
            <a:off x="2131817" y="2485051"/>
            <a:ext cx="1438697" cy="1887898"/>
          </a:xfrm>
          <a:custGeom>
            <a:avLst/>
            <a:gdLst>
              <a:gd name="T0" fmla="*/ 1376 w 2747"/>
              <a:gd name="T1" fmla="*/ 333 h 3606"/>
              <a:gd name="T2" fmla="*/ 1369 w 2747"/>
              <a:gd name="T3" fmla="*/ 491 h 3606"/>
              <a:gd name="T4" fmla="*/ 1253 w 2747"/>
              <a:gd name="T5" fmla="*/ 1569 h 3606"/>
              <a:gd name="T6" fmla="*/ 1139 w 2747"/>
              <a:gd name="T7" fmla="*/ 659 h 3606"/>
              <a:gd name="T8" fmla="*/ 1072 w 2747"/>
              <a:gd name="T9" fmla="*/ 475 h 3606"/>
              <a:gd name="T10" fmla="*/ 927 w 2747"/>
              <a:gd name="T11" fmla="*/ 539 h 3606"/>
              <a:gd name="T12" fmla="*/ 908 w 2747"/>
              <a:gd name="T13" fmla="*/ 1953 h 3606"/>
              <a:gd name="T14" fmla="*/ 822 w 2747"/>
              <a:gd name="T15" fmla="*/ 2047 h 3606"/>
              <a:gd name="T16" fmla="*/ 656 w 2747"/>
              <a:gd name="T17" fmla="*/ 2001 h 3606"/>
              <a:gd name="T18" fmla="*/ 393 w 2747"/>
              <a:gd name="T19" fmla="*/ 1644 h 3606"/>
              <a:gd name="T20" fmla="*/ 278 w 2747"/>
              <a:gd name="T21" fmla="*/ 1640 h 3606"/>
              <a:gd name="T22" fmla="*/ 222 w 2747"/>
              <a:gd name="T23" fmla="*/ 1803 h 3606"/>
              <a:gd name="T24" fmla="*/ 340 w 2747"/>
              <a:gd name="T25" fmla="*/ 2076 h 3606"/>
              <a:gd name="T26" fmla="*/ 425 w 2747"/>
              <a:gd name="T27" fmla="*/ 2258 h 3606"/>
              <a:gd name="T28" fmla="*/ 614 w 2747"/>
              <a:gd name="T29" fmla="*/ 2635 h 3606"/>
              <a:gd name="T30" fmla="*/ 840 w 2747"/>
              <a:gd name="T31" fmla="*/ 2983 h 3606"/>
              <a:gd name="T32" fmla="*/ 1148 w 2747"/>
              <a:gd name="T33" fmla="*/ 3262 h 3606"/>
              <a:gd name="T34" fmla="*/ 1688 w 2747"/>
              <a:gd name="T35" fmla="*/ 3365 h 3606"/>
              <a:gd name="T36" fmla="*/ 2124 w 2747"/>
              <a:gd name="T37" fmla="*/ 3311 h 3606"/>
              <a:gd name="T38" fmla="*/ 2399 w 2747"/>
              <a:gd name="T39" fmla="*/ 3053 h 3606"/>
              <a:gd name="T40" fmla="*/ 2514 w 2747"/>
              <a:gd name="T41" fmla="*/ 2483 h 3606"/>
              <a:gd name="T42" fmla="*/ 2510 w 2747"/>
              <a:gd name="T43" fmla="*/ 885 h 3606"/>
              <a:gd name="T44" fmla="*/ 2422 w 2747"/>
              <a:gd name="T45" fmla="*/ 734 h 3606"/>
              <a:gd name="T46" fmla="*/ 2295 w 2747"/>
              <a:gd name="T47" fmla="*/ 810 h 3606"/>
              <a:gd name="T48" fmla="*/ 2276 w 2747"/>
              <a:gd name="T49" fmla="*/ 1504 h 3606"/>
              <a:gd name="T50" fmla="*/ 2098 w 2747"/>
              <a:gd name="T51" fmla="*/ 1545 h 3606"/>
              <a:gd name="T52" fmla="*/ 2058 w 2747"/>
              <a:gd name="T53" fmla="*/ 638 h 3606"/>
              <a:gd name="T54" fmla="*/ 2030 w 2747"/>
              <a:gd name="T55" fmla="*/ 492 h 3606"/>
              <a:gd name="T56" fmla="*/ 1875 w 2747"/>
              <a:gd name="T57" fmla="*/ 458 h 3606"/>
              <a:gd name="T58" fmla="*/ 1826 w 2747"/>
              <a:gd name="T59" fmla="*/ 537 h 3606"/>
              <a:gd name="T60" fmla="*/ 1740 w 2747"/>
              <a:gd name="T61" fmla="*/ 1566 h 3606"/>
              <a:gd name="T62" fmla="*/ 1598 w 2747"/>
              <a:gd name="T63" fmla="*/ 1449 h 3606"/>
              <a:gd name="T64" fmla="*/ 1576 w 2747"/>
              <a:gd name="T65" fmla="*/ 304 h 3606"/>
              <a:gd name="T66" fmla="*/ 1565 w 2747"/>
              <a:gd name="T67" fmla="*/ 6 h 3606"/>
              <a:gd name="T68" fmla="*/ 1767 w 2747"/>
              <a:gd name="T69" fmla="*/ 167 h 3606"/>
              <a:gd name="T70" fmla="*/ 1909 w 2747"/>
              <a:gd name="T71" fmla="*/ 205 h 3606"/>
              <a:gd name="T72" fmla="*/ 2194 w 2747"/>
              <a:gd name="T73" fmla="*/ 299 h 3606"/>
              <a:gd name="T74" fmla="*/ 2366 w 2747"/>
              <a:gd name="T75" fmla="*/ 494 h 3606"/>
              <a:gd name="T76" fmla="*/ 2658 w 2747"/>
              <a:gd name="T77" fmla="*/ 625 h 3606"/>
              <a:gd name="T78" fmla="*/ 2746 w 2747"/>
              <a:gd name="T79" fmla="*/ 957 h 3606"/>
              <a:gd name="T80" fmla="*/ 2738 w 2747"/>
              <a:gd name="T81" fmla="*/ 2602 h 3606"/>
              <a:gd name="T82" fmla="*/ 2555 w 2747"/>
              <a:gd name="T83" fmla="*/ 3253 h 3606"/>
              <a:gd name="T84" fmla="*/ 2108 w 2747"/>
              <a:gd name="T85" fmla="*/ 3568 h 3606"/>
              <a:gd name="T86" fmla="*/ 1423 w 2747"/>
              <a:gd name="T87" fmla="*/ 3584 h 3606"/>
              <a:gd name="T88" fmla="*/ 938 w 2747"/>
              <a:gd name="T89" fmla="*/ 3418 h 3606"/>
              <a:gd name="T90" fmla="*/ 626 w 2747"/>
              <a:gd name="T91" fmla="*/ 3114 h 3606"/>
              <a:gd name="T92" fmla="*/ 391 w 2747"/>
              <a:gd name="T93" fmla="*/ 2734 h 3606"/>
              <a:gd name="T94" fmla="*/ 211 w 2747"/>
              <a:gd name="T95" fmla="*/ 2364 h 3606"/>
              <a:gd name="T96" fmla="*/ 144 w 2747"/>
              <a:gd name="T97" fmla="*/ 2221 h 3606"/>
              <a:gd name="T98" fmla="*/ 43 w 2747"/>
              <a:gd name="T99" fmla="*/ 1982 h 3606"/>
              <a:gd name="T100" fmla="*/ 13 w 2747"/>
              <a:gd name="T101" fmla="*/ 1641 h 3606"/>
              <a:gd name="T102" fmla="*/ 198 w 2747"/>
              <a:gd name="T103" fmla="*/ 1414 h 3606"/>
              <a:gd name="T104" fmla="*/ 468 w 2747"/>
              <a:gd name="T105" fmla="*/ 1406 h 3606"/>
              <a:gd name="T106" fmla="*/ 678 w 2747"/>
              <a:gd name="T107" fmla="*/ 659 h 3606"/>
              <a:gd name="T108" fmla="*/ 723 w 2747"/>
              <a:gd name="T109" fmla="*/ 455 h 3606"/>
              <a:gd name="T110" fmla="*/ 934 w 2747"/>
              <a:gd name="T111" fmla="*/ 247 h 3606"/>
              <a:gd name="T112" fmla="*/ 1188 w 2747"/>
              <a:gd name="T113" fmla="*/ 227 h 3606"/>
              <a:gd name="T114" fmla="*/ 1371 w 2747"/>
              <a:gd name="T115" fmla="*/ 31 h 3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747" h="3606">
                <a:moveTo>
                  <a:pt x="1483" y="251"/>
                </a:moveTo>
                <a:lnTo>
                  <a:pt x="1458" y="253"/>
                </a:lnTo>
                <a:lnTo>
                  <a:pt x="1436" y="260"/>
                </a:lnTo>
                <a:lnTo>
                  <a:pt x="1417" y="269"/>
                </a:lnTo>
                <a:lnTo>
                  <a:pt x="1403" y="281"/>
                </a:lnTo>
                <a:lnTo>
                  <a:pt x="1392" y="298"/>
                </a:lnTo>
                <a:lnTo>
                  <a:pt x="1383" y="314"/>
                </a:lnTo>
                <a:lnTo>
                  <a:pt x="1376" y="333"/>
                </a:lnTo>
                <a:lnTo>
                  <a:pt x="1372" y="354"/>
                </a:lnTo>
                <a:lnTo>
                  <a:pt x="1369" y="375"/>
                </a:lnTo>
                <a:lnTo>
                  <a:pt x="1367" y="397"/>
                </a:lnTo>
                <a:lnTo>
                  <a:pt x="1367" y="417"/>
                </a:lnTo>
                <a:lnTo>
                  <a:pt x="1367" y="438"/>
                </a:lnTo>
                <a:lnTo>
                  <a:pt x="1367" y="458"/>
                </a:lnTo>
                <a:lnTo>
                  <a:pt x="1369" y="476"/>
                </a:lnTo>
                <a:lnTo>
                  <a:pt x="1369" y="491"/>
                </a:lnTo>
                <a:lnTo>
                  <a:pt x="1369" y="1449"/>
                </a:lnTo>
                <a:lnTo>
                  <a:pt x="1366" y="1479"/>
                </a:lnTo>
                <a:lnTo>
                  <a:pt x="1358" y="1504"/>
                </a:lnTo>
                <a:lnTo>
                  <a:pt x="1344" y="1527"/>
                </a:lnTo>
                <a:lnTo>
                  <a:pt x="1327" y="1545"/>
                </a:lnTo>
                <a:lnTo>
                  <a:pt x="1307" y="1557"/>
                </a:lnTo>
                <a:lnTo>
                  <a:pt x="1281" y="1566"/>
                </a:lnTo>
                <a:lnTo>
                  <a:pt x="1253" y="1569"/>
                </a:lnTo>
                <a:lnTo>
                  <a:pt x="1225" y="1566"/>
                </a:lnTo>
                <a:lnTo>
                  <a:pt x="1201" y="1557"/>
                </a:lnTo>
                <a:lnTo>
                  <a:pt x="1179" y="1545"/>
                </a:lnTo>
                <a:lnTo>
                  <a:pt x="1162" y="1527"/>
                </a:lnTo>
                <a:lnTo>
                  <a:pt x="1149" y="1504"/>
                </a:lnTo>
                <a:lnTo>
                  <a:pt x="1141" y="1479"/>
                </a:lnTo>
                <a:lnTo>
                  <a:pt x="1139" y="1449"/>
                </a:lnTo>
                <a:lnTo>
                  <a:pt x="1139" y="659"/>
                </a:lnTo>
                <a:lnTo>
                  <a:pt x="1137" y="625"/>
                </a:lnTo>
                <a:lnTo>
                  <a:pt x="1135" y="593"/>
                </a:lnTo>
                <a:lnTo>
                  <a:pt x="1131" y="565"/>
                </a:lnTo>
                <a:lnTo>
                  <a:pt x="1125" y="539"/>
                </a:lnTo>
                <a:lnTo>
                  <a:pt x="1115" y="518"/>
                </a:lnTo>
                <a:lnTo>
                  <a:pt x="1104" y="500"/>
                </a:lnTo>
                <a:lnTo>
                  <a:pt x="1090" y="486"/>
                </a:lnTo>
                <a:lnTo>
                  <a:pt x="1072" y="475"/>
                </a:lnTo>
                <a:lnTo>
                  <a:pt x="1050" y="468"/>
                </a:lnTo>
                <a:lnTo>
                  <a:pt x="1024" y="467"/>
                </a:lnTo>
                <a:lnTo>
                  <a:pt x="1000" y="469"/>
                </a:lnTo>
                <a:lnTo>
                  <a:pt x="979" y="476"/>
                </a:lnTo>
                <a:lnTo>
                  <a:pt x="961" y="487"/>
                </a:lnTo>
                <a:lnTo>
                  <a:pt x="947" y="503"/>
                </a:lnTo>
                <a:lnTo>
                  <a:pt x="935" y="519"/>
                </a:lnTo>
                <a:lnTo>
                  <a:pt x="927" y="539"/>
                </a:lnTo>
                <a:lnTo>
                  <a:pt x="919" y="562"/>
                </a:lnTo>
                <a:lnTo>
                  <a:pt x="916" y="585"/>
                </a:lnTo>
                <a:lnTo>
                  <a:pt x="912" y="609"/>
                </a:lnTo>
                <a:lnTo>
                  <a:pt x="910" y="635"/>
                </a:lnTo>
                <a:lnTo>
                  <a:pt x="910" y="659"/>
                </a:lnTo>
                <a:lnTo>
                  <a:pt x="908" y="683"/>
                </a:lnTo>
                <a:lnTo>
                  <a:pt x="908" y="706"/>
                </a:lnTo>
                <a:lnTo>
                  <a:pt x="908" y="1953"/>
                </a:lnTo>
                <a:lnTo>
                  <a:pt x="907" y="1969"/>
                </a:lnTo>
                <a:lnTo>
                  <a:pt x="905" y="1984"/>
                </a:lnTo>
                <a:lnTo>
                  <a:pt x="900" y="1998"/>
                </a:lnTo>
                <a:lnTo>
                  <a:pt x="891" y="2012"/>
                </a:lnTo>
                <a:lnTo>
                  <a:pt x="880" y="2025"/>
                </a:lnTo>
                <a:lnTo>
                  <a:pt x="865" y="2034"/>
                </a:lnTo>
                <a:lnTo>
                  <a:pt x="846" y="2042"/>
                </a:lnTo>
                <a:lnTo>
                  <a:pt x="822" y="2047"/>
                </a:lnTo>
                <a:lnTo>
                  <a:pt x="794" y="2049"/>
                </a:lnTo>
                <a:lnTo>
                  <a:pt x="773" y="2057"/>
                </a:lnTo>
                <a:lnTo>
                  <a:pt x="750" y="2058"/>
                </a:lnTo>
                <a:lnTo>
                  <a:pt x="728" y="2056"/>
                </a:lnTo>
                <a:lnTo>
                  <a:pt x="705" y="2048"/>
                </a:lnTo>
                <a:lnTo>
                  <a:pt x="686" y="2035"/>
                </a:lnTo>
                <a:lnTo>
                  <a:pt x="668" y="2020"/>
                </a:lnTo>
                <a:lnTo>
                  <a:pt x="656" y="2001"/>
                </a:lnTo>
                <a:lnTo>
                  <a:pt x="519" y="1785"/>
                </a:lnTo>
                <a:lnTo>
                  <a:pt x="510" y="1768"/>
                </a:lnTo>
                <a:lnTo>
                  <a:pt x="497" y="1749"/>
                </a:lnTo>
                <a:lnTo>
                  <a:pt x="481" y="1728"/>
                </a:lnTo>
                <a:lnTo>
                  <a:pt x="463" y="1705"/>
                </a:lnTo>
                <a:lnTo>
                  <a:pt x="441" y="1683"/>
                </a:lnTo>
                <a:lnTo>
                  <a:pt x="418" y="1663"/>
                </a:lnTo>
                <a:lnTo>
                  <a:pt x="393" y="1644"/>
                </a:lnTo>
                <a:lnTo>
                  <a:pt x="367" y="1630"/>
                </a:lnTo>
                <a:lnTo>
                  <a:pt x="340" y="1620"/>
                </a:lnTo>
                <a:lnTo>
                  <a:pt x="312" y="1617"/>
                </a:lnTo>
                <a:lnTo>
                  <a:pt x="311" y="1618"/>
                </a:lnTo>
                <a:lnTo>
                  <a:pt x="306" y="1623"/>
                </a:lnTo>
                <a:lnTo>
                  <a:pt x="297" y="1629"/>
                </a:lnTo>
                <a:lnTo>
                  <a:pt x="289" y="1635"/>
                </a:lnTo>
                <a:lnTo>
                  <a:pt x="278" y="1640"/>
                </a:lnTo>
                <a:lnTo>
                  <a:pt x="267" y="1641"/>
                </a:lnTo>
                <a:lnTo>
                  <a:pt x="250" y="1659"/>
                </a:lnTo>
                <a:lnTo>
                  <a:pt x="235" y="1677"/>
                </a:lnTo>
                <a:lnTo>
                  <a:pt x="224" y="1695"/>
                </a:lnTo>
                <a:lnTo>
                  <a:pt x="220" y="1712"/>
                </a:lnTo>
                <a:lnTo>
                  <a:pt x="217" y="1739"/>
                </a:lnTo>
                <a:lnTo>
                  <a:pt x="218" y="1770"/>
                </a:lnTo>
                <a:lnTo>
                  <a:pt x="222" y="1803"/>
                </a:lnTo>
                <a:lnTo>
                  <a:pt x="230" y="1840"/>
                </a:lnTo>
                <a:lnTo>
                  <a:pt x="241" y="1876"/>
                </a:lnTo>
                <a:lnTo>
                  <a:pt x="254" y="1914"/>
                </a:lnTo>
                <a:lnTo>
                  <a:pt x="269" y="1951"/>
                </a:lnTo>
                <a:lnTo>
                  <a:pt x="286" y="1987"/>
                </a:lnTo>
                <a:lnTo>
                  <a:pt x="304" y="2020"/>
                </a:lnTo>
                <a:lnTo>
                  <a:pt x="323" y="2050"/>
                </a:lnTo>
                <a:lnTo>
                  <a:pt x="340" y="2076"/>
                </a:lnTo>
                <a:lnTo>
                  <a:pt x="358" y="2096"/>
                </a:lnTo>
                <a:lnTo>
                  <a:pt x="359" y="2103"/>
                </a:lnTo>
                <a:lnTo>
                  <a:pt x="364" y="2115"/>
                </a:lnTo>
                <a:lnTo>
                  <a:pt x="371" y="2134"/>
                </a:lnTo>
                <a:lnTo>
                  <a:pt x="381" y="2159"/>
                </a:lnTo>
                <a:lnTo>
                  <a:pt x="393" y="2186"/>
                </a:lnTo>
                <a:lnTo>
                  <a:pt x="408" y="2220"/>
                </a:lnTo>
                <a:lnTo>
                  <a:pt x="425" y="2258"/>
                </a:lnTo>
                <a:lnTo>
                  <a:pt x="443" y="2297"/>
                </a:lnTo>
                <a:lnTo>
                  <a:pt x="464" y="2340"/>
                </a:lnTo>
                <a:lnTo>
                  <a:pt x="486" y="2387"/>
                </a:lnTo>
                <a:lnTo>
                  <a:pt x="509" y="2434"/>
                </a:lnTo>
                <a:lnTo>
                  <a:pt x="533" y="2484"/>
                </a:lnTo>
                <a:lnTo>
                  <a:pt x="560" y="2533"/>
                </a:lnTo>
                <a:lnTo>
                  <a:pt x="586" y="2584"/>
                </a:lnTo>
                <a:lnTo>
                  <a:pt x="614" y="2635"/>
                </a:lnTo>
                <a:lnTo>
                  <a:pt x="642" y="2686"/>
                </a:lnTo>
                <a:lnTo>
                  <a:pt x="670" y="2735"/>
                </a:lnTo>
                <a:lnTo>
                  <a:pt x="699" y="2783"/>
                </a:lnTo>
                <a:lnTo>
                  <a:pt x="728" y="2828"/>
                </a:lnTo>
                <a:lnTo>
                  <a:pt x="756" y="2873"/>
                </a:lnTo>
                <a:lnTo>
                  <a:pt x="785" y="2913"/>
                </a:lnTo>
                <a:lnTo>
                  <a:pt x="813" y="2950"/>
                </a:lnTo>
                <a:lnTo>
                  <a:pt x="840" y="2983"/>
                </a:lnTo>
                <a:lnTo>
                  <a:pt x="873" y="3029"/>
                </a:lnTo>
                <a:lnTo>
                  <a:pt x="907" y="3071"/>
                </a:lnTo>
                <a:lnTo>
                  <a:pt x="941" y="3109"/>
                </a:lnTo>
                <a:lnTo>
                  <a:pt x="978" y="3146"/>
                </a:lnTo>
                <a:lnTo>
                  <a:pt x="1017" y="3179"/>
                </a:lnTo>
                <a:lnTo>
                  <a:pt x="1057" y="3210"/>
                </a:lnTo>
                <a:lnTo>
                  <a:pt x="1101" y="3238"/>
                </a:lnTo>
                <a:lnTo>
                  <a:pt x="1148" y="3262"/>
                </a:lnTo>
                <a:lnTo>
                  <a:pt x="1198" y="3285"/>
                </a:lnTo>
                <a:lnTo>
                  <a:pt x="1253" y="3304"/>
                </a:lnTo>
                <a:lnTo>
                  <a:pt x="1313" y="3320"/>
                </a:lnTo>
                <a:lnTo>
                  <a:pt x="1376" y="3334"/>
                </a:lnTo>
                <a:lnTo>
                  <a:pt x="1445" y="3346"/>
                </a:lnTo>
                <a:lnTo>
                  <a:pt x="1520" y="3354"/>
                </a:lnTo>
                <a:lnTo>
                  <a:pt x="1600" y="3361"/>
                </a:lnTo>
                <a:lnTo>
                  <a:pt x="1688" y="3365"/>
                </a:lnTo>
                <a:lnTo>
                  <a:pt x="1781" y="3366"/>
                </a:lnTo>
                <a:lnTo>
                  <a:pt x="1835" y="3366"/>
                </a:lnTo>
                <a:lnTo>
                  <a:pt x="1887" y="3362"/>
                </a:lnTo>
                <a:lnTo>
                  <a:pt x="1938" y="3357"/>
                </a:lnTo>
                <a:lnTo>
                  <a:pt x="1987" y="3351"/>
                </a:lnTo>
                <a:lnTo>
                  <a:pt x="2035" y="3340"/>
                </a:lnTo>
                <a:lnTo>
                  <a:pt x="2080" y="3328"/>
                </a:lnTo>
                <a:lnTo>
                  <a:pt x="2124" y="3311"/>
                </a:lnTo>
                <a:lnTo>
                  <a:pt x="2166" y="3292"/>
                </a:lnTo>
                <a:lnTo>
                  <a:pt x="2205" y="3271"/>
                </a:lnTo>
                <a:lnTo>
                  <a:pt x="2243" y="3244"/>
                </a:lnTo>
                <a:lnTo>
                  <a:pt x="2279" y="3215"/>
                </a:lnTo>
                <a:lnTo>
                  <a:pt x="2312" y="3180"/>
                </a:lnTo>
                <a:lnTo>
                  <a:pt x="2344" y="3142"/>
                </a:lnTo>
                <a:lnTo>
                  <a:pt x="2372" y="3100"/>
                </a:lnTo>
                <a:lnTo>
                  <a:pt x="2399" y="3053"/>
                </a:lnTo>
                <a:lnTo>
                  <a:pt x="2423" y="3001"/>
                </a:lnTo>
                <a:lnTo>
                  <a:pt x="2444" y="2944"/>
                </a:lnTo>
                <a:lnTo>
                  <a:pt x="2463" y="2882"/>
                </a:lnTo>
                <a:lnTo>
                  <a:pt x="2479" y="2813"/>
                </a:lnTo>
                <a:lnTo>
                  <a:pt x="2493" y="2741"/>
                </a:lnTo>
                <a:lnTo>
                  <a:pt x="2502" y="2661"/>
                </a:lnTo>
                <a:lnTo>
                  <a:pt x="2511" y="2575"/>
                </a:lnTo>
                <a:lnTo>
                  <a:pt x="2514" y="2483"/>
                </a:lnTo>
                <a:lnTo>
                  <a:pt x="2517" y="2385"/>
                </a:lnTo>
                <a:lnTo>
                  <a:pt x="2517" y="970"/>
                </a:lnTo>
                <a:lnTo>
                  <a:pt x="2517" y="966"/>
                </a:lnTo>
                <a:lnTo>
                  <a:pt x="2516" y="957"/>
                </a:lnTo>
                <a:lnTo>
                  <a:pt x="2516" y="945"/>
                </a:lnTo>
                <a:lnTo>
                  <a:pt x="2514" y="928"/>
                </a:lnTo>
                <a:lnTo>
                  <a:pt x="2512" y="908"/>
                </a:lnTo>
                <a:lnTo>
                  <a:pt x="2510" y="885"/>
                </a:lnTo>
                <a:lnTo>
                  <a:pt x="2505" y="862"/>
                </a:lnTo>
                <a:lnTo>
                  <a:pt x="2499" y="838"/>
                </a:lnTo>
                <a:lnTo>
                  <a:pt x="2491" y="815"/>
                </a:lnTo>
                <a:lnTo>
                  <a:pt x="2482" y="792"/>
                </a:lnTo>
                <a:lnTo>
                  <a:pt x="2471" y="773"/>
                </a:lnTo>
                <a:lnTo>
                  <a:pt x="2457" y="755"/>
                </a:lnTo>
                <a:lnTo>
                  <a:pt x="2441" y="743"/>
                </a:lnTo>
                <a:lnTo>
                  <a:pt x="2422" y="734"/>
                </a:lnTo>
                <a:lnTo>
                  <a:pt x="2401" y="731"/>
                </a:lnTo>
                <a:lnTo>
                  <a:pt x="2374" y="734"/>
                </a:lnTo>
                <a:lnTo>
                  <a:pt x="2352" y="740"/>
                </a:lnTo>
                <a:lnTo>
                  <a:pt x="2334" y="750"/>
                </a:lnTo>
                <a:lnTo>
                  <a:pt x="2321" y="763"/>
                </a:lnTo>
                <a:lnTo>
                  <a:pt x="2309" y="777"/>
                </a:lnTo>
                <a:lnTo>
                  <a:pt x="2301" y="794"/>
                </a:lnTo>
                <a:lnTo>
                  <a:pt x="2295" y="810"/>
                </a:lnTo>
                <a:lnTo>
                  <a:pt x="2290" y="827"/>
                </a:lnTo>
                <a:lnTo>
                  <a:pt x="2288" y="842"/>
                </a:lnTo>
                <a:lnTo>
                  <a:pt x="2287" y="856"/>
                </a:lnTo>
                <a:lnTo>
                  <a:pt x="2287" y="867"/>
                </a:lnTo>
                <a:lnTo>
                  <a:pt x="2287" y="875"/>
                </a:lnTo>
                <a:lnTo>
                  <a:pt x="2287" y="1449"/>
                </a:lnTo>
                <a:lnTo>
                  <a:pt x="2284" y="1479"/>
                </a:lnTo>
                <a:lnTo>
                  <a:pt x="2276" y="1504"/>
                </a:lnTo>
                <a:lnTo>
                  <a:pt x="2264" y="1527"/>
                </a:lnTo>
                <a:lnTo>
                  <a:pt x="2245" y="1545"/>
                </a:lnTo>
                <a:lnTo>
                  <a:pt x="2225" y="1557"/>
                </a:lnTo>
                <a:lnTo>
                  <a:pt x="2200" y="1566"/>
                </a:lnTo>
                <a:lnTo>
                  <a:pt x="2172" y="1569"/>
                </a:lnTo>
                <a:lnTo>
                  <a:pt x="2144" y="1566"/>
                </a:lnTo>
                <a:lnTo>
                  <a:pt x="2119" y="1557"/>
                </a:lnTo>
                <a:lnTo>
                  <a:pt x="2098" y="1545"/>
                </a:lnTo>
                <a:lnTo>
                  <a:pt x="2080" y="1527"/>
                </a:lnTo>
                <a:lnTo>
                  <a:pt x="2068" y="1504"/>
                </a:lnTo>
                <a:lnTo>
                  <a:pt x="2059" y="1479"/>
                </a:lnTo>
                <a:lnTo>
                  <a:pt x="2057" y="1449"/>
                </a:lnTo>
                <a:lnTo>
                  <a:pt x="2057" y="659"/>
                </a:lnTo>
                <a:lnTo>
                  <a:pt x="2057" y="656"/>
                </a:lnTo>
                <a:lnTo>
                  <a:pt x="2058" y="649"/>
                </a:lnTo>
                <a:lnTo>
                  <a:pt x="2058" y="638"/>
                </a:lnTo>
                <a:lnTo>
                  <a:pt x="2058" y="625"/>
                </a:lnTo>
                <a:lnTo>
                  <a:pt x="2058" y="608"/>
                </a:lnTo>
                <a:lnTo>
                  <a:pt x="2057" y="590"/>
                </a:lnTo>
                <a:lnTo>
                  <a:pt x="2054" y="571"/>
                </a:lnTo>
                <a:lnTo>
                  <a:pt x="2052" y="551"/>
                </a:lnTo>
                <a:lnTo>
                  <a:pt x="2046" y="530"/>
                </a:lnTo>
                <a:lnTo>
                  <a:pt x="2040" y="511"/>
                </a:lnTo>
                <a:lnTo>
                  <a:pt x="2030" y="492"/>
                </a:lnTo>
                <a:lnTo>
                  <a:pt x="2019" y="477"/>
                </a:lnTo>
                <a:lnTo>
                  <a:pt x="2004" y="463"/>
                </a:lnTo>
                <a:lnTo>
                  <a:pt x="1987" y="452"/>
                </a:lnTo>
                <a:lnTo>
                  <a:pt x="1967" y="445"/>
                </a:lnTo>
                <a:lnTo>
                  <a:pt x="1942" y="443"/>
                </a:lnTo>
                <a:lnTo>
                  <a:pt x="1915" y="445"/>
                </a:lnTo>
                <a:lnTo>
                  <a:pt x="1893" y="450"/>
                </a:lnTo>
                <a:lnTo>
                  <a:pt x="1875" y="458"/>
                </a:lnTo>
                <a:lnTo>
                  <a:pt x="1861" y="468"/>
                </a:lnTo>
                <a:lnTo>
                  <a:pt x="1850" y="480"/>
                </a:lnTo>
                <a:lnTo>
                  <a:pt x="1841" y="491"/>
                </a:lnTo>
                <a:lnTo>
                  <a:pt x="1835" y="503"/>
                </a:lnTo>
                <a:lnTo>
                  <a:pt x="1831" y="514"/>
                </a:lnTo>
                <a:lnTo>
                  <a:pt x="1829" y="524"/>
                </a:lnTo>
                <a:lnTo>
                  <a:pt x="1828" y="532"/>
                </a:lnTo>
                <a:lnTo>
                  <a:pt x="1826" y="537"/>
                </a:lnTo>
                <a:lnTo>
                  <a:pt x="1826" y="539"/>
                </a:lnTo>
                <a:lnTo>
                  <a:pt x="1826" y="1449"/>
                </a:lnTo>
                <a:lnTo>
                  <a:pt x="1824" y="1479"/>
                </a:lnTo>
                <a:lnTo>
                  <a:pt x="1816" y="1504"/>
                </a:lnTo>
                <a:lnTo>
                  <a:pt x="1803" y="1527"/>
                </a:lnTo>
                <a:lnTo>
                  <a:pt x="1786" y="1545"/>
                </a:lnTo>
                <a:lnTo>
                  <a:pt x="1766" y="1557"/>
                </a:lnTo>
                <a:lnTo>
                  <a:pt x="1740" y="1566"/>
                </a:lnTo>
                <a:lnTo>
                  <a:pt x="1712" y="1569"/>
                </a:lnTo>
                <a:lnTo>
                  <a:pt x="1684" y="1566"/>
                </a:lnTo>
                <a:lnTo>
                  <a:pt x="1660" y="1557"/>
                </a:lnTo>
                <a:lnTo>
                  <a:pt x="1639" y="1545"/>
                </a:lnTo>
                <a:lnTo>
                  <a:pt x="1622" y="1527"/>
                </a:lnTo>
                <a:lnTo>
                  <a:pt x="1609" y="1504"/>
                </a:lnTo>
                <a:lnTo>
                  <a:pt x="1601" y="1479"/>
                </a:lnTo>
                <a:lnTo>
                  <a:pt x="1598" y="1449"/>
                </a:lnTo>
                <a:lnTo>
                  <a:pt x="1598" y="491"/>
                </a:lnTo>
                <a:lnTo>
                  <a:pt x="1598" y="461"/>
                </a:lnTo>
                <a:lnTo>
                  <a:pt x="1598" y="431"/>
                </a:lnTo>
                <a:lnTo>
                  <a:pt x="1596" y="403"/>
                </a:lnTo>
                <a:lnTo>
                  <a:pt x="1594" y="375"/>
                </a:lnTo>
                <a:lnTo>
                  <a:pt x="1590" y="350"/>
                </a:lnTo>
                <a:lnTo>
                  <a:pt x="1584" y="326"/>
                </a:lnTo>
                <a:lnTo>
                  <a:pt x="1576" y="304"/>
                </a:lnTo>
                <a:lnTo>
                  <a:pt x="1563" y="286"/>
                </a:lnTo>
                <a:lnTo>
                  <a:pt x="1549" y="271"/>
                </a:lnTo>
                <a:lnTo>
                  <a:pt x="1532" y="261"/>
                </a:lnTo>
                <a:lnTo>
                  <a:pt x="1509" y="253"/>
                </a:lnTo>
                <a:lnTo>
                  <a:pt x="1483" y="251"/>
                </a:lnTo>
                <a:close/>
                <a:moveTo>
                  <a:pt x="1486" y="0"/>
                </a:moveTo>
                <a:lnTo>
                  <a:pt x="1526" y="0"/>
                </a:lnTo>
                <a:lnTo>
                  <a:pt x="1565" y="6"/>
                </a:lnTo>
                <a:lnTo>
                  <a:pt x="1604" y="16"/>
                </a:lnTo>
                <a:lnTo>
                  <a:pt x="1640" y="31"/>
                </a:lnTo>
                <a:lnTo>
                  <a:pt x="1675" y="51"/>
                </a:lnTo>
                <a:lnTo>
                  <a:pt x="1707" y="77"/>
                </a:lnTo>
                <a:lnTo>
                  <a:pt x="1736" y="107"/>
                </a:lnTo>
                <a:lnTo>
                  <a:pt x="1747" y="130"/>
                </a:lnTo>
                <a:lnTo>
                  <a:pt x="1757" y="149"/>
                </a:lnTo>
                <a:lnTo>
                  <a:pt x="1767" y="167"/>
                </a:lnTo>
                <a:lnTo>
                  <a:pt x="1774" y="186"/>
                </a:lnTo>
                <a:lnTo>
                  <a:pt x="1779" y="205"/>
                </a:lnTo>
                <a:lnTo>
                  <a:pt x="1781" y="228"/>
                </a:lnTo>
                <a:lnTo>
                  <a:pt x="1803" y="225"/>
                </a:lnTo>
                <a:lnTo>
                  <a:pt x="1828" y="222"/>
                </a:lnTo>
                <a:lnTo>
                  <a:pt x="1853" y="215"/>
                </a:lnTo>
                <a:lnTo>
                  <a:pt x="1880" y="210"/>
                </a:lnTo>
                <a:lnTo>
                  <a:pt x="1909" y="205"/>
                </a:lnTo>
                <a:lnTo>
                  <a:pt x="1942" y="204"/>
                </a:lnTo>
                <a:lnTo>
                  <a:pt x="1990" y="206"/>
                </a:lnTo>
                <a:lnTo>
                  <a:pt x="2035" y="214"/>
                </a:lnTo>
                <a:lnTo>
                  <a:pt x="2075" y="225"/>
                </a:lnTo>
                <a:lnTo>
                  <a:pt x="2111" y="241"/>
                </a:lnTo>
                <a:lnTo>
                  <a:pt x="2144" y="260"/>
                </a:lnTo>
                <a:lnTo>
                  <a:pt x="2172" y="279"/>
                </a:lnTo>
                <a:lnTo>
                  <a:pt x="2194" y="299"/>
                </a:lnTo>
                <a:lnTo>
                  <a:pt x="2226" y="335"/>
                </a:lnTo>
                <a:lnTo>
                  <a:pt x="2249" y="370"/>
                </a:lnTo>
                <a:lnTo>
                  <a:pt x="2266" y="407"/>
                </a:lnTo>
                <a:lnTo>
                  <a:pt x="2278" y="443"/>
                </a:lnTo>
                <a:lnTo>
                  <a:pt x="2284" y="478"/>
                </a:lnTo>
                <a:lnTo>
                  <a:pt x="2287" y="514"/>
                </a:lnTo>
                <a:lnTo>
                  <a:pt x="2326" y="501"/>
                </a:lnTo>
                <a:lnTo>
                  <a:pt x="2366" y="494"/>
                </a:lnTo>
                <a:lnTo>
                  <a:pt x="2406" y="491"/>
                </a:lnTo>
                <a:lnTo>
                  <a:pt x="2446" y="494"/>
                </a:lnTo>
                <a:lnTo>
                  <a:pt x="2486" y="501"/>
                </a:lnTo>
                <a:lnTo>
                  <a:pt x="2527" y="515"/>
                </a:lnTo>
                <a:lnTo>
                  <a:pt x="2563" y="534"/>
                </a:lnTo>
                <a:lnTo>
                  <a:pt x="2598" y="557"/>
                </a:lnTo>
                <a:lnTo>
                  <a:pt x="2630" y="588"/>
                </a:lnTo>
                <a:lnTo>
                  <a:pt x="2658" y="625"/>
                </a:lnTo>
                <a:lnTo>
                  <a:pt x="2680" y="665"/>
                </a:lnTo>
                <a:lnTo>
                  <a:pt x="2700" y="707"/>
                </a:lnTo>
                <a:lnTo>
                  <a:pt x="2714" y="752"/>
                </a:lnTo>
                <a:lnTo>
                  <a:pt x="2725" y="795"/>
                </a:lnTo>
                <a:lnTo>
                  <a:pt x="2734" y="838"/>
                </a:lnTo>
                <a:lnTo>
                  <a:pt x="2740" y="880"/>
                </a:lnTo>
                <a:lnTo>
                  <a:pt x="2745" y="921"/>
                </a:lnTo>
                <a:lnTo>
                  <a:pt x="2746" y="957"/>
                </a:lnTo>
                <a:lnTo>
                  <a:pt x="2747" y="989"/>
                </a:lnTo>
                <a:lnTo>
                  <a:pt x="2747" y="1018"/>
                </a:lnTo>
                <a:lnTo>
                  <a:pt x="2747" y="1040"/>
                </a:lnTo>
                <a:lnTo>
                  <a:pt x="2746" y="1057"/>
                </a:lnTo>
                <a:lnTo>
                  <a:pt x="2746" y="1066"/>
                </a:lnTo>
                <a:lnTo>
                  <a:pt x="2746" y="2385"/>
                </a:lnTo>
                <a:lnTo>
                  <a:pt x="2745" y="2497"/>
                </a:lnTo>
                <a:lnTo>
                  <a:pt x="2738" y="2602"/>
                </a:lnTo>
                <a:lnTo>
                  <a:pt x="2729" y="2702"/>
                </a:lnTo>
                <a:lnTo>
                  <a:pt x="2717" y="2798"/>
                </a:lnTo>
                <a:lnTo>
                  <a:pt x="2698" y="2887"/>
                </a:lnTo>
                <a:lnTo>
                  <a:pt x="2678" y="2971"/>
                </a:lnTo>
                <a:lnTo>
                  <a:pt x="2653" y="3049"/>
                </a:lnTo>
                <a:lnTo>
                  <a:pt x="2624" y="3122"/>
                </a:lnTo>
                <a:lnTo>
                  <a:pt x="2591" y="3190"/>
                </a:lnTo>
                <a:lnTo>
                  <a:pt x="2555" y="3253"/>
                </a:lnTo>
                <a:lnTo>
                  <a:pt x="2513" y="3310"/>
                </a:lnTo>
                <a:lnTo>
                  <a:pt x="2468" y="3362"/>
                </a:lnTo>
                <a:lnTo>
                  <a:pt x="2418" y="3409"/>
                </a:lnTo>
                <a:lnTo>
                  <a:pt x="2365" y="3451"/>
                </a:lnTo>
                <a:lnTo>
                  <a:pt x="2307" y="3488"/>
                </a:lnTo>
                <a:lnTo>
                  <a:pt x="2245" y="3520"/>
                </a:lnTo>
                <a:lnTo>
                  <a:pt x="2178" y="3546"/>
                </a:lnTo>
                <a:lnTo>
                  <a:pt x="2108" y="3568"/>
                </a:lnTo>
                <a:lnTo>
                  <a:pt x="2033" y="3584"/>
                </a:lnTo>
                <a:lnTo>
                  <a:pt x="1953" y="3597"/>
                </a:lnTo>
                <a:lnTo>
                  <a:pt x="1869" y="3604"/>
                </a:lnTo>
                <a:lnTo>
                  <a:pt x="1781" y="3606"/>
                </a:lnTo>
                <a:lnTo>
                  <a:pt x="1683" y="3605"/>
                </a:lnTo>
                <a:lnTo>
                  <a:pt x="1590" y="3601"/>
                </a:lnTo>
                <a:lnTo>
                  <a:pt x="1504" y="3593"/>
                </a:lnTo>
                <a:lnTo>
                  <a:pt x="1423" y="3584"/>
                </a:lnTo>
                <a:lnTo>
                  <a:pt x="1348" y="3572"/>
                </a:lnTo>
                <a:lnTo>
                  <a:pt x="1277" y="3558"/>
                </a:lnTo>
                <a:lnTo>
                  <a:pt x="1212" y="3540"/>
                </a:lnTo>
                <a:lnTo>
                  <a:pt x="1149" y="3521"/>
                </a:lnTo>
                <a:lnTo>
                  <a:pt x="1091" y="3498"/>
                </a:lnTo>
                <a:lnTo>
                  <a:pt x="1037" y="3474"/>
                </a:lnTo>
                <a:lnTo>
                  <a:pt x="986" y="3447"/>
                </a:lnTo>
                <a:lnTo>
                  <a:pt x="938" y="3418"/>
                </a:lnTo>
                <a:lnTo>
                  <a:pt x="893" y="3386"/>
                </a:lnTo>
                <a:lnTo>
                  <a:pt x="849" y="3352"/>
                </a:lnTo>
                <a:lnTo>
                  <a:pt x="807" y="3316"/>
                </a:lnTo>
                <a:lnTo>
                  <a:pt x="768" y="3278"/>
                </a:lnTo>
                <a:lnTo>
                  <a:pt x="731" y="3238"/>
                </a:lnTo>
                <a:lnTo>
                  <a:pt x="693" y="3196"/>
                </a:lnTo>
                <a:lnTo>
                  <a:pt x="656" y="3151"/>
                </a:lnTo>
                <a:lnTo>
                  <a:pt x="626" y="3114"/>
                </a:lnTo>
                <a:lnTo>
                  <a:pt x="595" y="3075"/>
                </a:lnTo>
                <a:lnTo>
                  <a:pt x="566" y="3032"/>
                </a:lnTo>
                <a:lnTo>
                  <a:pt x="536" y="2986"/>
                </a:lnTo>
                <a:lnTo>
                  <a:pt x="505" y="2938"/>
                </a:lnTo>
                <a:lnTo>
                  <a:pt x="476" y="2888"/>
                </a:lnTo>
                <a:lnTo>
                  <a:pt x="447" y="2837"/>
                </a:lnTo>
                <a:lnTo>
                  <a:pt x="419" y="2786"/>
                </a:lnTo>
                <a:lnTo>
                  <a:pt x="391" y="2734"/>
                </a:lnTo>
                <a:lnTo>
                  <a:pt x="364" y="2682"/>
                </a:lnTo>
                <a:lnTo>
                  <a:pt x="339" y="2631"/>
                </a:lnTo>
                <a:lnTo>
                  <a:pt x="314" y="2580"/>
                </a:lnTo>
                <a:lnTo>
                  <a:pt x="290" y="2532"/>
                </a:lnTo>
                <a:lnTo>
                  <a:pt x="268" y="2486"/>
                </a:lnTo>
                <a:lnTo>
                  <a:pt x="247" y="2442"/>
                </a:lnTo>
                <a:lnTo>
                  <a:pt x="229" y="2401"/>
                </a:lnTo>
                <a:lnTo>
                  <a:pt x="211" y="2364"/>
                </a:lnTo>
                <a:lnTo>
                  <a:pt x="196" y="2331"/>
                </a:lnTo>
                <a:lnTo>
                  <a:pt x="183" y="2302"/>
                </a:lnTo>
                <a:lnTo>
                  <a:pt x="170" y="2278"/>
                </a:lnTo>
                <a:lnTo>
                  <a:pt x="162" y="2259"/>
                </a:lnTo>
                <a:lnTo>
                  <a:pt x="155" y="2246"/>
                </a:lnTo>
                <a:lnTo>
                  <a:pt x="151" y="2240"/>
                </a:lnTo>
                <a:lnTo>
                  <a:pt x="149" y="2233"/>
                </a:lnTo>
                <a:lnTo>
                  <a:pt x="144" y="2221"/>
                </a:lnTo>
                <a:lnTo>
                  <a:pt x="135" y="2204"/>
                </a:lnTo>
                <a:lnTo>
                  <a:pt x="125" y="2183"/>
                </a:lnTo>
                <a:lnTo>
                  <a:pt x="113" y="2157"/>
                </a:lnTo>
                <a:lnTo>
                  <a:pt x="100" y="2128"/>
                </a:lnTo>
                <a:lnTo>
                  <a:pt x="85" y="2095"/>
                </a:lnTo>
                <a:lnTo>
                  <a:pt x="71" y="2059"/>
                </a:lnTo>
                <a:lnTo>
                  <a:pt x="56" y="2021"/>
                </a:lnTo>
                <a:lnTo>
                  <a:pt x="43" y="1982"/>
                </a:lnTo>
                <a:lnTo>
                  <a:pt x="29" y="1940"/>
                </a:lnTo>
                <a:lnTo>
                  <a:pt x="18" y="1898"/>
                </a:lnTo>
                <a:lnTo>
                  <a:pt x="10" y="1855"/>
                </a:lnTo>
                <a:lnTo>
                  <a:pt x="4" y="1810"/>
                </a:lnTo>
                <a:lnTo>
                  <a:pt x="0" y="1767"/>
                </a:lnTo>
                <a:lnTo>
                  <a:pt x="0" y="1724"/>
                </a:lnTo>
                <a:lnTo>
                  <a:pt x="5" y="1682"/>
                </a:lnTo>
                <a:lnTo>
                  <a:pt x="13" y="1641"/>
                </a:lnTo>
                <a:lnTo>
                  <a:pt x="26" y="1602"/>
                </a:lnTo>
                <a:lnTo>
                  <a:pt x="39" y="1565"/>
                </a:lnTo>
                <a:lnTo>
                  <a:pt x="57" y="1532"/>
                </a:lnTo>
                <a:lnTo>
                  <a:pt x="79" y="1500"/>
                </a:lnTo>
                <a:lnTo>
                  <a:pt x="106" y="1473"/>
                </a:lnTo>
                <a:lnTo>
                  <a:pt x="138" y="1448"/>
                </a:lnTo>
                <a:lnTo>
                  <a:pt x="174" y="1426"/>
                </a:lnTo>
                <a:lnTo>
                  <a:pt x="198" y="1414"/>
                </a:lnTo>
                <a:lnTo>
                  <a:pt x="226" y="1402"/>
                </a:lnTo>
                <a:lnTo>
                  <a:pt x="254" y="1393"/>
                </a:lnTo>
                <a:lnTo>
                  <a:pt x="282" y="1386"/>
                </a:lnTo>
                <a:lnTo>
                  <a:pt x="311" y="1379"/>
                </a:lnTo>
                <a:lnTo>
                  <a:pt x="335" y="1378"/>
                </a:lnTo>
                <a:lnTo>
                  <a:pt x="381" y="1382"/>
                </a:lnTo>
                <a:lnTo>
                  <a:pt x="426" y="1391"/>
                </a:lnTo>
                <a:lnTo>
                  <a:pt x="468" y="1406"/>
                </a:lnTo>
                <a:lnTo>
                  <a:pt x="505" y="1425"/>
                </a:lnTo>
                <a:lnTo>
                  <a:pt x="542" y="1447"/>
                </a:lnTo>
                <a:lnTo>
                  <a:pt x="575" y="1471"/>
                </a:lnTo>
                <a:lnTo>
                  <a:pt x="605" y="1496"/>
                </a:lnTo>
                <a:lnTo>
                  <a:pt x="632" y="1522"/>
                </a:lnTo>
                <a:lnTo>
                  <a:pt x="656" y="1546"/>
                </a:lnTo>
                <a:lnTo>
                  <a:pt x="678" y="1569"/>
                </a:lnTo>
                <a:lnTo>
                  <a:pt x="678" y="659"/>
                </a:lnTo>
                <a:lnTo>
                  <a:pt x="678" y="654"/>
                </a:lnTo>
                <a:lnTo>
                  <a:pt x="679" y="641"/>
                </a:lnTo>
                <a:lnTo>
                  <a:pt x="681" y="621"/>
                </a:lnTo>
                <a:lnTo>
                  <a:pt x="684" y="595"/>
                </a:lnTo>
                <a:lnTo>
                  <a:pt x="689" y="565"/>
                </a:lnTo>
                <a:lnTo>
                  <a:pt x="698" y="530"/>
                </a:lnTo>
                <a:lnTo>
                  <a:pt x="709" y="494"/>
                </a:lnTo>
                <a:lnTo>
                  <a:pt x="723" y="455"/>
                </a:lnTo>
                <a:lnTo>
                  <a:pt x="742" y="417"/>
                </a:lnTo>
                <a:lnTo>
                  <a:pt x="766" y="382"/>
                </a:lnTo>
                <a:lnTo>
                  <a:pt x="794" y="347"/>
                </a:lnTo>
                <a:lnTo>
                  <a:pt x="821" y="322"/>
                </a:lnTo>
                <a:lnTo>
                  <a:pt x="846" y="298"/>
                </a:lnTo>
                <a:lnTo>
                  <a:pt x="874" y="278"/>
                </a:lnTo>
                <a:lnTo>
                  <a:pt x="903" y="261"/>
                </a:lnTo>
                <a:lnTo>
                  <a:pt x="934" y="247"/>
                </a:lnTo>
                <a:lnTo>
                  <a:pt x="968" y="237"/>
                </a:lnTo>
                <a:lnTo>
                  <a:pt x="1006" y="231"/>
                </a:lnTo>
                <a:lnTo>
                  <a:pt x="1046" y="228"/>
                </a:lnTo>
                <a:lnTo>
                  <a:pt x="1081" y="232"/>
                </a:lnTo>
                <a:lnTo>
                  <a:pt x="1115" y="239"/>
                </a:lnTo>
                <a:lnTo>
                  <a:pt x="1149" y="247"/>
                </a:lnTo>
                <a:lnTo>
                  <a:pt x="1185" y="251"/>
                </a:lnTo>
                <a:lnTo>
                  <a:pt x="1188" y="227"/>
                </a:lnTo>
                <a:lnTo>
                  <a:pt x="1198" y="204"/>
                </a:lnTo>
                <a:lnTo>
                  <a:pt x="1213" y="180"/>
                </a:lnTo>
                <a:lnTo>
                  <a:pt x="1232" y="156"/>
                </a:lnTo>
                <a:lnTo>
                  <a:pt x="1253" y="131"/>
                </a:lnTo>
                <a:lnTo>
                  <a:pt x="1276" y="107"/>
                </a:lnTo>
                <a:lnTo>
                  <a:pt x="1304" y="77"/>
                </a:lnTo>
                <a:lnTo>
                  <a:pt x="1337" y="51"/>
                </a:lnTo>
                <a:lnTo>
                  <a:pt x="1371" y="31"/>
                </a:lnTo>
                <a:lnTo>
                  <a:pt x="1408" y="16"/>
                </a:lnTo>
                <a:lnTo>
                  <a:pt x="1447" y="6"/>
                </a:lnTo>
                <a:lnTo>
                  <a:pt x="1486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4" name="CaixaDeTexto 13"/>
          <p:cNvSpPr txBox="1"/>
          <p:nvPr/>
        </p:nvSpPr>
        <p:spPr>
          <a:xfrm>
            <a:off x="5261346" y="2275359"/>
            <a:ext cx="6310569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só as empresas que</a:t>
            </a:r>
          </a:p>
          <a:p>
            <a:r>
              <a:rPr lang="pt-BR" sz="6000" b="1" dirty="0">
                <a:solidFill>
                  <a:srgbClr val="EC4251"/>
                </a:solidFill>
              </a:rPr>
              <a:t>não estão</a:t>
            </a:r>
          </a:p>
          <a:p>
            <a:r>
              <a:rPr lang="pt-BR" sz="3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em atividade</a:t>
            </a:r>
          </a:p>
          <a:p>
            <a:endParaRPr lang="pt-BR" sz="3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pt-BR" sz="2000" b="1" dirty="0">
                <a:solidFill>
                  <a:srgbClr val="003399"/>
                </a:solidFill>
              </a:rPr>
              <a:t>| 16% dos entrevistados |</a:t>
            </a:r>
          </a:p>
        </p:txBody>
      </p:sp>
    </p:spTree>
    <p:extLst>
      <p:ext uri="{BB962C8B-B14F-4D97-AF65-F5344CB8AC3E}">
        <p14:creationId xmlns:p14="http://schemas.microsoft.com/office/powerpoint/2010/main" val="4251129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1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6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8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8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uiExpand="1" build="p"/>
      <p:bldP spid="14" grpId="1" uiExpand="1" build="allAtOnce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P25  </a:t>
            </a:r>
            <a:r>
              <a:rPr lang="pt-BR" sz="1100" dirty="0">
                <a:solidFill>
                  <a:schemeClr val="bg1"/>
                </a:solidFill>
              </a:rPr>
              <a:t>O(A) Sr.(a) já deixou de pagar algum imposto? (ESP-RU)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pagamento de 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impostos</a:t>
            </a:r>
          </a:p>
        </p:txBody>
      </p:sp>
      <p:grpSp>
        <p:nvGrpSpPr>
          <p:cNvPr id="10" name="Agrupar 9"/>
          <p:cNvGrpSpPr/>
          <p:nvPr/>
        </p:nvGrpSpPr>
        <p:grpSpPr>
          <a:xfrm>
            <a:off x="216899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12" name="Gráfico 11"/>
            <p:cNvGraphicFramePr/>
            <p:nvPr>
              <p:extLst>
                <p:ext uri="{D42A27DB-BD31-4B8C-83A1-F6EECF244321}">
                  <p14:modId xmlns:p14="http://schemas.microsoft.com/office/powerpoint/2010/main" val="1246749079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1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27%</a:t>
              </a:r>
            </a:p>
          </p:txBody>
        </p:sp>
        <p:sp>
          <p:nvSpPr>
            <p:cNvPr id="13" name="CaixaDeTexto 19"/>
            <p:cNvSpPr txBox="1"/>
            <p:nvPr/>
          </p:nvSpPr>
          <p:spPr>
            <a:xfrm>
              <a:off x="1185028" y="1792631"/>
              <a:ext cx="8555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800" dirty="0">
                  <a:solidFill>
                    <a:srgbClr val="ED7D31"/>
                  </a:solidFill>
                  <a:effectLst/>
                  <a:latin typeface="+mn-lt"/>
                </a:rPr>
                <a:t>EPP</a:t>
              </a:r>
              <a:endParaRPr lang="pt-BR" sz="20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4" name="Agrupar 13"/>
          <p:cNvGrpSpPr/>
          <p:nvPr/>
        </p:nvGrpSpPr>
        <p:grpSpPr>
          <a:xfrm>
            <a:off x="456272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16" name="Gráfico 15"/>
            <p:cNvGraphicFramePr/>
            <p:nvPr>
              <p:extLst>
                <p:ext uri="{D42A27DB-BD31-4B8C-83A1-F6EECF244321}">
                  <p14:modId xmlns:p14="http://schemas.microsoft.com/office/powerpoint/2010/main" val="131536677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5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29%</a:t>
              </a:r>
            </a:p>
          </p:txBody>
        </p:sp>
        <p:sp>
          <p:nvSpPr>
            <p:cNvPr id="17" name="CaixaDeTexto 19"/>
            <p:cNvSpPr txBox="1"/>
            <p:nvPr/>
          </p:nvSpPr>
          <p:spPr>
            <a:xfrm>
              <a:off x="1022569" y="1792631"/>
              <a:ext cx="90911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cliente Sebrae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8" name="Agrupar 17"/>
          <p:cNvGrpSpPr/>
          <p:nvPr/>
        </p:nvGrpSpPr>
        <p:grpSpPr>
          <a:xfrm>
            <a:off x="610350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20" name="Gráfico 19"/>
            <p:cNvGraphicFramePr/>
            <p:nvPr>
              <p:extLst>
                <p:ext uri="{D42A27DB-BD31-4B8C-83A1-F6EECF244321}">
                  <p14:modId xmlns:p14="http://schemas.microsoft.com/office/powerpoint/2010/main" val="749099348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9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23%</a:t>
              </a:r>
            </a:p>
          </p:txBody>
        </p:sp>
        <p:sp>
          <p:nvSpPr>
            <p:cNvPr id="21" name="CaixaDeTexto 19"/>
            <p:cNvSpPr txBox="1"/>
            <p:nvPr/>
          </p:nvSpPr>
          <p:spPr>
            <a:xfrm>
              <a:off x="862009" y="1792631"/>
              <a:ext cx="14339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cliente Sebrae</a:t>
              </a:r>
            </a:p>
          </p:txBody>
        </p:sp>
      </p:grpSp>
      <p:grpSp>
        <p:nvGrpSpPr>
          <p:cNvPr id="22" name="Agrupar 21"/>
          <p:cNvGrpSpPr/>
          <p:nvPr/>
        </p:nvGrpSpPr>
        <p:grpSpPr>
          <a:xfrm>
            <a:off x="853782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24" name="Gráfico 23"/>
            <p:cNvGraphicFramePr/>
            <p:nvPr>
              <p:extLst>
                <p:ext uri="{D42A27DB-BD31-4B8C-83A1-F6EECF244321}">
                  <p14:modId xmlns:p14="http://schemas.microsoft.com/office/powerpoint/2010/main" val="1591858415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23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22%</a:t>
              </a:r>
            </a:p>
          </p:txBody>
        </p:sp>
        <p:sp>
          <p:nvSpPr>
            <p:cNvPr id="25" name="CaixaDeTexto 19"/>
            <p:cNvSpPr txBox="1"/>
            <p:nvPr/>
          </p:nvSpPr>
          <p:spPr>
            <a:xfrm>
              <a:off x="971118" y="1792631"/>
              <a:ext cx="11617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optante Simples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26" name="Agrupar 25"/>
          <p:cNvGrpSpPr/>
          <p:nvPr/>
        </p:nvGrpSpPr>
        <p:grpSpPr>
          <a:xfrm>
            <a:off x="1007860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28" name="Gráfico 27"/>
            <p:cNvGraphicFramePr/>
            <p:nvPr>
              <p:extLst>
                <p:ext uri="{D42A27DB-BD31-4B8C-83A1-F6EECF244321}">
                  <p14:modId xmlns:p14="http://schemas.microsoft.com/office/powerpoint/2010/main" val="1713839921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27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4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33%</a:t>
              </a:r>
            </a:p>
          </p:txBody>
        </p:sp>
        <p:sp>
          <p:nvSpPr>
            <p:cNvPr id="29" name="CaixaDeTexto 19"/>
            <p:cNvSpPr txBox="1"/>
            <p:nvPr/>
          </p:nvSpPr>
          <p:spPr>
            <a:xfrm>
              <a:off x="956428" y="1792631"/>
              <a:ext cx="112229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optante</a:t>
              </a:r>
            </a:p>
          </p:txBody>
        </p:sp>
      </p:grpSp>
      <p:sp>
        <p:nvSpPr>
          <p:cNvPr id="30" name="CaixaDeTexto 29"/>
          <p:cNvSpPr txBox="1"/>
          <p:nvPr/>
        </p:nvSpPr>
        <p:spPr>
          <a:xfrm>
            <a:off x="7525955" y="887538"/>
            <a:ext cx="32433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já deixaram de pagar algum imposto</a:t>
            </a:r>
          </a:p>
          <a:p>
            <a:pPr algn="ctr"/>
            <a:endParaRPr lang="pt-BR" sz="1600" b="1" i="1" dirty="0">
              <a:solidFill>
                <a:srgbClr val="0070C0"/>
              </a:solidFill>
            </a:endParaRPr>
          </a:p>
        </p:txBody>
      </p: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6203012"/>
              </p:ext>
            </p:extLst>
          </p:nvPr>
        </p:nvGraphicFramePr>
        <p:xfrm>
          <a:off x="431802" y="3952822"/>
          <a:ext cx="11187585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21424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35531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3646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18034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117564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1097657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1574800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1522887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2" name="CaixaDeTexto 31"/>
          <p:cNvSpPr txBox="1"/>
          <p:nvPr/>
        </p:nvSpPr>
        <p:spPr>
          <a:xfrm>
            <a:off x="-152618" y="399569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pSp>
        <p:nvGrpSpPr>
          <p:cNvPr id="2" name="Grupo 1"/>
          <p:cNvGrpSpPr/>
          <p:nvPr/>
        </p:nvGrpSpPr>
        <p:grpSpPr>
          <a:xfrm>
            <a:off x="628219" y="1792631"/>
            <a:ext cx="1540780" cy="2048193"/>
            <a:chOff x="628219" y="1792631"/>
            <a:chExt cx="1540780" cy="2048193"/>
          </a:xfrm>
        </p:grpSpPr>
        <p:graphicFrame>
          <p:nvGraphicFramePr>
            <p:cNvPr id="8" name="Gráfico 7"/>
            <p:cNvGraphicFramePr/>
            <p:nvPr>
              <p:extLst>
                <p:ext uri="{D42A27DB-BD31-4B8C-83A1-F6EECF244321}">
                  <p14:modId xmlns:p14="http://schemas.microsoft.com/office/powerpoint/2010/main" val="2544697752"/>
                </p:ext>
              </p:extLst>
            </p:nvPr>
          </p:nvGraphicFramePr>
          <p:xfrm>
            <a:off x="628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6" name="CaixaDeTexto 19"/>
            <p:cNvSpPr txBox="1"/>
            <p:nvPr/>
          </p:nvSpPr>
          <p:spPr>
            <a:xfrm>
              <a:off x="1032628" y="2917607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25%</a:t>
              </a:r>
            </a:p>
          </p:txBody>
        </p:sp>
        <p:sp>
          <p:nvSpPr>
            <p:cNvPr id="9" name="CaixaDeTexto 19"/>
            <p:cNvSpPr txBox="1"/>
            <p:nvPr/>
          </p:nvSpPr>
          <p:spPr>
            <a:xfrm>
              <a:off x="1058028" y="1792631"/>
              <a:ext cx="73196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800" dirty="0">
                  <a:solidFill>
                    <a:srgbClr val="ED7D31"/>
                  </a:solidFill>
                  <a:effectLst/>
                  <a:latin typeface="+mn-lt"/>
                </a:rPr>
                <a:t>ME</a:t>
              </a:r>
              <a:endParaRPr lang="pt-BR" sz="20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sp>
        <p:nvSpPr>
          <p:cNvPr id="33" name="CaixaDeTexto 32"/>
          <p:cNvSpPr txBox="1"/>
          <p:nvPr/>
        </p:nvSpPr>
        <p:spPr>
          <a:xfrm>
            <a:off x="809624" y="4597269"/>
            <a:ext cx="926898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</a:rPr>
              <a:t>Como era de se esperar, o percentual de optantes que deixaram de pagar algum imposto é menor que o de não optantes na mesma condição, e isso se deve, teoricamente, ao fato de os não optantes estarem sujeitos a uma maior carga tributária.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(p25)</a:t>
            </a:r>
          </a:p>
        </p:txBody>
      </p:sp>
      <p:grpSp>
        <p:nvGrpSpPr>
          <p:cNvPr id="34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3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6078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</p:childTnLst>
        </p:cTn>
      </p:par>
    </p:tnLst>
    <p:bldLst>
      <p:bldP spid="7" grpId="0"/>
      <p:bldP spid="30" grpId="0"/>
      <p:bldP spid="32" grpId="0"/>
      <p:bldP spid="32" grpId="1"/>
      <p:bldP spid="33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P25  </a:t>
            </a:r>
            <a:r>
              <a:rPr lang="pt-BR" sz="1100" dirty="0">
                <a:solidFill>
                  <a:schemeClr val="bg1"/>
                </a:solidFill>
              </a:rPr>
              <a:t>O(A) Sr.(a) já deixou de pagar algum imposto? (ESP-RU)</a:t>
            </a:r>
          </a:p>
        </p:txBody>
      </p:sp>
      <p:sp>
        <p:nvSpPr>
          <p:cNvPr id="5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pagamento de 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impostos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6674113" y="1089297"/>
            <a:ext cx="32433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já deixaram de pagar algum imposto</a:t>
            </a:r>
            <a:endParaRPr lang="pt-BR" sz="1600" b="1" i="1" dirty="0">
              <a:solidFill>
                <a:srgbClr val="0070C0"/>
              </a:solidFill>
            </a:endParaRPr>
          </a:p>
        </p:txBody>
      </p:sp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2819324"/>
              </p:ext>
            </p:extLst>
          </p:nvPr>
        </p:nvGraphicFramePr>
        <p:xfrm>
          <a:off x="11276142" y="1185291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pSp>
        <p:nvGrpSpPr>
          <p:cNvPr id="17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18" name="CaixaDeTexto 17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19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20" name="Elipse 19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" name="CaixaDeTexto 20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22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" name="CaixaDeTexto 22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grpSp>
        <p:nvGrpSpPr>
          <p:cNvPr id="24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2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33" name="Tabela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7393319"/>
              </p:ext>
            </p:extLst>
          </p:nvPr>
        </p:nvGraphicFramePr>
        <p:xfrm>
          <a:off x="751045" y="1825942"/>
          <a:ext cx="10243422" cy="9115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4" name="Gráfico 33"/>
          <p:cNvGraphicFramePr/>
          <p:nvPr>
            <p:extLst>
              <p:ext uri="{D42A27DB-BD31-4B8C-83A1-F6EECF244321}">
                <p14:modId xmlns:p14="http://schemas.microsoft.com/office/powerpoint/2010/main" val="609284323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5" name="Tabela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4834371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6" name="Tabela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0955179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38" name="Conector reto 37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9" name="CaixaDeTexto 38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40" name="Tabela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311145"/>
              </p:ext>
            </p:extLst>
          </p:nvPr>
        </p:nvGraphicFramePr>
        <p:xfrm>
          <a:off x="751042" y="25366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6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2543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  <p:bldLst>
      <p:bldP spid="5" grpId="0"/>
      <p:bldP spid="15" grpId="0"/>
      <p:bldGraphic spid="34" grpId="0">
        <p:bldAsOne/>
      </p:bldGraphic>
      <p:bldP spid="37" grpId="0"/>
      <p:bldP spid="39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P26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E hoje? O(A) Sr.(a) está em dia com o pagamento de seus impostos? (ESP-RU)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8051800" y="2070100"/>
            <a:ext cx="368448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apesar de o resultado representar mais da metade dos respondentes, importante atentar que parcela expressiva desses empreendedores (42%) não respondeu afirmativamente a esse questionamento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(p26)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situação atual com os 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impostos</a:t>
            </a:r>
          </a:p>
        </p:txBody>
      </p:sp>
      <p:graphicFrame>
        <p:nvGraphicFramePr>
          <p:cNvPr id="8" name="Gráfico 7"/>
          <p:cNvGraphicFramePr/>
          <p:nvPr>
            <p:extLst>
              <p:ext uri="{D42A27DB-BD31-4B8C-83A1-F6EECF244321}">
                <p14:modId xmlns:p14="http://schemas.microsoft.com/office/powerpoint/2010/main" val="3881218744"/>
              </p:ext>
            </p:extLst>
          </p:nvPr>
        </p:nvGraphicFramePr>
        <p:xfrm>
          <a:off x="5116856" y="1991796"/>
          <a:ext cx="1977935" cy="18874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CaixaDeTexto 19"/>
          <p:cNvSpPr txBox="1"/>
          <p:nvPr/>
        </p:nvSpPr>
        <p:spPr>
          <a:xfrm>
            <a:off x="5318571" y="2417124"/>
            <a:ext cx="15745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6000" b="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58</a:t>
            </a:r>
            <a:r>
              <a:rPr lang="pt-BR" sz="3600" b="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  <a:endParaRPr lang="pt-BR" sz="3200" b="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sp>
        <p:nvSpPr>
          <p:cNvPr id="10" name="CaixaDeTexto 9"/>
          <p:cNvSpPr txBox="1"/>
          <p:nvPr/>
        </p:nvSpPr>
        <p:spPr>
          <a:xfrm>
            <a:off x="2215827" y="2070100"/>
            <a:ext cx="290102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28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Adobe Fan Heiti Std B" panose="020B0700000000000000" pitchFamily="34" charset="-128"/>
              </a:rPr>
              <a:t>já deixaram de pagar algum imposto e hoje estão em dia com o pagamento de impostos</a:t>
            </a:r>
          </a:p>
        </p:txBody>
      </p:sp>
      <p:grpSp>
        <p:nvGrpSpPr>
          <p:cNvPr id="58" name="Agrupar 57"/>
          <p:cNvGrpSpPr/>
          <p:nvPr/>
        </p:nvGrpSpPr>
        <p:grpSpPr>
          <a:xfrm>
            <a:off x="1128308" y="2403925"/>
            <a:ext cx="984250" cy="981075"/>
            <a:chOff x="1128308" y="2403925"/>
            <a:chExt cx="984250" cy="981075"/>
          </a:xfrm>
        </p:grpSpPr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1128308" y="2403925"/>
              <a:ext cx="984250" cy="981075"/>
            </a:xfrm>
            <a:custGeom>
              <a:avLst/>
              <a:gdLst>
                <a:gd name="T0" fmla="*/ 2086 w 3723"/>
                <a:gd name="T1" fmla="*/ 2970 h 3705"/>
                <a:gd name="T2" fmla="*/ 2089 w 3723"/>
                <a:gd name="T3" fmla="*/ 2789 h 3705"/>
                <a:gd name="T4" fmla="*/ 2144 w 3723"/>
                <a:gd name="T5" fmla="*/ 2579 h 3705"/>
                <a:gd name="T6" fmla="*/ 1135 w 3723"/>
                <a:gd name="T7" fmla="*/ 3014 h 3705"/>
                <a:gd name="T8" fmla="*/ 1010 w 3723"/>
                <a:gd name="T9" fmla="*/ 3014 h 3705"/>
                <a:gd name="T10" fmla="*/ 2787 w 3723"/>
                <a:gd name="T11" fmla="*/ 2208 h 3705"/>
                <a:gd name="T12" fmla="*/ 2504 w 3723"/>
                <a:gd name="T13" fmla="*/ 2323 h 3705"/>
                <a:gd name="T14" fmla="*/ 2399 w 3723"/>
                <a:gd name="T15" fmla="*/ 2414 h 3705"/>
                <a:gd name="T16" fmla="*/ 2305 w 3723"/>
                <a:gd name="T17" fmla="*/ 2538 h 3705"/>
                <a:gd name="T18" fmla="*/ 2243 w 3723"/>
                <a:gd name="T19" fmla="*/ 2672 h 3705"/>
                <a:gd name="T20" fmla="*/ 2217 w 3723"/>
                <a:gd name="T21" fmla="*/ 2780 h 3705"/>
                <a:gd name="T22" fmla="*/ 2210 w 3723"/>
                <a:gd name="T23" fmla="*/ 2930 h 3705"/>
                <a:gd name="T24" fmla="*/ 2233 w 3723"/>
                <a:gd name="T25" fmla="*/ 3066 h 3705"/>
                <a:gd name="T26" fmla="*/ 2289 w 3723"/>
                <a:gd name="T27" fmla="*/ 3210 h 3705"/>
                <a:gd name="T28" fmla="*/ 2379 w 3723"/>
                <a:gd name="T29" fmla="*/ 3340 h 3705"/>
                <a:gd name="T30" fmla="*/ 2575 w 3723"/>
                <a:gd name="T31" fmla="*/ 3496 h 3705"/>
                <a:gd name="T32" fmla="*/ 2974 w 3723"/>
                <a:gd name="T33" fmla="*/ 3576 h 3705"/>
                <a:gd name="T34" fmla="*/ 3344 w 3723"/>
                <a:gd name="T35" fmla="*/ 3421 h 3705"/>
                <a:gd name="T36" fmla="*/ 3566 w 3723"/>
                <a:gd name="T37" fmla="*/ 3093 h 3705"/>
                <a:gd name="T38" fmla="*/ 3567 w 3723"/>
                <a:gd name="T39" fmla="*/ 2687 h 3705"/>
                <a:gd name="T40" fmla="*/ 3355 w 3723"/>
                <a:gd name="T41" fmla="*/ 2365 h 3705"/>
                <a:gd name="T42" fmla="*/ 3123 w 3723"/>
                <a:gd name="T43" fmla="*/ 2234 h 3705"/>
                <a:gd name="T44" fmla="*/ 2987 w 3723"/>
                <a:gd name="T45" fmla="*/ 2203 h 3705"/>
                <a:gd name="T46" fmla="*/ 2271 w 3723"/>
                <a:gd name="T47" fmla="*/ 2367 h 3705"/>
                <a:gd name="T48" fmla="*/ 2372 w 3723"/>
                <a:gd name="T49" fmla="*/ 2267 h 3705"/>
                <a:gd name="T50" fmla="*/ 2544 w 3723"/>
                <a:gd name="T51" fmla="*/ 2155 h 3705"/>
                <a:gd name="T52" fmla="*/ 2713 w 3723"/>
                <a:gd name="T53" fmla="*/ 2009 h 3705"/>
                <a:gd name="T54" fmla="*/ 1704 w 3723"/>
                <a:gd name="T55" fmla="*/ 2009 h 3705"/>
                <a:gd name="T56" fmla="*/ 568 w 3723"/>
                <a:gd name="T57" fmla="*/ 2009 h 3705"/>
                <a:gd name="T58" fmla="*/ 2271 w 3723"/>
                <a:gd name="T59" fmla="*/ 1883 h 3705"/>
                <a:gd name="T60" fmla="*/ 2145 w 3723"/>
                <a:gd name="T61" fmla="*/ 1883 h 3705"/>
                <a:gd name="T62" fmla="*/ 1578 w 3723"/>
                <a:gd name="T63" fmla="*/ 1444 h 3705"/>
                <a:gd name="T64" fmla="*/ 568 w 3723"/>
                <a:gd name="T65" fmla="*/ 1444 h 3705"/>
                <a:gd name="T66" fmla="*/ 2274 w 3723"/>
                <a:gd name="T67" fmla="*/ 3411 h 3705"/>
                <a:gd name="T68" fmla="*/ 2180 w 3723"/>
                <a:gd name="T69" fmla="*/ 3273 h 3705"/>
                <a:gd name="T70" fmla="*/ 2123 w 3723"/>
                <a:gd name="T71" fmla="*/ 3140 h 3705"/>
                <a:gd name="T72" fmla="*/ 2903 w 3723"/>
                <a:gd name="T73" fmla="*/ 2072 h 3705"/>
                <a:gd name="T74" fmla="*/ 3117 w 3723"/>
                <a:gd name="T75" fmla="*/ 2101 h 3705"/>
                <a:gd name="T76" fmla="*/ 3156 w 3723"/>
                <a:gd name="T77" fmla="*/ 879 h 3705"/>
                <a:gd name="T78" fmla="*/ 2877 w 3723"/>
                <a:gd name="T79" fmla="*/ 615 h 3705"/>
                <a:gd name="T80" fmla="*/ 2348 w 3723"/>
                <a:gd name="T81" fmla="*/ 602 h 3705"/>
                <a:gd name="T82" fmla="*/ 943 w 3723"/>
                <a:gd name="T83" fmla="*/ 585 h 3705"/>
                <a:gd name="T84" fmla="*/ 422 w 3723"/>
                <a:gd name="T85" fmla="*/ 625 h 3705"/>
                <a:gd name="T86" fmla="*/ 127 w 3723"/>
                <a:gd name="T87" fmla="*/ 376 h 3705"/>
                <a:gd name="T88" fmla="*/ 505 w 3723"/>
                <a:gd name="T89" fmla="*/ 126 h 3705"/>
                <a:gd name="T90" fmla="*/ 883 w 3723"/>
                <a:gd name="T91" fmla="*/ 0 h 3705"/>
                <a:gd name="T92" fmla="*/ 947 w 3723"/>
                <a:gd name="T93" fmla="*/ 251 h 3705"/>
                <a:gd name="T94" fmla="*/ 2378 w 3723"/>
                <a:gd name="T95" fmla="*/ 3 h 3705"/>
                <a:gd name="T96" fmla="*/ 2899 w 3723"/>
                <a:gd name="T97" fmla="*/ 43 h 3705"/>
                <a:gd name="T98" fmla="*/ 3269 w 3723"/>
                <a:gd name="T99" fmla="*/ 276 h 3705"/>
                <a:gd name="T100" fmla="*/ 3462 w 3723"/>
                <a:gd name="T101" fmla="*/ 2291 h 3705"/>
                <a:gd name="T102" fmla="*/ 3691 w 3723"/>
                <a:gd name="T103" fmla="*/ 2662 h 3705"/>
                <a:gd name="T104" fmla="*/ 3693 w 3723"/>
                <a:gd name="T105" fmla="*/ 3105 h 3705"/>
                <a:gd name="T106" fmla="*/ 3483 w 3723"/>
                <a:gd name="T107" fmla="*/ 3465 h 3705"/>
                <a:gd name="T108" fmla="*/ 3121 w 3723"/>
                <a:gd name="T109" fmla="*/ 3676 h 3705"/>
                <a:gd name="T110" fmla="*/ 2705 w 3723"/>
                <a:gd name="T111" fmla="*/ 3680 h 3705"/>
                <a:gd name="T112" fmla="*/ 43 w 3723"/>
                <a:gd name="T113" fmla="*/ 3576 h 3705"/>
                <a:gd name="T114" fmla="*/ 2 w 3723"/>
                <a:gd name="T115" fmla="*/ 294 h 3705"/>
                <a:gd name="T116" fmla="*/ 378 w 3723"/>
                <a:gd name="T117" fmla="*/ 63 h 3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23" h="3705">
                  <a:moveTo>
                    <a:pt x="1704" y="2574"/>
                  </a:moveTo>
                  <a:lnTo>
                    <a:pt x="1704" y="3014"/>
                  </a:lnTo>
                  <a:lnTo>
                    <a:pt x="2092" y="3014"/>
                  </a:lnTo>
                  <a:lnTo>
                    <a:pt x="2092" y="3007"/>
                  </a:lnTo>
                  <a:lnTo>
                    <a:pt x="2091" y="3000"/>
                  </a:lnTo>
                  <a:lnTo>
                    <a:pt x="2086" y="2970"/>
                  </a:lnTo>
                  <a:lnTo>
                    <a:pt x="2086" y="2963"/>
                  </a:lnTo>
                  <a:lnTo>
                    <a:pt x="2085" y="2957"/>
                  </a:lnTo>
                  <a:lnTo>
                    <a:pt x="2082" y="2888"/>
                  </a:lnTo>
                  <a:lnTo>
                    <a:pt x="2083" y="2847"/>
                  </a:lnTo>
                  <a:lnTo>
                    <a:pt x="2086" y="2806"/>
                  </a:lnTo>
                  <a:lnTo>
                    <a:pt x="2089" y="2789"/>
                  </a:lnTo>
                  <a:lnTo>
                    <a:pt x="2092" y="2770"/>
                  </a:lnTo>
                  <a:lnTo>
                    <a:pt x="2098" y="2727"/>
                  </a:lnTo>
                  <a:lnTo>
                    <a:pt x="2113" y="2671"/>
                  </a:lnTo>
                  <a:lnTo>
                    <a:pt x="2118" y="2649"/>
                  </a:lnTo>
                  <a:lnTo>
                    <a:pt x="2131" y="2614"/>
                  </a:lnTo>
                  <a:lnTo>
                    <a:pt x="2144" y="2579"/>
                  </a:lnTo>
                  <a:lnTo>
                    <a:pt x="2145" y="2577"/>
                  </a:lnTo>
                  <a:lnTo>
                    <a:pt x="2145" y="2574"/>
                  </a:lnTo>
                  <a:lnTo>
                    <a:pt x="2145" y="2574"/>
                  </a:lnTo>
                  <a:lnTo>
                    <a:pt x="1704" y="2574"/>
                  </a:lnTo>
                  <a:close/>
                  <a:moveTo>
                    <a:pt x="1135" y="2574"/>
                  </a:moveTo>
                  <a:lnTo>
                    <a:pt x="1135" y="3014"/>
                  </a:lnTo>
                  <a:lnTo>
                    <a:pt x="1578" y="3014"/>
                  </a:lnTo>
                  <a:lnTo>
                    <a:pt x="1578" y="2574"/>
                  </a:lnTo>
                  <a:lnTo>
                    <a:pt x="1135" y="2574"/>
                  </a:lnTo>
                  <a:close/>
                  <a:moveTo>
                    <a:pt x="568" y="2574"/>
                  </a:moveTo>
                  <a:lnTo>
                    <a:pt x="568" y="3014"/>
                  </a:lnTo>
                  <a:lnTo>
                    <a:pt x="1010" y="3014"/>
                  </a:lnTo>
                  <a:lnTo>
                    <a:pt x="1010" y="2574"/>
                  </a:lnTo>
                  <a:lnTo>
                    <a:pt x="568" y="2574"/>
                  </a:lnTo>
                  <a:close/>
                  <a:moveTo>
                    <a:pt x="2903" y="2198"/>
                  </a:moveTo>
                  <a:lnTo>
                    <a:pt x="2845" y="2200"/>
                  </a:lnTo>
                  <a:lnTo>
                    <a:pt x="2789" y="2207"/>
                  </a:lnTo>
                  <a:lnTo>
                    <a:pt x="2787" y="2208"/>
                  </a:lnTo>
                  <a:lnTo>
                    <a:pt x="2727" y="2220"/>
                  </a:lnTo>
                  <a:lnTo>
                    <a:pt x="2668" y="2239"/>
                  </a:lnTo>
                  <a:lnTo>
                    <a:pt x="2613" y="2261"/>
                  </a:lnTo>
                  <a:lnTo>
                    <a:pt x="2560" y="2289"/>
                  </a:lnTo>
                  <a:lnTo>
                    <a:pt x="2509" y="2320"/>
                  </a:lnTo>
                  <a:lnTo>
                    <a:pt x="2504" y="2323"/>
                  </a:lnTo>
                  <a:lnTo>
                    <a:pt x="2501" y="2326"/>
                  </a:lnTo>
                  <a:lnTo>
                    <a:pt x="2476" y="2345"/>
                  </a:lnTo>
                  <a:lnTo>
                    <a:pt x="2452" y="2363"/>
                  </a:lnTo>
                  <a:lnTo>
                    <a:pt x="2445" y="2370"/>
                  </a:lnTo>
                  <a:lnTo>
                    <a:pt x="2438" y="2376"/>
                  </a:lnTo>
                  <a:lnTo>
                    <a:pt x="2399" y="2414"/>
                  </a:lnTo>
                  <a:lnTo>
                    <a:pt x="2393" y="2422"/>
                  </a:lnTo>
                  <a:lnTo>
                    <a:pt x="2386" y="2429"/>
                  </a:lnTo>
                  <a:lnTo>
                    <a:pt x="2350" y="2472"/>
                  </a:lnTo>
                  <a:lnTo>
                    <a:pt x="2345" y="2478"/>
                  </a:lnTo>
                  <a:lnTo>
                    <a:pt x="2340" y="2485"/>
                  </a:lnTo>
                  <a:lnTo>
                    <a:pt x="2305" y="2538"/>
                  </a:lnTo>
                  <a:lnTo>
                    <a:pt x="2302" y="2544"/>
                  </a:lnTo>
                  <a:lnTo>
                    <a:pt x="2297" y="2551"/>
                  </a:lnTo>
                  <a:lnTo>
                    <a:pt x="2291" y="2562"/>
                  </a:lnTo>
                  <a:lnTo>
                    <a:pt x="2278" y="2588"/>
                  </a:lnTo>
                  <a:lnTo>
                    <a:pt x="2266" y="2614"/>
                  </a:lnTo>
                  <a:lnTo>
                    <a:pt x="2243" y="2672"/>
                  </a:lnTo>
                  <a:lnTo>
                    <a:pt x="2242" y="2676"/>
                  </a:lnTo>
                  <a:lnTo>
                    <a:pt x="2241" y="2679"/>
                  </a:lnTo>
                  <a:lnTo>
                    <a:pt x="2225" y="2742"/>
                  </a:lnTo>
                  <a:lnTo>
                    <a:pt x="2223" y="2745"/>
                  </a:lnTo>
                  <a:lnTo>
                    <a:pt x="2223" y="2748"/>
                  </a:lnTo>
                  <a:lnTo>
                    <a:pt x="2217" y="2780"/>
                  </a:lnTo>
                  <a:lnTo>
                    <a:pt x="2213" y="2812"/>
                  </a:lnTo>
                  <a:lnTo>
                    <a:pt x="2213" y="2815"/>
                  </a:lnTo>
                  <a:lnTo>
                    <a:pt x="2213" y="2817"/>
                  </a:lnTo>
                  <a:lnTo>
                    <a:pt x="2209" y="2853"/>
                  </a:lnTo>
                  <a:lnTo>
                    <a:pt x="2208" y="2888"/>
                  </a:lnTo>
                  <a:lnTo>
                    <a:pt x="2210" y="2930"/>
                  </a:lnTo>
                  <a:lnTo>
                    <a:pt x="2214" y="2972"/>
                  </a:lnTo>
                  <a:lnTo>
                    <a:pt x="2215" y="2974"/>
                  </a:lnTo>
                  <a:lnTo>
                    <a:pt x="2215" y="2978"/>
                  </a:lnTo>
                  <a:lnTo>
                    <a:pt x="2222" y="3018"/>
                  </a:lnTo>
                  <a:lnTo>
                    <a:pt x="2232" y="3060"/>
                  </a:lnTo>
                  <a:lnTo>
                    <a:pt x="2233" y="3066"/>
                  </a:lnTo>
                  <a:lnTo>
                    <a:pt x="2234" y="3072"/>
                  </a:lnTo>
                  <a:lnTo>
                    <a:pt x="2250" y="3122"/>
                  </a:lnTo>
                  <a:lnTo>
                    <a:pt x="2260" y="3147"/>
                  </a:lnTo>
                  <a:lnTo>
                    <a:pt x="2271" y="3175"/>
                  </a:lnTo>
                  <a:lnTo>
                    <a:pt x="2285" y="3201"/>
                  </a:lnTo>
                  <a:lnTo>
                    <a:pt x="2289" y="3210"/>
                  </a:lnTo>
                  <a:lnTo>
                    <a:pt x="2292" y="3217"/>
                  </a:lnTo>
                  <a:lnTo>
                    <a:pt x="2311" y="3248"/>
                  </a:lnTo>
                  <a:lnTo>
                    <a:pt x="2331" y="3280"/>
                  </a:lnTo>
                  <a:lnTo>
                    <a:pt x="2340" y="3291"/>
                  </a:lnTo>
                  <a:lnTo>
                    <a:pt x="2349" y="3303"/>
                  </a:lnTo>
                  <a:lnTo>
                    <a:pt x="2379" y="3340"/>
                  </a:lnTo>
                  <a:lnTo>
                    <a:pt x="2400" y="3363"/>
                  </a:lnTo>
                  <a:lnTo>
                    <a:pt x="2437" y="3398"/>
                  </a:lnTo>
                  <a:lnTo>
                    <a:pt x="2456" y="3416"/>
                  </a:lnTo>
                  <a:lnTo>
                    <a:pt x="2486" y="3440"/>
                  </a:lnTo>
                  <a:lnTo>
                    <a:pt x="2517" y="3463"/>
                  </a:lnTo>
                  <a:lnTo>
                    <a:pt x="2575" y="3496"/>
                  </a:lnTo>
                  <a:lnTo>
                    <a:pt x="2635" y="3525"/>
                  </a:lnTo>
                  <a:lnTo>
                    <a:pt x="2698" y="3549"/>
                  </a:lnTo>
                  <a:lnTo>
                    <a:pt x="2765" y="3565"/>
                  </a:lnTo>
                  <a:lnTo>
                    <a:pt x="2832" y="3576"/>
                  </a:lnTo>
                  <a:lnTo>
                    <a:pt x="2903" y="3579"/>
                  </a:lnTo>
                  <a:lnTo>
                    <a:pt x="2974" y="3576"/>
                  </a:lnTo>
                  <a:lnTo>
                    <a:pt x="3042" y="3565"/>
                  </a:lnTo>
                  <a:lnTo>
                    <a:pt x="3109" y="3548"/>
                  </a:lnTo>
                  <a:lnTo>
                    <a:pt x="3173" y="3524"/>
                  </a:lnTo>
                  <a:lnTo>
                    <a:pt x="3233" y="3495"/>
                  </a:lnTo>
                  <a:lnTo>
                    <a:pt x="3290" y="3461"/>
                  </a:lnTo>
                  <a:lnTo>
                    <a:pt x="3344" y="3421"/>
                  </a:lnTo>
                  <a:lnTo>
                    <a:pt x="3394" y="3376"/>
                  </a:lnTo>
                  <a:lnTo>
                    <a:pt x="3438" y="3327"/>
                  </a:lnTo>
                  <a:lnTo>
                    <a:pt x="3478" y="3274"/>
                  </a:lnTo>
                  <a:lnTo>
                    <a:pt x="3513" y="3218"/>
                  </a:lnTo>
                  <a:lnTo>
                    <a:pt x="3542" y="3157"/>
                  </a:lnTo>
                  <a:lnTo>
                    <a:pt x="3566" y="3093"/>
                  </a:lnTo>
                  <a:lnTo>
                    <a:pt x="3583" y="3028"/>
                  </a:lnTo>
                  <a:lnTo>
                    <a:pt x="3594" y="2959"/>
                  </a:lnTo>
                  <a:lnTo>
                    <a:pt x="3597" y="2888"/>
                  </a:lnTo>
                  <a:lnTo>
                    <a:pt x="3594" y="2819"/>
                  </a:lnTo>
                  <a:lnTo>
                    <a:pt x="3583" y="2753"/>
                  </a:lnTo>
                  <a:lnTo>
                    <a:pt x="3567" y="2687"/>
                  </a:lnTo>
                  <a:lnTo>
                    <a:pt x="3545" y="2626"/>
                  </a:lnTo>
                  <a:lnTo>
                    <a:pt x="3517" y="2566"/>
                  </a:lnTo>
                  <a:lnTo>
                    <a:pt x="3484" y="2510"/>
                  </a:lnTo>
                  <a:lnTo>
                    <a:pt x="3445" y="2458"/>
                  </a:lnTo>
                  <a:lnTo>
                    <a:pt x="3402" y="2409"/>
                  </a:lnTo>
                  <a:lnTo>
                    <a:pt x="3355" y="2365"/>
                  </a:lnTo>
                  <a:lnTo>
                    <a:pt x="3303" y="2325"/>
                  </a:lnTo>
                  <a:lnTo>
                    <a:pt x="3248" y="2290"/>
                  </a:lnTo>
                  <a:lnTo>
                    <a:pt x="3190" y="2260"/>
                  </a:lnTo>
                  <a:lnTo>
                    <a:pt x="3158" y="2247"/>
                  </a:lnTo>
                  <a:lnTo>
                    <a:pt x="3125" y="2234"/>
                  </a:lnTo>
                  <a:lnTo>
                    <a:pt x="3123" y="2234"/>
                  </a:lnTo>
                  <a:lnTo>
                    <a:pt x="3121" y="2233"/>
                  </a:lnTo>
                  <a:lnTo>
                    <a:pt x="3089" y="2224"/>
                  </a:lnTo>
                  <a:lnTo>
                    <a:pt x="3056" y="2215"/>
                  </a:lnTo>
                  <a:lnTo>
                    <a:pt x="3053" y="2214"/>
                  </a:lnTo>
                  <a:lnTo>
                    <a:pt x="3049" y="2213"/>
                  </a:lnTo>
                  <a:lnTo>
                    <a:pt x="2987" y="2203"/>
                  </a:lnTo>
                  <a:lnTo>
                    <a:pt x="2981" y="2203"/>
                  </a:lnTo>
                  <a:lnTo>
                    <a:pt x="2975" y="2201"/>
                  </a:lnTo>
                  <a:lnTo>
                    <a:pt x="2939" y="2198"/>
                  </a:lnTo>
                  <a:lnTo>
                    <a:pt x="2903" y="2198"/>
                  </a:lnTo>
                  <a:close/>
                  <a:moveTo>
                    <a:pt x="2271" y="2009"/>
                  </a:moveTo>
                  <a:lnTo>
                    <a:pt x="2271" y="2367"/>
                  </a:lnTo>
                  <a:lnTo>
                    <a:pt x="2276" y="2362"/>
                  </a:lnTo>
                  <a:lnTo>
                    <a:pt x="2281" y="2358"/>
                  </a:lnTo>
                  <a:lnTo>
                    <a:pt x="2285" y="2352"/>
                  </a:lnTo>
                  <a:lnTo>
                    <a:pt x="2318" y="2316"/>
                  </a:lnTo>
                  <a:lnTo>
                    <a:pt x="2340" y="2296"/>
                  </a:lnTo>
                  <a:lnTo>
                    <a:pt x="2372" y="2267"/>
                  </a:lnTo>
                  <a:lnTo>
                    <a:pt x="2398" y="2246"/>
                  </a:lnTo>
                  <a:lnTo>
                    <a:pt x="2430" y="2222"/>
                  </a:lnTo>
                  <a:lnTo>
                    <a:pt x="2459" y="2203"/>
                  </a:lnTo>
                  <a:lnTo>
                    <a:pt x="2489" y="2185"/>
                  </a:lnTo>
                  <a:lnTo>
                    <a:pt x="2523" y="2165"/>
                  </a:lnTo>
                  <a:lnTo>
                    <a:pt x="2544" y="2155"/>
                  </a:lnTo>
                  <a:lnTo>
                    <a:pt x="2597" y="2132"/>
                  </a:lnTo>
                  <a:lnTo>
                    <a:pt x="2653" y="2112"/>
                  </a:lnTo>
                  <a:lnTo>
                    <a:pt x="2711" y="2095"/>
                  </a:lnTo>
                  <a:lnTo>
                    <a:pt x="2712" y="2095"/>
                  </a:lnTo>
                  <a:lnTo>
                    <a:pt x="2713" y="2094"/>
                  </a:lnTo>
                  <a:lnTo>
                    <a:pt x="2713" y="2009"/>
                  </a:lnTo>
                  <a:lnTo>
                    <a:pt x="2271" y="2009"/>
                  </a:lnTo>
                  <a:close/>
                  <a:moveTo>
                    <a:pt x="1704" y="2009"/>
                  </a:moveTo>
                  <a:lnTo>
                    <a:pt x="1704" y="2449"/>
                  </a:lnTo>
                  <a:lnTo>
                    <a:pt x="2145" y="2449"/>
                  </a:lnTo>
                  <a:lnTo>
                    <a:pt x="2145" y="2009"/>
                  </a:lnTo>
                  <a:lnTo>
                    <a:pt x="1704" y="2009"/>
                  </a:lnTo>
                  <a:close/>
                  <a:moveTo>
                    <a:pt x="1135" y="2009"/>
                  </a:moveTo>
                  <a:lnTo>
                    <a:pt x="1135" y="2449"/>
                  </a:lnTo>
                  <a:lnTo>
                    <a:pt x="1578" y="2449"/>
                  </a:lnTo>
                  <a:lnTo>
                    <a:pt x="1578" y="2009"/>
                  </a:lnTo>
                  <a:lnTo>
                    <a:pt x="1135" y="2009"/>
                  </a:lnTo>
                  <a:close/>
                  <a:moveTo>
                    <a:pt x="568" y="2009"/>
                  </a:moveTo>
                  <a:lnTo>
                    <a:pt x="568" y="2449"/>
                  </a:lnTo>
                  <a:lnTo>
                    <a:pt x="1010" y="2449"/>
                  </a:lnTo>
                  <a:lnTo>
                    <a:pt x="1010" y="2009"/>
                  </a:lnTo>
                  <a:lnTo>
                    <a:pt x="568" y="2009"/>
                  </a:lnTo>
                  <a:close/>
                  <a:moveTo>
                    <a:pt x="2271" y="1444"/>
                  </a:moveTo>
                  <a:lnTo>
                    <a:pt x="2271" y="1883"/>
                  </a:lnTo>
                  <a:lnTo>
                    <a:pt x="2713" y="1883"/>
                  </a:lnTo>
                  <a:lnTo>
                    <a:pt x="2713" y="1444"/>
                  </a:lnTo>
                  <a:lnTo>
                    <a:pt x="2271" y="1444"/>
                  </a:lnTo>
                  <a:close/>
                  <a:moveTo>
                    <a:pt x="1704" y="1444"/>
                  </a:moveTo>
                  <a:lnTo>
                    <a:pt x="1704" y="1883"/>
                  </a:lnTo>
                  <a:lnTo>
                    <a:pt x="2145" y="1883"/>
                  </a:lnTo>
                  <a:lnTo>
                    <a:pt x="2145" y="1444"/>
                  </a:lnTo>
                  <a:lnTo>
                    <a:pt x="1704" y="1444"/>
                  </a:lnTo>
                  <a:close/>
                  <a:moveTo>
                    <a:pt x="1135" y="1444"/>
                  </a:moveTo>
                  <a:lnTo>
                    <a:pt x="1135" y="1883"/>
                  </a:lnTo>
                  <a:lnTo>
                    <a:pt x="1578" y="1883"/>
                  </a:lnTo>
                  <a:lnTo>
                    <a:pt x="1578" y="1444"/>
                  </a:lnTo>
                  <a:lnTo>
                    <a:pt x="1135" y="1444"/>
                  </a:lnTo>
                  <a:close/>
                  <a:moveTo>
                    <a:pt x="568" y="1444"/>
                  </a:moveTo>
                  <a:lnTo>
                    <a:pt x="568" y="1883"/>
                  </a:lnTo>
                  <a:lnTo>
                    <a:pt x="1010" y="1883"/>
                  </a:lnTo>
                  <a:lnTo>
                    <a:pt x="1010" y="1444"/>
                  </a:lnTo>
                  <a:lnTo>
                    <a:pt x="568" y="1444"/>
                  </a:lnTo>
                  <a:close/>
                  <a:moveTo>
                    <a:pt x="127" y="1005"/>
                  </a:moveTo>
                  <a:lnTo>
                    <a:pt x="127" y="3453"/>
                  </a:lnTo>
                  <a:lnTo>
                    <a:pt x="2311" y="3453"/>
                  </a:lnTo>
                  <a:lnTo>
                    <a:pt x="2296" y="3437"/>
                  </a:lnTo>
                  <a:lnTo>
                    <a:pt x="2281" y="3419"/>
                  </a:lnTo>
                  <a:lnTo>
                    <a:pt x="2274" y="3411"/>
                  </a:lnTo>
                  <a:lnTo>
                    <a:pt x="2267" y="3404"/>
                  </a:lnTo>
                  <a:lnTo>
                    <a:pt x="2233" y="3358"/>
                  </a:lnTo>
                  <a:lnTo>
                    <a:pt x="2227" y="3349"/>
                  </a:lnTo>
                  <a:lnTo>
                    <a:pt x="2221" y="3341"/>
                  </a:lnTo>
                  <a:lnTo>
                    <a:pt x="2191" y="3292"/>
                  </a:lnTo>
                  <a:lnTo>
                    <a:pt x="2180" y="3273"/>
                  </a:lnTo>
                  <a:lnTo>
                    <a:pt x="2157" y="3226"/>
                  </a:lnTo>
                  <a:lnTo>
                    <a:pt x="2145" y="3201"/>
                  </a:lnTo>
                  <a:lnTo>
                    <a:pt x="2137" y="3178"/>
                  </a:lnTo>
                  <a:lnTo>
                    <a:pt x="2128" y="3156"/>
                  </a:lnTo>
                  <a:lnTo>
                    <a:pt x="2125" y="3148"/>
                  </a:lnTo>
                  <a:lnTo>
                    <a:pt x="2123" y="3140"/>
                  </a:lnTo>
                  <a:lnTo>
                    <a:pt x="442" y="3140"/>
                  </a:lnTo>
                  <a:lnTo>
                    <a:pt x="442" y="1318"/>
                  </a:lnTo>
                  <a:lnTo>
                    <a:pt x="2840" y="1318"/>
                  </a:lnTo>
                  <a:lnTo>
                    <a:pt x="2840" y="2076"/>
                  </a:lnTo>
                  <a:lnTo>
                    <a:pt x="2871" y="2073"/>
                  </a:lnTo>
                  <a:lnTo>
                    <a:pt x="2903" y="2072"/>
                  </a:lnTo>
                  <a:lnTo>
                    <a:pt x="2940" y="2073"/>
                  </a:lnTo>
                  <a:lnTo>
                    <a:pt x="2978" y="2076"/>
                  </a:lnTo>
                  <a:lnTo>
                    <a:pt x="3003" y="2079"/>
                  </a:lnTo>
                  <a:lnTo>
                    <a:pt x="3050" y="2086"/>
                  </a:lnTo>
                  <a:lnTo>
                    <a:pt x="3082" y="2092"/>
                  </a:lnTo>
                  <a:lnTo>
                    <a:pt x="3117" y="2101"/>
                  </a:lnTo>
                  <a:lnTo>
                    <a:pt x="3156" y="2112"/>
                  </a:lnTo>
                  <a:lnTo>
                    <a:pt x="3156" y="1005"/>
                  </a:lnTo>
                  <a:lnTo>
                    <a:pt x="127" y="1005"/>
                  </a:lnTo>
                  <a:close/>
                  <a:moveTo>
                    <a:pt x="127" y="376"/>
                  </a:moveTo>
                  <a:lnTo>
                    <a:pt x="127" y="879"/>
                  </a:lnTo>
                  <a:lnTo>
                    <a:pt x="3156" y="879"/>
                  </a:lnTo>
                  <a:lnTo>
                    <a:pt x="3156" y="376"/>
                  </a:lnTo>
                  <a:lnTo>
                    <a:pt x="2903" y="376"/>
                  </a:lnTo>
                  <a:lnTo>
                    <a:pt x="2903" y="565"/>
                  </a:lnTo>
                  <a:lnTo>
                    <a:pt x="2899" y="585"/>
                  </a:lnTo>
                  <a:lnTo>
                    <a:pt x="2891" y="602"/>
                  </a:lnTo>
                  <a:lnTo>
                    <a:pt x="2877" y="615"/>
                  </a:lnTo>
                  <a:lnTo>
                    <a:pt x="2859" y="625"/>
                  </a:lnTo>
                  <a:lnTo>
                    <a:pt x="2840" y="628"/>
                  </a:lnTo>
                  <a:lnTo>
                    <a:pt x="2398" y="628"/>
                  </a:lnTo>
                  <a:lnTo>
                    <a:pt x="2378" y="625"/>
                  </a:lnTo>
                  <a:lnTo>
                    <a:pt x="2360" y="615"/>
                  </a:lnTo>
                  <a:lnTo>
                    <a:pt x="2348" y="602"/>
                  </a:lnTo>
                  <a:lnTo>
                    <a:pt x="2338" y="585"/>
                  </a:lnTo>
                  <a:lnTo>
                    <a:pt x="2335" y="565"/>
                  </a:lnTo>
                  <a:lnTo>
                    <a:pt x="2335" y="376"/>
                  </a:lnTo>
                  <a:lnTo>
                    <a:pt x="947" y="376"/>
                  </a:lnTo>
                  <a:lnTo>
                    <a:pt x="947" y="565"/>
                  </a:lnTo>
                  <a:lnTo>
                    <a:pt x="943" y="585"/>
                  </a:lnTo>
                  <a:lnTo>
                    <a:pt x="934" y="602"/>
                  </a:lnTo>
                  <a:lnTo>
                    <a:pt x="921" y="615"/>
                  </a:lnTo>
                  <a:lnTo>
                    <a:pt x="903" y="625"/>
                  </a:lnTo>
                  <a:lnTo>
                    <a:pt x="883" y="628"/>
                  </a:lnTo>
                  <a:lnTo>
                    <a:pt x="442" y="628"/>
                  </a:lnTo>
                  <a:lnTo>
                    <a:pt x="422" y="625"/>
                  </a:lnTo>
                  <a:lnTo>
                    <a:pt x="404" y="615"/>
                  </a:lnTo>
                  <a:lnTo>
                    <a:pt x="390" y="602"/>
                  </a:lnTo>
                  <a:lnTo>
                    <a:pt x="382" y="585"/>
                  </a:lnTo>
                  <a:lnTo>
                    <a:pt x="378" y="565"/>
                  </a:lnTo>
                  <a:lnTo>
                    <a:pt x="378" y="376"/>
                  </a:lnTo>
                  <a:lnTo>
                    <a:pt x="127" y="376"/>
                  </a:lnTo>
                  <a:close/>
                  <a:moveTo>
                    <a:pt x="2461" y="126"/>
                  </a:moveTo>
                  <a:lnTo>
                    <a:pt x="2461" y="502"/>
                  </a:lnTo>
                  <a:lnTo>
                    <a:pt x="2776" y="502"/>
                  </a:lnTo>
                  <a:lnTo>
                    <a:pt x="2776" y="126"/>
                  </a:lnTo>
                  <a:lnTo>
                    <a:pt x="2461" y="126"/>
                  </a:lnTo>
                  <a:close/>
                  <a:moveTo>
                    <a:pt x="505" y="126"/>
                  </a:moveTo>
                  <a:lnTo>
                    <a:pt x="505" y="502"/>
                  </a:lnTo>
                  <a:lnTo>
                    <a:pt x="820" y="502"/>
                  </a:lnTo>
                  <a:lnTo>
                    <a:pt x="820" y="126"/>
                  </a:lnTo>
                  <a:lnTo>
                    <a:pt x="505" y="126"/>
                  </a:lnTo>
                  <a:close/>
                  <a:moveTo>
                    <a:pt x="442" y="0"/>
                  </a:moveTo>
                  <a:lnTo>
                    <a:pt x="883" y="0"/>
                  </a:lnTo>
                  <a:lnTo>
                    <a:pt x="903" y="3"/>
                  </a:lnTo>
                  <a:lnTo>
                    <a:pt x="921" y="12"/>
                  </a:lnTo>
                  <a:lnTo>
                    <a:pt x="934" y="26"/>
                  </a:lnTo>
                  <a:lnTo>
                    <a:pt x="943" y="43"/>
                  </a:lnTo>
                  <a:lnTo>
                    <a:pt x="947" y="63"/>
                  </a:lnTo>
                  <a:lnTo>
                    <a:pt x="947" y="251"/>
                  </a:lnTo>
                  <a:lnTo>
                    <a:pt x="2335" y="251"/>
                  </a:lnTo>
                  <a:lnTo>
                    <a:pt x="2335" y="63"/>
                  </a:lnTo>
                  <a:lnTo>
                    <a:pt x="2338" y="43"/>
                  </a:lnTo>
                  <a:lnTo>
                    <a:pt x="2348" y="26"/>
                  </a:lnTo>
                  <a:lnTo>
                    <a:pt x="2360" y="12"/>
                  </a:lnTo>
                  <a:lnTo>
                    <a:pt x="2378" y="3"/>
                  </a:lnTo>
                  <a:lnTo>
                    <a:pt x="2398" y="0"/>
                  </a:lnTo>
                  <a:lnTo>
                    <a:pt x="2840" y="0"/>
                  </a:lnTo>
                  <a:lnTo>
                    <a:pt x="2859" y="3"/>
                  </a:lnTo>
                  <a:lnTo>
                    <a:pt x="2877" y="12"/>
                  </a:lnTo>
                  <a:lnTo>
                    <a:pt x="2891" y="26"/>
                  </a:lnTo>
                  <a:lnTo>
                    <a:pt x="2899" y="43"/>
                  </a:lnTo>
                  <a:lnTo>
                    <a:pt x="2903" y="63"/>
                  </a:lnTo>
                  <a:lnTo>
                    <a:pt x="2903" y="251"/>
                  </a:lnTo>
                  <a:lnTo>
                    <a:pt x="3218" y="251"/>
                  </a:lnTo>
                  <a:lnTo>
                    <a:pt x="3239" y="254"/>
                  </a:lnTo>
                  <a:lnTo>
                    <a:pt x="3255" y="263"/>
                  </a:lnTo>
                  <a:lnTo>
                    <a:pt x="3269" y="276"/>
                  </a:lnTo>
                  <a:lnTo>
                    <a:pt x="3279" y="294"/>
                  </a:lnTo>
                  <a:lnTo>
                    <a:pt x="3281" y="313"/>
                  </a:lnTo>
                  <a:lnTo>
                    <a:pt x="3281" y="2164"/>
                  </a:lnTo>
                  <a:lnTo>
                    <a:pt x="3346" y="2201"/>
                  </a:lnTo>
                  <a:lnTo>
                    <a:pt x="3405" y="2243"/>
                  </a:lnTo>
                  <a:lnTo>
                    <a:pt x="3462" y="2291"/>
                  </a:lnTo>
                  <a:lnTo>
                    <a:pt x="3513" y="2344"/>
                  </a:lnTo>
                  <a:lnTo>
                    <a:pt x="3559" y="2400"/>
                  </a:lnTo>
                  <a:lnTo>
                    <a:pt x="3601" y="2460"/>
                  </a:lnTo>
                  <a:lnTo>
                    <a:pt x="3637" y="2524"/>
                  </a:lnTo>
                  <a:lnTo>
                    <a:pt x="3667" y="2592"/>
                  </a:lnTo>
                  <a:lnTo>
                    <a:pt x="3691" y="2662"/>
                  </a:lnTo>
                  <a:lnTo>
                    <a:pt x="3709" y="2735"/>
                  </a:lnTo>
                  <a:lnTo>
                    <a:pt x="3719" y="2811"/>
                  </a:lnTo>
                  <a:lnTo>
                    <a:pt x="3723" y="2888"/>
                  </a:lnTo>
                  <a:lnTo>
                    <a:pt x="3720" y="2963"/>
                  </a:lnTo>
                  <a:lnTo>
                    <a:pt x="3710" y="3035"/>
                  </a:lnTo>
                  <a:lnTo>
                    <a:pt x="3693" y="3105"/>
                  </a:lnTo>
                  <a:lnTo>
                    <a:pt x="3672" y="3172"/>
                  </a:lnTo>
                  <a:lnTo>
                    <a:pt x="3644" y="3238"/>
                  </a:lnTo>
                  <a:lnTo>
                    <a:pt x="3611" y="3299"/>
                  </a:lnTo>
                  <a:lnTo>
                    <a:pt x="3573" y="3359"/>
                  </a:lnTo>
                  <a:lnTo>
                    <a:pt x="3529" y="3414"/>
                  </a:lnTo>
                  <a:lnTo>
                    <a:pt x="3483" y="3465"/>
                  </a:lnTo>
                  <a:lnTo>
                    <a:pt x="3431" y="3513"/>
                  </a:lnTo>
                  <a:lnTo>
                    <a:pt x="3376" y="3555"/>
                  </a:lnTo>
                  <a:lnTo>
                    <a:pt x="3316" y="3593"/>
                  </a:lnTo>
                  <a:lnTo>
                    <a:pt x="3254" y="3626"/>
                  </a:lnTo>
                  <a:lnTo>
                    <a:pt x="3189" y="3654"/>
                  </a:lnTo>
                  <a:lnTo>
                    <a:pt x="3121" y="3676"/>
                  </a:lnTo>
                  <a:lnTo>
                    <a:pt x="3050" y="3691"/>
                  </a:lnTo>
                  <a:lnTo>
                    <a:pt x="2978" y="3701"/>
                  </a:lnTo>
                  <a:lnTo>
                    <a:pt x="2903" y="3705"/>
                  </a:lnTo>
                  <a:lnTo>
                    <a:pt x="2835" y="3701"/>
                  </a:lnTo>
                  <a:lnTo>
                    <a:pt x="2769" y="3693"/>
                  </a:lnTo>
                  <a:lnTo>
                    <a:pt x="2705" y="3680"/>
                  </a:lnTo>
                  <a:lnTo>
                    <a:pt x="2642" y="3662"/>
                  </a:lnTo>
                  <a:lnTo>
                    <a:pt x="2581" y="3638"/>
                  </a:lnTo>
                  <a:lnTo>
                    <a:pt x="2523" y="3611"/>
                  </a:lnTo>
                  <a:lnTo>
                    <a:pt x="2467" y="3579"/>
                  </a:lnTo>
                  <a:lnTo>
                    <a:pt x="63" y="3579"/>
                  </a:lnTo>
                  <a:lnTo>
                    <a:pt x="43" y="3576"/>
                  </a:lnTo>
                  <a:lnTo>
                    <a:pt x="26" y="3567"/>
                  </a:lnTo>
                  <a:lnTo>
                    <a:pt x="12" y="3553"/>
                  </a:lnTo>
                  <a:lnTo>
                    <a:pt x="2" y="3536"/>
                  </a:lnTo>
                  <a:lnTo>
                    <a:pt x="0" y="3516"/>
                  </a:lnTo>
                  <a:lnTo>
                    <a:pt x="0" y="313"/>
                  </a:lnTo>
                  <a:lnTo>
                    <a:pt x="2" y="294"/>
                  </a:lnTo>
                  <a:lnTo>
                    <a:pt x="12" y="276"/>
                  </a:lnTo>
                  <a:lnTo>
                    <a:pt x="26" y="263"/>
                  </a:lnTo>
                  <a:lnTo>
                    <a:pt x="43" y="254"/>
                  </a:lnTo>
                  <a:lnTo>
                    <a:pt x="63" y="251"/>
                  </a:lnTo>
                  <a:lnTo>
                    <a:pt x="378" y="251"/>
                  </a:lnTo>
                  <a:lnTo>
                    <a:pt x="378" y="63"/>
                  </a:lnTo>
                  <a:lnTo>
                    <a:pt x="382" y="43"/>
                  </a:lnTo>
                  <a:lnTo>
                    <a:pt x="390" y="26"/>
                  </a:lnTo>
                  <a:lnTo>
                    <a:pt x="404" y="12"/>
                  </a:lnTo>
                  <a:lnTo>
                    <a:pt x="422" y="3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/>
            </p:cNvSpPr>
            <p:nvPr/>
          </p:nvSpPr>
          <p:spPr bwMode="auto">
            <a:xfrm>
              <a:off x="1779183" y="3054800"/>
              <a:ext cx="233363" cy="231775"/>
            </a:xfrm>
            <a:custGeom>
              <a:avLst/>
              <a:gdLst>
                <a:gd name="T0" fmla="*/ 442 w 883"/>
                <a:gd name="T1" fmla="*/ 0 h 879"/>
                <a:gd name="T2" fmla="*/ 462 w 883"/>
                <a:gd name="T3" fmla="*/ 3 h 879"/>
                <a:gd name="T4" fmla="*/ 479 w 883"/>
                <a:gd name="T5" fmla="*/ 12 h 879"/>
                <a:gd name="T6" fmla="*/ 493 w 883"/>
                <a:gd name="T7" fmla="*/ 25 h 879"/>
                <a:gd name="T8" fmla="*/ 501 w 883"/>
                <a:gd name="T9" fmla="*/ 42 h 879"/>
                <a:gd name="T10" fmla="*/ 505 w 883"/>
                <a:gd name="T11" fmla="*/ 62 h 879"/>
                <a:gd name="T12" fmla="*/ 505 w 883"/>
                <a:gd name="T13" fmla="*/ 377 h 879"/>
                <a:gd name="T14" fmla="*/ 820 w 883"/>
                <a:gd name="T15" fmla="*/ 377 h 879"/>
                <a:gd name="T16" fmla="*/ 840 w 883"/>
                <a:gd name="T17" fmla="*/ 379 h 879"/>
                <a:gd name="T18" fmla="*/ 858 w 883"/>
                <a:gd name="T19" fmla="*/ 388 h 879"/>
                <a:gd name="T20" fmla="*/ 872 w 883"/>
                <a:gd name="T21" fmla="*/ 402 h 879"/>
                <a:gd name="T22" fmla="*/ 880 w 883"/>
                <a:gd name="T23" fmla="*/ 419 h 879"/>
                <a:gd name="T24" fmla="*/ 883 w 883"/>
                <a:gd name="T25" fmla="*/ 439 h 879"/>
                <a:gd name="T26" fmla="*/ 880 w 883"/>
                <a:gd name="T27" fmla="*/ 460 h 879"/>
                <a:gd name="T28" fmla="*/ 872 w 883"/>
                <a:gd name="T29" fmla="*/ 476 h 879"/>
                <a:gd name="T30" fmla="*/ 858 w 883"/>
                <a:gd name="T31" fmla="*/ 490 h 879"/>
                <a:gd name="T32" fmla="*/ 840 w 883"/>
                <a:gd name="T33" fmla="*/ 499 h 879"/>
                <a:gd name="T34" fmla="*/ 820 w 883"/>
                <a:gd name="T35" fmla="*/ 502 h 879"/>
                <a:gd name="T36" fmla="*/ 505 w 883"/>
                <a:gd name="T37" fmla="*/ 502 h 879"/>
                <a:gd name="T38" fmla="*/ 505 w 883"/>
                <a:gd name="T39" fmla="*/ 816 h 879"/>
                <a:gd name="T40" fmla="*/ 501 w 883"/>
                <a:gd name="T41" fmla="*/ 836 h 879"/>
                <a:gd name="T42" fmla="*/ 493 w 883"/>
                <a:gd name="T43" fmla="*/ 853 h 879"/>
                <a:gd name="T44" fmla="*/ 479 w 883"/>
                <a:gd name="T45" fmla="*/ 866 h 879"/>
                <a:gd name="T46" fmla="*/ 462 w 883"/>
                <a:gd name="T47" fmla="*/ 876 h 879"/>
                <a:gd name="T48" fmla="*/ 442 w 883"/>
                <a:gd name="T49" fmla="*/ 879 h 879"/>
                <a:gd name="T50" fmla="*/ 422 w 883"/>
                <a:gd name="T51" fmla="*/ 876 h 879"/>
                <a:gd name="T52" fmla="*/ 404 w 883"/>
                <a:gd name="T53" fmla="*/ 866 h 879"/>
                <a:gd name="T54" fmla="*/ 391 w 883"/>
                <a:gd name="T55" fmla="*/ 853 h 879"/>
                <a:gd name="T56" fmla="*/ 382 w 883"/>
                <a:gd name="T57" fmla="*/ 836 h 879"/>
                <a:gd name="T58" fmla="*/ 379 w 883"/>
                <a:gd name="T59" fmla="*/ 816 h 879"/>
                <a:gd name="T60" fmla="*/ 379 w 883"/>
                <a:gd name="T61" fmla="*/ 502 h 879"/>
                <a:gd name="T62" fmla="*/ 63 w 883"/>
                <a:gd name="T63" fmla="*/ 502 h 879"/>
                <a:gd name="T64" fmla="*/ 43 w 883"/>
                <a:gd name="T65" fmla="*/ 499 h 879"/>
                <a:gd name="T66" fmla="*/ 26 w 883"/>
                <a:gd name="T67" fmla="*/ 490 h 879"/>
                <a:gd name="T68" fmla="*/ 12 w 883"/>
                <a:gd name="T69" fmla="*/ 476 h 879"/>
                <a:gd name="T70" fmla="*/ 4 w 883"/>
                <a:gd name="T71" fmla="*/ 460 h 879"/>
                <a:gd name="T72" fmla="*/ 0 w 883"/>
                <a:gd name="T73" fmla="*/ 439 h 879"/>
                <a:gd name="T74" fmla="*/ 4 w 883"/>
                <a:gd name="T75" fmla="*/ 419 h 879"/>
                <a:gd name="T76" fmla="*/ 12 w 883"/>
                <a:gd name="T77" fmla="*/ 402 h 879"/>
                <a:gd name="T78" fmla="*/ 26 w 883"/>
                <a:gd name="T79" fmla="*/ 388 h 879"/>
                <a:gd name="T80" fmla="*/ 43 w 883"/>
                <a:gd name="T81" fmla="*/ 379 h 879"/>
                <a:gd name="T82" fmla="*/ 63 w 883"/>
                <a:gd name="T83" fmla="*/ 377 h 879"/>
                <a:gd name="T84" fmla="*/ 379 w 883"/>
                <a:gd name="T85" fmla="*/ 377 h 879"/>
                <a:gd name="T86" fmla="*/ 379 w 883"/>
                <a:gd name="T87" fmla="*/ 62 h 879"/>
                <a:gd name="T88" fmla="*/ 382 w 883"/>
                <a:gd name="T89" fmla="*/ 42 h 879"/>
                <a:gd name="T90" fmla="*/ 391 w 883"/>
                <a:gd name="T91" fmla="*/ 25 h 879"/>
                <a:gd name="T92" fmla="*/ 404 w 883"/>
                <a:gd name="T93" fmla="*/ 12 h 879"/>
                <a:gd name="T94" fmla="*/ 422 w 883"/>
                <a:gd name="T95" fmla="*/ 3 h 879"/>
                <a:gd name="T96" fmla="*/ 442 w 883"/>
                <a:gd name="T97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3" h="879">
                  <a:moveTo>
                    <a:pt x="442" y="0"/>
                  </a:moveTo>
                  <a:lnTo>
                    <a:pt x="462" y="3"/>
                  </a:lnTo>
                  <a:lnTo>
                    <a:pt x="479" y="12"/>
                  </a:lnTo>
                  <a:lnTo>
                    <a:pt x="493" y="25"/>
                  </a:lnTo>
                  <a:lnTo>
                    <a:pt x="501" y="42"/>
                  </a:lnTo>
                  <a:lnTo>
                    <a:pt x="505" y="62"/>
                  </a:lnTo>
                  <a:lnTo>
                    <a:pt x="505" y="377"/>
                  </a:lnTo>
                  <a:lnTo>
                    <a:pt x="820" y="377"/>
                  </a:lnTo>
                  <a:lnTo>
                    <a:pt x="840" y="379"/>
                  </a:lnTo>
                  <a:lnTo>
                    <a:pt x="858" y="388"/>
                  </a:lnTo>
                  <a:lnTo>
                    <a:pt x="872" y="402"/>
                  </a:lnTo>
                  <a:lnTo>
                    <a:pt x="880" y="419"/>
                  </a:lnTo>
                  <a:lnTo>
                    <a:pt x="883" y="439"/>
                  </a:lnTo>
                  <a:lnTo>
                    <a:pt x="880" y="460"/>
                  </a:lnTo>
                  <a:lnTo>
                    <a:pt x="872" y="476"/>
                  </a:lnTo>
                  <a:lnTo>
                    <a:pt x="858" y="490"/>
                  </a:lnTo>
                  <a:lnTo>
                    <a:pt x="840" y="499"/>
                  </a:lnTo>
                  <a:lnTo>
                    <a:pt x="820" y="502"/>
                  </a:lnTo>
                  <a:lnTo>
                    <a:pt x="505" y="502"/>
                  </a:lnTo>
                  <a:lnTo>
                    <a:pt x="505" y="816"/>
                  </a:lnTo>
                  <a:lnTo>
                    <a:pt x="501" y="836"/>
                  </a:lnTo>
                  <a:lnTo>
                    <a:pt x="493" y="853"/>
                  </a:lnTo>
                  <a:lnTo>
                    <a:pt x="479" y="866"/>
                  </a:lnTo>
                  <a:lnTo>
                    <a:pt x="462" y="876"/>
                  </a:lnTo>
                  <a:lnTo>
                    <a:pt x="442" y="879"/>
                  </a:lnTo>
                  <a:lnTo>
                    <a:pt x="422" y="876"/>
                  </a:lnTo>
                  <a:lnTo>
                    <a:pt x="404" y="866"/>
                  </a:lnTo>
                  <a:lnTo>
                    <a:pt x="391" y="853"/>
                  </a:lnTo>
                  <a:lnTo>
                    <a:pt x="382" y="836"/>
                  </a:lnTo>
                  <a:lnTo>
                    <a:pt x="379" y="816"/>
                  </a:lnTo>
                  <a:lnTo>
                    <a:pt x="379" y="502"/>
                  </a:lnTo>
                  <a:lnTo>
                    <a:pt x="63" y="502"/>
                  </a:lnTo>
                  <a:lnTo>
                    <a:pt x="43" y="499"/>
                  </a:lnTo>
                  <a:lnTo>
                    <a:pt x="26" y="490"/>
                  </a:lnTo>
                  <a:lnTo>
                    <a:pt x="12" y="476"/>
                  </a:lnTo>
                  <a:lnTo>
                    <a:pt x="4" y="460"/>
                  </a:lnTo>
                  <a:lnTo>
                    <a:pt x="0" y="439"/>
                  </a:lnTo>
                  <a:lnTo>
                    <a:pt x="4" y="419"/>
                  </a:lnTo>
                  <a:lnTo>
                    <a:pt x="12" y="402"/>
                  </a:lnTo>
                  <a:lnTo>
                    <a:pt x="26" y="388"/>
                  </a:lnTo>
                  <a:lnTo>
                    <a:pt x="43" y="379"/>
                  </a:lnTo>
                  <a:lnTo>
                    <a:pt x="63" y="377"/>
                  </a:lnTo>
                  <a:lnTo>
                    <a:pt x="379" y="377"/>
                  </a:lnTo>
                  <a:lnTo>
                    <a:pt x="379" y="62"/>
                  </a:lnTo>
                  <a:lnTo>
                    <a:pt x="382" y="42"/>
                  </a:lnTo>
                  <a:lnTo>
                    <a:pt x="391" y="25"/>
                  </a:lnTo>
                  <a:lnTo>
                    <a:pt x="404" y="12"/>
                  </a:lnTo>
                  <a:lnTo>
                    <a:pt x="422" y="3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3366C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1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6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6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3" name="CaixaDeTexto 22"/>
          <p:cNvSpPr txBox="1"/>
          <p:nvPr/>
        </p:nvSpPr>
        <p:spPr>
          <a:xfrm>
            <a:off x="568910" y="589416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2.664 </a:t>
            </a:r>
          </a:p>
        </p:txBody>
      </p:sp>
      <p:sp>
        <p:nvSpPr>
          <p:cNvPr id="21" name="CaixaDeTexto 5"/>
          <p:cNvSpPr txBox="1"/>
          <p:nvPr/>
        </p:nvSpPr>
        <p:spPr>
          <a:xfrm>
            <a:off x="5805708" y="6347584"/>
            <a:ext cx="35668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/>
                </a:solidFill>
                <a:ea typeface="Verdana" pitchFamily="34" charset="0"/>
                <a:cs typeface="Arial" charset="0"/>
              </a:rPr>
              <a:t>(apenas para quem já deixou de pagar algum imposto)</a:t>
            </a:r>
          </a:p>
        </p:txBody>
      </p:sp>
    </p:spTree>
    <p:extLst>
      <p:ext uri="{BB962C8B-B14F-4D97-AF65-F5344CB8AC3E}">
        <p14:creationId xmlns:p14="http://schemas.microsoft.com/office/powerpoint/2010/main" val="1199845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1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2" dur="1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3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8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Graphic spid="8" grpId="0">
        <p:bldAsOne/>
      </p:bldGraphic>
      <p:bldGraphic spid="8" grpId="1">
        <p:bldAsOne/>
      </p:bldGraphic>
      <p:bldP spid="9" grpId="0"/>
      <p:bldP spid="10" grpId="0"/>
      <p:bldP spid="23" grpId="0"/>
      <p:bldP spid="23" grpId="1"/>
      <p:bldP spid="21" grpId="0"/>
      <p:bldP spid="21" grpId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P26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E hoje? O(A) Sr.(a) está em dia com o pagamento de seus impostos? (ESP-RU)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situação atual com os 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impostos</a:t>
            </a:r>
          </a:p>
        </p:txBody>
      </p:sp>
      <p:grpSp>
        <p:nvGrpSpPr>
          <p:cNvPr id="5" name="Agrupar 4"/>
          <p:cNvGrpSpPr/>
          <p:nvPr/>
        </p:nvGrpSpPr>
        <p:grpSpPr>
          <a:xfrm>
            <a:off x="62821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8" name="Gráfico 7"/>
            <p:cNvGraphicFramePr/>
            <p:nvPr>
              <p:extLst>
                <p:ext uri="{D42A27DB-BD31-4B8C-83A1-F6EECF244321}">
                  <p14:modId xmlns:p14="http://schemas.microsoft.com/office/powerpoint/2010/main" val="1444378237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6" name="CaixaDeTexto 19"/>
            <p:cNvSpPr txBox="1"/>
            <p:nvPr/>
          </p:nvSpPr>
          <p:spPr>
            <a:xfrm>
              <a:off x="1159628" y="2917607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4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60%</a:t>
              </a:r>
            </a:p>
          </p:txBody>
        </p:sp>
        <p:sp>
          <p:nvSpPr>
            <p:cNvPr id="9" name="CaixaDeTexto 19"/>
            <p:cNvSpPr txBox="1"/>
            <p:nvPr/>
          </p:nvSpPr>
          <p:spPr>
            <a:xfrm>
              <a:off x="1185028" y="1792631"/>
              <a:ext cx="73196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800" dirty="0">
                  <a:solidFill>
                    <a:srgbClr val="ED7D31"/>
                  </a:solidFill>
                  <a:effectLst/>
                  <a:latin typeface="+mn-lt"/>
                </a:rPr>
                <a:t>ME</a:t>
              </a:r>
              <a:endParaRPr lang="pt-BR" sz="20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0" name="Agrupar 9"/>
          <p:cNvGrpSpPr/>
          <p:nvPr/>
        </p:nvGrpSpPr>
        <p:grpSpPr>
          <a:xfrm>
            <a:off x="216899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12" name="Gráfico 11"/>
            <p:cNvGraphicFramePr/>
            <p:nvPr>
              <p:extLst>
                <p:ext uri="{D42A27DB-BD31-4B8C-83A1-F6EECF244321}">
                  <p14:modId xmlns:p14="http://schemas.microsoft.com/office/powerpoint/2010/main" val="177157967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1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51%</a:t>
              </a:r>
            </a:p>
          </p:txBody>
        </p:sp>
        <p:sp>
          <p:nvSpPr>
            <p:cNvPr id="13" name="CaixaDeTexto 19"/>
            <p:cNvSpPr txBox="1"/>
            <p:nvPr/>
          </p:nvSpPr>
          <p:spPr>
            <a:xfrm>
              <a:off x="1185028" y="1792631"/>
              <a:ext cx="8555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800" dirty="0">
                  <a:solidFill>
                    <a:srgbClr val="ED7D31"/>
                  </a:solidFill>
                  <a:effectLst/>
                  <a:latin typeface="+mn-lt"/>
                </a:rPr>
                <a:t>EPP</a:t>
              </a:r>
              <a:endParaRPr lang="pt-BR" sz="20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4" name="Agrupar 13"/>
          <p:cNvGrpSpPr/>
          <p:nvPr/>
        </p:nvGrpSpPr>
        <p:grpSpPr>
          <a:xfrm>
            <a:off x="456272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16" name="Gráfico 15"/>
            <p:cNvGraphicFramePr/>
            <p:nvPr>
              <p:extLst>
                <p:ext uri="{D42A27DB-BD31-4B8C-83A1-F6EECF244321}">
                  <p14:modId xmlns:p14="http://schemas.microsoft.com/office/powerpoint/2010/main" val="3172363729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5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50%</a:t>
              </a:r>
            </a:p>
          </p:txBody>
        </p:sp>
        <p:sp>
          <p:nvSpPr>
            <p:cNvPr id="17" name="CaixaDeTexto 19"/>
            <p:cNvSpPr txBox="1"/>
            <p:nvPr/>
          </p:nvSpPr>
          <p:spPr>
            <a:xfrm>
              <a:off x="1022570" y="1792631"/>
              <a:ext cx="97581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cliente Sebrae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8" name="Agrupar 17"/>
          <p:cNvGrpSpPr/>
          <p:nvPr/>
        </p:nvGrpSpPr>
        <p:grpSpPr>
          <a:xfrm>
            <a:off x="610350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20" name="Gráfico 19"/>
            <p:cNvGraphicFramePr/>
            <p:nvPr>
              <p:extLst>
                <p:ext uri="{D42A27DB-BD31-4B8C-83A1-F6EECF244321}">
                  <p14:modId xmlns:p14="http://schemas.microsoft.com/office/powerpoint/2010/main" val="2884505149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19" name="CaixaDeTexto 18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64%</a:t>
              </a:r>
            </a:p>
          </p:txBody>
        </p:sp>
        <p:sp>
          <p:nvSpPr>
            <p:cNvPr id="21" name="CaixaDeTexto 19"/>
            <p:cNvSpPr txBox="1"/>
            <p:nvPr/>
          </p:nvSpPr>
          <p:spPr>
            <a:xfrm>
              <a:off x="862009" y="1792631"/>
              <a:ext cx="14339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cliente Sebrae</a:t>
              </a:r>
            </a:p>
          </p:txBody>
        </p:sp>
      </p:grpSp>
      <p:grpSp>
        <p:nvGrpSpPr>
          <p:cNvPr id="23" name="Agrupar 22"/>
          <p:cNvGrpSpPr/>
          <p:nvPr/>
        </p:nvGrpSpPr>
        <p:grpSpPr>
          <a:xfrm>
            <a:off x="853782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25" name="Gráfico 24"/>
            <p:cNvGraphicFramePr/>
            <p:nvPr>
              <p:extLst>
                <p:ext uri="{D42A27DB-BD31-4B8C-83A1-F6EECF244321}">
                  <p14:modId xmlns:p14="http://schemas.microsoft.com/office/powerpoint/2010/main" val="3212879020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24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60%</a:t>
              </a:r>
            </a:p>
          </p:txBody>
        </p:sp>
        <p:sp>
          <p:nvSpPr>
            <p:cNvPr id="26" name="CaixaDeTexto 19"/>
            <p:cNvSpPr txBox="1"/>
            <p:nvPr/>
          </p:nvSpPr>
          <p:spPr>
            <a:xfrm>
              <a:off x="971118" y="1792631"/>
              <a:ext cx="11617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optante Simples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27" name="Agrupar 26"/>
          <p:cNvGrpSpPr/>
          <p:nvPr/>
        </p:nvGrpSpPr>
        <p:grpSpPr>
          <a:xfrm>
            <a:off x="1007860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29" name="Gráfico 28"/>
            <p:cNvGraphicFramePr/>
            <p:nvPr>
              <p:extLst>
                <p:ext uri="{D42A27DB-BD31-4B8C-83A1-F6EECF244321}">
                  <p14:modId xmlns:p14="http://schemas.microsoft.com/office/powerpoint/2010/main" val="2480934691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28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55%</a:t>
              </a:r>
            </a:p>
          </p:txBody>
        </p:sp>
        <p:sp>
          <p:nvSpPr>
            <p:cNvPr id="30" name="CaixaDeTexto 19"/>
            <p:cNvSpPr txBox="1"/>
            <p:nvPr/>
          </p:nvSpPr>
          <p:spPr>
            <a:xfrm>
              <a:off x="956428" y="1792631"/>
              <a:ext cx="112229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optante</a:t>
              </a:r>
            </a:p>
          </p:txBody>
        </p:sp>
      </p:grpSp>
      <p:sp>
        <p:nvSpPr>
          <p:cNvPr id="31" name="CaixaDeTexto 30"/>
          <p:cNvSpPr txBox="1"/>
          <p:nvPr/>
        </p:nvSpPr>
        <p:spPr>
          <a:xfrm>
            <a:off x="6977888" y="887538"/>
            <a:ext cx="433945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já deixaram de pagar algum imposto e hoje estão </a:t>
            </a:r>
          </a:p>
          <a:p>
            <a:pPr algn="ctr"/>
            <a:r>
              <a:rPr lang="pt-BR" sz="1600" i="1" dirty="0">
                <a:solidFill>
                  <a:srgbClr val="0070C0"/>
                </a:solidFill>
              </a:rPr>
              <a:t>em dia com o pagamento de impostos</a:t>
            </a:r>
          </a:p>
        </p:txBody>
      </p:sp>
      <p:graphicFrame>
        <p:nvGraphicFramePr>
          <p:cNvPr id="32" name="Tabe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6555773"/>
              </p:ext>
            </p:extLst>
          </p:nvPr>
        </p:nvGraphicFramePr>
        <p:xfrm>
          <a:off x="687027" y="3876622"/>
          <a:ext cx="107150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8467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4986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382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1536067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165163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87400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1579122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2.126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538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1.654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1.010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1.626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33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3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42" name="CaixaDeTexto 41"/>
          <p:cNvSpPr txBox="1"/>
          <p:nvPr/>
        </p:nvSpPr>
        <p:spPr>
          <a:xfrm>
            <a:off x="-138103" y="393334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43" name="CaixaDeTexto 42"/>
          <p:cNvSpPr txBox="1"/>
          <p:nvPr/>
        </p:nvSpPr>
        <p:spPr>
          <a:xfrm>
            <a:off x="1021919" y="4375960"/>
            <a:ext cx="68513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independentemente do critério de segmentação considerado, os percentuais dos empreendedores que ainda não estão com os impostos em dia são elevados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(p26)</a:t>
            </a:r>
          </a:p>
        </p:txBody>
      </p:sp>
      <p:sp>
        <p:nvSpPr>
          <p:cNvPr id="44" name="CaixaDeTexto 5"/>
          <p:cNvSpPr txBox="1"/>
          <p:nvPr/>
        </p:nvSpPr>
        <p:spPr>
          <a:xfrm>
            <a:off x="5805708" y="6347584"/>
            <a:ext cx="35668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/>
                </a:solidFill>
                <a:ea typeface="Verdana" pitchFamily="34" charset="0"/>
                <a:cs typeface="Arial" charset="0"/>
              </a:rPr>
              <a:t>(apenas para quem já deixou de pagar algum imposto)</a:t>
            </a:r>
          </a:p>
        </p:txBody>
      </p:sp>
      <p:sp>
        <p:nvSpPr>
          <p:cNvPr id="45" name="CaixaDeTexto 44"/>
          <p:cNvSpPr txBox="1"/>
          <p:nvPr/>
        </p:nvSpPr>
        <p:spPr>
          <a:xfrm>
            <a:off x="1058027" y="5348423"/>
            <a:ext cx="719820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chama a atenção também o maior percentual de não clientes do Sebrae, que hoje estão com impostos em dia, em relação ao percentual de clientes. 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  <a:ea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5466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</p:childTnLst>
        </p:cTn>
      </p:par>
    </p:tnLst>
    <p:bldLst>
      <p:bldP spid="7" grpId="0"/>
      <p:bldP spid="31" grpId="0"/>
      <p:bldP spid="42" grpId="0"/>
      <p:bldP spid="42" grpId="1"/>
      <p:bldP spid="43" grpId="0"/>
      <p:bldP spid="44" grpId="0"/>
      <p:bldP spid="44" grpId="1"/>
      <p:bldP spid="45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P26  </a:t>
            </a:r>
            <a:r>
              <a:rPr lang="pt-BR" sz="1100" dirty="0">
                <a:solidFill>
                  <a:schemeClr val="bg1"/>
                </a:solidFill>
              </a:rPr>
              <a:t>E hoje? O(A) Sr.(a) está em dia com o pagamento de seus impostos? (ESP-RU)</a:t>
            </a:r>
          </a:p>
        </p:txBody>
      </p:sp>
      <p:sp>
        <p:nvSpPr>
          <p:cNvPr id="5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situação atual com os 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impostos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5290898"/>
              </p:ext>
            </p:extLst>
          </p:nvPr>
        </p:nvGraphicFramePr>
        <p:xfrm>
          <a:off x="11276142" y="1185291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pSp>
        <p:nvGrpSpPr>
          <p:cNvPr id="7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8" name="CaixaDeTexto 7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9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10" name="Elipse 9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" name="CaixaDeTexto 10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12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" name="CaixaDeTexto 12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sp>
        <p:nvSpPr>
          <p:cNvPr id="14" name="CaixaDeTexto 13"/>
          <p:cNvSpPr txBox="1"/>
          <p:nvPr/>
        </p:nvSpPr>
        <p:spPr>
          <a:xfrm>
            <a:off x="6116519" y="911497"/>
            <a:ext cx="43394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já deixaram de pagar algum imposto e hoje estão </a:t>
            </a:r>
          </a:p>
          <a:p>
            <a:pPr algn="ctr"/>
            <a:r>
              <a:rPr lang="pt-BR" sz="1600" i="1" dirty="0">
                <a:solidFill>
                  <a:srgbClr val="0070C0"/>
                </a:solidFill>
              </a:rPr>
              <a:t>em dia com o pagamento de impostos</a:t>
            </a:r>
          </a:p>
        </p:txBody>
      </p:sp>
      <p:grpSp>
        <p:nvGrpSpPr>
          <p:cNvPr id="15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16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8796977"/>
              </p:ext>
            </p:extLst>
          </p:nvPr>
        </p:nvGraphicFramePr>
        <p:xfrm>
          <a:off x="751045" y="1825942"/>
          <a:ext cx="10243422" cy="9115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5" name="Gráfico 24"/>
          <p:cNvGraphicFramePr/>
          <p:nvPr>
            <p:extLst>
              <p:ext uri="{D42A27DB-BD31-4B8C-83A1-F6EECF244321}">
                <p14:modId xmlns:p14="http://schemas.microsoft.com/office/powerpoint/2010/main" val="3190751458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6" name="Tabela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7448399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3967767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83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29" name="Conector reto 28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0" name="CaixaDeTexto 29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7590264"/>
              </p:ext>
            </p:extLst>
          </p:nvPr>
        </p:nvGraphicFramePr>
        <p:xfrm>
          <a:off x="729783" y="2521769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914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685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2" name="CaixaDeTexto 5"/>
          <p:cNvSpPr txBox="1"/>
          <p:nvPr/>
        </p:nvSpPr>
        <p:spPr>
          <a:xfrm>
            <a:off x="5805708" y="6347584"/>
            <a:ext cx="35668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/>
                </a:solidFill>
                <a:ea typeface="Verdana" pitchFamily="34" charset="0"/>
                <a:cs typeface="Arial" charset="0"/>
              </a:rPr>
              <a:t>(apenas para quem já deixou de pagar algum imposto)</a:t>
            </a:r>
          </a:p>
        </p:txBody>
      </p:sp>
    </p:spTree>
    <p:extLst>
      <p:ext uri="{BB962C8B-B14F-4D97-AF65-F5344CB8AC3E}">
        <p14:creationId xmlns:p14="http://schemas.microsoft.com/office/powerpoint/2010/main" val="3964001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5" grpId="0"/>
      <p:bldP spid="14" grpId="0"/>
      <p:bldGraphic spid="25" grpId="0">
        <p:bldAsOne/>
      </p:bldGraphic>
      <p:bldP spid="28" grpId="0"/>
      <p:bldP spid="30" grpId="0"/>
      <p:bldP spid="32" grpId="0"/>
      <p:bldP spid="32" grpId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P27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acredita que teria condições de renegociar a sua dívida? (ESP-RU)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6870700" y="2074204"/>
            <a:ext cx="47307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de qualquer forma, 3 em cada 4 desses empreendedores estão esperançosos, acreditando que terão condições de renegociar suas dívidas 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(p27)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5239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renegociação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da dívida</a:t>
            </a:r>
          </a:p>
        </p:txBody>
      </p: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794878" y="1849606"/>
            <a:ext cx="1542644" cy="1541463"/>
            <a:chOff x="1123" y="1184"/>
            <a:chExt cx="1306" cy="1305"/>
          </a:xfrm>
        </p:grpSpPr>
        <p:sp>
          <p:nvSpPr>
            <p:cNvPr id="11" name="AutoShape 3"/>
            <p:cNvSpPr>
              <a:spLocks noChangeAspect="1" noChangeArrowheads="1" noTextEdit="1"/>
            </p:cNvSpPr>
            <p:nvPr/>
          </p:nvSpPr>
          <p:spPr bwMode="auto">
            <a:xfrm>
              <a:off x="1124" y="1184"/>
              <a:ext cx="1305" cy="1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1396" y="1184"/>
              <a:ext cx="359" cy="211"/>
            </a:xfrm>
            <a:custGeom>
              <a:avLst/>
              <a:gdLst>
                <a:gd name="T0" fmla="*/ 233 w 264"/>
                <a:gd name="T1" fmla="*/ 155 h 155"/>
                <a:gd name="T2" fmla="*/ 62 w 264"/>
                <a:gd name="T3" fmla="*/ 108 h 155"/>
                <a:gd name="T4" fmla="*/ 20 w 264"/>
                <a:gd name="T5" fmla="*/ 143 h 155"/>
                <a:gd name="T6" fmla="*/ 0 w 264"/>
                <a:gd name="T7" fmla="*/ 77 h 155"/>
                <a:gd name="T8" fmla="*/ 0 w 264"/>
                <a:gd name="T9" fmla="*/ 39 h 155"/>
                <a:gd name="T10" fmla="*/ 39 w 264"/>
                <a:gd name="T11" fmla="*/ 0 h 155"/>
                <a:gd name="T12" fmla="*/ 78 w 264"/>
                <a:gd name="T13" fmla="*/ 39 h 155"/>
                <a:gd name="T14" fmla="*/ 78 w 264"/>
                <a:gd name="T15" fmla="*/ 54 h 155"/>
                <a:gd name="T16" fmla="*/ 86 w 264"/>
                <a:gd name="T17" fmla="*/ 62 h 155"/>
                <a:gd name="T18" fmla="*/ 93 w 264"/>
                <a:gd name="T19" fmla="*/ 54 h 155"/>
                <a:gd name="T20" fmla="*/ 93 w 264"/>
                <a:gd name="T21" fmla="*/ 39 h 155"/>
                <a:gd name="T22" fmla="*/ 132 w 264"/>
                <a:gd name="T23" fmla="*/ 0 h 155"/>
                <a:gd name="T24" fmla="*/ 171 w 264"/>
                <a:gd name="T25" fmla="*/ 39 h 155"/>
                <a:gd name="T26" fmla="*/ 171 w 264"/>
                <a:gd name="T27" fmla="*/ 54 h 155"/>
                <a:gd name="T28" fmla="*/ 179 w 264"/>
                <a:gd name="T29" fmla="*/ 62 h 155"/>
                <a:gd name="T30" fmla="*/ 186 w 264"/>
                <a:gd name="T31" fmla="*/ 54 h 155"/>
                <a:gd name="T32" fmla="*/ 186 w 264"/>
                <a:gd name="T33" fmla="*/ 39 h 155"/>
                <a:gd name="T34" fmla="*/ 225 w 264"/>
                <a:gd name="T35" fmla="*/ 0 h 155"/>
                <a:gd name="T36" fmla="*/ 264 w 264"/>
                <a:gd name="T37" fmla="*/ 39 h 155"/>
                <a:gd name="T38" fmla="*/ 264 w 264"/>
                <a:gd name="T39" fmla="*/ 77 h 155"/>
                <a:gd name="T40" fmla="*/ 244 w 264"/>
                <a:gd name="T41" fmla="*/ 143 h 155"/>
                <a:gd name="T42" fmla="*/ 233 w 264"/>
                <a:gd name="T43" fmla="*/ 155 h 155"/>
                <a:gd name="T44" fmla="*/ 233 w 264"/>
                <a:gd name="T45" fmla="*/ 155 h 155"/>
                <a:gd name="T46" fmla="*/ 233 w 264"/>
                <a:gd name="T47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155">
                  <a:moveTo>
                    <a:pt x="233" y="155"/>
                  </a:moveTo>
                  <a:cubicBezTo>
                    <a:pt x="62" y="108"/>
                    <a:pt x="62" y="108"/>
                    <a:pt x="62" y="108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7" y="124"/>
                    <a:pt x="0" y="101"/>
                    <a:pt x="0" y="7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7"/>
                    <a:pt x="18" y="0"/>
                    <a:pt x="39" y="0"/>
                  </a:cubicBezTo>
                  <a:cubicBezTo>
                    <a:pt x="60" y="0"/>
                    <a:pt x="78" y="17"/>
                    <a:pt x="78" y="39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8"/>
                    <a:pt x="81" y="62"/>
                    <a:pt x="86" y="62"/>
                  </a:cubicBezTo>
                  <a:cubicBezTo>
                    <a:pt x="90" y="62"/>
                    <a:pt x="93" y="58"/>
                    <a:pt x="93" y="54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17"/>
                    <a:pt x="111" y="0"/>
                    <a:pt x="132" y="0"/>
                  </a:cubicBezTo>
                  <a:cubicBezTo>
                    <a:pt x="153" y="0"/>
                    <a:pt x="171" y="17"/>
                    <a:pt x="171" y="39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71" y="58"/>
                    <a:pt x="174" y="62"/>
                    <a:pt x="179" y="62"/>
                  </a:cubicBezTo>
                  <a:cubicBezTo>
                    <a:pt x="183" y="62"/>
                    <a:pt x="186" y="58"/>
                    <a:pt x="186" y="54"/>
                  </a:cubicBezTo>
                  <a:cubicBezTo>
                    <a:pt x="186" y="39"/>
                    <a:pt x="186" y="39"/>
                    <a:pt x="186" y="39"/>
                  </a:cubicBezTo>
                  <a:cubicBezTo>
                    <a:pt x="186" y="17"/>
                    <a:pt x="204" y="0"/>
                    <a:pt x="225" y="0"/>
                  </a:cubicBezTo>
                  <a:cubicBezTo>
                    <a:pt x="246" y="0"/>
                    <a:pt x="264" y="17"/>
                    <a:pt x="264" y="39"/>
                  </a:cubicBezTo>
                  <a:cubicBezTo>
                    <a:pt x="264" y="77"/>
                    <a:pt x="264" y="77"/>
                    <a:pt x="264" y="77"/>
                  </a:cubicBezTo>
                  <a:cubicBezTo>
                    <a:pt x="264" y="101"/>
                    <a:pt x="257" y="124"/>
                    <a:pt x="244" y="143"/>
                  </a:cubicBezTo>
                  <a:lnTo>
                    <a:pt x="233" y="155"/>
                  </a:lnTo>
                  <a:close/>
                  <a:moveTo>
                    <a:pt x="233" y="155"/>
                  </a:moveTo>
                  <a:cubicBezTo>
                    <a:pt x="233" y="155"/>
                    <a:pt x="233" y="155"/>
                    <a:pt x="233" y="155"/>
                  </a:cubicBezTo>
                </a:path>
              </a:pathLst>
            </a:custGeom>
            <a:noFill/>
            <a:ln w="38100">
              <a:solidFill>
                <a:srgbClr val="3366CC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3" y="1373"/>
              <a:ext cx="273" cy="401"/>
            </a:xfrm>
            <a:custGeom>
              <a:avLst/>
              <a:gdLst>
                <a:gd name="T0" fmla="*/ 258 w 273"/>
                <a:gd name="T1" fmla="*/ 337 h 401"/>
                <a:gd name="T2" fmla="*/ 216 w 273"/>
                <a:gd name="T3" fmla="*/ 317 h 401"/>
                <a:gd name="T4" fmla="*/ 146 w 273"/>
                <a:gd name="T5" fmla="*/ 317 h 401"/>
                <a:gd name="T6" fmla="*/ 146 w 273"/>
                <a:gd name="T7" fmla="*/ 0 h 401"/>
                <a:gd name="T8" fmla="*/ 0 w 273"/>
                <a:gd name="T9" fmla="*/ 0 h 401"/>
                <a:gd name="T10" fmla="*/ 0 w 273"/>
                <a:gd name="T11" fmla="*/ 401 h 401"/>
                <a:gd name="T12" fmla="*/ 146 w 273"/>
                <a:gd name="T13" fmla="*/ 401 h 401"/>
                <a:gd name="T14" fmla="*/ 146 w 273"/>
                <a:gd name="T15" fmla="*/ 359 h 401"/>
                <a:gd name="T16" fmla="*/ 205 w 273"/>
                <a:gd name="T17" fmla="*/ 359 h 401"/>
                <a:gd name="T18" fmla="*/ 247 w 273"/>
                <a:gd name="T19" fmla="*/ 379 h 401"/>
                <a:gd name="T20" fmla="*/ 273 w 273"/>
                <a:gd name="T21" fmla="*/ 379 h 401"/>
                <a:gd name="T22" fmla="*/ 273 w 273"/>
                <a:gd name="T23" fmla="*/ 337 h 401"/>
                <a:gd name="T24" fmla="*/ 258 w 273"/>
                <a:gd name="T25" fmla="*/ 337 h 401"/>
                <a:gd name="T26" fmla="*/ 104 w 273"/>
                <a:gd name="T27" fmla="*/ 359 h 401"/>
                <a:gd name="T28" fmla="*/ 42 w 273"/>
                <a:gd name="T29" fmla="*/ 359 h 401"/>
                <a:gd name="T30" fmla="*/ 42 w 273"/>
                <a:gd name="T31" fmla="*/ 42 h 401"/>
                <a:gd name="T32" fmla="*/ 104 w 273"/>
                <a:gd name="T33" fmla="*/ 42 h 401"/>
                <a:gd name="T34" fmla="*/ 104 w 273"/>
                <a:gd name="T35" fmla="*/ 359 h 401"/>
                <a:gd name="T36" fmla="*/ 104 w 273"/>
                <a:gd name="T37" fmla="*/ 359 h 401"/>
                <a:gd name="T38" fmla="*/ 104 w 273"/>
                <a:gd name="T39" fmla="*/ 359 h 401"/>
                <a:gd name="T40" fmla="*/ 104 w 273"/>
                <a:gd name="T41" fmla="*/ 359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3" h="401">
                  <a:moveTo>
                    <a:pt x="258" y="337"/>
                  </a:moveTo>
                  <a:lnTo>
                    <a:pt x="216" y="317"/>
                  </a:lnTo>
                  <a:lnTo>
                    <a:pt x="146" y="317"/>
                  </a:lnTo>
                  <a:lnTo>
                    <a:pt x="146" y="0"/>
                  </a:lnTo>
                  <a:lnTo>
                    <a:pt x="0" y="0"/>
                  </a:lnTo>
                  <a:lnTo>
                    <a:pt x="0" y="401"/>
                  </a:lnTo>
                  <a:lnTo>
                    <a:pt x="146" y="401"/>
                  </a:lnTo>
                  <a:lnTo>
                    <a:pt x="146" y="359"/>
                  </a:lnTo>
                  <a:lnTo>
                    <a:pt x="205" y="359"/>
                  </a:lnTo>
                  <a:lnTo>
                    <a:pt x="247" y="379"/>
                  </a:lnTo>
                  <a:lnTo>
                    <a:pt x="273" y="379"/>
                  </a:lnTo>
                  <a:lnTo>
                    <a:pt x="273" y="337"/>
                  </a:lnTo>
                  <a:lnTo>
                    <a:pt x="258" y="337"/>
                  </a:lnTo>
                  <a:close/>
                  <a:moveTo>
                    <a:pt x="104" y="359"/>
                  </a:moveTo>
                  <a:lnTo>
                    <a:pt x="42" y="359"/>
                  </a:lnTo>
                  <a:lnTo>
                    <a:pt x="42" y="42"/>
                  </a:lnTo>
                  <a:lnTo>
                    <a:pt x="104" y="42"/>
                  </a:lnTo>
                  <a:lnTo>
                    <a:pt x="104" y="359"/>
                  </a:lnTo>
                  <a:lnTo>
                    <a:pt x="104" y="359"/>
                  </a:lnTo>
                  <a:close/>
                  <a:moveTo>
                    <a:pt x="104" y="359"/>
                  </a:moveTo>
                  <a:lnTo>
                    <a:pt x="104" y="359"/>
                  </a:lnTo>
                  <a:close/>
                </a:path>
              </a:pathLst>
            </a:custGeom>
            <a:solidFill>
              <a:srgbClr val="79C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" y="1373"/>
              <a:ext cx="273" cy="401"/>
            </a:xfrm>
            <a:custGeom>
              <a:avLst/>
              <a:gdLst>
                <a:gd name="T0" fmla="*/ 258 w 273"/>
                <a:gd name="T1" fmla="*/ 337 h 401"/>
                <a:gd name="T2" fmla="*/ 216 w 273"/>
                <a:gd name="T3" fmla="*/ 317 h 401"/>
                <a:gd name="T4" fmla="*/ 146 w 273"/>
                <a:gd name="T5" fmla="*/ 317 h 401"/>
                <a:gd name="T6" fmla="*/ 146 w 273"/>
                <a:gd name="T7" fmla="*/ 0 h 401"/>
                <a:gd name="T8" fmla="*/ 0 w 273"/>
                <a:gd name="T9" fmla="*/ 0 h 401"/>
                <a:gd name="T10" fmla="*/ 0 w 273"/>
                <a:gd name="T11" fmla="*/ 401 h 401"/>
                <a:gd name="T12" fmla="*/ 146 w 273"/>
                <a:gd name="T13" fmla="*/ 401 h 401"/>
                <a:gd name="T14" fmla="*/ 146 w 273"/>
                <a:gd name="T15" fmla="*/ 359 h 401"/>
                <a:gd name="T16" fmla="*/ 205 w 273"/>
                <a:gd name="T17" fmla="*/ 359 h 401"/>
                <a:gd name="T18" fmla="*/ 247 w 273"/>
                <a:gd name="T19" fmla="*/ 379 h 401"/>
                <a:gd name="T20" fmla="*/ 273 w 273"/>
                <a:gd name="T21" fmla="*/ 379 h 401"/>
                <a:gd name="T22" fmla="*/ 273 w 273"/>
                <a:gd name="T23" fmla="*/ 337 h 401"/>
                <a:gd name="T24" fmla="*/ 258 w 273"/>
                <a:gd name="T25" fmla="*/ 337 h 401"/>
                <a:gd name="T26" fmla="*/ 104 w 273"/>
                <a:gd name="T27" fmla="*/ 359 h 401"/>
                <a:gd name="T28" fmla="*/ 42 w 273"/>
                <a:gd name="T29" fmla="*/ 359 h 401"/>
                <a:gd name="T30" fmla="*/ 42 w 273"/>
                <a:gd name="T31" fmla="*/ 42 h 401"/>
                <a:gd name="T32" fmla="*/ 104 w 273"/>
                <a:gd name="T33" fmla="*/ 42 h 401"/>
                <a:gd name="T34" fmla="*/ 104 w 273"/>
                <a:gd name="T35" fmla="*/ 359 h 401"/>
                <a:gd name="T36" fmla="*/ 104 w 273"/>
                <a:gd name="T37" fmla="*/ 359 h 401"/>
                <a:gd name="T38" fmla="*/ 104 w 273"/>
                <a:gd name="T39" fmla="*/ 359 h 401"/>
                <a:gd name="T40" fmla="*/ 104 w 273"/>
                <a:gd name="T41" fmla="*/ 359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3" h="401">
                  <a:moveTo>
                    <a:pt x="258" y="337"/>
                  </a:moveTo>
                  <a:lnTo>
                    <a:pt x="216" y="317"/>
                  </a:lnTo>
                  <a:lnTo>
                    <a:pt x="146" y="317"/>
                  </a:lnTo>
                  <a:lnTo>
                    <a:pt x="146" y="0"/>
                  </a:lnTo>
                  <a:lnTo>
                    <a:pt x="0" y="0"/>
                  </a:lnTo>
                  <a:lnTo>
                    <a:pt x="0" y="401"/>
                  </a:lnTo>
                  <a:lnTo>
                    <a:pt x="146" y="401"/>
                  </a:lnTo>
                  <a:lnTo>
                    <a:pt x="146" y="359"/>
                  </a:lnTo>
                  <a:lnTo>
                    <a:pt x="205" y="359"/>
                  </a:lnTo>
                  <a:lnTo>
                    <a:pt x="247" y="379"/>
                  </a:lnTo>
                  <a:lnTo>
                    <a:pt x="273" y="379"/>
                  </a:lnTo>
                  <a:lnTo>
                    <a:pt x="273" y="337"/>
                  </a:lnTo>
                  <a:lnTo>
                    <a:pt x="258" y="337"/>
                  </a:lnTo>
                  <a:moveTo>
                    <a:pt x="104" y="359"/>
                  </a:moveTo>
                  <a:lnTo>
                    <a:pt x="42" y="359"/>
                  </a:lnTo>
                  <a:lnTo>
                    <a:pt x="42" y="42"/>
                  </a:lnTo>
                  <a:lnTo>
                    <a:pt x="104" y="42"/>
                  </a:lnTo>
                  <a:lnTo>
                    <a:pt x="104" y="359"/>
                  </a:lnTo>
                  <a:lnTo>
                    <a:pt x="104" y="359"/>
                  </a:lnTo>
                  <a:moveTo>
                    <a:pt x="104" y="359"/>
                  </a:moveTo>
                  <a:lnTo>
                    <a:pt x="104" y="359"/>
                  </a:lnTo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8"/>
            <p:cNvSpPr>
              <a:spLocks noEditPoints="1"/>
            </p:cNvSpPr>
            <p:nvPr/>
          </p:nvSpPr>
          <p:spPr bwMode="auto">
            <a:xfrm>
              <a:off x="1310" y="1479"/>
              <a:ext cx="549" cy="695"/>
            </a:xfrm>
            <a:custGeom>
              <a:avLst/>
              <a:gdLst>
                <a:gd name="T0" fmla="*/ 203 w 404"/>
                <a:gd name="T1" fmla="*/ 511 h 511"/>
                <a:gd name="T2" fmla="*/ 195 w 404"/>
                <a:gd name="T3" fmla="*/ 511 h 511"/>
                <a:gd name="T4" fmla="*/ 1 w 404"/>
                <a:gd name="T5" fmla="*/ 313 h 511"/>
                <a:gd name="T6" fmla="*/ 58 w 404"/>
                <a:gd name="T7" fmla="*/ 170 h 511"/>
                <a:gd name="T8" fmla="*/ 110 w 404"/>
                <a:gd name="T9" fmla="*/ 50 h 511"/>
                <a:gd name="T10" fmla="*/ 187 w 404"/>
                <a:gd name="T11" fmla="*/ 0 h 511"/>
                <a:gd name="T12" fmla="*/ 218 w 404"/>
                <a:gd name="T13" fmla="*/ 31 h 511"/>
                <a:gd name="T14" fmla="*/ 218 w 404"/>
                <a:gd name="T15" fmla="*/ 186 h 511"/>
                <a:gd name="T16" fmla="*/ 327 w 404"/>
                <a:gd name="T17" fmla="*/ 186 h 511"/>
                <a:gd name="T18" fmla="*/ 345 w 404"/>
                <a:gd name="T19" fmla="*/ 167 h 511"/>
                <a:gd name="T20" fmla="*/ 404 w 404"/>
                <a:gd name="T21" fmla="*/ 310 h 511"/>
                <a:gd name="T22" fmla="*/ 342 w 404"/>
                <a:gd name="T23" fmla="*/ 455 h 511"/>
                <a:gd name="T24" fmla="*/ 203 w 404"/>
                <a:gd name="T25" fmla="*/ 511 h 511"/>
                <a:gd name="T26" fmla="*/ 203 w 404"/>
                <a:gd name="T27" fmla="*/ 511 h 511"/>
                <a:gd name="T28" fmla="*/ 203 w 404"/>
                <a:gd name="T29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4" h="511">
                  <a:moveTo>
                    <a:pt x="203" y="511"/>
                  </a:moveTo>
                  <a:cubicBezTo>
                    <a:pt x="200" y="511"/>
                    <a:pt x="197" y="511"/>
                    <a:pt x="195" y="511"/>
                  </a:cubicBezTo>
                  <a:cubicBezTo>
                    <a:pt x="90" y="507"/>
                    <a:pt x="3" y="418"/>
                    <a:pt x="1" y="313"/>
                  </a:cubicBezTo>
                  <a:cubicBezTo>
                    <a:pt x="0" y="259"/>
                    <a:pt x="21" y="208"/>
                    <a:pt x="58" y="170"/>
                  </a:cubicBezTo>
                  <a:cubicBezTo>
                    <a:pt x="92" y="135"/>
                    <a:pt x="110" y="93"/>
                    <a:pt x="110" y="5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186"/>
                    <a:pt x="218" y="186"/>
                    <a:pt x="218" y="186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45" y="167"/>
                    <a:pt x="345" y="167"/>
                    <a:pt x="345" y="167"/>
                  </a:cubicBezTo>
                  <a:cubicBezTo>
                    <a:pt x="383" y="205"/>
                    <a:pt x="404" y="256"/>
                    <a:pt x="404" y="310"/>
                  </a:cubicBezTo>
                  <a:cubicBezTo>
                    <a:pt x="404" y="365"/>
                    <a:pt x="382" y="417"/>
                    <a:pt x="342" y="455"/>
                  </a:cubicBezTo>
                  <a:cubicBezTo>
                    <a:pt x="304" y="491"/>
                    <a:pt x="255" y="511"/>
                    <a:pt x="203" y="511"/>
                  </a:cubicBezTo>
                  <a:close/>
                  <a:moveTo>
                    <a:pt x="203" y="511"/>
                  </a:moveTo>
                  <a:cubicBezTo>
                    <a:pt x="203" y="511"/>
                    <a:pt x="203" y="511"/>
                    <a:pt x="203" y="511"/>
                  </a:cubicBezTo>
                </a:path>
              </a:pathLst>
            </a:custGeom>
            <a:noFill/>
            <a:ln w="38100">
              <a:solidFill>
                <a:srgbClr val="3366CC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1480" y="1732"/>
              <a:ext cx="211" cy="337"/>
            </a:xfrm>
            <a:custGeom>
              <a:avLst/>
              <a:gdLst>
                <a:gd name="T0" fmla="*/ 155 w 155"/>
                <a:gd name="T1" fmla="*/ 93 h 248"/>
                <a:gd name="T2" fmla="*/ 155 w 155"/>
                <a:gd name="T3" fmla="*/ 85 h 248"/>
                <a:gd name="T4" fmla="*/ 101 w 155"/>
                <a:gd name="T5" fmla="*/ 31 h 248"/>
                <a:gd name="T6" fmla="*/ 93 w 155"/>
                <a:gd name="T7" fmla="*/ 31 h 248"/>
                <a:gd name="T8" fmla="*/ 93 w 155"/>
                <a:gd name="T9" fmla="*/ 0 h 248"/>
                <a:gd name="T10" fmla="*/ 62 w 155"/>
                <a:gd name="T11" fmla="*/ 0 h 248"/>
                <a:gd name="T12" fmla="*/ 62 w 155"/>
                <a:gd name="T13" fmla="*/ 31 h 248"/>
                <a:gd name="T14" fmla="*/ 55 w 155"/>
                <a:gd name="T15" fmla="*/ 31 h 248"/>
                <a:gd name="T16" fmla="*/ 0 w 155"/>
                <a:gd name="T17" fmla="*/ 85 h 248"/>
                <a:gd name="T18" fmla="*/ 55 w 155"/>
                <a:gd name="T19" fmla="*/ 139 h 248"/>
                <a:gd name="T20" fmla="*/ 101 w 155"/>
                <a:gd name="T21" fmla="*/ 139 h 248"/>
                <a:gd name="T22" fmla="*/ 124 w 155"/>
                <a:gd name="T23" fmla="*/ 162 h 248"/>
                <a:gd name="T24" fmla="*/ 101 w 155"/>
                <a:gd name="T25" fmla="*/ 186 h 248"/>
                <a:gd name="T26" fmla="*/ 55 w 155"/>
                <a:gd name="T27" fmla="*/ 186 h 248"/>
                <a:gd name="T28" fmla="*/ 31 w 155"/>
                <a:gd name="T29" fmla="*/ 162 h 248"/>
                <a:gd name="T30" fmla="*/ 31 w 155"/>
                <a:gd name="T31" fmla="*/ 155 h 248"/>
                <a:gd name="T32" fmla="*/ 0 w 155"/>
                <a:gd name="T33" fmla="*/ 155 h 248"/>
                <a:gd name="T34" fmla="*/ 0 w 155"/>
                <a:gd name="T35" fmla="*/ 162 h 248"/>
                <a:gd name="T36" fmla="*/ 55 w 155"/>
                <a:gd name="T37" fmla="*/ 217 h 248"/>
                <a:gd name="T38" fmla="*/ 62 w 155"/>
                <a:gd name="T39" fmla="*/ 217 h 248"/>
                <a:gd name="T40" fmla="*/ 62 w 155"/>
                <a:gd name="T41" fmla="*/ 248 h 248"/>
                <a:gd name="T42" fmla="*/ 93 w 155"/>
                <a:gd name="T43" fmla="*/ 248 h 248"/>
                <a:gd name="T44" fmla="*/ 93 w 155"/>
                <a:gd name="T45" fmla="*/ 217 h 248"/>
                <a:gd name="T46" fmla="*/ 101 w 155"/>
                <a:gd name="T47" fmla="*/ 217 h 248"/>
                <a:gd name="T48" fmla="*/ 155 w 155"/>
                <a:gd name="T49" fmla="*/ 162 h 248"/>
                <a:gd name="T50" fmla="*/ 101 w 155"/>
                <a:gd name="T51" fmla="*/ 108 h 248"/>
                <a:gd name="T52" fmla="*/ 55 w 155"/>
                <a:gd name="T53" fmla="*/ 108 h 248"/>
                <a:gd name="T54" fmla="*/ 31 w 155"/>
                <a:gd name="T55" fmla="*/ 85 h 248"/>
                <a:gd name="T56" fmla="*/ 55 w 155"/>
                <a:gd name="T57" fmla="*/ 62 h 248"/>
                <a:gd name="T58" fmla="*/ 101 w 155"/>
                <a:gd name="T59" fmla="*/ 62 h 248"/>
                <a:gd name="T60" fmla="*/ 124 w 155"/>
                <a:gd name="T61" fmla="*/ 85 h 248"/>
                <a:gd name="T62" fmla="*/ 124 w 155"/>
                <a:gd name="T63" fmla="*/ 93 h 248"/>
                <a:gd name="T64" fmla="*/ 155 w 155"/>
                <a:gd name="T65" fmla="*/ 93 h 248"/>
                <a:gd name="T66" fmla="*/ 155 w 155"/>
                <a:gd name="T67" fmla="*/ 93 h 248"/>
                <a:gd name="T68" fmla="*/ 155 w 155"/>
                <a:gd name="T69" fmla="*/ 9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248">
                  <a:moveTo>
                    <a:pt x="155" y="93"/>
                  </a:moveTo>
                  <a:cubicBezTo>
                    <a:pt x="155" y="85"/>
                    <a:pt x="155" y="85"/>
                    <a:pt x="155" y="85"/>
                  </a:cubicBezTo>
                  <a:cubicBezTo>
                    <a:pt x="155" y="55"/>
                    <a:pt x="131" y="31"/>
                    <a:pt x="101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25" y="31"/>
                    <a:pt x="0" y="55"/>
                    <a:pt x="0" y="85"/>
                  </a:cubicBezTo>
                  <a:cubicBezTo>
                    <a:pt x="0" y="115"/>
                    <a:pt x="25" y="139"/>
                    <a:pt x="55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14" y="139"/>
                    <a:pt x="124" y="150"/>
                    <a:pt x="124" y="162"/>
                  </a:cubicBezTo>
                  <a:cubicBezTo>
                    <a:pt x="124" y="175"/>
                    <a:pt x="114" y="186"/>
                    <a:pt x="101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42" y="186"/>
                    <a:pt x="31" y="175"/>
                    <a:pt x="31" y="162"/>
                  </a:cubicBezTo>
                  <a:cubicBezTo>
                    <a:pt x="31" y="155"/>
                    <a:pt x="31" y="155"/>
                    <a:pt x="3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92"/>
                    <a:pt x="25" y="217"/>
                    <a:pt x="55" y="217"/>
                  </a:cubicBezTo>
                  <a:cubicBezTo>
                    <a:pt x="62" y="217"/>
                    <a:pt x="62" y="217"/>
                    <a:pt x="62" y="21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93" y="248"/>
                    <a:pt x="93" y="248"/>
                    <a:pt x="93" y="248"/>
                  </a:cubicBezTo>
                  <a:cubicBezTo>
                    <a:pt x="93" y="217"/>
                    <a:pt x="93" y="217"/>
                    <a:pt x="93" y="217"/>
                  </a:cubicBezTo>
                  <a:cubicBezTo>
                    <a:pt x="101" y="217"/>
                    <a:pt x="101" y="217"/>
                    <a:pt x="101" y="217"/>
                  </a:cubicBezTo>
                  <a:cubicBezTo>
                    <a:pt x="131" y="217"/>
                    <a:pt x="155" y="192"/>
                    <a:pt x="155" y="162"/>
                  </a:cubicBezTo>
                  <a:cubicBezTo>
                    <a:pt x="155" y="132"/>
                    <a:pt x="131" y="108"/>
                    <a:pt x="101" y="108"/>
                  </a:cubicBezTo>
                  <a:cubicBezTo>
                    <a:pt x="55" y="108"/>
                    <a:pt x="55" y="108"/>
                    <a:pt x="55" y="108"/>
                  </a:cubicBezTo>
                  <a:cubicBezTo>
                    <a:pt x="42" y="108"/>
                    <a:pt x="31" y="98"/>
                    <a:pt x="31" y="85"/>
                  </a:cubicBezTo>
                  <a:cubicBezTo>
                    <a:pt x="31" y="72"/>
                    <a:pt x="42" y="62"/>
                    <a:pt x="55" y="62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114" y="62"/>
                    <a:pt x="124" y="72"/>
                    <a:pt x="124" y="85"/>
                  </a:cubicBezTo>
                  <a:cubicBezTo>
                    <a:pt x="124" y="93"/>
                    <a:pt x="124" y="93"/>
                    <a:pt x="124" y="93"/>
                  </a:cubicBezTo>
                  <a:lnTo>
                    <a:pt x="155" y="93"/>
                  </a:lnTo>
                  <a:close/>
                  <a:moveTo>
                    <a:pt x="155" y="93"/>
                  </a:moveTo>
                  <a:cubicBezTo>
                    <a:pt x="155" y="93"/>
                    <a:pt x="155" y="93"/>
                    <a:pt x="155" y="93"/>
                  </a:cubicBezTo>
                </a:path>
              </a:pathLst>
            </a:custGeom>
            <a:solidFill>
              <a:srgbClr val="3366CC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0"/>
            <p:cNvSpPr>
              <a:spLocks noEditPoints="1"/>
            </p:cNvSpPr>
            <p:nvPr/>
          </p:nvSpPr>
          <p:spPr bwMode="auto">
            <a:xfrm>
              <a:off x="1249" y="1308"/>
              <a:ext cx="548" cy="444"/>
            </a:xfrm>
            <a:custGeom>
              <a:avLst/>
              <a:gdLst>
                <a:gd name="T0" fmla="*/ 403 w 403"/>
                <a:gd name="T1" fmla="*/ 95 h 327"/>
                <a:gd name="T2" fmla="*/ 299 w 403"/>
                <a:gd name="T3" fmla="*/ 48 h 327"/>
                <a:gd name="T4" fmla="*/ 167 w 403"/>
                <a:gd name="T5" fmla="*/ 0 h 327"/>
                <a:gd name="T6" fmla="*/ 0 w 403"/>
                <a:gd name="T7" fmla="*/ 79 h 327"/>
                <a:gd name="T8" fmla="*/ 83 w 403"/>
                <a:gd name="T9" fmla="*/ 110 h 327"/>
                <a:gd name="T10" fmla="*/ 270 w 403"/>
                <a:gd name="T11" fmla="*/ 62 h 327"/>
                <a:gd name="T12" fmla="*/ 308 w 403"/>
                <a:gd name="T13" fmla="*/ 122 h 327"/>
                <a:gd name="T14" fmla="*/ 265 w 403"/>
                <a:gd name="T15" fmla="*/ 136 h 327"/>
                <a:gd name="T16" fmla="*/ 145 w 403"/>
                <a:gd name="T17" fmla="*/ 176 h 327"/>
                <a:gd name="T18" fmla="*/ 231 w 403"/>
                <a:gd name="T19" fmla="*/ 147 h 327"/>
                <a:gd name="T20" fmla="*/ 248 w 403"/>
                <a:gd name="T21" fmla="*/ 163 h 327"/>
                <a:gd name="T22" fmla="*/ 248 w 403"/>
                <a:gd name="T23" fmla="*/ 219 h 327"/>
                <a:gd name="T24" fmla="*/ 248 w 403"/>
                <a:gd name="T25" fmla="*/ 281 h 327"/>
                <a:gd name="T26" fmla="*/ 356 w 403"/>
                <a:gd name="T27" fmla="*/ 327 h 327"/>
                <a:gd name="T28" fmla="*/ 391 w 403"/>
                <a:gd name="T29" fmla="*/ 250 h 327"/>
                <a:gd name="T30" fmla="*/ 391 w 403"/>
                <a:gd name="T31" fmla="*/ 188 h 327"/>
                <a:gd name="T32" fmla="*/ 391 w 403"/>
                <a:gd name="T33" fmla="*/ 126 h 327"/>
                <a:gd name="T34" fmla="*/ 294 w 403"/>
                <a:gd name="T35" fmla="*/ 296 h 327"/>
                <a:gd name="T36" fmla="*/ 294 w 403"/>
                <a:gd name="T37" fmla="*/ 265 h 327"/>
                <a:gd name="T38" fmla="*/ 372 w 403"/>
                <a:gd name="T39" fmla="*/ 281 h 327"/>
                <a:gd name="T40" fmla="*/ 356 w 403"/>
                <a:gd name="T41" fmla="*/ 234 h 327"/>
                <a:gd name="T42" fmla="*/ 279 w 403"/>
                <a:gd name="T43" fmla="*/ 219 h 327"/>
                <a:gd name="T44" fmla="*/ 356 w 403"/>
                <a:gd name="T45" fmla="*/ 203 h 327"/>
                <a:gd name="T46" fmla="*/ 356 w 403"/>
                <a:gd name="T47" fmla="*/ 234 h 327"/>
                <a:gd name="T48" fmla="*/ 299 w 403"/>
                <a:gd name="T49" fmla="*/ 172 h 327"/>
                <a:gd name="T50" fmla="*/ 334 w 403"/>
                <a:gd name="T51" fmla="*/ 141 h 327"/>
                <a:gd name="T52" fmla="*/ 372 w 403"/>
                <a:gd name="T53" fmla="*/ 157 h 327"/>
                <a:gd name="T54" fmla="*/ 356 w 403"/>
                <a:gd name="T55" fmla="*/ 110 h 327"/>
                <a:gd name="T56" fmla="*/ 327 w 403"/>
                <a:gd name="T57" fmla="*/ 83 h 327"/>
                <a:gd name="T58" fmla="*/ 356 w 403"/>
                <a:gd name="T59" fmla="*/ 79 h 327"/>
                <a:gd name="T60" fmla="*/ 356 w 403"/>
                <a:gd name="T61" fmla="*/ 110 h 327"/>
                <a:gd name="T62" fmla="*/ 356 w 403"/>
                <a:gd name="T63" fmla="*/ 11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3" h="327">
                  <a:moveTo>
                    <a:pt x="391" y="126"/>
                  </a:moveTo>
                  <a:cubicBezTo>
                    <a:pt x="398" y="118"/>
                    <a:pt x="403" y="107"/>
                    <a:pt x="403" y="95"/>
                  </a:cubicBezTo>
                  <a:cubicBezTo>
                    <a:pt x="403" y="69"/>
                    <a:pt x="382" y="48"/>
                    <a:pt x="356" y="48"/>
                  </a:cubicBezTo>
                  <a:cubicBezTo>
                    <a:pt x="299" y="48"/>
                    <a:pt x="299" y="48"/>
                    <a:pt x="299" y="48"/>
                  </a:cubicBezTo>
                  <a:cubicBezTo>
                    <a:pt x="288" y="35"/>
                    <a:pt x="288" y="35"/>
                    <a:pt x="288" y="35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83" y="110"/>
                    <a:pt x="83" y="110"/>
                    <a:pt x="83" y="110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270" y="62"/>
                    <a:pt x="270" y="62"/>
                    <a:pt x="270" y="62"/>
                  </a:cubicBezTo>
                  <a:cubicBezTo>
                    <a:pt x="302" y="103"/>
                    <a:pt x="302" y="103"/>
                    <a:pt x="302" y="103"/>
                  </a:cubicBezTo>
                  <a:cubicBezTo>
                    <a:pt x="307" y="108"/>
                    <a:pt x="309" y="115"/>
                    <a:pt x="308" y="122"/>
                  </a:cubicBezTo>
                  <a:cubicBezTo>
                    <a:pt x="307" y="129"/>
                    <a:pt x="303" y="135"/>
                    <a:pt x="298" y="139"/>
                  </a:cubicBezTo>
                  <a:cubicBezTo>
                    <a:pt x="288" y="146"/>
                    <a:pt x="274" y="145"/>
                    <a:pt x="265" y="136"/>
                  </a:cubicBezTo>
                  <a:cubicBezTo>
                    <a:pt x="234" y="105"/>
                    <a:pt x="234" y="105"/>
                    <a:pt x="234" y="105"/>
                  </a:cubicBezTo>
                  <a:cubicBezTo>
                    <a:pt x="145" y="176"/>
                    <a:pt x="145" y="176"/>
                    <a:pt x="145" y="176"/>
                  </a:cubicBezTo>
                  <a:cubicBezTo>
                    <a:pt x="165" y="200"/>
                    <a:pt x="165" y="200"/>
                    <a:pt x="165" y="200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243" y="158"/>
                    <a:pt x="243" y="158"/>
                    <a:pt x="243" y="158"/>
                  </a:cubicBezTo>
                  <a:cubicBezTo>
                    <a:pt x="245" y="160"/>
                    <a:pt x="246" y="161"/>
                    <a:pt x="248" y="163"/>
                  </a:cubicBezTo>
                  <a:cubicBezTo>
                    <a:pt x="249" y="174"/>
                    <a:pt x="254" y="181"/>
                    <a:pt x="260" y="188"/>
                  </a:cubicBezTo>
                  <a:cubicBezTo>
                    <a:pt x="252" y="196"/>
                    <a:pt x="248" y="207"/>
                    <a:pt x="248" y="219"/>
                  </a:cubicBezTo>
                  <a:cubicBezTo>
                    <a:pt x="248" y="231"/>
                    <a:pt x="252" y="242"/>
                    <a:pt x="260" y="250"/>
                  </a:cubicBezTo>
                  <a:cubicBezTo>
                    <a:pt x="252" y="258"/>
                    <a:pt x="248" y="269"/>
                    <a:pt x="248" y="281"/>
                  </a:cubicBezTo>
                  <a:cubicBezTo>
                    <a:pt x="248" y="306"/>
                    <a:pt x="269" y="327"/>
                    <a:pt x="294" y="327"/>
                  </a:cubicBezTo>
                  <a:cubicBezTo>
                    <a:pt x="356" y="327"/>
                    <a:pt x="356" y="327"/>
                    <a:pt x="356" y="327"/>
                  </a:cubicBezTo>
                  <a:cubicBezTo>
                    <a:pt x="382" y="327"/>
                    <a:pt x="403" y="306"/>
                    <a:pt x="403" y="281"/>
                  </a:cubicBezTo>
                  <a:cubicBezTo>
                    <a:pt x="403" y="269"/>
                    <a:pt x="398" y="258"/>
                    <a:pt x="391" y="250"/>
                  </a:cubicBezTo>
                  <a:cubicBezTo>
                    <a:pt x="398" y="242"/>
                    <a:pt x="403" y="231"/>
                    <a:pt x="403" y="219"/>
                  </a:cubicBezTo>
                  <a:cubicBezTo>
                    <a:pt x="403" y="207"/>
                    <a:pt x="398" y="196"/>
                    <a:pt x="391" y="188"/>
                  </a:cubicBezTo>
                  <a:cubicBezTo>
                    <a:pt x="398" y="180"/>
                    <a:pt x="403" y="169"/>
                    <a:pt x="403" y="157"/>
                  </a:cubicBezTo>
                  <a:cubicBezTo>
                    <a:pt x="403" y="145"/>
                    <a:pt x="398" y="134"/>
                    <a:pt x="391" y="126"/>
                  </a:cubicBezTo>
                  <a:close/>
                  <a:moveTo>
                    <a:pt x="356" y="296"/>
                  </a:moveTo>
                  <a:cubicBezTo>
                    <a:pt x="294" y="296"/>
                    <a:pt x="294" y="296"/>
                    <a:pt x="294" y="296"/>
                  </a:cubicBezTo>
                  <a:cubicBezTo>
                    <a:pt x="286" y="296"/>
                    <a:pt x="279" y="289"/>
                    <a:pt x="279" y="281"/>
                  </a:cubicBezTo>
                  <a:cubicBezTo>
                    <a:pt x="279" y="272"/>
                    <a:pt x="286" y="265"/>
                    <a:pt x="294" y="265"/>
                  </a:cubicBezTo>
                  <a:cubicBezTo>
                    <a:pt x="356" y="265"/>
                    <a:pt x="356" y="265"/>
                    <a:pt x="356" y="265"/>
                  </a:cubicBezTo>
                  <a:cubicBezTo>
                    <a:pt x="365" y="265"/>
                    <a:pt x="372" y="272"/>
                    <a:pt x="372" y="281"/>
                  </a:cubicBezTo>
                  <a:cubicBezTo>
                    <a:pt x="372" y="289"/>
                    <a:pt x="365" y="296"/>
                    <a:pt x="356" y="296"/>
                  </a:cubicBezTo>
                  <a:close/>
                  <a:moveTo>
                    <a:pt x="356" y="234"/>
                  </a:moveTo>
                  <a:cubicBezTo>
                    <a:pt x="294" y="234"/>
                    <a:pt x="294" y="234"/>
                    <a:pt x="294" y="234"/>
                  </a:cubicBezTo>
                  <a:cubicBezTo>
                    <a:pt x="286" y="234"/>
                    <a:pt x="279" y="227"/>
                    <a:pt x="279" y="219"/>
                  </a:cubicBezTo>
                  <a:cubicBezTo>
                    <a:pt x="279" y="210"/>
                    <a:pt x="286" y="203"/>
                    <a:pt x="294" y="203"/>
                  </a:cubicBezTo>
                  <a:cubicBezTo>
                    <a:pt x="356" y="203"/>
                    <a:pt x="356" y="203"/>
                    <a:pt x="356" y="203"/>
                  </a:cubicBezTo>
                  <a:cubicBezTo>
                    <a:pt x="365" y="203"/>
                    <a:pt x="372" y="210"/>
                    <a:pt x="372" y="219"/>
                  </a:cubicBezTo>
                  <a:cubicBezTo>
                    <a:pt x="372" y="227"/>
                    <a:pt x="365" y="234"/>
                    <a:pt x="356" y="234"/>
                  </a:cubicBezTo>
                  <a:close/>
                  <a:moveTo>
                    <a:pt x="356" y="172"/>
                  </a:moveTo>
                  <a:cubicBezTo>
                    <a:pt x="299" y="172"/>
                    <a:pt x="299" y="172"/>
                    <a:pt x="299" y="172"/>
                  </a:cubicBezTo>
                  <a:cubicBezTo>
                    <a:pt x="305" y="170"/>
                    <a:pt x="311" y="168"/>
                    <a:pt x="316" y="164"/>
                  </a:cubicBezTo>
                  <a:cubicBezTo>
                    <a:pt x="324" y="158"/>
                    <a:pt x="330" y="150"/>
                    <a:pt x="334" y="141"/>
                  </a:cubicBezTo>
                  <a:cubicBezTo>
                    <a:pt x="356" y="141"/>
                    <a:pt x="356" y="141"/>
                    <a:pt x="356" y="141"/>
                  </a:cubicBezTo>
                  <a:cubicBezTo>
                    <a:pt x="365" y="141"/>
                    <a:pt x="372" y="148"/>
                    <a:pt x="372" y="157"/>
                  </a:cubicBezTo>
                  <a:cubicBezTo>
                    <a:pt x="372" y="165"/>
                    <a:pt x="365" y="172"/>
                    <a:pt x="356" y="172"/>
                  </a:cubicBezTo>
                  <a:close/>
                  <a:moveTo>
                    <a:pt x="356" y="110"/>
                  </a:moveTo>
                  <a:cubicBezTo>
                    <a:pt x="338" y="110"/>
                    <a:pt x="338" y="110"/>
                    <a:pt x="338" y="110"/>
                  </a:cubicBezTo>
                  <a:cubicBezTo>
                    <a:pt x="337" y="101"/>
                    <a:pt x="333" y="91"/>
                    <a:pt x="327" y="83"/>
                  </a:cubicBezTo>
                  <a:cubicBezTo>
                    <a:pt x="323" y="79"/>
                    <a:pt x="323" y="79"/>
                    <a:pt x="323" y="79"/>
                  </a:cubicBezTo>
                  <a:cubicBezTo>
                    <a:pt x="356" y="79"/>
                    <a:pt x="356" y="79"/>
                    <a:pt x="356" y="79"/>
                  </a:cubicBezTo>
                  <a:cubicBezTo>
                    <a:pt x="365" y="79"/>
                    <a:pt x="372" y="86"/>
                    <a:pt x="372" y="95"/>
                  </a:cubicBezTo>
                  <a:cubicBezTo>
                    <a:pt x="372" y="103"/>
                    <a:pt x="365" y="110"/>
                    <a:pt x="356" y="110"/>
                  </a:cubicBezTo>
                  <a:close/>
                  <a:moveTo>
                    <a:pt x="356" y="110"/>
                  </a:moveTo>
                  <a:cubicBezTo>
                    <a:pt x="356" y="110"/>
                    <a:pt x="356" y="110"/>
                    <a:pt x="356" y="110"/>
                  </a:cubicBezTo>
                </a:path>
              </a:pathLst>
            </a:custGeom>
            <a:solidFill>
              <a:srgbClr val="003399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1"/>
            <p:cNvSpPr>
              <a:spLocks noEditPoints="1"/>
            </p:cNvSpPr>
            <p:nvPr/>
          </p:nvSpPr>
          <p:spPr bwMode="auto">
            <a:xfrm>
              <a:off x="1558" y="2129"/>
              <a:ext cx="871" cy="360"/>
            </a:xfrm>
            <a:custGeom>
              <a:avLst/>
              <a:gdLst>
                <a:gd name="T0" fmla="*/ 532 w 641"/>
                <a:gd name="T1" fmla="*/ 33 h 265"/>
                <a:gd name="T2" fmla="*/ 532 w 641"/>
                <a:gd name="T3" fmla="*/ 80 h 265"/>
                <a:gd name="T4" fmla="*/ 428 w 641"/>
                <a:gd name="T5" fmla="*/ 80 h 265"/>
                <a:gd name="T6" fmla="*/ 386 w 641"/>
                <a:gd name="T7" fmla="*/ 51 h 265"/>
                <a:gd name="T8" fmla="*/ 255 w 641"/>
                <a:gd name="T9" fmla="*/ 5 h 265"/>
                <a:gd name="T10" fmla="*/ 218 w 641"/>
                <a:gd name="T11" fmla="*/ 7 h 265"/>
                <a:gd name="T12" fmla="*/ 194 w 641"/>
                <a:gd name="T13" fmla="*/ 36 h 265"/>
                <a:gd name="T14" fmla="*/ 217 w 641"/>
                <a:gd name="T15" fmla="*/ 92 h 265"/>
                <a:gd name="T16" fmla="*/ 250 w 641"/>
                <a:gd name="T17" fmla="*/ 110 h 265"/>
                <a:gd name="T18" fmla="*/ 202 w 641"/>
                <a:gd name="T19" fmla="*/ 110 h 265"/>
                <a:gd name="T20" fmla="*/ 182 w 641"/>
                <a:gd name="T21" fmla="*/ 60 h 265"/>
                <a:gd name="T22" fmla="*/ 142 w 641"/>
                <a:gd name="T23" fmla="*/ 33 h 265"/>
                <a:gd name="T24" fmla="*/ 107 w 641"/>
                <a:gd name="T25" fmla="*/ 51 h 265"/>
                <a:gd name="T26" fmla="*/ 101 w 641"/>
                <a:gd name="T27" fmla="*/ 90 h 265"/>
                <a:gd name="T28" fmla="*/ 105 w 641"/>
                <a:gd name="T29" fmla="*/ 104 h 265"/>
                <a:gd name="T30" fmla="*/ 71 w 641"/>
                <a:gd name="T31" fmla="*/ 85 h 265"/>
                <a:gd name="T32" fmla="*/ 36 w 641"/>
                <a:gd name="T33" fmla="*/ 82 h 265"/>
                <a:gd name="T34" fmla="*/ 10 w 641"/>
                <a:gd name="T35" fmla="*/ 106 h 265"/>
                <a:gd name="T36" fmla="*/ 30 w 641"/>
                <a:gd name="T37" fmla="*/ 164 h 265"/>
                <a:gd name="T38" fmla="*/ 107 w 641"/>
                <a:gd name="T39" fmla="*/ 202 h 265"/>
                <a:gd name="T40" fmla="*/ 266 w 641"/>
                <a:gd name="T41" fmla="*/ 234 h 265"/>
                <a:gd name="T42" fmla="*/ 472 w 641"/>
                <a:gd name="T43" fmla="*/ 234 h 265"/>
                <a:gd name="T44" fmla="*/ 532 w 641"/>
                <a:gd name="T45" fmla="*/ 222 h 265"/>
                <a:gd name="T46" fmla="*/ 532 w 641"/>
                <a:gd name="T47" fmla="*/ 265 h 265"/>
                <a:gd name="T48" fmla="*/ 641 w 641"/>
                <a:gd name="T49" fmla="*/ 265 h 265"/>
                <a:gd name="T50" fmla="*/ 641 w 641"/>
                <a:gd name="T51" fmla="*/ 33 h 265"/>
                <a:gd name="T52" fmla="*/ 532 w 641"/>
                <a:gd name="T53" fmla="*/ 33 h 265"/>
                <a:gd name="T54" fmla="*/ 132 w 641"/>
                <a:gd name="T55" fmla="*/ 69 h 265"/>
                <a:gd name="T56" fmla="*/ 153 w 641"/>
                <a:gd name="T57" fmla="*/ 72 h 265"/>
                <a:gd name="T58" fmla="*/ 168 w 641"/>
                <a:gd name="T59" fmla="*/ 110 h 265"/>
                <a:gd name="T60" fmla="*/ 140 w 641"/>
                <a:gd name="T61" fmla="*/ 110 h 265"/>
                <a:gd name="T62" fmla="*/ 130 w 641"/>
                <a:gd name="T63" fmla="*/ 80 h 265"/>
                <a:gd name="T64" fmla="*/ 132 w 641"/>
                <a:gd name="T65" fmla="*/ 69 h 265"/>
                <a:gd name="T66" fmla="*/ 469 w 641"/>
                <a:gd name="T67" fmla="*/ 203 h 265"/>
                <a:gd name="T68" fmla="*/ 270 w 641"/>
                <a:gd name="T69" fmla="*/ 203 h 265"/>
                <a:gd name="T70" fmla="*/ 119 w 641"/>
                <a:gd name="T71" fmla="*/ 173 h 265"/>
                <a:gd name="T72" fmla="*/ 44 w 641"/>
                <a:gd name="T73" fmla="*/ 136 h 265"/>
                <a:gd name="T74" fmla="*/ 38 w 641"/>
                <a:gd name="T75" fmla="*/ 119 h 265"/>
                <a:gd name="T76" fmla="*/ 46 w 641"/>
                <a:gd name="T77" fmla="*/ 111 h 265"/>
                <a:gd name="T78" fmla="*/ 57 w 641"/>
                <a:gd name="T79" fmla="*/ 112 h 265"/>
                <a:gd name="T80" fmla="*/ 110 w 641"/>
                <a:gd name="T81" fmla="*/ 142 h 265"/>
                <a:gd name="T82" fmla="*/ 257 w 641"/>
                <a:gd name="T83" fmla="*/ 142 h 265"/>
                <a:gd name="T84" fmla="*/ 318 w 641"/>
                <a:gd name="T85" fmla="*/ 111 h 265"/>
                <a:gd name="T86" fmla="*/ 231 w 641"/>
                <a:gd name="T87" fmla="*/ 65 h 265"/>
                <a:gd name="T88" fmla="*/ 223 w 641"/>
                <a:gd name="T89" fmla="*/ 45 h 265"/>
                <a:gd name="T90" fmla="*/ 232 w 641"/>
                <a:gd name="T91" fmla="*/ 35 h 265"/>
                <a:gd name="T92" fmla="*/ 245 w 641"/>
                <a:gd name="T93" fmla="*/ 34 h 265"/>
                <a:gd name="T94" fmla="*/ 370 w 641"/>
                <a:gd name="T95" fmla="*/ 78 h 265"/>
                <a:gd name="T96" fmla="*/ 419 w 641"/>
                <a:gd name="T97" fmla="*/ 111 h 265"/>
                <a:gd name="T98" fmla="*/ 532 w 641"/>
                <a:gd name="T99" fmla="*/ 111 h 265"/>
                <a:gd name="T100" fmla="*/ 532 w 641"/>
                <a:gd name="T101" fmla="*/ 191 h 265"/>
                <a:gd name="T102" fmla="*/ 469 w 641"/>
                <a:gd name="T103" fmla="*/ 203 h 265"/>
                <a:gd name="T104" fmla="*/ 610 w 641"/>
                <a:gd name="T105" fmla="*/ 234 h 265"/>
                <a:gd name="T106" fmla="*/ 563 w 641"/>
                <a:gd name="T107" fmla="*/ 234 h 265"/>
                <a:gd name="T108" fmla="*/ 563 w 641"/>
                <a:gd name="T109" fmla="*/ 64 h 265"/>
                <a:gd name="T110" fmla="*/ 610 w 641"/>
                <a:gd name="T111" fmla="*/ 64 h 265"/>
                <a:gd name="T112" fmla="*/ 610 w 641"/>
                <a:gd name="T113" fmla="*/ 234 h 265"/>
                <a:gd name="T114" fmla="*/ 610 w 641"/>
                <a:gd name="T115" fmla="*/ 234 h 265"/>
                <a:gd name="T116" fmla="*/ 610 w 641"/>
                <a:gd name="T117" fmla="*/ 23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1" h="265">
                  <a:moveTo>
                    <a:pt x="532" y="33"/>
                  </a:moveTo>
                  <a:cubicBezTo>
                    <a:pt x="532" y="80"/>
                    <a:pt x="532" y="80"/>
                    <a:pt x="532" y="80"/>
                  </a:cubicBezTo>
                  <a:cubicBezTo>
                    <a:pt x="428" y="80"/>
                    <a:pt x="428" y="80"/>
                    <a:pt x="428" y="80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43" y="0"/>
                    <a:pt x="229" y="1"/>
                    <a:pt x="218" y="7"/>
                  </a:cubicBezTo>
                  <a:cubicBezTo>
                    <a:pt x="206" y="13"/>
                    <a:pt x="197" y="24"/>
                    <a:pt x="194" y="36"/>
                  </a:cubicBezTo>
                  <a:cubicBezTo>
                    <a:pt x="187" y="58"/>
                    <a:pt x="197" y="82"/>
                    <a:pt x="217" y="92"/>
                  </a:cubicBezTo>
                  <a:cubicBezTo>
                    <a:pt x="250" y="110"/>
                    <a:pt x="250" y="110"/>
                    <a:pt x="250" y="110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75" y="44"/>
                    <a:pt x="159" y="33"/>
                    <a:pt x="142" y="33"/>
                  </a:cubicBezTo>
                  <a:cubicBezTo>
                    <a:pt x="128" y="33"/>
                    <a:pt x="115" y="40"/>
                    <a:pt x="107" y="51"/>
                  </a:cubicBezTo>
                  <a:cubicBezTo>
                    <a:pt x="99" y="62"/>
                    <a:pt x="96" y="77"/>
                    <a:pt x="101" y="90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61" y="79"/>
                    <a:pt x="48" y="78"/>
                    <a:pt x="36" y="82"/>
                  </a:cubicBezTo>
                  <a:cubicBezTo>
                    <a:pt x="24" y="86"/>
                    <a:pt x="15" y="95"/>
                    <a:pt x="10" y="106"/>
                  </a:cubicBezTo>
                  <a:cubicBezTo>
                    <a:pt x="0" y="128"/>
                    <a:pt x="9" y="153"/>
                    <a:pt x="30" y="164"/>
                  </a:cubicBezTo>
                  <a:cubicBezTo>
                    <a:pt x="107" y="202"/>
                    <a:pt x="107" y="202"/>
                    <a:pt x="107" y="202"/>
                  </a:cubicBezTo>
                  <a:cubicBezTo>
                    <a:pt x="266" y="234"/>
                    <a:pt x="266" y="234"/>
                    <a:pt x="266" y="234"/>
                  </a:cubicBezTo>
                  <a:cubicBezTo>
                    <a:pt x="472" y="234"/>
                    <a:pt x="472" y="234"/>
                    <a:pt x="472" y="234"/>
                  </a:cubicBezTo>
                  <a:cubicBezTo>
                    <a:pt x="532" y="222"/>
                    <a:pt x="532" y="222"/>
                    <a:pt x="532" y="222"/>
                  </a:cubicBezTo>
                  <a:cubicBezTo>
                    <a:pt x="532" y="265"/>
                    <a:pt x="532" y="265"/>
                    <a:pt x="532" y="265"/>
                  </a:cubicBezTo>
                  <a:cubicBezTo>
                    <a:pt x="641" y="265"/>
                    <a:pt x="641" y="265"/>
                    <a:pt x="641" y="265"/>
                  </a:cubicBezTo>
                  <a:cubicBezTo>
                    <a:pt x="641" y="33"/>
                    <a:pt x="641" y="33"/>
                    <a:pt x="641" y="33"/>
                  </a:cubicBezTo>
                  <a:lnTo>
                    <a:pt x="532" y="33"/>
                  </a:lnTo>
                  <a:close/>
                  <a:moveTo>
                    <a:pt x="132" y="69"/>
                  </a:moveTo>
                  <a:cubicBezTo>
                    <a:pt x="137" y="62"/>
                    <a:pt x="150" y="63"/>
                    <a:pt x="153" y="72"/>
                  </a:cubicBezTo>
                  <a:cubicBezTo>
                    <a:pt x="168" y="110"/>
                    <a:pt x="168" y="110"/>
                    <a:pt x="168" y="110"/>
                  </a:cubicBezTo>
                  <a:cubicBezTo>
                    <a:pt x="140" y="110"/>
                    <a:pt x="140" y="110"/>
                    <a:pt x="140" y="11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29" y="76"/>
                    <a:pt x="129" y="72"/>
                    <a:pt x="132" y="69"/>
                  </a:cubicBezTo>
                  <a:close/>
                  <a:moveTo>
                    <a:pt x="469" y="203"/>
                  </a:moveTo>
                  <a:cubicBezTo>
                    <a:pt x="270" y="203"/>
                    <a:pt x="270" y="203"/>
                    <a:pt x="270" y="203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38" y="133"/>
                    <a:pt x="35" y="125"/>
                    <a:pt x="38" y="119"/>
                  </a:cubicBezTo>
                  <a:cubicBezTo>
                    <a:pt x="39" y="115"/>
                    <a:pt x="42" y="113"/>
                    <a:pt x="46" y="111"/>
                  </a:cubicBezTo>
                  <a:cubicBezTo>
                    <a:pt x="49" y="110"/>
                    <a:pt x="53" y="111"/>
                    <a:pt x="57" y="11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318" y="111"/>
                    <a:pt x="318" y="111"/>
                    <a:pt x="318" y="111"/>
                  </a:cubicBezTo>
                  <a:cubicBezTo>
                    <a:pt x="231" y="65"/>
                    <a:pt x="231" y="65"/>
                    <a:pt x="231" y="65"/>
                  </a:cubicBezTo>
                  <a:cubicBezTo>
                    <a:pt x="224" y="61"/>
                    <a:pt x="221" y="53"/>
                    <a:pt x="223" y="45"/>
                  </a:cubicBezTo>
                  <a:cubicBezTo>
                    <a:pt x="225" y="41"/>
                    <a:pt x="228" y="37"/>
                    <a:pt x="232" y="35"/>
                  </a:cubicBezTo>
                  <a:cubicBezTo>
                    <a:pt x="236" y="33"/>
                    <a:pt x="241" y="33"/>
                    <a:pt x="245" y="34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419" y="111"/>
                    <a:pt x="419" y="111"/>
                    <a:pt x="419" y="111"/>
                  </a:cubicBezTo>
                  <a:cubicBezTo>
                    <a:pt x="532" y="111"/>
                    <a:pt x="532" y="111"/>
                    <a:pt x="532" y="111"/>
                  </a:cubicBezTo>
                  <a:cubicBezTo>
                    <a:pt x="532" y="191"/>
                    <a:pt x="532" y="191"/>
                    <a:pt x="532" y="191"/>
                  </a:cubicBezTo>
                  <a:lnTo>
                    <a:pt x="469" y="203"/>
                  </a:lnTo>
                  <a:close/>
                  <a:moveTo>
                    <a:pt x="610" y="234"/>
                  </a:moveTo>
                  <a:cubicBezTo>
                    <a:pt x="563" y="234"/>
                    <a:pt x="563" y="234"/>
                    <a:pt x="563" y="234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610" y="64"/>
                    <a:pt x="610" y="64"/>
                    <a:pt x="610" y="64"/>
                  </a:cubicBezTo>
                  <a:lnTo>
                    <a:pt x="610" y="234"/>
                  </a:lnTo>
                  <a:close/>
                  <a:moveTo>
                    <a:pt x="610" y="234"/>
                  </a:moveTo>
                  <a:cubicBezTo>
                    <a:pt x="610" y="234"/>
                    <a:pt x="610" y="234"/>
                    <a:pt x="610" y="234"/>
                  </a:cubicBezTo>
                </a:path>
              </a:pathLst>
            </a:custGeom>
            <a:solidFill>
              <a:srgbClr val="003399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0" name="Gráfico 19"/>
          <p:cNvGraphicFramePr/>
          <p:nvPr>
            <p:extLst>
              <p:ext uri="{D42A27DB-BD31-4B8C-83A1-F6EECF244321}">
                <p14:modId xmlns:p14="http://schemas.microsoft.com/office/powerpoint/2010/main" val="594417570"/>
              </p:ext>
            </p:extLst>
          </p:nvPr>
        </p:nvGraphicFramePr>
        <p:xfrm>
          <a:off x="3073758" y="2761880"/>
          <a:ext cx="1977935" cy="18874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1" name="CaixaDeTexto 19"/>
          <p:cNvSpPr txBox="1"/>
          <p:nvPr/>
        </p:nvSpPr>
        <p:spPr>
          <a:xfrm>
            <a:off x="3275473" y="3187208"/>
            <a:ext cx="15745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6000" b="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75</a:t>
            </a:r>
            <a:r>
              <a:rPr lang="pt-BR" sz="3600" b="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  <a:endParaRPr lang="pt-BR" sz="3200" b="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sp>
        <p:nvSpPr>
          <p:cNvPr id="22" name="CaixaDeTexto 21"/>
          <p:cNvSpPr txBox="1"/>
          <p:nvPr/>
        </p:nvSpPr>
        <p:spPr>
          <a:xfrm>
            <a:off x="2380321" y="1846395"/>
            <a:ext cx="313510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2800" dirty="0">
                <a:solidFill>
                  <a:srgbClr val="3366CC"/>
                </a:solidFill>
                <a:effectLst/>
                <a:latin typeface="+mn-lt"/>
                <a:ea typeface="Adobe Fan Heiti Std B" panose="020B0700000000000000" pitchFamily="34" charset="-128"/>
              </a:rPr>
              <a:t>têm condições de renegociar a dívida</a:t>
            </a:r>
          </a:p>
        </p:txBody>
      </p:sp>
      <p:sp>
        <p:nvSpPr>
          <p:cNvPr id="90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1.243 </a:t>
            </a:r>
          </a:p>
        </p:txBody>
      </p:sp>
      <p:grpSp>
        <p:nvGrpSpPr>
          <p:cNvPr id="92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9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9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9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9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9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9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9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0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2541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1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2" dur="1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3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Graphic spid="20" grpId="0">
        <p:bldAsOne/>
      </p:bldGraphic>
      <p:bldGraphic spid="20" grpId="1">
        <p:bldAsOne/>
      </p:bldGraphic>
      <p:bldP spid="21" grpId="0"/>
      <p:bldP spid="22" grpId="0"/>
      <p:bldP spid="90" grpId="0"/>
      <p:bldP spid="90" grpId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P27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acredita que teria condições de renegociar a sua dívida? (ESP-RU)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5239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renegociação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da dívida</a:t>
            </a:r>
          </a:p>
        </p:txBody>
      </p:sp>
      <p:grpSp>
        <p:nvGrpSpPr>
          <p:cNvPr id="5" name="Agrupar 4"/>
          <p:cNvGrpSpPr/>
          <p:nvPr/>
        </p:nvGrpSpPr>
        <p:grpSpPr>
          <a:xfrm>
            <a:off x="62821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8" name="Gráfico 7"/>
            <p:cNvGraphicFramePr/>
            <p:nvPr>
              <p:extLst>
                <p:ext uri="{D42A27DB-BD31-4B8C-83A1-F6EECF244321}">
                  <p14:modId xmlns:p14="http://schemas.microsoft.com/office/powerpoint/2010/main" val="892435838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6" name="CaixaDeTexto 19"/>
            <p:cNvSpPr txBox="1"/>
            <p:nvPr/>
          </p:nvSpPr>
          <p:spPr>
            <a:xfrm>
              <a:off x="1159628" y="2917607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4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74%</a:t>
              </a:r>
            </a:p>
          </p:txBody>
        </p:sp>
        <p:sp>
          <p:nvSpPr>
            <p:cNvPr id="9" name="CaixaDeTexto 19"/>
            <p:cNvSpPr txBox="1"/>
            <p:nvPr/>
          </p:nvSpPr>
          <p:spPr>
            <a:xfrm>
              <a:off x="1185028" y="1792631"/>
              <a:ext cx="73196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800" dirty="0">
                  <a:solidFill>
                    <a:srgbClr val="ED7D31"/>
                  </a:solidFill>
                  <a:effectLst/>
                  <a:latin typeface="+mn-lt"/>
                </a:rPr>
                <a:t>ME</a:t>
              </a:r>
              <a:endParaRPr lang="pt-BR" sz="20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0" name="Agrupar 9"/>
          <p:cNvGrpSpPr/>
          <p:nvPr/>
        </p:nvGrpSpPr>
        <p:grpSpPr>
          <a:xfrm>
            <a:off x="216899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12" name="Gráfico 11"/>
            <p:cNvGraphicFramePr/>
            <p:nvPr>
              <p:extLst>
                <p:ext uri="{D42A27DB-BD31-4B8C-83A1-F6EECF244321}">
                  <p14:modId xmlns:p14="http://schemas.microsoft.com/office/powerpoint/2010/main" val="1456734113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1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79%</a:t>
              </a:r>
            </a:p>
          </p:txBody>
        </p:sp>
        <p:sp>
          <p:nvSpPr>
            <p:cNvPr id="13" name="CaixaDeTexto 19"/>
            <p:cNvSpPr txBox="1"/>
            <p:nvPr/>
          </p:nvSpPr>
          <p:spPr>
            <a:xfrm>
              <a:off x="1185028" y="1792631"/>
              <a:ext cx="8555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800" dirty="0">
                  <a:solidFill>
                    <a:srgbClr val="ED7D31"/>
                  </a:solidFill>
                  <a:effectLst/>
                  <a:latin typeface="+mn-lt"/>
                </a:rPr>
                <a:t>EPP</a:t>
              </a:r>
              <a:endParaRPr lang="pt-BR" sz="20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4" name="Agrupar 13"/>
          <p:cNvGrpSpPr/>
          <p:nvPr/>
        </p:nvGrpSpPr>
        <p:grpSpPr>
          <a:xfrm>
            <a:off x="456272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16" name="Gráfico 15"/>
            <p:cNvGraphicFramePr/>
            <p:nvPr>
              <p:extLst>
                <p:ext uri="{D42A27DB-BD31-4B8C-83A1-F6EECF244321}">
                  <p14:modId xmlns:p14="http://schemas.microsoft.com/office/powerpoint/2010/main" val="1442173462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5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78%</a:t>
              </a:r>
            </a:p>
          </p:txBody>
        </p:sp>
        <p:sp>
          <p:nvSpPr>
            <p:cNvPr id="17" name="CaixaDeTexto 19"/>
            <p:cNvSpPr txBox="1"/>
            <p:nvPr/>
          </p:nvSpPr>
          <p:spPr>
            <a:xfrm>
              <a:off x="1022569" y="1792631"/>
              <a:ext cx="90911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cliente Sebrae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8" name="Agrupar 17"/>
          <p:cNvGrpSpPr/>
          <p:nvPr/>
        </p:nvGrpSpPr>
        <p:grpSpPr>
          <a:xfrm>
            <a:off x="610350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20" name="Gráfico 19"/>
            <p:cNvGraphicFramePr/>
            <p:nvPr>
              <p:extLst>
                <p:ext uri="{D42A27DB-BD31-4B8C-83A1-F6EECF244321}">
                  <p14:modId xmlns:p14="http://schemas.microsoft.com/office/powerpoint/2010/main" val="742878002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19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72%</a:t>
              </a:r>
            </a:p>
          </p:txBody>
        </p:sp>
        <p:sp>
          <p:nvSpPr>
            <p:cNvPr id="21" name="CaixaDeTexto 19"/>
            <p:cNvSpPr txBox="1"/>
            <p:nvPr/>
          </p:nvSpPr>
          <p:spPr>
            <a:xfrm>
              <a:off x="862009" y="1792631"/>
              <a:ext cx="14339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cliente Sebrae</a:t>
              </a:r>
            </a:p>
          </p:txBody>
        </p:sp>
      </p:grpSp>
      <p:grpSp>
        <p:nvGrpSpPr>
          <p:cNvPr id="22" name="Agrupar 21"/>
          <p:cNvGrpSpPr/>
          <p:nvPr/>
        </p:nvGrpSpPr>
        <p:grpSpPr>
          <a:xfrm>
            <a:off x="853782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24" name="Gráfico 23"/>
            <p:cNvGraphicFramePr/>
            <p:nvPr>
              <p:extLst>
                <p:ext uri="{D42A27DB-BD31-4B8C-83A1-F6EECF244321}">
                  <p14:modId xmlns:p14="http://schemas.microsoft.com/office/powerpoint/2010/main" val="2733591612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23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76%</a:t>
              </a:r>
            </a:p>
          </p:txBody>
        </p:sp>
        <p:sp>
          <p:nvSpPr>
            <p:cNvPr id="25" name="CaixaDeTexto 19"/>
            <p:cNvSpPr txBox="1"/>
            <p:nvPr/>
          </p:nvSpPr>
          <p:spPr>
            <a:xfrm>
              <a:off x="971118" y="1792631"/>
              <a:ext cx="11617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optante Simples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26" name="Agrupar 25"/>
          <p:cNvGrpSpPr/>
          <p:nvPr/>
        </p:nvGrpSpPr>
        <p:grpSpPr>
          <a:xfrm>
            <a:off x="1007860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29" name="Gráfico 28"/>
            <p:cNvGraphicFramePr/>
            <p:nvPr>
              <p:extLst>
                <p:ext uri="{D42A27DB-BD31-4B8C-83A1-F6EECF244321}">
                  <p14:modId xmlns:p14="http://schemas.microsoft.com/office/powerpoint/2010/main" val="2930079507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27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75%</a:t>
              </a:r>
            </a:p>
          </p:txBody>
        </p:sp>
        <p:sp>
          <p:nvSpPr>
            <p:cNvPr id="30" name="CaixaDeTexto 19"/>
            <p:cNvSpPr txBox="1"/>
            <p:nvPr/>
          </p:nvSpPr>
          <p:spPr>
            <a:xfrm>
              <a:off x="956428" y="1792631"/>
              <a:ext cx="112229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optante</a:t>
              </a:r>
            </a:p>
          </p:txBody>
        </p:sp>
      </p:grpSp>
      <p:sp>
        <p:nvSpPr>
          <p:cNvPr id="31" name="CaixaDeTexto 30"/>
          <p:cNvSpPr txBox="1"/>
          <p:nvPr/>
        </p:nvSpPr>
        <p:spPr>
          <a:xfrm>
            <a:off x="7525955" y="887538"/>
            <a:ext cx="32433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tem condições de renegociar a dívida</a:t>
            </a:r>
          </a:p>
          <a:p>
            <a:pPr algn="ctr"/>
            <a:endParaRPr lang="pt-BR" sz="1600" b="1" i="1" dirty="0">
              <a:solidFill>
                <a:srgbClr val="0070C0"/>
              </a:solidFill>
            </a:endParaRPr>
          </a:p>
        </p:txBody>
      </p:sp>
      <p:graphicFrame>
        <p:nvGraphicFramePr>
          <p:cNvPr id="32" name="Tabe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7849575"/>
              </p:ext>
            </p:extLst>
          </p:nvPr>
        </p:nvGraphicFramePr>
        <p:xfrm>
          <a:off x="687027" y="3876622"/>
          <a:ext cx="107150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39385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847088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1409067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783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460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3" name="CaixaDeTexto 32"/>
          <p:cNvSpPr txBox="1"/>
          <p:nvPr/>
        </p:nvSpPr>
        <p:spPr>
          <a:xfrm>
            <a:off x="-152618" y="391949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pSp>
        <p:nvGrpSpPr>
          <p:cNvPr id="34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3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4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73575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</p:childTnLst>
        </p:cTn>
      </p:par>
    </p:tnLst>
    <p:bldLst>
      <p:bldP spid="7" grpId="0"/>
      <p:bldP spid="31" grpId="0"/>
      <p:bldP spid="33" grpId="0"/>
      <p:bldP spid="33" grpId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P27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acredita que teria condições de renegociar a sua dívida? (ESP-RU)</a:t>
            </a:r>
          </a:p>
        </p:txBody>
      </p:sp>
      <p:sp>
        <p:nvSpPr>
          <p:cNvPr id="5" name="CaixaDeTexto 19"/>
          <p:cNvSpPr txBox="1"/>
          <p:nvPr/>
        </p:nvSpPr>
        <p:spPr>
          <a:xfrm>
            <a:off x="1021919" y="309957"/>
            <a:ext cx="5239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renegociação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da dívida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9583552"/>
              </p:ext>
            </p:extLst>
          </p:nvPr>
        </p:nvGraphicFramePr>
        <p:xfrm>
          <a:off x="11276142" y="1185291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pSp>
        <p:nvGrpSpPr>
          <p:cNvPr id="7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8" name="CaixaDeTexto 7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9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10" name="Elipse 9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" name="CaixaDeTexto 10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12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" name="CaixaDeTexto 12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grpSp>
        <p:nvGrpSpPr>
          <p:cNvPr id="14" name="+ informações"/>
          <p:cNvGrpSpPr/>
          <p:nvPr/>
        </p:nvGrpSpPr>
        <p:grpSpPr>
          <a:xfrm>
            <a:off x="7509637" y="660052"/>
            <a:ext cx="1402473" cy="346249"/>
            <a:chOff x="7300120" y="5125288"/>
            <a:chExt cx="1748287" cy="431624"/>
          </a:xfrm>
        </p:grpSpPr>
        <p:sp>
          <p:nvSpPr>
            <p:cNvPr id="1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3552054"/>
              </p:ext>
            </p:extLst>
          </p:nvPr>
        </p:nvGraphicFramePr>
        <p:xfrm>
          <a:off x="751045" y="1825942"/>
          <a:ext cx="10243422" cy="9115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00778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778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4" name="Gráfico 23"/>
          <p:cNvGraphicFramePr/>
          <p:nvPr>
            <p:extLst>
              <p:ext uri="{D42A27DB-BD31-4B8C-83A1-F6EECF244321}">
                <p14:modId xmlns:p14="http://schemas.microsoft.com/office/powerpoint/2010/main" val="2967168872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5" name="Tabela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2864463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6" name="Tabela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0275538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7" name="CaixaDeTexto 26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28" name="Conector reto 27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9" name="CaixaDeTexto 28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30" name="Tabela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9448823"/>
              </p:ext>
            </p:extLst>
          </p:nvPr>
        </p:nvGraphicFramePr>
        <p:xfrm>
          <a:off x="751042" y="25366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157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339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1" name="CaixaDeTexto 30"/>
          <p:cNvSpPr txBox="1"/>
          <p:nvPr/>
        </p:nvSpPr>
        <p:spPr>
          <a:xfrm>
            <a:off x="9914976" y="1258574"/>
            <a:ext cx="6397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em %</a:t>
            </a:r>
          </a:p>
        </p:txBody>
      </p:sp>
      <p:sp>
        <p:nvSpPr>
          <p:cNvPr id="32" name="CaixaDeTexto 31"/>
          <p:cNvSpPr txBox="1"/>
          <p:nvPr/>
        </p:nvSpPr>
        <p:spPr>
          <a:xfrm>
            <a:off x="6450703" y="1117083"/>
            <a:ext cx="32433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tem condições de renegociar a dívida</a:t>
            </a:r>
          </a:p>
          <a:p>
            <a:pPr algn="ctr"/>
            <a:endParaRPr lang="pt-BR" sz="16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4556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5" grpId="0"/>
      <p:bldGraphic spid="24" grpId="0">
        <p:bldAsOne/>
      </p:bldGraphic>
      <p:bldP spid="27" grpId="0"/>
      <p:bldP spid="29" grpId="0"/>
      <p:bldP spid="31" grpId="0"/>
      <p:bldP spid="32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ângulo 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P28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Quanto o(a) Sr.(a) conseguiria pagar por mês caso viesse a renegociar a sua dívida?</a:t>
            </a:r>
          </a:p>
        </p:txBody>
      </p:sp>
      <p:sp>
        <p:nvSpPr>
          <p:cNvPr id="7" name="CaixaDeTexto 5"/>
          <p:cNvSpPr txBox="1"/>
          <p:nvPr/>
        </p:nvSpPr>
        <p:spPr>
          <a:xfrm>
            <a:off x="6858000" y="2002819"/>
            <a:ext cx="444817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contudo, quase metade desses empreendedores (45%) ainda inadimplentes poderia arcar com um pagamento mensal entre R$ 201 e R$ 600 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(p29)</a:t>
            </a:r>
          </a:p>
        </p:txBody>
      </p:sp>
      <p:sp>
        <p:nvSpPr>
          <p:cNvPr id="8" name="CaixaDeTexto 19"/>
          <p:cNvSpPr txBox="1"/>
          <p:nvPr/>
        </p:nvSpPr>
        <p:spPr>
          <a:xfrm>
            <a:off x="1021919" y="309957"/>
            <a:ext cx="5239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renegociação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da dívida</a:t>
            </a:r>
          </a:p>
        </p:txBody>
      </p:sp>
      <p:sp>
        <p:nvSpPr>
          <p:cNvPr id="11" name="Forma livre 72"/>
          <p:cNvSpPr/>
          <p:nvPr/>
        </p:nvSpPr>
        <p:spPr>
          <a:xfrm>
            <a:off x="3079750" y="2059271"/>
            <a:ext cx="333828" cy="705896"/>
          </a:xfrm>
          <a:custGeom>
            <a:avLst/>
            <a:gdLst>
              <a:gd name="connsiteX0" fmla="*/ 333828 w 333828"/>
              <a:gd name="connsiteY0" fmla="*/ 0 h 1219200"/>
              <a:gd name="connsiteX1" fmla="*/ 0 w 333828"/>
              <a:gd name="connsiteY1" fmla="*/ 0 h 1219200"/>
              <a:gd name="connsiteX2" fmla="*/ 0 w 333828"/>
              <a:gd name="connsiteY2" fmla="*/ 1219200 h 1219200"/>
              <a:gd name="connsiteX3" fmla="*/ 333828 w 333828"/>
              <a:gd name="connsiteY3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828" h="1219200">
                <a:moveTo>
                  <a:pt x="333828" y="0"/>
                </a:moveTo>
                <a:lnTo>
                  <a:pt x="0" y="0"/>
                </a:lnTo>
                <a:lnTo>
                  <a:pt x="0" y="1219200"/>
                </a:lnTo>
                <a:lnTo>
                  <a:pt x="333828" y="1219200"/>
                </a:lnTo>
              </a:path>
            </a:pathLst>
          </a:custGeom>
          <a:noFill/>
          <a:ln w="76200">
            <a:solidFill>
              <a:srgbClr val="00778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Forma livre 73"/>
          <p:cNvSpPr/>
          <p:nvPr/>
        </p:nvSpPr>
        <p:spPr>
          <a:xfrm rot="10800000">
            <a:off x="4827211" y="2059271"/>
            <a:ext cx="333828" cy="705896"/>
          </a:xfrm>
          <a:custGeom>
            <a:avLst/>
            <a:gdLst>
              <a:gd name="connsiteX0" fmla="*/ 333828 w 333828"/>
              <a:gd name="connsiteY0" fmla="*/ 0 h 1219200"/>
              <a:gd name="connsiteX1" fmla="*/ 0 w 333828"/>
              <a:gd name="connsiteY1" fmla="*/ 0 h 1219200"/>
              <a:gd name="connsiteX2" fmla="*/ 0 w 333828"/>
              <a:gd name="connsiteY2" fmla="*/ 1219200 h 1219200"/>
              <a:gd name="connsiteX3" fmla="*/ 333828 w 333828"/>
              <a:gd name="connsiteY3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828" h="1219200">
                <a:moveTo>
                  <a:pt x="333828" y="0"/>
                </a:moveTo>
                <a:lnTo>
                  <a:pt x="0" y="0"/>
                </a:lnTo>
                <a:lnTo>
                  <a:pt x="0" y="1219200"/>
                </a:lnTo>
                <a:lnTo>
                  <a:pt x="333828" y="1219200"/>
                </a:lnTo>
              </a:path>
            </a:pathLst>
          </a:custGeom>
          <a:noFill/>
          <a:ln w="76200">
            <a:solidFill>
              <a:srgbClr val="00778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" name="Rectangle 17"/>
          <p:cNvSpPr>
            <a:spLocks noChangeArrowheads="1"/>
          </p:cNvSpPr>
          <p:nvPr/>
        </p:nvSpPr>
        <p:spPr bwMode="auto">
          <a:xfrm>
            <a:off x="3203538" y="2221603"/>
            <a:ext cx="190436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BR" altLang="pt-BR" sz="3200" b="1" i="0" u="none" strike="noStrike" cap="none" normalizeH="0" baseline="0" dirty="0">
                <a:ln>
                  <a:noFill/>
                </a:ln>
                <a:solidFill>
                  <a:srgbClr val="3366CC"/>
                </a:solidFill>
                <a:effectLst/>
                <a:latin typeface="+mn-lt"/>
                <a:cs typeface="Arial" pitchFamily="34" charset="0"/>
              </a:rPr>
              <a:t>R$1.045,41</a:t>
            </a:r>
            <a:endParaRPr kumimoji="0" lang="pt-BR" altLang="pt-BR" sz="3600" b="1" i="0" u="none" strike="noStrike" cap="none" normalizeH="0" baseline="0" dirty="0">
              <a:ln>
                <a:noFill/>
              </a:ln>
              <a:solidFill>
                <a:srgbClr val="3366CC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4" name="Rectangle 17"/>
          <p:cNvSpPr>
            <a:spLocks noChangeArrowheads="1"/>
          </p:cNvSpPr>
          <p:nvPr/>
        </p:nvSpPr>
        <p:spPr bwMode="auto">
          <a:xfrm>
            <a:off x="3811758" y="1943484"/>
            <a:ext cx="59952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BR" altLang="pt-BR" b="1" i="1" u="none" strike="noStrike" cap="none" normalizeH="0" baseline="0" dirty="0">
                <a:ln>
                  <a:noFill/>
                </a:ln>
                <a:solidFill>
                  <a:srgbClr val="26A9E0"/>
                </a:solidFill>
                <a:effectLst/>
                <a:latin typeface="+mn-lt"/>
                <a:cs typeface="Arial" pitchFamily="34" charset="0"/>
              </a:rPr>
              <a:t>média</a:t>
            </a:r>
            <a:endParaRPr kumimoji="0" lang="pt-BR" altLang="pt-BR" sz="2000" b="1" i="1" u="none" strike="noStrike" cap="none" normalizeH="0" baseline="0" dirty="0">
              <a:ln>
                <a:noFill/>
              </a:ln>
              <a:solidFill>
                <a:srgbClr val="26A9E0"/>
              </a:solidFill>
              <a:effectLst/>
              <a:latin typeface="+mn-lt"/>
              <a:cs typeface="Arial" pitchFamily="34" charset="0"/>
            </a:endParaRPr>
          </a:p>
        </p:txBody>
      </p:sp>
      <p:grpSp>
        <p:nvGrpSpPr>
          <p:cNvPr id="28" name="Agrupar 27"/>
          <p:cNvGrpSpPr/>
          <p:nvPr/>
        </p:nvGrpSpPr>
        <p:grpSpPr>
          <a:xfrm>
            <a:off x="915325" y="1629625"/>
            <a:ext cx="1301750" cy="1098550"/>
            <a:chOff x="850900" y="1651000"/>
            <a:chExt cx="1301750" cy="1098550"/>
          </a:xfrm>
        </p:grpSpPr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850900" y="1651000"/>
              <a:ext cx="1301750" cy="1098550"/>
            </a:xfrm>
            <a:custGeom>
              <a:avLst/>
              <a:gdLst>
                <a:gd name="T0" fmla="*/ 212 w 4100"/>
                <a:gd name="T1" fmla="*/ 1471 h 3458"/>
                <a:gd name="T2" fmla="*/ 166 w 4100"/>
                <a:gd name="T3" fmla="*/ 1530 h 3458"/>
                <a:gd name="T4" fmla="*/ 166 w 4100"/>
                <a:gd name="T5" fmla="*/ 3222 h 3458"/>
                <a:gd name="T6" fmla="*/ 212 w 4100"/>
                <a:gd name="T7" fmla="*/ 3282 h 3458"/>
                <a:gd name="T8" fmla="*/ 3812 w 4100"/>
                <a:gd name="T9" fmla="*/ 3295 h 3458"/>
                <a:gd name="T10" fmla="*/ 3883 w 4100"/>
                <a:gd name="T11" fmla="*/ 3265 h 3458"/>
                <a:gd name="T12" fmla="*/ 3912 w 4100"/>
                <a:gd name="T13" fmla="*/ 3195 h 3458"/>
                <a:gd name="T14" fmla="*/ 3899 w 4100"/>
                <a:gd name="T15" fmla="*/ 1507 h 3458"/>
                <a:gd name="T16" fmla="*/ 3839 w 4100"/>
                <a:gd name="T17" fmla="*/ 1461 h 3458"/>
                <a:gd name="T18" fmla="*/ 2064 w 4100"/>
                <a:gd name="T19" fmla="*/ 2440 h 3458"/>
                <a:gd name="T20" fmla="*/ 1600 w 4100"/>
                <a:gd name="T21" fmla="*/ 2604 h 3458"/>
                <a:gd name="T22" fmla="*/ 1554 w 4100"/>
                <a:gd name="T23" fmla="*/ 2605 h 3458"/>
                <a:gd name="T24" fmla="*/ 1503 w 4100"/>
                <a:gd name="T25" fmla="*/ 2566 h 3458"/>
                <a:gd name="T26" fmla="*/ 1497 w 4100"/>
                <a:gd name="T27" fmla="*/ 2501 h 3458"/>
                <a:gd name="T28" fmla="*/ 1661 w 4100"/>
                <a:gd name="T29" fmla="*/ 2037 h 3458"/>
                <a:gd name="T30" fmla="*/ 3423 w 4100"/>
                <a:gd name="T31" fmla="*/ 506 h 3458"/>
                <a:gd name="T32" fmla="*/ 1962 w 4100"/>
                <a:gd name="T33" fmla="*/ 2311 h 3458"/>
                <a:gd name="T34" fmla="*/ 3799 w 4100"/>
                <a:gd name="T35" fmla="*/ 165 h 3458"/>
                <a:gd name="T36" fmla="*/ 3747 w 4100"/>
                <a:gd name="T37" fmla="*/ 182 h 3458"/>
                <a:gd name="T38" fmla="*/ 3710 w 4100"/>
                <a:gd name="T39" fmla="*/ 562 h 3458"/>
                <a:gd name="T40" fmla="*/ 3935 w 4100"/>
                <a:gd name="T41" fmla="*/ 326 h 3458"/>
                <a:gd name="T42" fmla="*/ 3929 w 4100"/>
                <a:gd name="T43" fmla="*/ 280 h 3458"/>
                <a:gd name="T44" fmla="*/ 3817 w 4100"/>
                <a:gd name="T45" fmla="*/ 171 h 3458"/>
                <a:gd name="T46" fmla="*/ 3791 w 4100"/>
                <a:gd name="T47" fmla="*/ 0 h 3458"/>
                <a:gd name="T48" fmla="*/ 3890 w 4100"/>
                <a:gd name="T49" fmla="*/ 24 h 3458"/>
                <a:gd name="T50" fmla="*/ 4034 w 4100"/>
                <a:gd name="T51" fmla="*/ 152 h 3458"/>
                <a:gd name="T52" fmla="*/ 4089 w 4100"/>
                <a:gd name="T53" fmla="*/ 242 h 3458"/>
                <a:gd name="T54" fmla="*/ 4098 w 4100"/>
                <a:gd name="T55" fmla="*/ 346 h 3458"/>
                <a:gd name="T56" fmla="*/ 4058 w 4100"/>
                <a:gd name="T57" fmla="*/ 442 h 3458"/>
                <a:gd name="T58" fmla="*/ 3812 w 4100"/>
                <a:gd name="T59" fmla="*/ 1294 h 3458"/>
                <a:gd name="T60" fmla="*/ 3934 w 4100"/>
                <a:gd name="T61" fmla="*/ 1324 h 3458"/>
                <a:gd name="T62" fmla="*/ 4024 w 4100"/>
                <a:gd name="T63" fmla="*/ 1402 h 3458"/>
                <a:gd name="T64" fmla="*/ 4071 w 4100"/>
                <a:gd name="T65" fmla="*/ 1514 h 3458"/>
                <a:gd name="T66" fmla="*/ 4071 w 4100"/>
                <a:gd name="T67" fmla="*/ 3238 h 3458"/>
                <a:gd name="T68" fmla="*/ 4024 w 4100"/>
                <a:gd name="T69" fmla="*/ 3350 h 3458"/>
                <a:gd name="T70" fmla="*/ 3934 w 4100"/>
                <a:gd name="T71" fmla="*/ 3429 h 3458"/>
                <a:gd name="T72" fmla="*/ 3812 w 4100"/>
                <a:gd name="T73" fmla="*/ 3458 h 3458"/>
                <a:gd name="T74" fmla="*/ 180 w 4100"/>
                <a:gd name="T75" fmla="*/ 3444 h 3458"/>
                <a:gd name="T76" fmla="*/ 77 w 4100"/>
                <a:gd name="T77" fmla="*/ 3381 h 3458"/>
                <a:gd name="T78" fmla="*/ 14 w 4100"/>
                <a:gd name="T79" fmla="*/ 3278 h 3458"/>
                <a:gd name="T80" fmla="*/ 0 w 4100"/>
                <a:gd name="T81" fmla="*/ 1558 h 3458"/>
                <a:gd name="T82" fmla="*/ 30 w 4100"/>
                <a:gd name="T83" fmla="*/ 1436 h 3458"/>
                <a:gd name="T84" fmla="*/ 108 w 4100"/>
                <a:gd name="T85" fmla="*/ 1345 h 3458"/>
                <a:gd name="T86" fmla="*/ 220 w 4100"/>
                <a:gd name="T87" fmla="*/ 1298 h 3458"/>
                <a:gd name="T88" fmla="*/ 3632 w 4100"/>
                <a:gd name="T89" fmla="*/ 66 h 3458"/>
                <a:gd name="T90" fmla="*/ 3722 w 4100"/>
                <a:gd name="T91" fmla="*/ 12 h 3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00" h="3458">
                  <a:moveTo>
                    <a:pt x="263" y="1457"/>
                  </a:moveTo>
                  <a:lnTo>
                    <a:pt x="236" y="1461"/>
                  </a:lnTo>
                  <a:lnTo>
                    <a:pt x="212" y="1471"/>
                  </a:lnTo>
                  <a:lnTo>
                    <a:pt x="193" y="1487"/>
                  </a:lnTo>
                  <a:lnTo>
                    <a:pt x="176" y="1507"/>
                  </a:lnTo>
                  <a:lnTo>
                    <a:pt x="166" y="1530"/>
                  </a:lnTo>
                  <a:lnTo>
                    <a:pt x="163" y="1558"/>
                  </a:lnTo>
                  <a:lnTo>
                    <a:pt x="163" y="3195"/>
                  </a:lnTo>
                  <a:lnTo>
                    <a:pt x="166" y="3222"/>
                  </a:lnTo>
                  <a:lnTo>
                    <a:pt x="176" y="3245"/>
                  </a:lnTo>
                  <a:lnTo>
                    <a:pt x="193" y="3265"/>
                  </a:lnTo>
                  <a:lnTo>
                    <a:pt x="212" y="3282"/>
                  </a:lnTo>
                  <a:lnTo>
                    <a:pt x="236" y="3291"/>
                  </a:lnTo>
                  <a:lnTo>
                    <a:pt x="263" y="3295"/>
                  </a:lnTo>
                  <a:lnTo>
                    <a:pt x="3812" y="3295"/>
                  </a:lnTo>
                  <a:lnTo>
                    <a:pt x="3839" y="3291"/>
                  </a:lnTo>
                  <a:lnTo>
                    <a:pt x="3863" y="3282"/>
                  </a:lnTo>
                  <a:lnTo>
                    <a:pt x="3883" y="3265"/>
                  </a:lnTo>
                  <a:lnTo>
                    <a:pt x="3899" y="3245"/>
                  </a:lnTo>
                  <a:lnTo>
                    <a:pt x="3909" y="3222"/>
                  </a:lnTo>
                  <a:lnTo>
                    <a:pt x="3912" y="3195"/>
                  </a:lnTo>
                  <a:lnTo>
                    <a:pt x="3912" y="1558"/>
                  </a:lnTo>
                  <a:lnTo>
                    <a:pt x="3909" y="1530"/>
                  </a:lnTo>
                  <a:lnTo>
                    <a:pt x="3899" y="1507"/>
                  </a:lnTo>
                  <a:lnTo>
                    <a:pt x="3883" y="1487"/>
                  </a:lnTo>
                  <a:lnTo>
                    <a:pt x="3863" y="1471"/>
                  </a:lnTo>
                  <a:lnTo>
                    <a:pt x="3839" y="1461"/>
                  </a:lnTo>
                  <a:lnTo>
                    <a:pt x="3812" y="1457"/>
                  </a:lnTo>
                  <a:lnTo>
                    <a:pt x="3046" y="1457"/>
                  </a:lnTo>
                  <a:lnTo>
                    <a:pt x="2064" y="2440"/>
                  </a:lnTo>
                  <a:lnTo>
                    <a:pt x="2049" y="2453"/>
                  </a:lnTo>
                  <a:lnTo>
                    <a:pt x="2031" y="2460"/>
                  </a:lnTo>
                  <a:lnTo>
                    <a:pt x="1600" y="2604"/>
                  </a:lnTo>
                  <a:lnTo>
                    <a:pt x="1588" y="2607"/>
                  </a:lnTo>
                  <a:lnTo>
                    <a:pt x="1575" y="2608"/>
                  </a:lnTo>
                  <a:lnTo>
                    <a:pt x="1554" y="2605"/>
                  </a:lnTo>
                  <a:lnTo>
                    <a:pt x="1534" y="2597"/>
                  </a:lnTo>
                  <a:lnTo>
                    <a:pt x="1517" y="2584"/>
                  </a:lnTo>
                  <a:lnTo>
                    <a:pt x="1503" y="2566"/>
                  </a:lnTo>
                  <a:lnTo>
                    <a:pt x="1496" y="2545"/>
                  </a:lnTo>
                  <a:lnTo>
                    <a:pt x="1493" y="2523"/>
                  </a:lnTo>
                  <a:lnTo>
                    <a:pt x="1497" y="2501"/>
                  </a:lnTo>
                  <a:lnTo>
                    <a:pt x="1641" y="2070"/>
                  </a:lnTo>
                  <a:lnTo>
                    <a:pt x="1649" y="2052"/>
                  </a:lnTo>
                  <a:lnTo>
                    <a:pt x="1661" y="2037"/>
                  </a:lnTo>
                  <a:lnTo>
                    <a:pt x="2241" y="1457"/>
                  </a:lnTo>
                  <a:lnTo>
                    <a:pt x="263" y="1457"/>
                  </a:lnTo>
                  <a:close/>
                  <a:moveTo>
                    <a:pt x="3423" y="506"/>
                  </a:moveTo>
                  <a:lnTo>
                    <a:pt x="1790" y="2139"/>
                  </a:lnTo>
                  <a:lnTo>
                    <a:pt x="1705" y="2397"/>
                  </a:lnTo>
                  <a:lnTo>
                    <a:pt x="1962" y="2311"/>
                  </a:lnTo>
                  <a:lnTo>
                    <a:pt x="3594" y="678"/>
                  </a:lnTo>
                  <a:lnTo>
                    <a:pt x="3423" y="506"/>
                  </a:lnTo>
                  <a:close/>
                  <a:moveTo>
                    <a:pt x="3799" y="165"/>
                  </a:moveTo>
                  <a:lnTo>
                    <a:pt x="3781" y="165"/>
                  </a:lnTo>
                  <a:lnTo>
                    <a:pt x="3763" y="171"/>
                  </a:lnTo>
                  <a:lnTo>
                    <a:pt x="3747" y="182"/>
                  </a:lnTo>
                  <a:lnTo>
                    <a:pt x="3538" y="391"/>
                  </a:lnTo>
                  <a:lnTo>
                    <a:pt x="3563" y="416"/>
                  </a:lnTo>
                  <a:lnTo>
                    <a:pt x="3710" y="562"/>
                  </a:lnTo>
                  <a:lnTo>
                    <a:pt x="3919" y="353"/>
                  </a:lnTo>
                  <a:lnTo>
                    <a:pt x="3929" y="341"/>
                  </a:lnTo>
                  <a:lnTo>
                    <a:pt x="3935" y="326"/>
                  </a:lnTo>
                  <a:lnTo>
                    <a:pt x="3937" y="310"/>
                  </a:lnTo>
                  <a:lnTo>
                    <a:pt x="3935" y="295"/>
                  </a:lnTo>
                  <a:lnTo>
                    <a:pt x="3929" y="280"/>
                  </a:lnTo>
                  <a:lnTo>
                    <a:pt x="3919" y="268"/>
                  </a:lnTo>
                  <a:lnTo>
                    <a:pt x="3833" y="182"/>
                  </a:lnTo>
                  <a:lnTo>
                    <a:pt x="3817" y="171"/>
                  </a:lnTo>
                  <a:lnTo>
                    <a:pt x="3799" y="165"/>
                  </a:lnTo>
                  <a:close/>
                  <a:moveTo>
                    <a:pt x="3791" y="0"/>
                  </a:moveTo>
                  <a:lnTo>
                    <a:pt x="3791" y="0"/>
                  </a:lnTo>
                  <a:lnTo>
                    <a:pt x="3824" y="3"/>
                  </a:lnTo>
                  <a:lnTo>
                    <a:pt x="3858" y="12"/>
                  </a:lnTo>
                  <a:lnTo>
                    <a:pt x="3890" y="24"/>
                  </a:lnTo>
                  <a:lnTo>
                    <a:pt x="3921" y="43"/>
                  </a:lnTo>
                  <a:lnTo>
                    <a:pt x="3948" y="66"/>
                  </a:lnTo>
                  <a:lnTo>
                    <a:pt x="4034" y="152"/>
                  </a:lnTo>
                  <a:lnTo>
                    <a:pt x="4058" y="179"/>
                  </a:lnTo>
                  <a:lnTo>
                    <a:pt x="4076" y="209"/>
                  </a:lnTo>
                  <a:lnTo>
                    <a:pt x="4089" y="242"/>
                  </a:lnTo>
                  <a:lnTo>
                    <a:pt x="4098" y="275"/>
                  </a:lnTo>
                  <a:lnTo>
                    <a:pt x="4100" y="310"/>
                  </a:lnTo>
                  <a:lnTo>
                    <a:pt x="4098" y="346"/>
                  </a:lnTo>
                  <a:lnTo>
                    <a:pt x="4089" y="380"/>
                  </a:lnTo>
                  <a:lnTo>
                    <a:pt x="4076" y="412"/>
                  </a:lnTo>
                  <a:lnTo>
                    <a:pt x="4058" y="442"/>
                  </a:lnTo>
                  <a:lnTo>
                    <a:pt x="4034" y="469"/>
                  </a:lnTo>
                  <a:lnTo>
                    <a:pt x="3209" y="1294"/>
                  </a:lnTo>
                  <a:lnTo>
                    <a:pt x="3812" y="1294"/>
                  </a:lnTo>
                  <a:lnTo>
                    <a:pt x="3855" y="1298"/>
                  </a:lnTo>
                  <a:lnTo>
                    <a:pt x="3895" y="1308"/>
                  </a:lnTo>
                  <a:lnTo>
                    <a:pt x="3934" y="1324"/>
                  </a:lnTo>
                  <a:lnTo>
                    <a:pt x="3967" y="1345"/>
                  </a:lnTo>
                  <a:lnTo>
                    <a:pt x="3998" y="1371"/>
                  </a:lnTo>
                  <a:lnTo>
                    <a:pt x="4024" y="1402"/>
                  </a:lnTo>
                  <a:lnTo>
                    <a:pt x="4045" y="1436"/>
                  </a:lnTo>
                  <a:lnTo>
                    <a:pt x="4061" y="1474"/>
                  </a:lnTo>
                  <a:lnTo>
                    <a:pt x="4071" y="1514"/>
                  </a:lnTo>
                  <a:lnTo>
                    <a:pt x="4075" y="1558"/>
                  </a:lnTo>
                  <a:lnTo>
                    <a:pt x="4075" y="3195"/>
                  </a:lnTo>
                  <a:lnTo>
                    <a:pt x="4071" y="3238"/>
                  </a:lnTo>
                  <a:lnTo>
                    <a:pt x="4061" y="3278"/>
                  </a:lnTo>
                  <a:lnTo>
                    <a:pt x="4045" y="3316"/>
                  </a:lnTo>
                  <a:lnTo>
                    <a:pt x="4024" y="3350"/>
                  </a:lnTo>
                  <a:lnTo>
                    <a:pt x="3998" y="3381"/>
                  </a:lnTo>
                  <a:lnTo>
                    <a:pt x="3967" y="3407"/>
                  </a:lnTo>
                  <a:lnTo>
                    <a:pt x="3934" y="3429"/>
                  </a:lnTo>
                  <a:lnTo>
                    <a:pt x="3895" y="3444"/>
                  </a:lnTo>
                  <a:lnTo>
                    <a:pt x="3855" y="3454"/>
                  </a:lnTo>
                  <a:lnTo>
                    <a:pt x="3812" y="3458"/>
                  </a:lnTo>
                  <a:lnTo>
                    <a:pt x="263" y="3458"/>
                  </a:lnTo>
                  <a:lnTo>
                    <a:pt x="220" y="3454"/>
                  </a:lnTo>
                  <a:lnTo>
                    <a:pt x="180" y="3444"/>
                  </a:lnTo>
                  <a:lnTo>
                    <a:pt x="143" y="3429"/>
                  </a:lnTo>
                  <a:lnTo>
                    <a:pt x="108" y="3407"/>
                  </a:lnTo>
                  <a:lnTo>
                    <a:pt x="77" y="3381"/>
                  </a:lnTo>
                  <a:lnTo>
                    <a:pt x="51" y="3350"/>
                  </a:lnTo>
                  <a:lnTo>
                    <a:pt x="30" y="3316"/>
                  </a:lnTo>
                  <a:lnTo>
                    <a:pt x="14" y="3278"/>
                  </a:lnTo>
                  <a:lnTo>
                    <a:pt x="4" y="3238"/>
                  </a:lnTo>
                  <a:lnTo>
                    <a:pt x="0" y="3195"/>
                  </a:lnTo>
                  <a:lnTo>
                    <a:pt x="0" y="1558"/>
                  </a:lnTo>
                  <a:lnTo>
                    <a:pt x="4" y="1514"/>
                  </a:lnTo>
                  <a:lnTo>
                    <a:pt x="14" y="1474"/>
                  </a:lnTo>
                  <a:lnTo>
                    <a:pt x="30" y="1436"/>
                  </a:lnTo>
                  <a:lnTo>
                    <a:pt x="51" y="1402"/>
                  </a:lnTo>
                  <a:lnTo>
                    <a:pt x="77" y="1371"/>
                  </a:lnTo>
                  <a:lnTo>
                    <a:pt x="108" y="1345"/>
                  </a:lnTo>
                  <a:lnTo>
                    <a:pt x="143" y="1324"/>
                  </a:lnTo>
                  <a:lnTo>
                    <a:pt x="180" y="1308"/>
                  </a:lnTo>
                  <a:lnTo>
                    <a:pt x="220" y="1298"/>
                  </a:lnTo>
                  <a:lnTo>
                    <a:pt x="263" y="1294"/>
                  </a:lnTo>
                  <a:lnTo>
                    <a:pt x="2404" y="1294"/>
                  </a:lnTo>
                  <a:lnTo>
                    <a:pt x="3632" y="66"/>
                  </a:lnTo>
                  <a:lnTo>
                    <a:pt x="3660" y="43"/>
                  </a:lnTo>
                  <a:lnTo>
                    <a:pt x="3690" y="24"/>
                  </a:lnTo>
                  <a:lnTo>
                    <a:pt x="3722" y="12"/>
                  </a:lnTo>
                  <a:lnTo>
                    <a:pt x="3756" y="3"/>
                  </a:lnTo>
                  <a:lnTo>
                    <a:pt x="3791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solidFill>
                <a:srgbClr val="0033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/>
            </p:cNvSpPr>
            <p:nvPr/>
          </p:nvSpPr>
          <p:spPr bwMode="auto">
            <a:xfrm>
              <a:off x="1955800" y="2587625"/>
              <a:ext cx="68263" cy="52388"/>
            </a:xfrm>
            <a:custGeom>
              <a:avLst/>
              <a:gdLst>
                <a:gd name="T0" fmla="*/ 82 w 213"/>
                <a:gd name="T1" fmla="*/ 0 h 163"/>
                <a:gd name="T2" fmla="*/ 131 w 213"/>
                <a:gd name="T3" fmla="*/ 0 h 163"/>
                <a:gd name="T4" fmla="*/ 153 w 213"/>
                <a:gd name="T5" fmla="*/ 3 h 163"/>
                <a:gd name="T6" fmla="*/ 172 w 213"/>
                <a:gd name="T7" fmla="*/ 12 h 163"/>
                <a:gd name="T8" fmla="*/ 189 w 213"/>
                <a:gd name="T9" fmla="*/ 24 h 163"/>
                <a:gd name="T10" fmla="*/ 202 w 213"/>
                <a:gd name="T11" fmla="*/ 40 h 163"/>
                <a:gd name="T12" fmla="*/ 210 w 213"/>
                <a:gd name="T13" fmla="*/ 60 h 163"/>
                <a:gd name="T14" fmla="*/ 213 w 213"/>
                <a:gd name="T15" fmla="*/ 81 h 163"/>
                <a:gd name="T16" fmla="*/ 210 w 213"/>
                <a:gd name="T17" fmla="*/ 104 h 163"/>
                <a:gd name="T18" fmla="*/ 202 w 213"/>
                <a:gd name="T19" fmla="*/ 123 h 163"/>
                <a:gd name="T20" fmla="*/ 189 w 213"/>
                <a:gd name="T21" fmla="*/ 140 h 163"/>
                <a:gd name="T22" fmla="*/ 172 w 213"/>
                <a:gd name="T23" fmla="*/ 152 h 163"/>
                <a:gd name="T24" fmla="*/ 153 w 213"/>
                <a:gd name="T25" fmla="*/ 161 h 163"/>
                <a:gd name="T26" fmla="*/ 131 w 213"/>
                <a:gd name="T27" fmla="*/ 163 h 163"/>
                <a:gd name="T28" fmla="*/ 82 w 213"/>
                <a:gd name="T29" fmla="*/ 163 h 163"/>
                <a:gd name="T30" fmla="*/ 61 w 213"/>
                <a:gd name="T31" fmla="*/ 161 h 163"/>
                <a:gd name="T32" fmla="*/ 41 w 213"/>
                <a:gd name="T33" fmla="*/ 152 h 163"/>
                <a:gd name="T34" fmla="*/ 25 w 213"/>
                <a:gd name="T35" fmla="*/ 140 h 163"/>
                <a:gd name="T36" fmla="*/ 11 w 213"/>
                <a:gd name="T37" fmla="*/ 123 h 163"/>
                <a:gd name="T38" fmla="*/ 4 w 213"/>
                <a:gd name="T39" fmla="*/ 104 h 163"/>
                <a:gd name="T40" fmla="*/ 0 w 213"/>
                <a:gd name="T41" fmla="*/ 81 h 163"/>
                <a:gd name="T42" fmla="*/ 4 w 213"/>
                <a:gd name="T43" fmla="*/ 60 h 163"/>
                <a:gd name="T44" fmla="*/ 11 w 213"/>
                <a:gd name="T45" fmla="*/ 40 h 163"/>
                <a:gd name="T46" fmla="*/ 25 w 213"/>
                <a:gd name="T47" fmla="*/ 24 h 163"/>
                <a:gd name="T48" fmla="*/ 41 w 213"/>
                <a:gd name="T49" fmla="*/ 12 h 163"/>
                <a:gd name="T50" fmla="*/ 61 w 213"/>
                <a:gd name="T51" fmla="*/ 3 h 163"/>
                <a:gd name="T52" fmla="*/ 82 w 21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3" h="163">
                  <a:moveTo>
                    <a:pt x="82" y="0"/>
                  </a:moveTo>
                  <a:lnTo>
                    <a:pt x="131" y="0"/>
                  </a:lnTo>
                  <a:lnTo>
                    <a:pt x="153" y="3"/>
                  </a:lnTo>
                  <a:lnTo>
                    <a:pt x="172" y="12"/>
                  </a:lnTo>
                  <a:lnTo>
                    <a:pt x="189" y="24"/>
                  </a:lnTo>
                  <a:lnTo>
                    <a:pt x="202" y="40"/>
                  </a:lnTo>
                  <a:lnTo>
                    <a:pt x="210" y="60"/>
                  </a:lnTo>
                  <a:lnTo>
                    <a:pt x="213" y="81"/>
                  </a:lnTo>
                  <a:lnTo>
                    <a:pt x="210" y="104"/>
                  </a:lnTo>
                  <a:lnTo>
                    <a:pt x="202" y="123"/>
                  </a:lnTo>
                  <a:lnTo>
                    <a:pt x="189" y="140"/>
                  </a:lnTo>
                  <a:lnTo>
                    <a:pt x="172" y="152"/>
                  </a:lnTo>
                  <a:lnTo>
                    <a:pt x="153" y="161"/>
                  </a:lnTo>
                  <a:lnTo>
                    <a:pt x="131" y="163"/>
                  </a:lnTo>
                  <a:lnTo>
                    <a:pt x="82" y="163"/>
                  </a:lnTo>
                  <a:lnTo>
                    <a:pt x="61" y="161"/>
                  </a:lnTo>
                  <a:lnTo>
                    <a:pt x="41" y="152"/>
                  </a:lnTo>
                  <a:lnTo>
                    <a:pt x="25" y="140"/>
                  </a:lnTo>
                  <a:lnTo>
                    <a:pt x="11" y="123"/>
                  </a:lnTo>
                  <a:lnTo>
                    <a:pt x="4" y="104"/>
                  </a:lnTo>
                  <a:lnTo>
                    <a:pt x="0" y="81"/>
                  </a:lnTo>
                  <a:lnTo>
                    <a:pt x="4" y="60"/>
                  </a:lnTo>
                  <a:lnTo>
                    <a:pt x="11" y="40"/>
                  </a:lnTo>
                  <a:lnTo>
                    <a:pt x="25" y="24"/>
                  </a:lnTo>
                  <a:lnTo>
                    <a:pt x="41" y="12"/>
                  </a:lnTo>
                  <a:lnTo>
                    <a:pt x="61" y="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solidFill>
                <a:srgbClr val="0033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8"/>
            <p:cNvSpPr>
              <a:spLocks/>
            </p:cNvSpPr>
            <p:nvPr/>
          </p:nvSpPr>
          <p:spPr bwMode="auto">
            <a:xfrm>
              <a:off x="1263650" y="2587625"/>
              <a:ext cx="641350" cy="52388"/>
            </a:xfrm>
            <a:custGeom>
              <a:avLst/>
              <a:gdLst>
                <a:gd name="T0" fmla="*/ 82 w 2023"/>
                <a:gd name="T1" fmla="*/ 0 h 163"/>
                <a:gd name="T2" fmla="*/ 1941 w 2023"/>
                <a:gd name="T3" fmla="*/ 0 h 163"/>
                <a:gd name="T4" fmla="*/ 1962 w 2023"/>
                <a:gd name="T5" fmla="*/ 3 h 163"/>
                <a:gd name="T6" fmla="*/ 1982 w 2023"/>
                <a:gd name="T7" fmla="*/ 12 h 163"/>
                <a:gd name="T8" fmla="*/ 1998 w 2023"/>
                <a:gd name="T9" fmla="*/ 24 h 163"/>
                <a:gd name="T10" fmla="*/ 2012 w 2023"/>
                <a:gd name="T11" fmla="*/ 40 h 163"/>
                <a:gd name="T12" fmla="*/ 2019 w 2023"/>
                <a:gd name="T13" fmla="*/ 60 h 163"/>
                <a:gd name="T14" fmla="*/ 2023 w 2023"/>
                <a:gd name="T15" fmla="*/ 81 h 163"/>
                <a:gd name="T16" fmla="*/ 2019 w 2023"/>
                <a:gd name="T17" fmla="*/ 104 h 163"/>
                <a:gd name="T18" fmla="*/ 2012 w 2023"/>
                <a:gd name="T19" fmla="*/ 123 h 163"/>
                <a:gd name="T20" fmla="*/ 1998 w 2023"/>
                <a:gd name="T21" fmla="*/ 140 h 163"/>
                <a:gd name="T22" fmla="*/ 1982 w 2023"/>
                <a:gd name="T23" fmla="*/ 152 h 163"/>
                <a:gd name="T24" fmla="*/ 1962 w 2023"/>
                <a:gd name="T25" fmla="*/ 161 h 163"/>
                <a:gd name="T26" fmla="*/ 1941 w 2023"/>
                <a:gd name="T27" fmla="*/ 163 h 163"/>
                <a:gd name="T28" fmla="*/ 82 w 2023"/>
                <a:gd name="T29" fmla="*/ 163 h 163"/>
                <a:gd name="T30" fmla="*/ 60 w 2023"/>
                <a:gd name="T31" fmla="*/ 161 h 163"/>
                <a:gd name="T32" fmla="*/ 41 w 2023"/>
                <a:gd name="T33" fmla="*/ 152 h 163"/>
                <a:gd name="T34" fmla="*/ 24 w 2023"/>
                <a:gd name="T35" fmla="*/ 140 h 163"/>
                <a:gd name="T36" fmla="*/ 12 w 2023"/>
                <a:gd name="T37" fmla="*/ 123 h 163"/>
                <a:gd name="T38" fmla="*/ 4 w 2023"/>
                <a:gd name="T39" fmla="*/ 104 h 163"/>
                <a:gd name="T40" fmla="*/ 0 w 2023"/>
                <a:gd name="T41" fmla="*/ 81 h 163"/>
                <a:gd name="T42" fmla="*/ 4 w 2023"/>
                <a:gd name="T43" fmla="*/ 60 h 163"/>
                <a:gd name="T44" fmla="*/ 12 w 2023"/>
                <a:gd name="T45" fmla="*/ 40 h 163"/>
                <a:gd name="T46" fmla="*/ 24 w 2023"/>
                <a:gd name="T47" fmla="*/ 24 h 163"/>
                <a:gd name="T48" fmla="*/ 41 w 2023"/>
                <a:gd name="T49" fmla="*/ 12 h 163"/>
                <a:gd name="T50" fmla="*/ 60 w 2023"/>
                <a:gd name="T51" fmla="*/ 3 h 163"/>
                <a:gd name="T52" fmla="*/ 82 w 2023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23" h="163">
                  <a:moveTo>
                    <a:pt x="82" y="0"/>
                  </a:moveTo>
                  <a:lnTo>
                    <a:pt x="1941" y="0"/>
                  </a:lnTo>
                  <a:lnTo>
                    <a:pt x="1962" y="3"/>
                  </a:lnTo>
                  <a:lnTo>
                    <a:pt x="1982" y="12"/>
                  </a:lnTo>
                  <a:lnTo>
                    <a:pt x="1998" y="24"/>
                  </a:lnTo>
                  <a:lnTo>
                    <a:pt x="2012" y="40"/>
                  </a:lnTo>
                  <a:lnTo>
                    <a:pt x="2019" y="60"/>
                  </a:lnTo>
                  <a:lnTo>
                    <a:pt x="2023" y="81"/>
                  </a:lnTo>
                  <a:lnTo>
                    <a:pt x="2019" y="104"/>
                  </a:lnTo>
                  <a:lnTo>
                    <a:pt x="2012" y="123"/>
                  </a:lnTo>
                  <a:lnTo>
                    <a:pt x="1998" y="140"/>
                  </a:lnTo>
                  <a:lnTo>
                    <a:pt x="1982" y="152"/>
                  </a:lnTo>
                  <a:lnTo>
                    <a:pt x="1962" y="161"/>
                  </a:lnTo>
                  <a:lnTo>
                    <a:pt x="1941" y="163"/>
                  </a:lnTo>
                  <a:lnTo>
                    <a:pt x="82" y="163"/>
                  </a:lnTo>
                  <a:lnTo>
                    <a:pt x="60" y="161"/>
                  </a:lnTo>
                  <a:lnTo>
                    <a:pt x="41" y="152"/>
                  </a:lnTo>
                  <a:lnTo>
                    <a:pt x="24" y="140"/>
                  </a:lnTo>
                  <a:lnTo>
                    <a:pt x="12" y="123"/>
                  </a:lnTo>
                  <a:lnTo>
                    <a:pt x="4" y="104"/>
                  </a:lnTo>
                  <a:lnTo>
                    <a:pt x="0" y="81"/>
                  </a:lnTo>
                  <a:lnTo>
                    <a:pt x="4" y="60"/>
                  </a:lnTo>
                  <a:lnTo>
                    <a:pt x="12" y="40"/>
                  </a:lnTo>
                  <a:lnTo>
                    <a:pt x="24" y="24"/>
                  </a:lnTo>
                  <a:lnTo>
                    <a:pt x="41" y="12"/>
                  </a:lnTo>
                  <a:lnTo>
                    <a:pt x="60" y="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solidFill>
                <a:srgbClr val="0033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9"/>
            <p:cNvSpPr>
              <a:spLocks/>
            </p:cNvSpPr>
            <p:nvPr/>
          </p:nvSpPr>
          <p:spPr bwMode="auto">
            <a:xfrm>
              <a:off x="1585913" y="2438400"/>
              <a:ext cx="438150" cy="50800"/>
            </a:xfrm>
            <a:custGeom>
              <a:avLst/>
              <a:gdLst>
                <a:gd name="T0" fmla="*/ 81 w 1381"/>
                <a:gd name="T1" fmla="*/ 0 h 163"/>
                <a:gd name="T2" fmla="*/ 1299 w 1381"/>
                <a:gd name="T3" fmla="*/ 0 h 163"/>
                <a:gd name="T4" fmla="*/ 1321 w 1381"/>
                <a:gd name="T5" fmla="*/ 3 h 163"/>
                <a:gd name="T6" fmla="*/ 1340 w 1381"/>
                <a:gd name="T7" fmla="*/ 12 h 163"/>
                <a:gd name="T8" fmla="*/ 1357 w 1381"/>
                <a:gd name="T9" fmla="*/ 24 h 163"/>
                <a:gd name="T10" fmla="*/ 1370 w 1381"/>
                <a:gd name="T11" fmla="*/ 40 h 163"/>
                <a:gd name="T12" fmla="*/ 1378 w 1381"/>
                <a:gd name="T13" fmla="*/ 60 h 163"/>
                <a:gd name="T14" fmla="*/ 1381 w 1381"/>
                <a:gd name="T15" fmla="*/ 81 h 163"/>
                <a:gd name="T16" fmla="*/ 1378 w 1381"/>
                <a:gd name="T17" fmla="*/ 104 h 163"/>
                <a:gd name="T18" fmla="*/ 1370 w 1381"/>
                <a:gd name="T19" fmla="*/ 123 h 163"/>
                <a:gd name="T20" fmla="*/ 1357 w 1381"/>
                <a:gd name="T21" fmla="*/ 140 h 163"/>
                <a:gd name="T22" fmla="*/ 1340 w 1381"/>
                <a:gd name="T23" fmla="*/ 152 h 163"/>
                <a:gd name="T24" fmla="*/ 1321 w 1381"/>
                <a:gd name="T25" fmla="*/ 161 h 163"/>
                <a:gd name="T26" fmla="*/ 1299 w 1381"/>
                <a:gd name="T27" fmla="*/ 163 h 163"/>
                <a:gd name="T28" fmla="*/ 81 w 1381"/>
                <a:gd name="T29" fmla="*/ 163 h 163"/>
                <a:gd name="T30" fmla="*/ 60 w 1381"/>
                <a:gd name="T31" fmla="*/ 161 h 163"/>
                <a:gd name="T32" fmla="*/ 40 w 1381"/>
                <a:gd name="T33" fmla="*/ 152 h 163"/>
                <a:gd name="T34" fmla="*/ 24 w 1381"/>
                <a:gd name="T35" fmla="*/ 140 h 163"/>
                <a:gd name="T36" fmla="*/ 12 w 1381"/>
                <a:gd name="T37" fmla="*/ 123 h 163"/>
                <a:gd name="T38" fmla="*/ 3 w 1381"/>
                <a:gd name="T39" fmla="*/ 104 h 163"/>
                <a:gd name="T40" fmla="*/ 0 w 1381"/>
                <a:gd name="T41" fmla="*/ 81 h 163"/>
                <a:gd name="T42" fmla="*/ 3 w 1381"/>
                <a:gd name="T43" fmla="*/ 60 h 163"/>
                <a:gd name="T44" fmla="*/ 12 w 1381"/>
                <a:gd name="T45" fmla="*/ 40 h 163"/>
                <a:gd name="T46" fmla="*/ 24 w 1381"/>
                <a:gd name="T47" fmla="*/ 24 h 163"/>
                <a:gd name="T48" fmla="*/ 40 w 1381"/>
                <a:gd name="T49" fmla="*/ 12 h 163"/>
                <a:gd name="T50" fmla="*/ 60 w 1381"/>
                <a:gd name="T51" fmla="*/ 3 h 163"/>
                <a:gd name="T52" fmla="*/ 81 w 1381"/>
                <a:gd name="T5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81" h="163">
                  <a:moveTo>
                    <a:pt x="81" y="0"/>
                  </a:moveTo>
                  <a:lnTo>
                    <a:pt x="1299" y="0"/>
                  </a:lnTo>
                  <a:lnTo>
                    <a:pt x="1321" y="3"/>
                  </a:lnTo>
                  <a:lnTo>
                    <a:pt x="1340" y="12"/>
                  </a:lnTo>
                  <a:lnTo>
                    <a:pt x="1357" y="24"/>
                  </a:lnTo>
                  <a:lnTo>
                    <a:pt x="1370" y="40"/>
                  </a:lnTo>
                  <a:lnTo>
                    <a:pt x="1378" y="60"/>
                  </a:lnTo>
                  <a:lnTo>
                    <a:pt x="1381" y="81"/>
                  </a:lnTo>
                  <a:lnTo>
                    <a:pt x="1378" y="104"/>
                  </a:lnTo>
                  <a:lnTo>
                    <a:pt x="1370" y="123"/>
                  </a:lnTo>
                  <a:lnTo>
                    <a:pt x="1357" y="140"/>
                  </a:lnTo>
                  <a:lnTo>
                    <a:pt x="1340" y="152"/>
                  </a:lnTo>
                  <a:lnTo>
                    <a:pt x="1321" y="161"/>
                  </a:lnTo>
                  <a:lnTo>
                    <a:pt x="1299" y="163"/>
                  </a:lnTo>
                  <a:lnTo>
                    <a:pt x="81" y="163"/>
                  </a:lnTo>
                  <a:lnTo>
                    <a:pt x="60" y="161"/>
                  </a:lnTo>
                  <a:lnTo>
                    <a:pt x="40" y="152"/>
                  </a:lnTo>
                  <a:lnTo>
                    <a:pt x="24" y="140"/>
                  </a:lnTo>
                  <a:lnTo>
                    <a:pt x="12" y="123"/>
                  </a:lnTo>
                  <a:lnTo>
                    <a:pt x="3" y="104"/>
                  </a:lnTo>
                  <a:lnTo>
                    <a:pt x="0" y="81"/>
                  </a:lnTo>
                  <a:lnTo>
                    <a:pt x="3" y="60"/>
                  </a:lnTo>
                  <a:lnTo>
                    <a:pt x="12" y="40"/>
                  </a:lnTo>
                  <a:lnTo>
                    <a:pt x="24" y="24"/>
                  </a:lnTo>
                  <a:lnTo>
                    <a:pt x="40" y="12"/>
                  </a:lnTo>
                  <a:lnTo>
                    <a:pt x="60" y="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solidFill>
                <a:srgbClr val="0033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0"/>
            <p:cNvSpPr>
              <a:spLocks noEditPoints="1"/>
            </p:cNvSpPr>
            <p:nvPr/>
          </p:nvSpPr>
          <p:spPr bwMode="auto">
            <a:xfrm>
              <a:off x="998538" y="2190750"/>
              <a:ext cx="212725" cy="388938"/>
            </a:xfrm>
            <a:custGeom>
              <a:avLst/>
              <a:gdLst>
                <a:gd name="T0" fmla="*/ 418 w 670"/>
                <a:gd name="T1" fmla="*/ 988 h 1224"/>
                <a:gd name="T2" fmla="*/ 485 w 670"/>
                <a:gd name="T3" fmla="*/ 948 h 1224"/>
                <a:gd name="T4" fmla="*/ 519 w 670"/>
                <a:gd name="T5" fmla="*/ 877 h 1224"/>
                <a:gd name="T6" fmla="*/ 512 w 670"/>
                <a:gd name="T7" fmla="*/ 792 h 1224"/>
                <a:gd name="T8" fmla="*/ 475 w 670"/>
                <a:gd name="T9" fmla="*/ 732 h 1224"/>
                <a:gd name="T10" fmla="*/ 413 w 670"/>
                <a:gd name="T11" fmla="*/ 691 h 1224"/>
                <a:gd name="T12" fmla="*/ 290 w 670"/>
                <a:gd name="T13" fmla="*/ 220 h 1224"/>
                <a:gd name="T14" fmla="*/ 217 w 670"/>
                <a:gd name="T15" fmla="*/ 252 h 1224"/>
                <a:gd name="T16" fmla="*/ 179 w 670"/>
                <a:gd name="T17" fmla="*/ 313 h 1224"/>
                <a:gd name="T18" fmla="*/ 186 w 670"/>
                <a:gd name="T19" fmla="*/ 389 h 1224"/>
                <a:gd name="T20" fmla="*/ 228 w 670"/>
                <a:gd name="T21" fmla="*/ 441 h 1224"/>
                <a:gd name="T22" fmla="*/ 294 w 670"/>
                <a:gd name="T23" fmla="*/ 476 h 1224"/>
                <a:gd name="T24" fmla="*/ 353 w 670"/>
                <a:gd name="T25" fmla="*/ 0 h 1224"/>
                <a:gd name="T26" fmla="*/ 394 w 670"/>
                <a:gd name="T27" fmla="*/ 21 h 1224"/>
                <a:gd name="T28" fmla="*/ 427 w 670"/>
                <a:gd name="T29" fmla="*/ 76 h 1224"/>
                <a:gd name="T30" fmla="*/ 517 w 670"/>
                <a:gd name="T31" fmla="*/ 89 h 1224"/>
                <a:gd name="T32" fmla="*/ 596 w 670"/>
                <a:gd name="T33" fmla="*/ 118 h 1224"/>
                <a:gd name="T34" fmla="*/ 640 w 670"/>
                <a:gd name="T35" fmla="*/ 163 h 1224"/>
                <a:gd name="T36" fmla="*/ 638 w 670"/>
                <a:gd name="T37" fmla="*/ 211 h 1224"/>
                <a:gd name="T38" fmla="*/ 610 w 670"/>
                <a:gd name="T39" fmla="*/ 255 h 1224"/>
                <a:gd name="T40" fmla="*/ 563 w 670"/>
                <a:gd name="T41" fmla="*/ 265 h 1224"/>
                <a:gd name="T42" fmla="*/ 514 w 670"/>
                <a:gd name="T43" fmla="*/ 242 h 1224"/>
                <a:gd name="T44" fmla="*/ 435 w 670"/>
                <a:gd name="T45" fmla="*/ 216 h 1224"/>
                <a:gd name="T46" fmla="*/ 429 w 670"/>
                <a:gd name="T47" fmla="*/ 526 h 1224"/>
                <a:gd name="T48" fmla="*/ 517 w 670"/>
                <a:gd name="T49" fmla="*/ 568 h 1224"/>
                <a:gd name="T50" fmla="*/ 594 w 670"/>
                <a:gd name="T51" fmla="*/ 626 h 1224"/>
                <a:gd name="T52" fmla="*/ 649 w 670"/>
                <a:gd name="T53" fmla="*/ 711 h 1224"/>
                <a:gd name="T54" fmla="*/ 670 w 670"/>
                <a:gd name="T55" fmla="*/ 831 h 1224"/>
                <a:gd name="T56" fmla="*/ 646 w 670"/>
                <a:gd name="T57" fmla="*/ 963 h 1224"/>
                <a:gd name="T58" fmla="*/ 581 w 670"/>
                <a:gd name="T59" fmla="*/ 1059 h 1224"/>
                <a:gd name="T60" fmla="*/ 481 w 670"/>
                <a:gd name="T61" fmla="*/ 1118 h 1224"/>
                <a:gd name="T62" fmla="*/ 398 w 670"/>
                <a:gd name="T63" fmla="*/ 1189 h 1224"/>
                <a:gd name="T64" fmla="*/ 371 w 670"/>
                <a:gd name="T65" fmla="*/ 1220 h 1224"/>
                <a:gd name="T66" fmla="*/ 322 w 670"/>
                <a:gd name="T67" fmla="*/ 1213 h 1224"/>
                <a:gd name="T68" fmla="*/ 311 w 670"/>
                <a:gd name="T69" fmla="*/ 1143 h 1224"/>
                <a:gd name="T70" fmla="*/ 162 w 670"/>
                <a:gd name="T71" fmla="*/ 1117 h 1224"/>
                <a:gd name="T72" fmla="*/ 56 w 670"/>
                <a:gd name="T73" fmla="*/ 1060 h 1224"/>
                <a:gd name="T74" fmla="*/ 4 w 670"/>
                <a:gd name="T75" fmla="*/ 989 h 1224"/>
                <a:gd name="T76" fmla="*/ 10 w 670"/>
                <a:gd name="T77" fmla="*/ 930 h 1224"/>
                <a:gd name="T78" fmla="*/ 51 w 670"/>
                <a:gd name="T79" fmla="*/ 886 h 1224"/>
                <a:gd name="T80" fmla="*/ 94 w 670"/>
                <a:gd name="T81" fmla="*/ 890 h 1224"/>
                <a:gd name="T82" fmla="*/ 135 w 670"/>
                <a:gd name="T83" fmla="*/ 922 h 1224"/>
                <a:gd name="T84" fmla="*/ 192 w 670"/>
                <a:gd name="T85" fmla="*/ 963 h 1224"/>
                <a:gd name="T86" fmla="*/ 275 w 670"/>
                <a:gd name="T87" fmla="*/ 993 h 1224"/>
                <a:gd name="T88" fmla="*/ 281 w 670"/>
                <a:gd name="T89" fmla="*/ 637 h 1224"/>
                <a:gd name="T90" fmla="*/ 195 w 670"/>
                <a:gd name="T91" fmla="*/ 603 h 1224"/>
                <a:gd name="T92" fmla="*/ 118 w 670"/>
                <a:gd name="T93" fmla="*/ 555 h 1224"/>
                <a:gd name="T94" fmla="*/ 60 w 670"/>
                <a:gd name="T95" fmla="*/ 488 h 1224"/>
                <a:gd name="T96" fmla="*/ 29 w 670"/>
                <a:gd name="T97" fmla="*/ 394 h 1224"/>
                <a:gd name="T98" fmla="*/ 36 w 670"/>
                <a:gd name="T99" fmla="*/ 276 h 1224"/>
                <a:gd name="T100" fmla="*/ 82 w 670"/>
                <a:gd name="T101" fmla="*/ 185 h 1224"/>
                <a:gd name="T102" fmla="*/ 154 w 670"/>
                <a:gd name="T103" fmla="*/ 124 h 1224"/>
                <a:gd name="T104" fmla="*/ 245 w 670"/>
                <a:gd name="T105" fmla="*/ 89 h 1224"/>
                <a:gd name="T106" fmla="*/ 311 w 670"/>
                <a:gd name="T107" fmla="*/ 35 h 1224"/>
                <a:gd name="T108" fmla="*/ 336 w 670"/>
                <a:gd name="T109" fmla="*/ 2 h 1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0" h="1224">
                  <a:moveTo>
                    <a:pt x="389" y="681"/>
                  </a:moveTo>
                  <a:lnTo>
                    <a:pt x="389" y="995"/>
                  </a:lnTo>
                  <a:lnTo>
                    <a:pt x="418" y="988"/>
                  </a:lnTo>
                  <a:lnTo>
                    <a:pt x="444" y="978"/>
                  </a:lnTo>
                  <a:lnTo>
                    <a:pt x="466" y="964"/>
                  </a:lnTo>
                  <a:lnTo>
                    <a:pt x="485" y="948"/>
                  </a:lnTo>
                  <a:lnTo>
                    <a:pt x="501" y="928"/>
                  </a:lnTo>
                  <a:lnTo>
                    <a:pt x="511" y="905"/>
                  </a:lnTo>
                  <a:lnTo>
                    <a:pt x="519" y="877"/>
                  </a:lnTo>
                  <a:lnTo>
                    <a:pt x="521" y="848"/>
                  </a:lnTo>
                  <a:lnTo>
                    <a:pt x="519" y="818"/>
                  </a:lnTo>
                  <a:lnTo>
                    <a:pt x="512" y="792"/>
                  </a:lnTo>
                  <a:lnTo>
                    <a:pt x="504" y="769"/>
                  </a:lnTo>
                  <a:lnTo>
                    <a:pt x="490" y="749"/>
                  </a:lnTo>
                  <a:lnTo>
                    <a:pt x="475" y="732"/>
                  </a:lnTo>
                  <a:lnTo>
                    <a:pt x="456" y="717"/>
                  </a:lnTo>
                  <a:lnTo>
                    <a:pt x="435" y="703"/>
                  </a:lnTo>
                  <a:lnTo>
                    <a:pt x="413" y="691"/>
                  </a:lnTo>
                  <a:lnTo>
                    <a:pt x="389" y="681"/>
                  </a:lnTo>
                  <a:close/>
                  <a:moveTo>
                    <a:pt x="320" y="215"/>
                  </a:moveTo>
                  <a:lnTo>
                    <a:pt x="290" y="220"/>
                  </a:lnTo>
                  <a:lnTo>
                    <a:pt x="261" y="227"/>
                  </a:lnTo>
                  <a:lnTo>
                    <a:pt x="238" y="239"/>
                  </a:lnTo>
                  <a:lnTo>
                    <a:pt x="217" y="252"/>
                  </a:lnTo>
                  <a:lnTo>
                    <a:pt x="199" y="270"/>
                  </a:lnTo>
                  <a:lnTo>
                    <a:pt x="187" y="290"/>
                  </a:lnTo>
                  <a:lnTo>
                    <a:pt x="179" y="313"/>
                  </a:lnTo>
                  <a:lnTo>
                    <a:pt x="177" y="340"/>
                  </a:lnTo>
                  <a:lnTo>
                    <a:pt x="178" y="367"/>
                  </a:lnTo>
                  <a:lnTo>
                    <a:pt x="186" y="389"/>
                  </a:lnTo>
                  <a:lnTo>
                    <a:pt x="195" y="409"/>
                  </a:lnTo>
                  <a:lnTo>
                    <a:pt x="210" y="426"/>
                  </a:lnTo>
                  <a:lnTo>
                    <a:pt x="228" y="441"/>
                  </a:lnTo>
                  <a:lnTo>
                    <a:pt x="248" y="454"/>
                  </a:lnTo>
                  <a:lnTo>
                    <a:pt x="270" y="466"/>
                  </a:lnTo>
                  <a:lnTo>
                    <a:pt x="294" y="476"/>
                  </a:lnTo>
                  <a:lnTo>
                    <a:pt x="320" y="486"/>
                  </a:lnTo>
                  <a:lnTo>
                    <a:pt x="320" y="215"/>
                  </a:lnTo>
                  <a:close/>
                  <a:moveTo>
                    <a:pt x="353" y="0"/>
                  </a:moveTo>
                  <a:lnTo>
                    <a:pt x="371" y="2"/>
                  </a:lnTo>
                  <a:lnTo>
                    <a:pt x="384" y="10"/>
                  </a:lnTo>
                  <a:lnTo>
                    <a:pt x="394" y="21"/>
                  </a:lnTo>
                  <a:lnTo>
                    <a:pt x="398" y="35"/>
                  </a:lnTo>
                  <a:lnTo>
                    <a:pt x="398" y="74"/>
                  </a:lnTo>
                  <a:lnTo>
                    <a:pt x="427" y="76"/>
                  </a:lnTo>
                  <a:lnTo>
                    <a:pt x="456" y="79"/>
                  </a:lnTo>
                  <a:lnTo>
                    <a:pt x="487" y="83"/>
                  </a:lnTo>
                  <a:lnTo>
                    <a:pt x="517" y="89"/>
                  </a:lnTo>
                  <a:lnTo>
                    <a:pt x="546" y="97"/>
                  </a:lnTo>
                  <a:lnTo>
                    <a:pt x="572" y="107"/>
                  </a:lnTo>
                  <a:lnTo>
                    <a:pt x="596" y="118"/>
                  </a:lnTo>
                  <a:lnTo>
                    <a:pt x="615" y="132"/>
                  </a:lnTo>
                  <a:lnTo>
                    <a:pt x="630" y="147"/>
                  </a:lnTo>
                  <a:lnTo>
                    <a:pt x="640" y="163"/>
                  </a:lnTo>
                  <a:lnTo>
                    <a:pt x="643" y="181"/>
                  </a:lnTo>
                  <a:lnTo>
                    <a:pt x="642" y="195"/>
                  </a:lnTo>
                  <a:lnTo>
                    <a:pt x="638" y="211"/>
                  </a:lnTo>
                  <a:lnTo>
                    <a:pt x="632" y="227"/>
                  </a:lnTo>
                  <a:lnTo>
                    <a:pt x="622" y="242"/>
                  </a:lnTo>
                  <a:lnTo>
                    <a:pt x="610" y="255"/>
                  </a:lnTo>
                  <a:lnTo>
                    <a:pt x="596" y="263"/>
                  </a:lnTo>
                  <a:lnTo>
                    <a:pt x="578" y="267"/>
                  </a:lnTo>
                  <a:lnTo>
                    <a:pt x="563" y="265"/>
                  </a:lnTo>
                  <a:lnTo>
                    <a:pt x="550" y="260"/>
                  </a:lnTo>
                  <a:lnTo>
                    <a:pt x="532" y="251"/>
                  </a:lnTo>
                  <a:lnTo>
                    <a:pt x="514" y="242"/>
                  </a:lnTo>
                  <a:lnTo>
                    <a:pt x="491" y="232"/>
                  </a:lnTo>
                  <a:lnTo>
                    <a:pt x="465" y="224"/>
                  </a:lnTo>
                  <a:lnTo>
                    <a:pt x="435" y="216"/>
                  </a:lnTo>
                  <a:lnTo>
                    <a:pt x="398" y="212"/>
                  </a:lnTo>
                  <a:lnTo>
                    <a:pt x="398" y="514"/>
                  </a:lnTo>
                  <a:lnTo>
                    <a:pt x="429" y="526"/>
                  </a:lnTo>
                  <a:lnTo>
                    <a:pt x="459" y="538"/>
                  </a:lnTo>
                  <a:lnTo>
                    <a:pt x="489" y="552"/>
                  </a:lnTo>
                  <a:lnTo>
                    <a:pt x="517" y="568"/>
                  </a:lnTo>
                  <a:lnTo>
                    <a:pt x="545" y="584"/>
                  </a:lnTo>
                  <a:lnTo>
                    <a:pt x="571" y="604"/>
                  </a:lnTo>
                  <a:lnTo>
                    <a:pt x="594" y="626"/>
                  </a:lnTo>
                  <a:lnTo>
                    <a:pt x="615" y="651"/>
                  </a:lnTo>
                  <a:lnTo>
                    <a:pt x="634" y="680"/>
                  </a:lnTo>
                  <a:lnTo>
                    <a:pt x="649" y="711"/>
                  </a:lnTo>
                  <a:lnTo>
                    <a:pt x="660" y="747"/>
                  </a:lnTo>
                  <a:lnTo>
                    <a:pt x="668" y="787"/>
                  </a:lnTo>
                  <a:lnTo>
                    <a:pt x="670" y="831"/>
                  </a:lnTo>
                  <a:lnTo>
                    <a:pt x="668" y="879"/>
                  </a:lnTo>
                  <a:lnTo>
                    <a:pt x="659" y="923"/>
                  </a:lnTo>
                  <a:lnTo>
                    <a:pt x="646" y="963"/>
                  </a:lnTo>
                  <a:lnTo>
                    <a:pt x="629" y="999"/>
                  </a:lnTo>
                  <a:lnTo>
                    <a:pt x="607" y="1030"/>
                  </a:lnTo>
                  <a:lnTo>
                    <a:pt x="581" y="1059"/>
                  </a:lnTo>
                  <a:lnTo>
                    <a:pt x="551" y="1082"/>
                  </a:lnTo>
                  <a:lnTo>
                    <a:pt x="517" y="1102"/>
                  </a:lnTo>
                  <a:lnTo>
                    <a:pt x="481" y="1118"/>
                  </a:lnTo>
                  <a:lnTo>
                    <a:pt x="441" y="1131"/>
                  </a:lnTo>
                  <a:lnTo>
                    <a:pt x="398" y="1138"/>
                  </a:lnTo>
                  <a:lnTo>
                    <a:pt x="398" y="1189"/>
                  </a:lnTo>
                  <a:lnTo>
                    <a:pt x="394" y="1202"/>
                  </a:lnTo>
                  <a:lnTo>
                    <a:pt x="384" y="1213"/>
                  </a:lnTo>
                  <a:lnTo>
                    <a:pt x="371" y="1220"/>
                  </a:lnTo>
                  <a:lnTo>
                    <a:pt x="353" y="1224"/>
                  </a:lnTo>
                  <a:lnTo>
                    <a:pt x="336" y="1220"/>
                  </a:lnTo>
                  <a:lnTo>
                    <a:pt x="322" y="1213"/>
                  </a:lnTo>
                  <a:lnTo>
                    <a:pt x="314" y="1202"/>
                  </a:lnTo>
                  <a:lnTo>
                    <a:pt x="311" y="1189"/>
                  </a:lnTo>
                  <a:lnTo>
                    <a:pt x="311" y="1143"/>
                  </a:lnTo>
                  <a:lnTo>
                    <a:pt x="256" y="1140"/>
                  </a:lnTo>
                  <a:lnTo>
                    <a:pt x="207" y="1131"/>
                  </a:lnTo>
                  <a:lnTo>
                    <a:pt x="162" y="1117"/>
                  </a:lnTo>
                  <a:lnTo>
                    <a:pt x="121" y="1101"/>
                  </a:lnTo>
                  <a:lnTo>
                    <a:pt x="86" y="1081"/>
                  </a:lnTo>
                  <a:lnTo>
                    <a:pt x="56" y="1060"/>
                  </a:lnTo>
                  <a:lnTo>
                    <a:pt x="33" y="1036"/>
                  </a:lnTo>
                  <a:lnTo>
                    <a:pt x="15" y="1013"/>
                  </a:lnTo>
                  <a:lnTo>
                    <a:pt x="4" y="989"/>
                  </a:lnTo>
                  <a:lnTo>
                    <a:pt x="0" y="967"/>
                  </a:lnTo>
                  <a:lnTo>
                    <a:pt x="3" y="948"/>
                  </a:lnTo>
                  <a:lnTo>
                    <a:pt x="10" y="930"/>
                  </a:lnTo>
                  <a:lnTo>
                    <a:pt x="20" y="911"/>
                  </a:lnTo>
                  <a:lnTo>
                    <a:pt x="34" y="896"/>
                  </a:lnTo>
                  <a:lnTo>
                    <a:pt x="51" y="886"/>
                  </a:lnTo>
                  <a:lnTo>
                    <a:pt x="69" y="882"/>
                  </a:lnTo>
                  <a:lnTo>
                    <a:pt x="81" y="884"/>
                  </a:lnTo>
                  <a:lnTo>
                    <a:pt x="94" y="890"/>
                  </a:lnTo>
                  <a:lnTo>
                    <a:pt x="106" y="898"/>
                  </a:lnTo>
                  <a:lnTo>
                    <a:pt x="120" y="910"/>
                  </a:lnTo>
                  <a:lnTo>
                    <a:pt x="135" y="922"/>
                  </a:lnTo>
                  <a:lnTo>
                    <a:pt x="151" y="936"/>
                  </a:lnTo>
                  <a:lnTo>
                    <a:pt x="169" y="949"/>
                  </a:lnTo>
                  <a:lnTo>
                    <a:pt x="192" y="963"/>
                  </a:lnTo>
                  <a:lnTo>
                    <a:pt x="215" y="976"/>
                  </a:lnTo>
                  <a:lnTo>
                    <a:pt x="243" y="985"/>
                  </a:lnTo>
                  <a:lnTo>
                    <a:pt x="275" y="993"/>
                  </a:lnTo>
                  <a:lnTo>
                    <a:pt x="311" y="998"/>
                  </a:lnTo>
                  <a:lnTo>
                    <a:pt x="311" y="647"/>
                  </a:lnTo>
                  <a:lnTo>
                    <a:pt x="281" y="637"/>
                  </a:lnTo>
                  <a:lnTo>
                    <a:pt x="253" y="626"/>
                  </a:lnTo>
                  <a:lnTo>
                    <a:pt x="224" y="615"/>
                  </a:lnTo>
                  <a:lnTo>
                    <a:pt x="195" y="603"/>
                  </a:lnTo>
                  <a:lnTo>
                    <a:pt x="168" y="588"/>
                  </a:lnTo>
                  <a:lnTo>
                    <a:pt x="142" y="573"/>
                  </a:lnTo>
                  <a:lnTo>
                    <a:pt x="118" y="555"/>
                  </a:lnTo>
                  <a:lnTo>
                    <a:pt x="96" y="536"/>
                  </a:lnTo>
                  <a:lnTo>
                    <a:pt x="76" y="513"/>
                  </a:lnTo>
                  <a:lnTo>
                    <a:pt x="60" y="488"/>
                  </a:lnTo>
                  <a:lnTo>
                    <a:pt x="46" y="460"/>
                  </a:lnTo>
                  <a:lnTo>
                    <a:pt x="35" y="429"/>
                  </a:lnTo>
                  <a:lnTo>
                    <a:pt x="29" y="394"/>
                  </a:lnTo>
                  <a:lnTo>
                    <a:pt x="27" y="355"/>
                  </a:lnTo>
                  <a:lnTo>
                    <a:pt x="29" y="313"/>
                  </a:lnTo>
                  <a:lnTo>
                    <a:pt x="36" y="276"/>
                  </a:lnTo>
                  <a:lnTo>
                    <a:pt x="48" y="242"/>
                  </a:lnTo>
                  <a:lnTo>
                    <a:pt x="64" y="212"/>
                  </a:lnTo>
                  <a:lnTo>
                    <a:pt x="82" y="185"/>
                  </a:lnTo>
                  <a:lnTo>
                    <a:pt x="104" y="161"/>
                  </a:lnTo>
                  <a:lnTo>
                    <a:pt x="128" y="142"/>
                  </a:lnTo>
                  <a:lnTo>
                    <a:pt x="154" y="124"/>
                  </a:lnTo>
                  <a:lnTo>
                    <a:pt x="184" y="109"/>
                  </a:lnTo>
                  <a:lnTo>
                    <a:pt x="214" y="98"/>
                  </a:lnTo>
                  <a:lnTo>
                    <a:pt x="245" y="89"/>
                  </a:lnTo>
                  <a:lnTo>
                    <a:pt x="277" y="82"/>
                  </a:lnTo>
                  <a:lnTo>
                    <a:pt x="311" y="77"/>
                  </a:lnTo>
                  <a:lnTo>
                    <a:pt x="311" y="35"/>
                  </a:lnTo>
                  <a:lnTo>
                    <a:pt x="314" y="21"/>
                  </a:lnTo>
                  <a:lnTo>
                    <a:pt x="322" y="10"/>
                  </a:lnTo>
                  <a:lnTo>
                    <a:pt x="336" y="2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solidFill>
                <a:srgbClr val="0033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1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631 </a:t>
            </a:r>
          </a:p>
        </p:txBody>
      </p:sp>
      <p:grpSp>
        <p:nvGrpSpPr>
          <p:cNvPr id="73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7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7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7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7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9" name="Gráfico 28"/>
          <p:cNvGraphicFramePr/>
          <p:nvPr>
            <p:extLst>
              <p:ext uri="{D42A27DB-BD31-4B8C-83A1-F6EECF244321}">
                <p14:modId xmlns:p14="http://schemas.microsoft.com/office/powerpoint/2010/main" val="3283677917"/>
              </p:ext>
            </p:extLst>
          </p:nvPr>
        </p:nvGraphicFramePr>
        <p:xfrm>
          <a:off x="1030664" y="3190227"/>
          <a:ext cx="6350000" cy="2409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0" name="CaixaDeTexto 5"/>
          <p:cNvSpPr txBox="1"/>
          <p:nvPr/>
        </p:nvSpPr>
        <p:spPr>
          <a:xfrm>
            <a:off x="6819900" y="3602987"/>
            <a:ext cx="44481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mesmo assim, 1 em cada 3 seria capaz de realizar pagamentos acima de R$ 801 </a:t>
            </a:r>
            <a:endParaRPr lang="pt-BR" sz="1200" dirty="0">
              <a:solidFill>
                <a:schemeClr val="tx2">
                  <a:lumMod val="75000"/>
                </a:schemeClr>
              </a:solidFill>
              <a:ea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763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1" grpId="0" animBg="1"/>
      <p:bldP spid="12" grpId="0" animBg="1"/>
      <p:bldP spid="13" grpId="0"/>
      <p:bldP spid="14" grpId="0"/>
      <p:bldP spid="71" grpId="0"/>
      <p:bldP spid="71" grpId="1"/>
      <p:bldGraphic spid="29" grpId="0">
        <p:bldAsOne/>
      </p:bldGraphic>
      <p:bldP spid="30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ângulo 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P28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Quanto o(a) Sr.(a) conseguiria pagar por mês caso viesse a renegociar a sua dívida?</a:t>
            </a:r>
          </a:p>
        </p:txBody>
      </p:sp>
      <p:sp>
        <p:nvSpPr>
          <p:cNvPr id="8" name="CaixaDeTexto 19"/>
          <p:cNvSpPr txBox="1"/>
          <p:nvPr/>
        </p:nvSpPr>
        <p:spPr>
          <a:xfrm>
            <a:off x="1021919" y="309957"/>
            <a:ext cx="5239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renegociação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da dívida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1048805"/>
              </p:ext>
            </p:extLst>
          </p:nvPr>
        </p:nvGraphicFramePr>
        <p:xfrm>
          <a:off x="592872" y="1626350"/>
          <a:ext cx="10277921" cy="31297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524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2660024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440881359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20986974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614127565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49805991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62391608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389973671"/>
                    </a:ext>
                  </a:extLst>
                </a:gridCol>
              </a:tblGrid>
              <a:tr h="55111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até R$200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de R$201 a R$400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de R$401 a R$600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de R$601 a R$800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719549067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de R$801 a R$1.000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de R$1.001 a R$2.000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82053255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mais de R$2.000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732794243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3962959"/>
              </p:ext>
            </p:extLst>
          </p:nvPr>
        </p:nvGraphicFramePr>
        <p:xfrm>
          <a:off x="3848480" y="1029988"/>
          <a:ext cx="702231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7778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 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0" name="+ informações"/>
          <p:cNvGrpSpPr/>
          <p:nvPr/>
        </p:nvGrpSpPr>
        <p:grpSpPr>
          <a:xfrm>
            <a:off x="1021919" y="5663860"/>
            <a:ext cx="1402473" cy="346249"/>
            <a:chOff x="7300120" y="5125288"/>
            <a:chExt cx="1748287" cy="431624"/>
          </a:xfrm>
        </p:grpSpPr>
        <p:sp>
          <p:nvSpPr>
            <p:cNvPr id="11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396421"/>
              </p:ext>
            </p:extLst>
          </p:nvPr>
        </p:nvGraphicFramePr>
        <p:xfrm>
          <a:off x="3848480" y="5279719"/>
          <a:ext cx="7091536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644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0" name="CaixaDeTexto 19"/>
          <p:cNvSpPr txBox="1"/>
          <p:nvPr/>
        </p:nvSpPr>
        <p:spPr>
          <a:xfrm>
            <a:off x="2830638" y="5384381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3384528"/>
              </p:ext>
            </p:extLst>
          </p:nvPr>
        </p:nvGraphicFramePr>
        <p:xfrm>
          <a:off x="3848480" y="4786237"/>
          <a:ext cx="7091536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644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</a:t>
                      </a:r>
                    </a:p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949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1.370 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400" b="1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       944 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1.160 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400" b="1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    1.154 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   856 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3" name="CaixaDeTexto 22"/>
          <p:cNvSpPr txBox="1"/>
          <p:nvPr/>
        </p:nvSpPr>
        <p:spPr>
          <a:xfrm>
            <a:off x="2830638" y="4890899"/>
            <a:ext cx="10178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média</a:t>
            </a:r>
          </a:p>
        </p:txBody>
      </p:sp>
    </p:spTree>
    <p:extLst>
      <p:ext uri="{BB962C8B-B14F-4D97-AF65-F5344CB8AC3E}">
        <p14:creationId xmlns:p14="http://schemas.microsoft.com/office/powerpoint/2010/main" val="4201190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" dur="8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8" grpId="0"/>
      <p:bldP spid="20" grpId="0"/>
      <p:bldP spid="20" grpId="1"/>
      <p:bldP spid="2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Gráfico 9"/>
          <p:cNvGraphicFramePr/>
          <p:nvPr>
            <p:extLst>
              <p:ext uri="{D42A27DB-BD31-4B8C-83A1-F6EECF244321}">
                <p14:modId xmlns:p14="http://schemas.microsoft.com/office/powerpoint/2010/main" val="790954653"/>
              </p:ext>
            </p:extLst>
          </p:nvPr>
        </p:nvGraphicFramePr>
        <p:xfrm>
          <a:off x="4146514" y="216863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481165632"/>
              </p:ext>
            </p:extLst>
          </p:nvPr>
        </p:nvGraphicFramePr>
        <p:xfrm>
          <a:off x="6221919" y="216863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Gráfico 11"/>
          <p:cNvGraphicFramePr/>
          <p:nvPr>
            <p:extLst>
              <p:ext uri="{D42A27DB-BD31-4B8C-83A1-F6EECF244321}">
                <p14:modId xmlns:p14="http://schemas.microsoft.com/office/powerpoint/2010/main" val="2566499284"/>
              </p:ext>
            </p:extLst>
          </p:nvPr>
        </p:nvGraphicFramePr>
        <p:xfrm>
          <a:off x="8071952" y="216771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Gráfico 12"/>
          <p:cNvGraphicFramePr/>
          <p:nvPr>
            <p:extLst>
              <p:ext uri="{D42A27DB-BD31-4B8C-83A1-F6EECF244321}">
                <p14:modId xmlns:p14="http://schemas.microsoft.com/office/powerpoint/2010/main" val="2191477050"/>
              </p:ext>
            </p:extLst>
          </p:nvPr>
        </p:nvGraphicFramePr>
        <p:xfrm>
          <a:off x="398573" y="216863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" name="Gráfico 13"/>
          <p:cNvGraphicFramePr/>
          <p:nvPr>
            <p:extLst>
              <p:ext uri="{D42A27DB-BD31-4B8C-83A1-F6EECF244321}">
                <p14:modId xmlns:p14="http://schemas.microsoft.com/office/powerpoint/2010/main" val="1596594696"/>
              </p:ext>
            </p:extLst>
          </p:nvPr>
        </p:nvGraphicFramePr>
        <p:xfrm>
          <a:off x="10082556" y="216771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5" name="Gráfico 14"/>
          <p:cNvGraphicFramePr/>
          <p:nvPr>
            <p:extLst>
              <p:ext uri="{D42A27DB-BD31-4B8C-83A1-F6EECF244321}">
                <p14:modId xmlns:p14="http://schemas.microsoft.com/office/powerpoint/2010/main" val="610384140"/>
              </p:ext>
            </p:extLst>
          </p:nvPr>
        </p:nvGraphicFramePr>
        <p:xfrm>
          <a:off x="2154269" y="216863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1.563 </a:t>
            </a:r>
          </a:p>
        </p:txBody>
      </p:sp>
      <p:sp>
        <p:nvSpPr>
          <p:cNvPr id="17" name="CaixaDeTexto 19"/>
          <p:cNvSpPr txBox="1"/>
          <p:nvPr/>
        </p:nvSpPr>
        <p:spPr>
          <a:xfrm>
            <a:off x="1021920" y="309957"/>
            <a:ext cx="45311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motivos para o</a:t>
            </a:r>
            <a:r>
              <a:rPr lang="pt-BR" sz="2800" dirty="0">
                <a:solidFill>
                  <a:srgbClr val="5D9897"/>
                </a:solidFill>
                <a:effectLst/>
                <a:latin typeface="+mn-lt"/>
                <a:ea typeface="Adobe Fan Heiti Std B" panose="020B0700000000000000" pitchFamily="34" charset="-128"/>
              </a:rPr>
              <a:t> </a:t>
            </a:r>
            <a:r>
              <a:rPr lang="pt-BR" sz="2800" dirty="0">
                <a:solidFill>
                  <a:srgbClr val="ED7D31"/>
                </a:solidFill>
                <a:effectLst/>
                <a:latin typeface="+mn-lt"/>
                <a:ea typeface="Adobe Fan Heiti Std B" panose="020B0700000000000000" pitchFamily="34" charset="-128"/>
              </a:rPr>
              <a:t>encerramento das atividades</a:t>
            </a:r>
          </a:p>
        </p:txBody>
      </p:sp>
      <p:sp>
        <p:nvSpPr>
          <p:cNvPr id="18" name="CaixaDeTexto 17"/>
          <p:cNvSpPr txBox="1"/>
          <p:nvPr/>
        </p:nvSpPr>
        <p:spPr>
          <a:xfrm>
            <a:off x="790489" y="4306162"/>
            <a:ext cx="559245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/>
              <a:t>dentre os motivos para o encerramento das atividades, praticamente apenas duas correspondem à metade das justificativas (48%) desses empreendedores, ‘não darem lucro’ (26%) e ‘não terem clientes’ (22%)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(p2)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4312556" y="3518338"/>
            <a:ext cx="1480362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  <a:ea typeface="+mj-ea"/>
                <a:cs typeface="+mj-cs"/>
              </a:rPr>
              <a:t>muita burocracia | impostos</a:t>
            </a:r>
          </a:p>
        </p:txBody>
      </p:sp>
      <p:sp>
        <p:nvSpPr>
          <p:cNvPr id="24" name="Retângulo 23"/>
          <p:cNvSpPr/>
          <p:nvPr/>
        </p:nvSpPr>
        <p:spPr>
          <a:xfrm>
            <a:off x="495061" y="3518338"/>
            <a:ext cx="1612877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  <a:ea typeface="+mj-ea"/>
                <a:cs typeface="+mj-cs"/>
              </a:rPr>
              <a:t>não dava </a:t>
            </a:r>
          </a:p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  <a:ea typeface="+mj-ea"/>
                <a:cs typeface="+mj-cs"/>
              </a:rPr>
              <a:t>lucro, só prejuízo</a:t>
            </a:r>
          </a:p>
        </p:txBody>
      </p:sp>
      <p:sp>
        <p:nvSpPr>
          <p:cNvPr id="25" name="Retângulo 24"/>
          <p:cNvSpPr/>
          <p:nvPr/>
        </p:nvSpPr>
        <p:spPr>
          <a:xfrm>
            <a:off x="2193788" y="3518338"/>
            <a:ext cx="1733408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não tinha</a:t>
            </a:r>
          </a:p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 clientes</a:t>
            </a:r>
          </a:p>
        </p:txBody>
      </p:sp>
      <p:sp>
        <p:nvSpPr>
          <p:cNvPr id="26" name="Retângulo 25"/>
          <p:cNvSpPr/>
          <p:nvPr/>
        </p:nvSpPr>
        <p:spPr>
          <a:xfrm>
            <a:off x="8225459" y="3518338"/>
            <a:ext cx="1505432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  <a:ea typeface="+mj-ea"/>
                <a:cs typeface="+mj-cs"/>
              </a:rPr>
              <a:t>conseguiu um emprego</a:t>
            </a:r>
          </a:p>
        </p:txBody>
      </p:sp>
      <p:sp>
        <p:nvSpPr>
          <p:cNvPr id="27" name="Retângulo 26"/>
          <p:cNvSpPr/>
          <p:nvPr/>
        </p:nvSpPr>
        <p:spPr>
          <a:xfrm>
            <a:off x="10003264" y="3518338"/>
            <a:ext cx="1971030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  <a:ea typeface="+mj-ea"/>
                <a:cs typeface="+mj-cs"/>
              </a:rPr>
              <a:t>dificuldades com o ponto comercial</a:t>
            </a:r>
          </a:p>
        </p:txBody>
      </p:sp>
      <p:sp>
        <p:nvSpPr>
          <p:cNvPr id="28" name="Retângulo 27"/>
          <p:cNvSpPr/>
          <p:nvPr/>
        </p:nvSpPr>
        <p:spPr>
          <a:xfrm>
            <a:off x="6382945" y="3518338"/>
            <a:ext cx="1473388" cy="6740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  <a:ea typeface="+mj-ea"/>
                <a:cs typeface="+mj-cs"/>
              </a:rPr>
              <a:t>abriu outra empresa | mudou de ramo</a:t>
            </a:r>
          </a:p>
        </p:txBody>
      </p:sp>
      <p:sp>
        <p:nvSpPr>
          <p:cNvPr id="29" name="Retângulo 28"/>
          <p:cNvSpPr/>
          <p:nvPr/>
        </p:nvSpPr>
        <p:spPr>
          <a:xfrm>
            <a:off x="877836" y="2653366"/>
            <a:ext cx="871914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26</a:t>
            </a:r>
            <a:r>
              <a:rPr lang="pt-BR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%</a:t>
            </a:r>
          </a:p>
        </p:txBody>
      </p:sp>
      <p:sp>
        <p:nvSpPr>
          <p:cNvPr id="30" name="Retângulo 29"/>
          <p:cNvSpPr/>
          <p:nvPr/>
        </p:nvSpPr>
        <p:spPr>
          <a:xfrm>
            <a:off x="2693379" y="2645868"/>
            <a:ext cx="734226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22%</a:t>
            </a:r>
          </a:p>
        </p:txBody>
      </p:sp>
      <p:sp>
        <p:nvSpPr>
          <p:cNvPr id="31" name="Retângulo 30"/>
          <p:cNvSpPr/>
          <p:nvPr/>
        </p:nvSpPr>
        <p:spPr>
          <a:xfrm>
            <a:off x="4635996" y="2666128"/>
            <a:ext cx="833482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9%</a:t>
            </a:r>
          </a:p>
        </p:txBody>
      </p:sp>
      <p:sp>
        <p:nvSpPr>
          <p:cNvPr id="32" name="Retângulo 31"/>
          <p:cNvSpPr/>
          <p:nvPr/>
        </p:nvSpPr>
        <p:spPr>
          <a:xfrm>
            <a:off x="8566707" y="2665208"/>
            <a:ext cx="822937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5%</a:t>
            </a:r>
          </a:p>
        </p:txBody>
      </p:sp>
      <p:sp>
        <p:nvSpPr>
          <p:cNvPr id="33" name="Retângulo 32"/>
          <p:cNvSpPr/>
          <p:nvPr/>
        </p:nvSpPr>
        <p:spPr>
          <a:xfrm>
            <a:off x="10532662" y="2647979"/>
            <a:ext cx="912234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5%</a:t>
            </a:r>
          </a:p>
        </p:txBody>
      </p:sp>
      <p:sp>
        <p:nvSpPr>
          <p:cNvPr id="34" name="Retângulo 33"/>
          <p:cNvSpPr/>
          <p:nvPr/>
        </p:nvSpPr>
        <p:spPr>
          <a:xfrm>
            <a:off x="6708171" y="2660383"/>
            <a:ext cx="822937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6%</a:t>
            </a:r>
          </a:p>
        </p:txBody>
      </p:sp>
      <p:grpSp>
        <p:nvGrpSpPr>
          <p:cNvPr id="35" name="Grupo 257"/>
          <p:cNvGrpSpPr/>
          <p:nvPr/>
        </p:nvGrpSpPr>
        <p:grpSpPr>
          <a:xfrm>
            <a:off x="2107938" y="1466751"/>
            <a:ext cx="7992733" cy="2996001"/>
            <a:chOff x="2234938" y="1752812"/>
            <a:chExt cx="7992733" cy="2578100"/>
          </a:xfrm>
        </p:grpSpPr>
        <p:cxnSp>
          <p:nvCxnSpPr>
            <p:cNvPr id="36" name="Conector reto 35"/>
            <p:cNvCxnSpPr/>
            <p:nvPr/>
          </p:nvCxnSpPr>
          <p:spPr>
            <a:xfrm>
              <a:off x="2234938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Conector reto 36"/>
            <p:cNvCxnSpPr/>
            <p:nvPr/>
          </p:nvCxnSpPr>
          <p:spPr>
            <a:xfrm>
              <a:off x="4233121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Conector reto 37"/>
            <p:cNvCxnSpPr/>
            <p:nvPr/>
          </p:nvCxnSpPr>
          <p:spPr>
            <a:xfrm>
              <a:off x="6231304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Conector reto 38"/>
            <p:cNvCxnSpPr/>
            <p:nvPr/>
          </p:nvCxnSpPr>
          <p:spPr>
            <a:xfrm>
              <a:off x="8229487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ector reto 39"/>
            <p:cNvCxnSpPr/>
            <p:nvPr/>
          </p:nvCxnSpPr>
          <p:spPr>
            <a:xfrm>
              <a:off x="10227671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Grupo 16"/>
          <p:cNvGrpSpPr/>
          <p:nvPr/>
        </p:nvGrpSpPr>
        <p:grpSpPr>
          <a:xfrm>
            <a:off x="10726415" y="4845993"/>
            <a:ext cx="1045727" cy="430887"/>
            <a:chOff x="12781826" y="4013912"/>
            <a:chExt cx="1045727" cy="430887"/>
          </a:xfrm>
        </p:grpSpPr>
        <p:sp>
          <p:nvSpPr>
            <p:cNvPr id="47" name="Rectangle 17"/>
            <p:cNvSpPr>
              <a:spLocks noChangeArrowheads="1"/>
            </p:cNvSpPr>
            <p:nvPr/>
          </p:nvSpPr>
          <p:spPr bwMode="auto">
            <a:xfrm>
              <a:off x="13038655" y="4013912"/>
              <a:ext cx="788898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altLang="pt-BR" sz="1400" b="1" i="1" u="none" strike="noStrike" cap="none" normalizeH="0" baseline="0" dirty="0">
                  <a:ln>
                    <a:noFill/>
                  </a:ln>
                  <a:solidFill>
                    <a:srgbClr val="005364"/>
                  </a:solidFill>
                  <a:effectLst/>
                  <a:latin typeface="+mn-lt"/>
                  <a:cs typeface="Arial" pitchFamily="34" charset="0"/>
                </a:rPr>
                <a:t>todas as respostas</a:t>
              </a:r>
              <a:endParaRPr kumimoji="0" lang="pt-BR" altLang="pt-BR" sz="1600" b="1" i="1" u="none" strike="noStrike" cap="none" normalizeH="0" baseline="0" dirty="0">
                <a:ln>
                  <a:noFill/>
                </a:ln>
                <a:solidFill>
                  <a:srgbClr val="005364"/>
                </a:solidFill>
                <a:effectLst/>
                <a:latin typeface="+mn-lt"/>
                <a:cs typeface="Arial" pitchFamily="34" charset="0"/>
              </a:endParaRPr>
            </a:p>
          </p:txBody>
        </p:sp>
        <p:grpSp>
          <p:nvGrpSpPr>
            <p:cNvPr id="48" name="Group 4"/>
            <p:cNvGrpSpPr>
              <a:grpSpLocks noChangeAspect="1"/>
            </p:cNvGrpSpPr>
            <p:nvPr/>
          </p:nvGrpSpPr>
          <p:grpSpPr bwMode="auto">
            <a:xfrm>
              <a:off x="12781826" y="4113298"/>
              <a:ext cx="190061" cy="237054"/>
              <a:chOff x="5023" y="3467"/>
              <a:chExt cx="182" cy="22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49" name="Freeform 5"/>
              <p:cNvSpPr>
                <a:spLocks noEditPoints="1"/>
              </p:cNvSpPr>
              <p:nvPr/>
            </p:nvSpPr>
            <p:spPr bwMode="auto">
              <a:xfrm>
                <a:off x="5023" y="3467"/>
                <a:ext cx="182" cy="227"/>
              </a:xfrm>
              <a:custGeom>
                <a:avLst/>
                <a:gdLst>
                  <a:gd name="T0" fmla="*/ 151 w 182"/>
                  <a:gd name="T1" fmla="*/ 12 h 227"/>
                  <a:gd name="T2" fmla="*/ 148 w 182"/>
                  <a:gd name="T3" fmla="*/ 0 h 227"/>
                  <a:gd name="T4" fmla="*/ 34 w 182"/>
                  <a:gd name="T5" fmla="*/ 0 h 227"/>
                  <a:gd name="T6" fmla="*/ 31 w 182"/>
                  <a:gd name="T7" fmla="*/ 12 h 227"/>
                  <a:gd name="T8" fmla="*/ 0 w 182"/>
                  <a:gd name="T9" fmla="*/ 12 h 227"/>
                  <a:gd name="T10" fmla="*/ 0 w 182"/>
                  <a:gd name="T11" fmla="*/ 227 h 227"/>
                  <a:gd name="T12" fmla="*/ 182 w 182"/>
                  <a:gd name="T13" fmla="*/ 227 h 227"/>
                  <a:gd name="T14" fmla="*/ 182 w 182"/>
                  <a:gd name="T15" fmla="*/ 12 h 227"/>
                  <a:gd name="T16" fmla="*/ 151 w 182"/>
                  <a:gd name="T17" fmla="*/ 12 h 227"/>
                  <a:gd name="T18" fmla="*/ 41 w 182"/>
                  <a:gd name="T19" fmla="*/ 10 h 227"/>
                  <a:gd name="T20" fmla="*/ 140 w 182"/>
                  <a:gd name="T21" fmla="*/ 10 h 227"/>
                  <a:gd name="T22" fmla="*/ 146 w 182"/>
                  <a:gd name="T23" fmla="*/ 33 h 227"/>
                  <a:gd name="T24" fmla="*/ 37 w 182"/>
                  <a:gd name="T25" fmla="*/ 33 h 227"/>
                  <a:gd name="T26" fmla="*/ 41 w 182"/>
                  <a:gd name="T27" fmla="*/ 10 h 227"/>
                  <a:gd name="T28" fmla="*/ 172 w 182"/>
                  <a:gd name="T29" fmla="*/ 218 h 227"/>
                  <a:gd name="T30" fmla="*/ 10 w 182"/>
                  <a:gd name="T31" fmla="*/ 218 h 227"/>
                  <a:gd name="T32" fmla="*/ 10 w 182"/>
                  <a:gd name="T33" fmla="*/ 21 h 227"/>
                  <a:gd name="T34" fmla="*/ 29 w 182"/>
                  <a:gd name="T35" fmla="*/ 21 h 227"/>
                  <a:gd name="T36" fmla="*/ 25 w 182"/>
                  <a:gd name="T37" fmla="*/ 43 h 227"/>
                  <a:gd name="T38" fmla="*/ 157 w 182"/>
                  <a:gd name="T39" fmla="*/ 43 h 227"/>
                  <a:gd name="T40" fmla="*/ 153 w 182"/>
                  <a:gd name="T41" fmla="*/ 21 h 227"/>
                  <a:gd name="T42" fmla="*/ 172 w 182"/>
                  <a:gd name="T43" fmla="*/ 21 h 227"/>
                  <a:gd name="T44" fmla="*/ 172 w 182"/>
                  <a:gd name="T45" fmla="*/ 218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2" h="227">
                    <a:moveTo>
                      <a:pt x="151" y="12"/>
                    </a:moveTo>
                    <a:lnTo>
                      <a:pt x="148" y="0"/>
                    </a:lnTo>
                    <a:lnTo>
                      <a:pt x="34" y="0"/>
                    </a:lnTo>
                    <a:lnTo>
                      <a:pt x="31" y="12"/>
                    </a:lnTo>
                    <a:lnTo>
                      <a:pt x="0" y="12"/>
                    </a:lnTo>
                    <a:lnTo>
                      <a:pt x="0" y="227"/>
                    </a:lnTo>
                    <a:lnTo>
                      <a:pt x="182" y="227"/>
                    </a:lnTo>
                    <a:lnTo>
                      <a:pt x="182" y="12"/>
                    </a:lnTo>
                    <a:lnTo>
                      <a:pt x="151" y="12"/>
                    </a:lnTo>
                    <a:close/>
                    <a:moveTo>
                      <a:pt x="41" y="10"/>
                    </a:moveTo>
                    <a:lnTo>
                      <a:pt x="140" y="10"/>
                    </a:lnTo>
                    <a:lnTo>
                      <a:pt x="146" y="33"/>
                    </a:lnTo>
                    <a:lnTo>
                      <a:pt x="37" y="33"/>
                    </a:lnTo>
                    <a:lnTo>
                      <a:pt x="41" y="10"/>
                    </a:lnTo>
                    <a:close/>
                    <a:moveTo>
                      <a:pt x="172" y="218"/>
                    </a:moveTo>
                    <a:lnTo>
                      <a:pt x="10" y="218"/>
                    </a:lnTo>
                    <a:lnTo>
                      <a:pt x="10" y="21"/>
                    </a:lnTo>
                    <a:lnTo>
                      <a:pt x="29" y="21"/>
                    </a:lnTo>
                    <a:lnTo>
                      <a:pt x="25" y="43"/>
                    </a:lnTo>
                    <a:lnTo>
                      <a:pt x="157" y="43"/>
                    </a:lnTo>
                    <a:lnTo>
                      <a:pt x="153" y="21"/>
                    </a:lnTo>
                    <a:lnTo>
                      <a:pt x="172" y="21"/>
                    </a:lnTo>
                    <a:lnTo>
                      <a:pt x="172" y="2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50" name="Freeform 6"/>
              <p:cNvSpPr>
                <a:spLocks noEditPoints="1"/>
              </p:cNvSpPr>
              <p:nvPr/>
            </p:nvSpPr>
            <p:spPr bwMode="auto">
              <a:xfrm>
                <a:off x="5051" y="3540"/>
                <a:ext cx="42" cy="44"/>
              </a:xfrm>
              <a:custGeom>
                <a:avLst/>
                <a:gdLst>
                  <a:gd name="T0" fmla="*/ 42 w 42"/>
                  <a:gd name="T1" fmla="*/ 44 h 44"/>
                  <a:gd name="T2" fmla="*/ 0 w 42"/>
                  <a:gd name="T3" fmla="*/ 44 h 44"/>
                  <a:gd name="T4" fmla="*/ 0 w 42"/>
                  <a:gd name="T5" fmla="*/ 0 h 44"/>
                  <a:gd name="T6" fmla="*/ 42 w 42"/>
                  <a:gd name="T7" fmla="*/ 0 h 44"/>
                  <a:gd name="T8" fmla="*/ 42 w 42"/>
                  <a:gd name="T9" fmla="*/ 44 h 44"/>
                  <a:gd name="T10" fmla="*/ 10 w 42"/>
                  <a:gd name="T11" fmla="*/ 35 h 44"/>
                  <a:gd name="T12" fmla="*/ 32 w 42"/>
                  <a:gd name="T13" fmla="*/ 35 h 44"/>
                  <a:gd name="T14" fmla="*/ 32 w 42"/>
                  <a:gd name="T15" fmla="*/ 9 h 44"/>
                  <a:gd name="T16" fmla="*/ 10 w 42"/>
                  <a:gd name="T17" fmla="*/ 9 h 44"/>
                  <a:gd name="T18" fmla="*/ 10 w 42"/>
                  <a:gd name="T19" fmla="*/ 35 h 44"/>
                  <a:gd name="T20" fmla="*/ 10 w 42"/>
                  <a:gd name="T21" fmla="*/ 35 h 44"/>
                  <a:gd name="T22" fmla="*/ 10 w 42"/>
                  <a:gd name="T23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lnTo>
                      <a:pt x="0" y="44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4"/>
                    </a:lnTo>
                    <a:close/>
                    <a:moveTo>
                      <a:pt x="10" y="35"/>
                    </a:moveTo>
                    <a:lnTo>
                      <a:pt x="32" y="35"/>
                    </a:lnTo>
                    <a:lnTo>
                      <a:pt x="32" y="9"/>
                    </a:lnTo>
                    <a:lnTo>
                      <a:pt x="10" y="9"/>
                    </a:lnTo>
                    <a:lnTo>
                      <a:pt x="10" y="35"/>
                    </a:lnTo>
                    <a:close/>
                    <a:moveTo>
                      <a:pt x="10" y="35"/>
                    </a:moveTo>
                    <a:lnTo>
                      <a:pt x="10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51" name="Freeform 7"/>
              <p:cNvSpPr>
                <a:spLocks noEditPoints="1"/>
              </p:cNvSpPr>
              <p:nvPr/>
            </p:nvSpPr>
            <p:spPr bwMode="auto">
              <a:xfrm>
                <a:off x="5051" y="3540"/>
                <a:ext cx="42" cy="44"/>
              </a:xfrm>
              <a:custGeom>
                <a:avLst/>
                <a:gdLst>
                  <a:gd name="T0" fmla="*/ 42 w 42"/>
                  <a:gd name="T1" fmla="*/ 44 h 44"/>
                  <a:gd name="T2" fmla="*/ 0 w 42"/>
                  <a:gd name="T3" fmla="*/ 44 h 44"/>
                  <a:gd name="T4" fmla="*/ 0 w 42"/>
                  <a:gd name="T5" fmla="*/ 0 h 44"/>
                  <a:gd name="T6" fmla="*/ 42 w 42"/>
                  <a:gd name="T7" fmla="*/ 0 h 44"/>
                  <a:gd name="T8" fmla="*/ 42 w 42"/>
                  <a:gd name="T9" fmla="*/ 44 h 44"/>
                  <a:gd name="T10" fmla="*/ 10 w 42"/>
                  <a:gd name="T11" fmla="*/ 35 h 44"/>
                  <a:gd name="T12" fmla="*/ 32 w 42"/>
                  <a:gd name="T13" fmla="*/ 35 h 44"/>
                  <a:gd name="T14" fmla="*/ 32 w 42"/>
                  <a:gd name="T15" fmla="*/ 9 h 44"/>
                  <a:gd name="T16" fmla="*/ 10 w 42"/>
                  <a:gd name="T17" fmla="*/ 9 h 44"/>
                  <a:gd name="T18" fmla="*/ 10 w 42"/>
                  <a:gd name="T19" fmla="*/ 35 h 44"/>
                  <a:gd name="T20" fmla="*/ 10 w 42"/>
                  <a:gd name="T21" fmla="*/ 35 h 44"/>
                  <a:gd name="T22" fmla="*/ 10 w 42"/>
                  <a:gd name="T23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lnTo>
                      <a:pt x="0" y="44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4"/>
                    </a:lnTo>
                    <a:moveTo>
                      <a:pt x="10" y="35"/>
                    </a:moveTo>
                    <a:lnTo>
                      <a:pt x="32" y="35"/>
                    </a:lnTo>
                    <a:lnTo>
                      <a:pt x="32" y="9"/>
                    </a:lnTo>
                    <a:lnTo>
                      <a:pt x="10" y="9"/>
                    </a:lnTo>
                    <a:lnTo>
                      <a:pt x="10" y="35"/>
                    </a:lnTo>
                    <a:moveTo>
                      <a:pt x="10" y="35"/>
                    </a:moveTo>
                    <a:lnTo>
                      <a:pt x="10" y="35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52" name="Rectangle 8"/>
              <p:cNvSpPr>
                <a:spLocks noChangeArrowheads="1"/>
              </p:cNvSpPr>
              <p:nvPr/>
            </p:nvSpPr>
            <p:spPr bwMode="auto">
              <a:xfrm>
                <a:off x="5111" y="3557"/>
                <a:ext cx="61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53" name="Freeform 9"/>
              <p:cNvSpPr>
                <a:spLocks noEditPoints="1"/>
              </p:cNvSpPr>
              <p:nvPr/>
            </p:nvSpPr>
            <p:spPr bwMode="auto">
              <a:xfrm>
                <a:off x="5051" y="3604"/>
                <a:ext cx="42" cy="45"/>
              </a:xfrm>
              <a:custGeom>
                <a:avLst/>
                <a:gdLst>
                  <a:gd name="T0" fmla="*/ 42 w 42"/>
                  <a:gd name="T1" fmla="*/ 45 h 45"/>
                  <a:gd name="T2" fmla="*/ 0 w 42"/>
                  <a:gd name="T3" fmla="*/ 45 h 45"/>
                  <a:gd name="T4" fmla="*/ 0 w 42"/>
                  <a:gd name="T5" fmla="*/ 0 h 45"/>
                  <a:gd name="T6" fmla="*/ 42 w 42"/>
                  <a:gd name="T7" fmla="*/ 0 h 45"/>
                  <a:gd name="T8" fmla="*/ 42 w 42"/>
                  <a:gd name="T9" fmla="*/ 45 h 45"/>
                  <a:gd name="T10" fmla="*/ 10 w 42"/>
                  <a:gd name="T11" fmla="*/ 35 h 45"/>
                  <a:gd name="T12" fmla="*/ 32 w 42"/>
                  <a:gd name="T13" fmla="*/ 35 h 45"/>
                  <a:gd name="T14" fmla="*/ 32 w 42"/>
                  <a:gd name="T15" fmla="*/ 10 h 45"/>
                  <a:gd name="T16" fmla="*/ 10 w 42"/>
                  <a:gd name="T17" fmla="*/ 10 h 45"/>
                  <a:gd name="T18" fmla="*/ 10 w 42"/>
                  <a:gd name="T19" fmla="*/ 35 h 45"/>
                  <a:gd name="T20" fmla="*/ 10 w 42"/>
                  <a:gd name="T21" fmla="*/ 35 h 45"/>
                  <a:gd name="T22" fmla="*/ 10 w 42"/>
                  <a:gd name="T2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5">
                    <a:moveTo>
                      <a:pt x="42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5"/>
                    </a:lnTo>
                    <a:close/>
                    <a:moveTo>
                      <a:pt x="10" y="35"/>
                    </a:moveTo>
                    <a:lnTo>
                      <a:pt x="32" y="35"/>
                    </a:lnTo>
                    <a:lnTo>
                      <a:pt x="32" y="10"/>
                    </a:lnTo>
                    <a:lnTo>
                      <a:pt x="10" y="10"/>
                    </a:lnTo>
                    <a:lnTo>
                      <a:pt x="10" y="35"/>
                    </a:lnTo>
                    <a:close/>
                    <a:moveTo>
                      <a:pt x="10" y="35"/>
                    </a:moveTo>
                    <a:lnTo>
                      <a:pt x="10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54" name="Freeform 10"/>
              <p:cNvSpPr>
                <a:spLocks noEditPoints="1"/>
              </p:cNvSpPr>
              <p:nvPr/>
            </p:nvSpPr>
            <p:spPr bwMode="auto">
              <a:xfrm>
                <a:off x="5051" y="3604"/>
                <a:ext cx="42" cy="45"/>
              </a:xfrm>
              <a:custGeom>
                <a:avLst/>
                <a:gdLst>
                  <a:gd name="T0" fmla="*/ 42 w 42"/>
                  <a:gd name="T1" fmla="*/ 45 h 45"/>
                  <a:gd name="T2" fmla="*/ 0 w 42"/>
                  <a:gd name="T3" fmla="*/ 45 h 45"/>
                  <a:gd name="T4" fmla="*/ 0 w 42"/>
                  <a:gd name="T5" fmla="*/ 0 h 45"/>
                  <a:gd name="T6" fmla="*/ 42 w 42"/>
                  <a:gd name="T7" fmla="*/ 0 h 45"/>
                  <a:gd name="T8" fmla="*/ 42 w 42"/>
                  <a:gd name="T9" fmla="*/ 45 h 45"/>
                  <a:gd name="T10" fmla="*/ 10 w 42"/>
                  <a:gd name="T11" fmla="*/ 35 h 45"/>
                  <a:gd name="T12" fmla="*/ 32 w 42"/>
                  <a:gd name="T13" fmla="*/ 35 h 45"/>
                  <a:gd name="T14" fmla="*/ 32 w 42"/>
                  <a:gd name="T15" fmla="*/ 10 h 45"/>
                  <a:gd name="T16" fmla="*/ 10 w 42"/>
                  <a:gd name="T17" fmla="*/ 10 h 45"/>
                  <a:gd name="T18" fmla="*/ 10 w 42"/>
                  <a:gd name="T19" fmla="*/ 35 h 45"/>
                  <a:gd name="T20" fmla="*/ 10 w 42"/>
                  <a:gd name="T21" fmla="*/ 35 h 45"/>
                  <a:gd name="T22" fmla="*/ 10 w 42"/>
                  <a:gd name="T2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5">
                    <a:moveTo>
                      <a:pt x="42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5"/>
                    </a:lnTo>
                    <a:moveTo>
                      <a:pt x="10" y="35"/>
                    </a:moveTo>
                    <a:lnTo>
                      <a:pt x="32" y="35"/>
                    </a:lnTo>
                    <a:lnTo>
                      <a:pt x="32" y="10"/>
                    </a:lnTo>
                    <a:lnTo>
                      <a:pt x="10" y="10"/>
                    </a:lnTo>
                    <a:lnTo>
                      <a:pt x="10" y="35"/>
                    </a:lnTo>
                    <a:moveTo>
                      <a:pt x="10" y="35"/>
                    </a:moveTo>
                    <a:lnTo>
                      <a:pt x="10" y="35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55" name="Rectangle 11"/>
              <p:cNvSpPr>
                <a:spLocks noChangeArrowheads="1"/>
              </p:cNvSpPr>
              <p:nvPr/>
            </p:nvSpPr>
            <p:spPr bwMode="auto">
              <a:xfrm>
                <a:off x="5111" y="3622"/>
                <a:ext cx="61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</p:grpSp>
      </p:grpSp>
      <p:grpSp>
        <p:nvGrpSpPr>
          <p:cNvPr id="75" name="Group 29"/>
          <p:cNvGrpSpPr>
            <a:grpSpLocks noChangeAspect="1"/>
          </p:cNvGrpSpPr>
          <p:nvPr/>
        </p:nvGrpSpPr>
        <p:grpSpPr bwMode="auto">
          <a:xfrm>
            <a:off x="2904425" y="1671962"/>
            <a:ext cx="289918" cy="526011"/>
            <a:chOff x="-4317" y="893"/>
            <a:chExt cx="1729" cy="3137"/>
          </a:xfrm>
          <a:solidFill>
            <a:srgbClr val="003399"/>
          </a:solidFill>
        </p:grpSpPr>
        <p:sp>
          <p:nvSpPr>
            <p:cNvPr id="76" name="Freeform 31"/>
            <p:cNvSpPr>
              <a:spLocks noEditPoints="1"/>
            </p:cNvSpPr>
            <p:nvPr/>
          </p:nvSpPr>
          <p:spPr bwMode="auto">
            <a:xfrm>
              <a:off x="-3849" y="893"/>
              <a:ext cx="801" cy="804"/>
            </a:xfrm>
            <a:custGeom>
              <a:avLst/>
              <a:gdLst>
                <a:gd name="T0" fmla="*/ 724 w 1601"/>
                <a:gd name="T1" fmla="*/ 261 h 1607"/>
                <a:gd name="T2" fmla="*/ 585 w 1601"/>
                <a:gd name="T3" fmla="*/ 297 h 1607"/>
                <a:gd name="T4" fmla="*/ 464 w 1601"/>
                <a:gd name="T5" fmla="*/ 367 h 1607"/>
                <a:gd name="T6" fmla="*/ 365 w 1601"/>
                <a:gd name="T7" fmla="*/ 466 h 1607"/>
                <a:gd name="T8" fmla="*/ 294 w 1601"/>
                <a:gd name="T9" fmla="*/ 588 h 1607"/>
                <a:gd name="T10" fmla="*/ 258 w 1601"/>
                <a:gd name="T11" fmla="*/ 728 h 1607"/>
                <a:gd name="T12" fmla="*/ 258 w 1601"/>
                <a:gd name="T13" fmla="*/ 879 h 1607"/>
                <a:gd name="T14" fmla="*/ 296 w 1601"/>
                <a:gd name="T15" fmla="*/ 1017 h 1607"/>
                <a:gd name="T16" fmla="*/ 367 w 1601"/>
                <a:gd name="T17" fmla="*/ 1139 h 1607"/>
                <a:gd name="T18" fmla="*/ 464 w 1601"/>
                <a:gd name="T19" fmla="*/ 1238 h 1607"/>
                <a:gd name="T20" fmla="*/ 585 w 1601"/>
                <a:gd name="T21" fmla="*/ 1308 h 1607"/>
                <a:gd name="T22" fmla="*/ 724 w 1601"/>
                <a:gd name="T23" fmla="*/ 1346 h 1607"/>
                <a:gd name="T24" fmla="*/ 875 w 1601"/>
                <a:gd name="T25" fmla="*/ 1346 h 1607"/>
                <a:gd name="T26" fmla="*/ 1015 w 1601"/>
                <a:gd name="T27" fmla="*/ 1308 h 1607"/>
                <a:gd name="T28" fmla="*/ 1137 w 1601"/>
                <a:gd name="T29" fmla="*/ 1238 h 1607"/>
                <a:gd name="T30" fmla="*/ 1234 w 1601"/>
                <a:gd name="T31" fmla="*/ 1139 h 1607"/>
                <a:gd name="T32" fmla="*/ 1304 w 1601"/>
                <a:gd name="T33" fmla="*/ 1017 h 1607"/>
                <a:gd name="T34" fmla="*/ 1342 w 1601"/>
                <a:gd name="T35" fmla="*/ 879 h 1607"/>
                <a:gd name="T36" fmla="*/ 1342 w 1601"/>
                <a:gd name="T37" fmla="*/ 728 h 1607"/>
                <a:gd name="T38" fmla="*/ 1304 w 1601"/>
                <a:gd name="T39" fmla="*/ 588 h 1607"/>
                <a:gd name="T40" fmla="*/ 1234 w 1601"/>
                <a:gd name="T41" fmla="*/ 466 h 1607"/>
                <a:gd name="T42" fmla="*/ 1135 w 1601"/>
                <a:gd name="T43" fmla="*/ 367 h 1607"/>
                <a:gd name="T44" fmla="*/ 1015 w 1601"/>
                <a:gd name="T45" fmla="*/ 297 h 1607"/>
                <a:gd name="T46" fmla="*/ 875 w 1601"/>
                <a:gd name="T47" fmla="*/ 261 h 1607"/>
                <a:gd name="T48" fmla="*/ 800 w 1601"/>
                <a:gd name="T49" fmla="*/ 0 h 1607"/>
                <a:gd name="T50" fmla="*/ 983 w 1601"/>
                <a:gd name="T51" fmla="*/ 21 h 1607"/>
                <a:gd name="T52" fmla="*/ 1152 w 1601"/>
                <a:gd name="T53" fmla="*/ 82 h 1607"/>
                <a:gd name="T54" fmla="*/ 1301 w 1601"/>
                <a:gd name="T55" fmla="*/ 177 h 1607"/>
                <a:gd name="T56" fmla="*/ 1424 w 1601"/>
                <a:gd name="T57" fmla="*/ 302 h 1607"/>
                <a:gd name="T58" fmla="*/ 1519 w 1601"/>
                <a:gd name="T59" fmla="*/ 451 h 1607"/>
                <a:gd name="T60" fmla="*/ 1580 w 1601"/>
                <a:gd name="T61" fmla="*/ 620 h 1607"/>
                <a:gd name="T62" fmla="*/ 1601 w 1601"/>
                <a:gd name="T63" fmla="*/ 803 h 1607"/>
                <a:gd name="T64" fmla="*/ 1584 w 1601"/>
                <a:gd name="T65" fmla="*/ 987 h 1607"/>
                <a:gd name="T66" fmla="*/ 1527 w 1601"/>
                <a:gd name="T67" fmla="*/ 1156 h 1607"/>
                <a:gd name="T68" fmla="*/ 1434 w 1601"/>
                <a:gd name="T69" fmla="*/ 1305 h 1607"/>
                <a:gd name="T70" fmla="*/ 1310 w 1601"/>
                <a:gd name="T71" fmla="*/ 1428 h 1607"/>
                <a:gd name="T72" fmla="*/ 1160 w 1601"/>
                <a:gd name="T73" fmla="*/ 1523 h 1607"/>
                <a:gd name="T74" fmla="*/ 989 w 1601"/>
                <a:gd name="T75" fmla="*/ 1584 h 1607"/>
                <a:gd name="T76" fmla="*/ 800 w 1601"/>
                <a:gd name="T77" fmla="*/ 1607 h 1607"/>
                <a:gd name="T78" fmla="*/ 618 w 1601"/>
                <a:gd name="T79" fmla="*/ 1584 h 1607"/>
                <a:gd name="T80" fmla="*/ 449 w 1601"/>
                <a:gd name="T81" fmla="*/ 1523 h 1607"/>
                <a:gd name="T82" fmla="*/ 300 w 1601"/>
                <a:gd name="T83" fmla="*/ 1428 h 1607"/>
                <a:gd name="T84" fmla="*/ 177 w 1601"/>
                <a:gd name="T85" fmla="*/ 1305 h 1607"/>
                <a:gd name="T86" fmla="*/ 81 w 1601"/>
                <a:gd name="T87" fmla="*/ 1156 h 1607"/>
                <a:gd name="T88" fmla="*/ 21 w 1601"/>
                <a:gd name="T89" fmla="*/ 987 h 1607"/>
                <a:gd name="T90" fmla="*/ 0 w 1601"/>
                <a:gd name="T91" fmla="*/ 803 h 1607"/>
                <a:gd name="T92" fmla="*/ 21 w 1601"/>
                <a:gd name="T93" fmla="*/ 620 h 1607"/>
                <a:gd name="T94" fmla="*/ 81 w 1601"/>
                <a:gd name="T95" fmla="*/ 451 h 1607"/>
                <a:gd name="T96" fmla="*/ 177 w 1601"/>
                <a:gd name="T97" fmla="*/ 302 h 1607"/>
                <a:gd name="T98" fmla="*/ 300 w 1601"/>
                <a:gd name="T99" fmla="*/ 177 h 1607"/>
                <a:gd name="T100" fmla="*/ 449 w 1601"/>
                <a:gd name="T101" fmla="*/ 82 h 1607"/>
                <a:gd name="T102" fmla="*/ 618 w 1601"/>
                <a:gd name="T103" fmla="*/ 21 h 1607"/>
                <a:gd name="T104" fmla="*/ 800 w 1601"/>
                <a:gd name="T105" fmla="*/ 0 h 1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01" h="1607">
                  <a:moveTo>
                    <a:pt x="800" y="255"/>
                  </a:moveTo>
                  <a:lnTo>
                    <a:pt x="724" y="261"/>
                  </a:lnTo>
                  <a:lnTo>
                    <a:pt x="652" y="274"/>
                  </a:lnTo>
                  <a:lnTo>
                    <a:pt x="585" y="297"/>
                  </a:lnTo>
                  <a:lnTo>
                    <a:pt x="521" y="329"/>
                  </a:lnTo>
                  <a:lnTo>
                    <a:pt x="464" y="367"/>
                  </a:lnTo>
                  <a:lnTo>
                    <a:pt x="410" y="415"/>
                  </a:lnTo>
                  <a:lnTo>
                    <a:pt x="365" y="466"/>
                  </a:lnTo>
                  <a:lnTo>
                    <a:pt x="327" y="525"/>
                  </a:lnTo>
                  <a:lnTo>
                    <a:pt x="294" y="588"/>
                  </a:lnTo>
                  <a:lnTo>
                    <a:pt x="272" y="656"/>
                  </a:lnTo>
                  <a:lnTo>
                    <a:pt x="258" y="728"/>
                  </a:lnTo>
                  <a:lnTo>
                    <a:pt x="253" y="803"/>
                  </a:lnTo>
                  <a:lnTo>
                    <a:pt x="258" y="879"/>
                  </a:lnTo>
                  <a:lnTo>
                    <a:pt x="272" y="951"/>
                  </a:lnTo>
                  <a:lnTo>
                    <a:pt x="296" y="1017"/>
                  </a:lnTo>
                  <a:lnTo>
                    <a:pt x="327" y="1082"/>
                  </a:lnTo>
                  <a:lnTo>
                    <a:pt x="367" y="1139"/>
                  </a:lnTo>
                  <a:lnTo>
                    <a:pt x="412" y="1192"/>
                  </a:lnTo>
                  <a:lnTo>
                    <a:pt x="464" y="1238"/>
                  </a:lnTo>
                  <a:lnTo>
                    <a:pt x="523" y="1278"/>
                  </a:lnTo>
                  <a:lnTo>
                    <a:pt x="585" y="1308"/>
                  </a:lnTo>
                  <a:lnTo>
                    <a:pt x="654" y="1331"/>
                  </a:lnTo>
                  <a:lnTo>
                    <a:pt x="724" y="1346"/>
                  </a:lnTo>
                  <a:lnTo>
                    <a:pt x="800" y="1350"/>
                  </a:lnTo>
                  <a:lnTo>
                    <a:pt x="875" y="1346"/>
                  </a:lnTo>
                  <a:lnTo>
                    <a:pt x="947" y="1331"/>
                  </a:lnTo>
                  <a:lnTo>
                    <a:pt x="1015" y="1308"/>
                  </a:lnTo>
                  <a:lnTo>
                    <a:pt x="1078" y="1278"/>
                  </a:lnTo>
                  <a:lnTo>
                    <a:pt x="1137" y="1238"/>
                  </a:lnTo>
                  <a:lnTo>
                    <a:pt x="1188" y="1192"/>
                  </a:lnTo>
                  <a:lnTo>
                    <a:pt x="1234" y="1139"/>
                  </a:lnTo>
                  <a:lnTo>
                    <a:pt x="1274" y="1082"/>
                  </a:lnTo>
                  <a:lnTo>
                    <a:pt x="1304" y="1017"/>
                  </a:lnTo>
                  <a:lnTo>
                    <a:pt x="1327" y="951"/>
                  </a:lnTo>
                  <a:lnTo>
                    <a:pt x="1342" y="879"/>
                  </a:lnTo>
                  <a:lnTo>
                    <a:pt x="1346" y="803"/>
                  </a:lnTo>
                  <a:lnTo>
                    <a:pt x="1342" y="728"/>
                  </a:lnTo>
                  <a:lnTo>
                    <a:pt x="1327" y="656"/>
                  </a:lnTo>
                  <a:lnTo>
                    <a:pt x="1304" y="588"/>
                  </a:lnTo>
                  <a:lnTo>
                    <a:pt x="1274" y="525"/>
                  </a:lnTo>
                  <a:lnTo>
                    <a:pt x="1234" y="466"/>
                  </a:lnTo>
                  <a:lnTo>
                    <a:pt x="1188" y="415"/>
                  </a:lnTo>
                  <a:lnTo>
                    <a:pt x="1135" y="367"/>
                  </a:lnTo>
                  <a:lnTo>
                    <a:pt x="1078" y="329"/>
                  </a:lnTo>
                  <a:lnTo>
                    <a:pt x="1015" y="297"/>
                  </a:lnTo>
                  <a:lnTo>
                    <a:pt x="947" y="274"/>
                  </a:lnTo>
                  <a:lnTo>
                    <a:pt x="875" y="261"/>
                  </a:lnTo>
                  <a:lnTo>
                    <a:pt x="800" y="255"/>
                  </a:lnTo>
                  <a:close/>
                  <a:moveTo>
                    <a:pt x="800" y="0"/>
                  </a:moveTo>
                  <a:lnTo>
                    <a:pt x="894" y="6"/>
                  </a:lnTo>
                  <a:lnTo>
                    <a:pt x="983" y="21"/>
                  </a:lnTo>
                  <a:lnTo>
                    <a:pt x="1069" y="48"/>
                  </a:lnTo>
                  <a:lnTo>
                    <a:pt x="1152" y="82"/>
                  </a:lnTo>
                  <a:lnTo>
                    <a:pt x="1228" y="126"/>
                  </a:lnTo>
                  <a:lnTo>
                    <a:pt x="1301" y="177"/>
                  </a:lnTo>
                  <a:lnTo>
                    <a:pt x="1365" y="236"/>
                  </a:lnTo>
                  <a:lnTo>
                    <a:pt x="1424" y="302"/>
                  </a:lnTo>
                  <a:lnTo>
                    <a:pt x="1476" y="373"/>
                  </a:lnTo>
                  <a:lnTo>
                    <a:pt x="1519" y="451"/>
                  </a:lnTo>
                  <a:lnTo>
                    <a:pt x="1553" y="533"/>
                  </a:lnTo>
                  <a:lnTo>
                    <a:pt x="1580" y="620"/>
                  </a:lnTo>
                  <a:lnTo>
                    <a:pt x="1595" y="709"/>
                  </a:lnTo>
                  <a:lnTo>
                    <a:pt x="1601" y="803"/>
                  </a:lnTo>
                  <a:lnTo>
                    <a:pt x="1597" y="896"/>
                  </a:lnTo>
                  <a:lnTo>
                    <a:pt x="1584" y="987"/>
                  </a:lnTo>
                  <a:lnTo>
                    <a:pt x="1561" y="1073"/>
                  </a:lnTo>
                  <a:lnTo>
                    <a:pt x="1527" y="1156"/>
                  </a:lnTo>
                  <a:lnTo>
                    <a:pt x="1485" y="1232"/>
                  </a:lnTo>
                  <a:lnTo>
                    <a:pt x="1434" y="1305"/>
                  </a:lnTo>
                  <a:lnTo>
                    <a:pt x="1375" y="1371"/>
                  </a:lnTo>
                  <a:lnTo>
                    <a:pt x="1310" y="1428"/>
                  </a:lnTo>
                  <a:lnTo>
                    <a:pt x="1238" y="1482"/>
                  </a:lnTo>
                  <a:lnTo>
                    <a:pt x="1160" y="1523"/>
                  </a:lnTo>
                  <a:lnTo>
                    <a:pt x="1076" y="1559"/>
                  </a:lnTo>
                  <a:lnTo>
                    <a:pt x="989" y="1584"/>
                  </a:lnTo>
                  <a:lnTo>
                    <a:pt x="895" y="1601"/>
                  </a:lnTo>
                  <a:lnTo>
                    <a:pt x="800" y="1607"/>
                  </a:lnTo>
                  <a:lnTo>
                    <a:pt x="707" y="1601"/>
                  </a:lnTo>
                  <a:lnTo>
                    <a:pt x="618" y="1584"/>
                  </a:lnTo>
                  <a:lnTo>
                    <a:pt x="530" y="1559"/>
                  </a:lnTo>
                  <a:lnTo>
                    <a:pt x="449" y="1523"/>
                  </a:lnTo>
                  <a:lnTo>
                    <a:pt x="372" y="1482"/>
                  </a:lnTo>
                  <a:lnTo>
                    <a:pt x="300" y="1428"/>
                  </a:lnTo>
                  <a:lnTo>
                    <a:pt x="236" y="1371"/>
                  </a:lnTo>
                  <a:lnTo>
                    <a:pt x="177" y="1305"/>
                  </a:lnTo>
                  <a:lnTo>
                    <a:pt x="125" y="1232"/>
                  </a:lnTo>
                  <a:lnTo>
                    <a:pt x="81" y="1156"/>
                  </a:lnTo>
                  <a:lnTo>
                    <a:pt x="47" y="1073"/>
                  </a:lnTo>
                  <a:lnTo>
                    <a:pt x="21" y="987"/>
                  </a:lnTo>
                  <a:lnTo>
                    <a:pt x="5" y="896"/>
                  </a:lnTo>
                  <a:lnTo>
                    <a:pt x="0" y="803"/>
                  </a:lnTo>
                  <a:lnTo>
                    <a:pt x="5" y="709"/>
                  </a:lnTo>
                  <a:lnTo>
                    <a:pt x="21" y="620"/>
                  </a:lnTo>
                  <a:lnTo>
                    <a:pt x="47" y="533"/>
                  </a:lnTo>
                  <a:lnTo>
                    <a:pt x="81" y="451"/>
                  </a:lnTo>
                  <a:lnTo>
                    <a:pt x="125" y="373"/>
                  </a:lnTo>
                  <a:lnTo>
                    <a:pt x="177" y="302"/>
                  </a:lnTo>
                  <a:lnTo>
                    <a:pt x="236" y="236"/>
                  </a:lnTo>
                  <a:lnTo>
                    <a:pt x="300" y="177"/>
                  </a:lnTo>
                  <a:lnTo>
                    <a:pt x="372" y="126"/>
                  </a:lnTo>
                  <a:lnTo>
                    <a:pt x="449" y="82"/>
                  </a:lnTo>
                  <a:lnTo>
                    <a:pt x="530" y="48"/>
                  </a:lnTo>
                  <a:lnTo>
                    <a:pt x="618" y="21"/>
                  </a:lnTo>
                  <a:lnTo>
                    <a:pt x="707" y="6"/>
                  </a:lnTo>
                  <a:lnTo>
                    <a:pt x="8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32"/>
            <p:cNvSpPr>
              <a:spLocks noEditPoints="1"/>
            </p:cNvSpPr>
            <p:nvPr/>
          </p:nvSpPr>
          <p:spPr bwMode="auto">
            <a:xfrm>
              <a:off x="-4317" y="1758"/>
              <a:ext cx="1729" cy="2272"/>
            </a:xfrm>
            <a:custGeom>
              <a:avLst/>
              <a:gdLst>
                <a:gd name="T0" fmla="*/ 966 w 3458"/>
                <a:gd name="T1" fmla="*/ 293 h 4543"/>
                <a:gd name="T2" fmla="*/ 757 w 3458"/>
                <a:gd name="T3" fmla="*/ 473 h 4543"/>
                <a:gd name="T4" fmla="*/ 253 w 3458"/>
                <a:gd name="T5" fmla="*/ 1529 h 4543"/>
                <a:gd name="T6" fmla="*/ 318 w 3458"/>
                <a:gd name="T7" fmla="*/ 1652 h 4543"/>
                <a:gd name="T8" fmla="*/ 458 w 3458"/>
                <a:gd name="T9" fmla="*/ 1677 h 4543"/>
                <a:gd name="T10" fmla="*/ 563 w 3458"/>
                <a:gd name="T11" fmla="*/ 1590 h 4543"/>
                <a:gd name="T12" fmla="*/ 943 w 3458"/>
                <a:gd name="T13" fmla="*/ 4168 h 4543"/>
                <a:gd name="T14" fmla="*/ 1086 w 3458"/>
                <a:gd name="T15" fmla="*/ 4279 h 4543"/>
                <a:gd name="T16" fmla="*/ 1270 w 3458"/>
                <a:gd name="T17" fmla="*/ 4241 h 4543"/>
                <a:gd name="T18" fmla="*/ 1348 w 3458"/>
                <a:gd name="T19" fmla="*/ 4077 h 4543"/>
                <a:gd name="T20" fmla="*/ 1415 w 3458"/>
                <a:gd name="T21" fmla="*/ 2312 h 4543"/>
                <a:gd name="T22" fmla="*/ 1601 w 3458"/>
                <a:gd name="T23" fmla="*/ 2162 h 4543"/>
                <a:gd name="T24" fmla="*/ 1849 w 3458"/>
                <a:gd name="T25" fmla="*/ 2160 h 4543"/>
                <a:gd name="T26" fmla="*/ 2037 w 3458"/>
                <a:gd name="T27" fmla="*/ 2312 h 4543"/>
                <a:gd name="T28" fmla="*/ 2102 w 3458"/>
                <a:gd name="T29" fmla="*/ 4077 h 4543"/>
                <a:gd name="T30" fmla="*/ 2181 w 3458"/>
                <a:gd name="T31" fmla="*/ 4241 h 4543"/>
                <a:gd name="T32" fmla="*/ 2366 w 3458"/>
                <a:gd name="T33" fmla="*/ 4279 h 4543"/>
                <a:gd name="T34" fmla="*/ 2508 w 3458"/>
                <a:gd name="T35" fmla="*/ 4168 h 4543"/>
                <a:gd name="T36" fmla="*/ 2891 w 3458"/>
                <a:gd name="T37" fmla="*/ 1590 h 4543"/>
                <a:gd name="T38" fmla="*/ 2995 w 3458"/>
                <a:gd name="T39" fmla="*/ 1677 h 4543"/>
                <a:gd name="T40" fmla="*/ 3136 w 3458"/>
                <a:gd name="T41" fmla="*/ 1652 h 4543"/>
                <a:gd name="T42" fmla="*/ 3199 w 3458"/>
                <a:gd name="T43" fmla="*/ 1529 h 4543"/>
                <a:gd name="T44" fmla="*/ 2697 w 3458"/>
                <a:gd name="T45" fmla="*/ 473 h 4543"/>
                <a:gd name="T46" fmla="*/ 2488 w 3458"/>
                <a:gd name="T47" fmla="*/ 293 h 4543"/>
                <a:gd name="T48" fmla="*/ 1177 w 3458"/>
                <a:gd name="T49" fmla="*/ 247 h 4543"/>
                <a:gd name="T50" fmla="*/ 2436 w 3458"/>
                <a:gd name="T51" fmla="*/ 19 h 4543"/>
                <a:gd name="T52" fmla="*/ 2744 w 3458"/>
                <a:gd name="T53" fmla="*/ 165 h 4543"/>
                <a:gd name="T54" fmla="*/ 2957 w 3458"/>
                <a:gd name="T55" fmla="*/ 429 h 4543"/>
                <a:gd name="T56" fmla="*/ 3458 w 3458"/>
                <a:gd name="T57" fmla="*/ 1523 h 4543"/>
                <a:gd name="T58" fmla="*/ 3395 w 3458"/>
                <a:gd name="T59" fmla="*/ 1742 h 4543"/>
                <a:gd name="T60" fmla="*/ 3212 w 3458"/>
                <a:gd name="T61" fmla="*/ 1903 h 4543"/>
                <a:gd name="T62" fmla="*/ 2995 w 3458"/>
                <a:gd name="T63" fmla="*/ 1936 h 4543"/>
                <a:gd name="T64" fmla="*/ 2786 w 3458"/>
                <a:gd name="T65" fmla="*/ 1863 h 4543"/>
                <a:gd name="T66" fmla="*/ 2742 w 3458"/>
                <a:gd name="T67" fmla="*/ 4273 h 4543"/>
                <a:gd name="T68" fmla="*/ 2567 w 3458"/>
                <a:gd name="T69" fmla="*/ 4469 h 4543"/>
                <a:gd name="T70" fmla="*/ 2307 w 3458"/>
                <a:gd name="T71" fmla="*/ 4543 h 4543"/>
                <a:gd name="T72" fmla="*/ 2044 w 3458"/>
                <a:gd name="T73" fmla="*/ 4469 h 4543"/>
                <a:gd name="T74" fmla="*/ 1869 w 3458"/>
                <a:gd name="T75" fmla="*/ 4273 h 4543"/>
                <a:gd name="T76" fmla="*/ 1826 w 3458"/>
                <a:gd name="T77" fmla="*/ 2487 h 4543"/>
                <a:gd name="T78" fmla="*/ 1763 w 3458"/>
                <a:gd name="T79" fmla="*/ 2390 h 4543"/>
                <a:gd name="T80" fmla="*/ 1647 w 3458"/>
                <a:gd name="T81" fmla="*/ 2424 h 4543"/>
                <a:gd name="T82" fmla="*/ 1626 w 3458"/>
                <a:gd name="T83" fmla="*/ 4144 h 4543"/>
                <a:gd name="T84" fmla="*/ 1514 w 3458"/>
                <a:gd name="T85" fmla="*/ 4383 h 4543"/>
                <a:gd name="T86" fmla="*/ 1289 w 3458"/>
                <a:gd name="T87" fmla="*/ 4524 h 4543"/>
                <a:gd name="T88" fmla="*/ 1012 w 3458"/>
                <a:gd name="T89" fmla="*/ 4524 h 4543"/>
                <a:gd name="T90" fmla="*/ 787 w 3458"/>
                <a:gd name="T91" fmla="*/ 4383 h 4543"/>
                <a:gd name="T92" fmla="*/ 675 w 3458"/>
                <a:gd name="T93" fmla="*/ 4144 h 4543"/>
                <a:gd name="T94" fmla="*/ 572 w 3458"/>
                <a:gd name="T95" fmla="*/ 1911 h 4543"/>
                <a:gd name="T96" fmla="*/ 350 w 3458"/>
                <a:gd name="T97" fmla="*/ 1934 h 4543"/>
                <a:gd name="T98" fmla="*/ 141 w 3458"/>
                <a:gd name="T99" fmla="*/ 1831 h 4543"/>
                <a:gd name="T100" fmla="*/ 15 w 3458"/>
                <a:gd name="T101" fmla="*/ 1635 h 4543"/>
                <a:gd name="T102" fmla="*/ 21 w 3458"/>
                <a:gd name="T103" fmla="*/ 1409 h 4543"/>
                <a:gd name="T104" fmla="*/ 588 w 3458"/>
                <a:gd name="T105" fmla="*/ 285 h 4543"/>
                <a:gd name="T106" fmla="*/ 854 w 3458"/>
                <a:gd name="T107" fmla="*/ 76 h 4543"/>
                <a:gd name="T108" fmla="*/ 1191 w 3458"/>
                <a:gd name="T109" fmla="*/ 0 h 4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58" h="4543">
                  <a:moveTo>
                    <a:pt x="1177" y="247"/>
                  </a:moveTo>
                  <a:lnTo>
                    <a:pt x="1103" y="253"/>
                  </a:lnTo>
                  <a:lnTo>
                    <a:pt x="1033" y="268"/>
                  </a:lnTo>
                  <a:lnTo>
                    <a:pt x="966" y="293"/>
                  </a:lnTo>
                  <a:lnTo>
                    <a:pt x="905" y="327"/>
                  </a:lnTo>
                  <a:lnTo>
                    <a:pt x="848" y="369"/>
                  </a:lnTo>
                  <a:lnTo>
                    <a:pt x="799" y="418"/>
                  </a:lnTo>
                  <a:lnTo>
                    <a:pt x="757" y="473"/>
                  </a:lnTo>
                  <a:lnTo>
                    <a:pt x="723" y="534"/>
                  </a:lnTo>
                  <a:lnTo>
                    <a:pt x="270" y="1458"/>
                  </a:lnTo>
                  <a:lnTo>
                    <a:pt x="257" y="1493"/>
                  </a:lnTo>
                  <a:lnTo>
                    <a:pt x="253" y="1529"/>
                  </a:lnTo>
                  <a:lnTo>
                    <a:pt x="259" y="1565"/>
                  </a:lnTo>
                  <a:lnTo>
                    <a:pt x="272" y="1599"/>
                  </a:lnTo>
                  <a:lnTo>
                    <a:pt x="291" y="1628"/>
                  </a:lnTo>
                  <a:lnTo>
                    <a:pt x="318" y="1652"/>
                  </a:lnTo>
                  <a:lnTo>
                    <a:pt x="348" y="1668"/>
                  </a:lnTo>
                  <a:lnTo>
                    <a:pt x="384" y="1679"/>
                  </a:lnTo>
                  <a:lnTo>
                    <a:pt x="422" y="1683"/>
                  </a:lnTo>
                  <a:lnTo>
                    <a:pt x="458" y="1677"/>
                  </a:lnTo>
                  <a:lnTo>
                    <a:pt x="493" y="1666"/>
                  </a:lnTo>
                  <a:lnTo>
                    <a:pt x="523" y="1645"/>
                  </a:lnTo>
                  <a:lnTo>
                    <a:pt x="546" y="1620"/>
                  </a:lnTo>
                  <a:lnTo>
                    <a:pt x="563" y="1590"/>
                  </a:lnTo>
                  <a:lnTo>
                    <a:pt x="922" y="859"/>
                  </a:lnTo>
                  <a:lnTo>
                    <a:pt x="922" y="4077"/>
                  </a:lnTo>
                  <a:lnTo>
                    <a:pt x="928" y="4125"/>
                  </a:lnTo>
                  <a:lnTo>
                    <a:pt x="943" y="4168"/>
                  </a:lnTo>
                  <a:lnTo>
                    <a:pt x="968" y="4206"/>
                  </a:lnTo>
                  <a:lnTo>
                    <a:pt x="1000" y="4239"/>
                  </a:lnTo>
                  <a:lnTo>
                    <a:pt x="1040" y="4264"/>
                  </a:lnTo>
                  <a:lnTo>
                    <a:pt x="1086" y="4279"/>
                  </a:lnTo>
                  <a:lnTo>
                    <a:pt x="1135" y="4284"/>
                  </a:lnTo>
                  <a:lnTo>
                    <a:pt x="1185" y="4279"/>
                  </a:lnTo>
                  <a:lnTo>
                    <a:pt x="1230" y="4264"/>
                  </a:lnTo>
                  <a:lnTo>
                    <a:pt x="1270" y="4241"/>
                  </a:lnTo>
                  <a:lnTo>
                    <a:pt x="1303" y="4208"/>
                  </a:lnTo>
                  <a:lnTo>
                    <a:pt x="1327" y="4168"/>
                  </a:lnTo>
                  <a:lnTo>
                    <a:pt x="1345" y="4125"/>
                  </a:lnTo>
                  <a:lnTo>
                    <a:pt x="1348" y="4077"/>
                  </a:lnTo>
                  <a:lnTo>
                    <a:pt x="1348" y="2487"/>
                  </a:lnTo>
                  <a:lnTo>
                    <a:pt x="1362" y="2426"/>
                  </a:lnTo>
                  <a:lnTo>
                    <a:pt x="1385" y="2367"/>
                  </a:lnTo>
                  <a:lnTo>
                    <a:pt x="1415" y="2312"/>
                  </a:lnTo>
                  <a:lnTo>
                    <a:pt x="1453" y="2265"/>
                  </a:lnTo>
                  <a:lnTo>
                    <a:pt x="1497" y="2223"/>
                  </a:lnTo>
                  <a:lnTo>
                    <a:pt x="1546" y="2187"/>
                  </a:lnTo>
                  <a:lnTo>
                    <a:pt x="1601" y="2162"/>
                  </a:lnTo>
                  <a:lnTo>
                    <a:pt x="1662" y="2145"/>
                  </a:lnTo>
                  <a:lnTo>
                    <a:pt x="1725" y="2137"/>
                  </a:lnTo>
                  <a:lnTo>
                    <a:pt x="1790" y="2143"/>
                  </a:lnTo>
                  <a:lnTo>
                    <a:pt x="1849" y="2160"/>
                  </a:lnTo>
                  <a:lnTo>
                    <a:pt x="1904" y="2187"/>
                  </a:lnTo>
                  <a:lnTo>
                    <a:pt x="1955" y="2221"/>
                  </a:lnTo>
                  <a:lnTo>
                    <a:pt x="1999" y="2265"/>
                  </a:lnTo>
                  <a:lnTo>
                    <a:pt x="2037" y="2312"/>
                  </a:lnTo>
                  <a:lnTo>
                    <a:pt x="2067" y="2367"/>
                  </a:lnTo>
                  <a:lnTo>
                    <a:pt x="2088" y="2426"/>
                  </a:lnTo>
                  <a:lnTo>
                    <a:pt x="2102" y="2487"/>
                  </a:lnTo>
                  <a:lnTo>
                    <a:pt x="2102" y="4077"/>
                  </a:lnTo>
                  <a:lnTo>
                    <a:pt x="2107" y="4125"/>
                  </a:lnTo>
                  <a:lnTo>
                    <a:pt x="2124" y="4168"/>
                  </a:lnTo>
                  <a:lnTo>
                    <a:pt x="2149" y="4208"/>
                  </a:lnTo>
                  <a:lnTo>
                    <a:pt x="2181" y="4241"/>
                  </a:lnTo>
                  <a:lnTo>
                    <a:pt x="2221" y="4264"/>
                  </a:lnTo>
                  <a:lnTo>
                    <a:pt x="2267" y="4279"/>
                  </a:lnTo>
                  <a:lnTo>
                    <a:pt x="2316" y="4284"/>
                  </a:lnTo>
                  <a:lnTo>
                    <a:pt x="2366" y="4279"/>
                  </a:lnTo>
                  <a:lnTo>
                    <a:pt x="2412" y="4264"/>
                  </a:lnTo>
                  <a:lnTo>
                    <a:pt x="2451" y="4241"/>
                  </a:lnTo>
                  <a:lnTo>
                    <a:pt x="2484" y="4208"/>
                  </a:lnTo>
                  <a:lnTo>
                    <a:pt x="2508" y="4168"/>
                  </a:lnTo>
                  <a:lnTo>
                    <a:pt x="2524" y="4125"/>
                  </a:lnTo>
                  <a:lnTo>
                    <a:pt x="2529" y="4077"/>
                  </a:lnTo>
                  <a:lnTo>
                    <a:pt x="2529" y="859"/>
                  </a:lnTo>
                  <a:lnTo>
                    <a:pt x="2891" y="1590"/>
                  </a:lnTo>
                  <a:lnTo>
                    <a:pt x="2906" y="1620"/>
                  </a:lnTo>
                  <a:lnTo>
                    <a:pt x="2931" y="1645"/>
                  </a:lnTo>
                  <a:lnTo>
                    <a:pt x="2961" y="1666"/>
                  </a:lnTo>
                  <a:lnTo>
                    <a:pt x="2995" y="1677"/>
                  </a:lnTo>
                  <a:lnTo>
                    <a:pt x="3031" y="1683"/>
                  </a:lnTo>
                  <a:lnTo>
                    <a:pt x="3068" y="1679"/>
                  </a:lnTo>
                  <a:lnTo>
                    <a:pt x="3104" y="1668"/>
                  </a:lnTo>
                  <a:lnTo>
                    <a:pt x="3136" y="1652"/>
                  </a:lnTo>
                  <a:lnTo>
                    <a:pt x="3161" y="1628"/>
                  </a:lnTo>
                  <a:lnTo>
                    <a:pt x="3182" y="1599"/>
                  </a:lnTo>
                  <a:lnTo>
                    <a:pt x="3193" y="1565"/>
                  </a:lnTo>
                  <a:lnTo>
                    <a:pt x="3199" y="1529"/>
                  </a:lnTo>
                  <a:lnTo>
                    <a:pt x="3197" y="1493"/>
                  </a:lnTo>
                  <a:lnTo>
                    <a:pt x="3186" y="1458"/>
                  </a:lnTo>
                  <a:lnTo>
                    <a:pt x="2731" y="534"/>
                  </a:lnTo>
                  <a:lnTo>
                    <a:pt x="2697" y="473"/>
                  </a:lnTo>
                  <a:lnTo>
                    <a:pt x="2655" y="418"/>
                  </a:lnTo>
                  <a:lnTo>
                    <a:pt x="2605" y="369"/>
                  </a:lnTo>
                  <a:lnTo>
                    <a:pt x="2548" y="327"/>
                  </a:lnTo>
                  <a:lnTo>
                    <a:pt x="2488" y="293"/>
                  </a:lnTo>
                  <a:lnTo>
                    <a:pt x="2421" y="268"/>
                  </a:lnTo>
                  <a:lnTo>
                    <a:pt x="2351" y="253"/>
                  </a:lnTo>
                  <a:lnTo>
                    <a:pt x="2278" y="247"/>
                  </a:lnTo>
                  <a:lnTo>
                    <a:pt x="1177" y="247"/>
                  </a:lnTo>
                  <a:close/>
                  <a:moveTo>
                    <a:pt x="1191" y="0"/>
                  </a:moveTo>
                  <a:lnTo>
                    <a:pt x="2263" y="0"/>
                  </a:lnTo>
                  <a:lnTo>
                    <a:pt x="2351" y="3"/>
                  </a:lnTo>
                  <a:lnTo>
                    <a:pt x="2436" y="19"/>
                  </a:lnTo>
                  <a:lnTo>
                    <a:pt x="2520" y="43"/>
                  </a:lnTo>
                  <a:lnTo>
                    <a:pt x="2600" y="76"/>
                  </a:lnTo>
                  <a:lnTo>
                    <a:pt x="2676" y="118"/>
                  </a:lnTo>
                  <a:lnTo>
                    <a:pt x="2744" y="165"/>
                  </a:lnTo>
                  <a:lnTo>
                    <a:pt x="2809" y="222"/>
                  </a:lnTo>
                  <a:lnTo>
                    <a:pt x="2866" y="285"/>
                  </a:lnTo>
                  <a:lnTo>
                    <a:pt x="2915" y="355"/>
                  </a:lnTo>
                  <a:lnTo>
                    <a:pt x="2957" y="429"/>
                  </a:lnTo>
                  <a:lnTo>
                    <a:pt x="3412" y="1356"/>
                  </a:lnTo>
                  <a:lnTo>
                    <a:pt x="3437" y="1411"/>
                  </a:lnTo>
                  <a:lnTo>
                    <a:pt x="3452" y="1466"/>
                  </a:lnTo>
                  <a:lnTo>
                    <a:pt x="3458" y="1523"/>
                  </a:lnTo>
                  <a:lnTo>
                    <a:pt x="3454" y="1580"/>
                  </a:lnTo>
                  <a:lnTo>
                    <a:pt x="3442" y="1635"/>
                  </a:lnTo>
                  <a:lnTo>
                    <a:pt x="3421" y="1690"/>
                  </a:lnTo>
                  <a:lnTo>
                    <a:pt x="3395" y="1742"/>
                  </a:lnTo>
                  <a:lnTo>
                    <a:pt x="3359" y="1789"/>
                  </a:lnTo>
                  <a:lnTo>
                    <a:pt x="3317" y="1833"/>
                  </a:lnTo>
                  <a:lnTo>
                    <a:pt x="3267" y="1871"/>
                  </a:lnTo>
                  <a:lnTo>
                    <a:pt x="3212" y="1903"/>
                  </a:lnTo>
                  <a:lnTo>
                    <a:pt x="3161" y="1922"/>
                  </a:lnTo>
                  <a:lnTo>
                    <a:pt x="3108" y="1934"/>
                  </a:lnTo>
                  <a:lnTo>
                    <a:pt x="3051" y="1940"/>
                  </a:lnTo>
                  <a:lnTo>
                    <a:pt x="2995" y="1936"/>
                  </a:lnTo>
                  <a:lnTo>
                    <a:pt x="2938" y="1926"/>
                  </a:lnTo>
                  <a:lnTo>
                    <a:pt x="2885" y="1911"/>
                  </a:lnTo>
                  <a:lnTo>
                    <a:pt x="2834" y="1890"/>
                  </a:lnTo>
                  <a:lnTo>
                    <a:pt x="2786" y="1863"/>
                  </a:lnTo>
                  <a:lnTo>
                    <a:pt x="2786" y="4075"/>
                  </a:lnTo>
                  <a:lnTo>
                    <a:pt x="2780" y="4144"/>
                  </a:lnTo>
                  <a:lnTo>
                    <a:pt x="2765" y="4210"/>
                  </a:lnTo>
                  <a:lnTo>
                    <a:pt x="2742" y="4273"/>
                  </a:lnTo>
                  <a:lnTo>
                    <a:pt x="2710" y="4330"/>
                  </a:lnTo>
                  <a:lnTo>
                    <a:pt x="2668" y="4383"/>
                  </a:lnTo>
                  <a:lnTo>
                    <a:pt x="2621" y="4429"/>
                  </a:lnTo>
                  <a:lnTo>
                    <a:pt x="2567" y="4469"/>
                  </a:lnTo>
                  <a:lnTo>
                    <a:pt x="2508" y="4501"/>
                  </a:lnTo>
                  <a:lnTo>
                    <a:pt x="2446" y="4524"/>
                  </a:lnTo>
                  <a:lnTo>
                    <a:pt x="2377" y="4539"/>
                  </a:lnTo>
                  <a:lnTo>
                    <a:pt x="2307" y="4543"/>
                  </a:lnTo>
                  <a:lnTo>
                    <a:pt x="2235" y="4539"/>
                  </a:lnTo>
                  <a:lnTo>
                    <a:pt x="2166" y="4524"/>
                  </a:lnTo>
                  <a:lnTo>
                    <a:pt x="2103" y="4501"/>
                  </a:lnTo>
                  <a:lnTo>
                    <a:pt x="2044" y="4469"/>
                  </a:lnTo>
                  <a:lnTo>
                    <a:pt x="1991" y="4429"/>
                  </a:lnTo>
                  <a:lnTo>
                    <a:pt x="1944" y="4383"/>
                  </a:lnTo>
                  <a:lnTo>
                    <a:pt x="1902" y="4330"/>
                  </a:lnTo>
                  <a:lnTo>
                    <a:pt x="1869" y="4273"/>
                  </a:lnTo>
                  <a:lnTo>
                    <a:pt x="1847" y="4210"/>
                  </a:lnTo>
                  <a:lnTo>
                    <a:pt x="1831" y="4144"/>
                  </a:lnTo>
                  <a:lnTo>
                    <a:pt x="1826" y="4075"/>
                  </a:lnTo>
                  <a:lnTo>
                    <a:pt x="1826" y="2487"/>
                  </a:lnTo>
                  <a:lnTo>
                    <a:pt x="1822" y="2453"/>
                  </a:lnTo>
                  <a:lnTo>
                    <a:pt x="1809" y="2424"/>
                  </a:lnTo>
                  <a:lnTo>
                    <a:pt x="1790" y="2404"/>
                  </a:lnTo>
                  <a:lnTo>
                    <a:pt x="1763" y="2390"/>
                  </a:lnTo>
                  <a:lnTo>
                    <a:pt x="1729" y="2383"/>
                  </a:lnTo>
                  <a:lnTo>
                    <a:pt x="1695" y="2390"/>
                  </a:lnTo>
                  <a:lnTo>
                    <a:pt x="1668" y="2404"/>
                  </a:lnTo>
                  <a:lnTo>
                    <a:pt x="1647" y="2424"/>
                  </a:lnTo>
                  <a:lnTo>
                    <a:pt x="1636" y="2453"/>
                  </a:lnTo>
                  <a:lnTo>
                    <a:pt x="1632" y="2487"/>
                  </a:lnTo>
                  <a:lnTo>
                    <a:pt x="1632" y="4075"/>
                  </a:lnTo>
                  <a:lnTo>
                    <a:pt x="1626" y="4144"/>
                  </a:lnTo>
                  <a:lnTo>
                    <a:pt x="1611" y="4210"/>
                  </a:lnTo>
                  <a:lnTo>
                    <a:pt x="1586" y="4273"/>
                  </a:lnTo>
                  <a:lnTo>
                    <a:pt x="1554" y="4330"/>
                  </a:lnTo>
                  <a:lnTo>
                    <a:pt x="1514" y="4383"/>
                  </a:lnTo>
                  <a:lnTo>
                    <a:pt x="1466" y="4429"/>
                  </a:lnTo>
                  <a:lnTo>
                    <a:pt x="1413" y="4469"/>
                  </a:lnTo>
                  <a:lnTo>
                    <a:pt x="1354" y="4501"/>
                  </a:lnTo>
                  <a:lnTo>
                    <a:pt x="1289" y="4524"/>
                  </a:lnTo>
                  <a:lnTo>
                    <a:pt x="1223" y="4539"/>
                  </a:lnTo>
                  <a:lnTo>
                    <a:pt x="1151" y="4543"/>
                  </a:lnTo>
                  <a:lnTo>
                    <a:pt x="1080" y="4539"/>
                  </a:lnTo>
                  <a:lnTo>
                    <a:pt x="1012" y="4524"/>
                  </a:lnTo>
                  <a:lnTo>
                    <a:pt x="947" y="4501"/>
                  </a:lnTo>
                  <a:lnTo>
                    <a:pt x="888" y="4469"/>
                  </a:lnTo>
                  <a:lnTo>
                    <a:pt x="835" y="4429"/>
                  </a:lnTo>
                  <a:lnTo>
                    <a:pt x="787" y="4383"/>
                  </a:lnTo>
                  <a:lnTo>
                    <a:pt x="747" y="4330"/>
                  </a:lnTo>
                  <a:lnTo>
                    <a:pt x="715" y="4273"/>
                  </a:lnTo>
                  <a:lnTo>
                    <a:pt x="690" y="4210"/>
                  </a:lnTo>
                  <a:lnTo>
                    <a:pt x="675" y="4144"/>
                  </a:lnTo>
                  <a:lnTo>
                    <a:pt x="671" y="4075"/>
                  </a:lnTo>
                  <a:lnTo>
                    <a:pt x="671" y="1862"/>
                  </a:lnTo>
                  <a:lnTo>
                    <a:pt x="624" y="1888"/>
                  </a:lnTo>
                  <a:lnTo>
                    <a:pt x="572" y="1911"/>
                  </a:lnTo>
                  <a:lnTo>
                    <a:pt x="517" y="1926"/>
                  </a:lnTo>
                  <a:lnTo>
                    <a:pt x="462" y="1936"/>
                  </a:lnTo>
                  <a:lnTo>
                    <a:pt x="405" y="1938"/>
                  </a:lnTo>
                  <a:lnTo>
                    <a:pt x="350" y="1934"/>
                  </a:lnTo>
                  <a:lnTo>
                    <a:pt x="295" y="1922"/>
                  </a:lnTo>
                  <a:lnTo>
                    <a:pt x="243" y="1901"/>
                  </a:lnTo>
                  <a:lnTo>
                    <a:pt x="188" y="1869"/>
                  </a:lnTo>
                  <a:lnTo>
                    <a:pt x="141" y="1831"/>
                  </a:lnTo>
                  <a:lnTo>
                    <a:pt x="99" y="1789"/>
                  </a:lnTo>
                  <a:lnTo>
                    <a:pt x="63" y="1740"/>
                  </a:lnTo>
                  <a:lnTo>
                    <a:pt x="36" y="1688"/>
                  </a:lnTo>
                  <a:lnTo>
                    <a:pt x="15" y="1635"/>
                  </a:lnTo>
                  <a:lnTo>
                    <a:pt x="4" y="1580"/>
                  </a:lnTo>
                  <a:lnTo>
                    <a:pt x="0" y="1523"/>
                  </a:lnTo>
                  <a:lnTo>
                    <a:pt x="6" y="1466"/>
                  </a:lnTo>
                  <a:lnTo>
                    <a:pt x="21" y="1409"/>
                  </a:lnTo>
                  <a:lnTo>
                    <a:pt x="44" y="1354"/>
                  </a:lnTo>
                  <a:lnTo>
                    <a:pt x="498" y="429"/>
                  </a:lnTo>
                  <a:lnTo>
                    <a:pt x="538" y="353"/>
                  </a:lnTo>
                  <a:lnTo>
                    <a:pt x="588" y="285"/>
                  </a:lnTo>
                  <a:lnTo>
                    <a:pt x="645" y="222"/>
                  </a:lnTo>
                  <a:lnTo>
                    <a:pt x="707" y="165"/>
                  </a:lnTo>
                  <a:lnTo>
                    <a:pt x="778" y="116"/>
                  </a:lnTo>
                  <a:lnTo>
                    <a:pt x="854" y="76"/>
                  </a:lnTo>
                  <a:lnTo>
                    <a:pt x="934" y="43"/>
                  </a:lnTo>
                  <a:lnTo>
                    <a:pt x="1017" y="19"/>
                  </a:lnTo>
                  <a:lnTo>
                    <a:pt x="1103" y="3"/>
                  </a:lnTo>
                  <a:lnTo>
                    <a:pt x="11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4" name="Group 52"/>
          <p:cNvGrpSpPr>
            <a:grpSpLocks noChangeAspect="1"/>
          </p:cNvGrpSpPr>
          <p:nvPr/>
        </p:nvGrpSpPr>
        <p:grpSpPr bwMode="auto">
          <a:xfrm flipH="1">
            <a:off x="969795" y="1696721"/>
            <a:ext cx="476493" cy="476493"/>
            <a:chOff x="2030" y="2533"/>
            <a:chExt cx="1676" cy="1676"/>
          </a:xfrm>
          <a:solidFill>
            <a:srgbClr val="003399"/>
          </a:solidFill>
        </p:grpSpPr>
        <p:sp>
          <p:nvSpPr>
            <p:cNvPr id="85" name="Freeform 54"/>
            <p:cNvSpPr>
              <a:spLocks/>
            </p:cNvSpPr>
            <p:nvPr/>
          </p:nvSpPr>
          <p:spPr bwMode="auto">
            <a:xfrm>
              <a:off x="2918" y="2724"/>
              <a:ext cx="462" cy="878"/>
            </a:xfrm>
            <a:custGeom>
              <a:avLst/>
              <a:gdLst>
                <a:gd name="T0" fmla="*/ 845 w 922"/>
                <a:gd name="T1" fmla="*/ 0 h 1756"/>
                <a:gd name="T2" fmla="*/ 862 w 922"/>
                <a:gd name="T3" fmla="*/ 1 h 1756"/>
                <a:gd name="T4" fmla="*/ 879 w 922"/>
                <a:gd name="T5" fmla="*/ 7 h 1756"/>
                <a:gd name="T6" fmla="*/ 894 w 922"/>
                <a:gd name="T7" fmla="*/ 16 h 1756"/>
                <a:gd name="T8" fmla="*/ 906 w 922"/>
                <a:gd name="T9" fmla="*/ 28 h 1756"/>
                <a:gd name="T10" fmla="*/ 914 w 922"/>
                <a:gd name="T11" fmla="*/ 43 h 1756"/>
                <a:gd name="T12" fmla="*/ 920 w 922"/>
                <a:gd name="T13" fmla="*/ 58 h 1756"/>
                <a:gd name="T14" fmla="*/ 922 w 922"/>
                <a:gd name="T15" fmla="*/ 75 h 1756"/>
                <a:gd name="T16" fmla="*/ 920 w 922"/>
                <a:gd name="T17" fmla="*/ 91 h 1756"/>
                <a:gd name="T18" fmla="*/ 914 w 922"/>
                <a:gd name="T19" fmla="*/ 109 h 1756"/>
                <a:gd name="T20" fmla="*/ 144 w 922"/>
                <a:gd name="T21" fmla="*/ 1714 h 1756"/>
                <a:gd name="T22" fmla="*/ 135 w 922"/>
                <a:gd name="T23" fmla="*/ 1729 h 1756"/>
                <a:gd name="T24" fmla="*/ 123 w 922"/>
                <a:gd name="T25" fmla="*/ 1741 h 1756"/>
                <a:gd name="T26" fmla="*/ 109 w 922"/>
                <a:gd name="T27" fmla="*/ 1749 h 1756"/>
                <a:gd name="T28" fmla="*/ 92 w 922"/>
                <a:gd name="T29" fmla="*/ 1755 h 1756"/>
                <a:gd name="T30" fmla="*/ 76 w 922"/>
                <a:gd name="T31" fmla="*/ 1756 h 1756"/>
                <a:gd name="T32" fmla="*/ 59 w 922"/>
                <a:gd name="T33" fmla="*/ 1755 h 1756"/>
                <a:gd name="T34" fmla="*/ 43 w 922"/>
                <a:gd name="T35" fmla="*/ 1749 h 1756"/>
                <a:gd name="T36" fmla="*/ 28 w 922"/>
                <a:gd name="T37" fmla="*/ 1740 h 1756"/>
                <a:gd name="T38" fmla="*/ 16 w 922"/>
                <a:gd name="T39" fmla="*/ 1728 h 1756"/>
                <a:gd name="T40" fmla="*/ 7 w 922"/>
                <a:gd name="T41" fmla="*/ 1714 h 1756"/>
                <a:gd name="T42" fmla="*/ 2 w 922"/>
                <a:gd name="T43" fmla="*/ 1698 h 1756"/>
                <a:gd name="T44" fmla="*/ 0 w 922"/>
                <a:gd name="T45" fmla="*/ 1681 h 1756"/>
                <a:gd name="T46" fmla="*/ 2 w 922"/>
                <a:gd name="T47" fmla="*/ 1665 h 1756"/>
                <a:gd name="T48" fmla="*/ 7 w 922"/>
                <a:gd name="T49" fmla="*/ 1647 h 1756"/>
                <a:gd name="T50" fmla="*/ 778 w 922"/>
                <a:gd name="T51" fmla="*/ 43 h 1756"/>
                <a:gd name="T52" fmla="*/ 787 w 922"/>
                <a:gd name="T53" fmla="*/ 27 h 1756"/>
                <a:gd name="T54" fmla="*/ 799 w 922"/>
                <a:gd name="T55" fmla="*/ 16 h 1756"/>
                <a:gd name="T56" fmla="*/ 814 w 922"/>
                <a:gd name="T57" fmla="*/ 7 h 1756"/>
                <a:gd name="T58" fmla="*/ 829 w 922"/>
                <a:gd name="T59" fmla="*/ 2 h 1756"/>
                <a:gd name="T60" fmla="*/ 845 w 922"/>
                <a:gd name="T61" fmla="*/ 0 h 1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2" h="1756">
                  <a:moveTo>
                    <a:pt x="845" y="0"/>
                  </a:moveTo>
                  <a:lnTo>
                    <a:pt x="862" y="1"/>
                  </a:lnTo>
                  <a:lnTo>
                    <a:pt x="879" y="7"/>
                  </a:lnTo>
                  <a:lnTo>
                    <a:pt x="894" y="16"/>
                  </a:lnTo>
                  <a:lnTo>
                    <a:pt x="906" y="28"/>
                  </a:lnTo>
                  <a:lnTo>
                    <a:pt x="914" y="43"/>
                  </a:lnTo>
                  <a:lnTo>
                    <a:pt x="920" y="58"/>
                  </a:lnTo>
                  <a:lnTo>
                    <a:pt x="922" y="75"/>
                  </a:lnTo>
                  <a:lnTo>
                    <a:pt x="920" y="91"/>
                  </a:lnTo>
                  <a:lnTo>
                    <a:pt x="914" y="109"/>
                  </a:lnTo>
                  <a:lnTo>
                    <a:pt x="144" y="1714"/>
                  </a:lnTo>
                  <a:lnTo>
                    <a:pt x="135" y="1729"/>
                  </a:lnTo>
                  <a:lnTo>
                    <a:pt x="123" y="1741"/>
                  </a:lnTo>
                  <a:lnTo>
                    <a:pt x="109" y="1749"/>
                  </a:lnTo>
                  <a:lnTo>
                    <a:pt x="92" y="1755"/>
                  </a:lnTo>
                  <a:lnTo>
                    <a:pt x="76" y="1756"/>
                  </a:lnTo>
                  <a:lnTo>
                    <a:pt x="59" y="1755"/>
                  </a:lnTo>
                  <a:lnTo>
                    <a:pt x="43" y="1749"/>
                  </a:lnTo>
                  <a:lnTo>
                    <a:pt x="28" y="1740"/>
                  </a:lnTo>
                  <a:lnTo>
                    <a:pt x="16" y="1728"/>
                  </a:lnTo>
                  <a:lnTo>
                    <a:pt x="7" y="1714"/>
                  </a:lnTo>
                  <a:lnTo>
                    <a:pt x="2" y="1698"/>
                  </a:lnTo>
                  <a:lnTo>
                    <a:pt x="0" y="1681"/>
                  </a:lnTo>
                  <a:lnTo>
                    <a:pt x="2" y="1665"/>
                  </a:lnTo>
                  <a:lnTo>
                    <a:pt x="7" y="1647"/>
                  </a:lnTo>
                  <a:lnTo>
                    <a:pt x="778" y="43"/>
                  </a:lnTo>
                  <a:lnTo>
                    <a:pt x="787" y="27"/>
                  </a:lnTo>
                  <a:lnTo>
                    <a:pt x="799" y="16"/>
                  </a:lnTo>
                  <a:lnTo>
                    <a:pt x="814" y="7"/>
                  </a:lnTo>
                  <a:lnTo>
                    <a:pt x="829" y="2"/>
                  </a:lnTo>
                  <a:lnTo>
                    <a:pt x="8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55"/>
            <p:cNvSpPr>
              <a:spLocks/>
            </p:cNvSpPr>
            <p:nvPr/>
          </p:nvSpPr>
          <p:spPr bwMode="auto">
            <a:xfrm>
              <a:off x="2552" y="3285"/>
              <a:ext cx="449" cy="303"/>
            </a:xfrm>
            <a:custGeom>
              <a:avLst/>
              <a:gdLst>
                <a:gd name="T0" fmla="*/ 82 w 898"/>
                <a:gd name="T1" fmla="*/ 0 h 607"/>
                <a:gd name="T2" fmla="*/ 98 w 898"/>
                <a:gd name="T3" fmla="*/ 3 h 607"/>
                <a:gd name="T4" fmla="*/ 114 w 898"/>
                <a:gd name="T5" fmla="*/ 12 h 607"/>
                <a:gd name="T6" fmla="*/ 862 w 898"/>
                <a:gd name="T7" fmla="*/ 467 h 607"/>
                <a:gd name="T8" fmla="*/ 875 w 898"/>
                <a:gd name="T9" fmla="*/ 478 h 607"/>
                <a:gd name="T10" fmla="*/ 886 w 898"/>
                <a:gd name="T11" fmla="*/ 491 h 607"/>
                <a:gd name="T12" fmla="*/ 893 w 898"/>
                <a:gd name="T13" fmla="*/ 505 h 607"/>
                <a:gd name="T14" fmla="*/ 898 w 898"/>
                <a:gd name="T15" fmla="*/ 521 h 607"/>
                <a:gd name="T16" fmla="*/ 898 w 898"/>
                <a:gd name="T17" fmla="*/ 539 h 607"/>
                <a:gd name="T18" fmla="*/ 894 w 898"/>
                <a:gd name="T19" fmla="*/ 555 h 607"/>
                <a:gd name="T20" fmla="*/ 886 w 898"/>
                <a:gd name="T21" fmla="*/ 571 h 607"/>
                <a:gd name="T22" fmla="*/ 874 w 898"/>
                <a:gd name="T23" fmla="*/ 586 h 607"/>
                <a:gd name="T24" fmla="*/ 859 w 898"/>
                <a:gd name="T25" fmla="*/ 598 h 607"/>
                <a:gd name="T26" fmla="*/ 841 w 898"/>
                <a:gd name="T27" fmla="*/ 605 h 607"/>
                <a:gd name="T28" fmla="*/ 822 w 898"/>
                <a:gd name="T29" fmla="*/ 607 h 607"/>
                <a:gd name="T30" fmla="*/ 802 w 898"/>
                <a:gd name="T31" fmla="*/ 605 h 607"/>
                <a:gd name="T32" fmla="*/ 783 w 898"/>
                <a:gd name="T33" fmla="*/ 596 h 607"/>
                <a:gd name="T34" fmla="*/ 35 w 898"/>
                <a:gd name="T35" fmla="*/ 141 h 607"/>
                <a:gd name="T36" fmla="*/ 22 w 898"/>
                <a:gd name="T37" fmla="*/ 129 h 607"/>
                <a:gd name="T38" fmla="*/ 11 w 898"/>
                <a:gd name="T39" fmla="*/ 116 h 607"/>
                <a:gd name="T40" fmla="*/ 4 w 898"/>
                <a:gd name="T41" fmla="*/ 102 h 607"/>
                <a:gd name="T42" fmla="*/ 0 w 898"/>
                <a:gd name="T43" fmla="*/ 86 h 607"/>
                <a:gd name="T44" fmla="*/ 0 w 898"/>
                <a:gd name="T45" fmla="*/ 68 h 607"/>
                <a:gd name="T46" fmla="*/ 3 w 898"/>
                <a:gd name="T47" fmla="*/ 52 h 607"/>
                <a:gd name="T48" fmla="*/ 10 w 898"/>
                <a:gd name="T49" fmla="*/ 36 h 607"/>
                <a:gd name="T50" fmla="*/ 21 w 898"/>
                <a:gd name="T51" fmla="*/ 23 h 607"/>
                <a:gd name="T52" fmla="*/ 34 w 898"/>
                <a:gd name="T53" fmla="*/ 12 h 607"/>
                <a:gd name="T54" fmla="*/ 49 w 898"/>
                <a:gd name="T55" fmla="*/ 4 h 607"/>
                <a:gd name="T56" fmla="*/ 66 w 898"/>
                <a:gd name="T57" fmla="*/ 0 h 607"/>
                <a:gd name="T58" fmla="*/ 82 w 898"/>
                <a:gd name="T59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98" h="607">
                  <a:moveTo>
                    <a:pt x="82" y="0"/>
                  </a:moveTo>
                  <a:lnTo>
                    <a:pt x="98" y="3"/>
                  </a:lnTo>
                  <a:lnTo>
                    <a:pt x="114" y="12"/>
                  </a:lnTo>
                  <a:lnTo>
                    <a:pt x="862" y="467"/>
                  </a:lnTo>
                  <a:lnTo>
                    <a:pt x="875" y="478"/>
                  </a:lnTo>
                  <a:lnTo>
                    <a:pt x="886" y="491"/>
                  </a:lnTo>
                  <a:lnTo>
                    <a:pt x="893" y="505"/>
                  </a:lnTo>
                  <a:lnTo>
                    <a:pt x="898" y="521"/>
                  </a:lnTo>
                  <a:lnTo>
                    <a:pt x="898" y="539"/>
                  </a:lnTo>
                  <a:lnTo>
                    <a:pt x="894" y="555"/>
                  </a:lnTo>
                  <a:lnTo>
                    <a:pt x="886" y="571"/>
                  </a:lnTo>
                  <a:lnTo>
                    <a:pt x="874" y="586"/>
                  </a:lnTo>
                  <a:lnTo>
                    <a:pt x="859" y="598"/>
                  </a:lnTo>
                  <a:lnTo>
                    <a:pt x="841" y="605"/>
                  </a:lnTo>
                  <a:lnTo>
                    <a:pt x="822" y="607"/>
                  </a:lnTo>
                  <a:lnTo>
                    <a:pt x="802" y="605"/>
                  </a:lnTo>
                  <a:lnTo>
                    <a:pt x="783" y="596"/>
                  </a:lnTo>
                  <a:lnTo>
                    <a:pt x="35" y="141"/>
                  </a:lnTo>
                  <a:lnTo>
                    <a:pt x="22" y="129"/>
                  </a:lnTo>
                  <a:lnTo>
                    <a:pt x="11" y="116"/>
                  </a:lnTo>
                  <a:lnTo>
                    <a:pt x="4" y="102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3" y="52"/>
                  </a:lnTo>
                  <a:lnTo>
                    <a:pt x="10" y="36"/>
                  </a:lnTo>
                  <a:lnTo>
                    <a:pt x="21" y="23"/>
                  </a:lnTo>
                  <a:lnTo>
                    <a:pt x="34" y="12"/>
                  </a:lnTo>
                  <a:lnTo>
                    <a:pt x="49" y="4"/>
                  </a:lnTo>
                  <a:lnTo>
                    <a:pt x="6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56"/>
            <p:cNvSpPr>
              <a:spLocks/>
            </p:cNvSpPr>
            <p:nvPr/>
          </p:nvSpPr>
          <p:spPr bwMode="auto">
            <a:xfrm>
              <a:off x="2174" y="3285"/>
              <a:ext cx="453" cy="534"/>
            </a:xfrm>
            <a:custGeom>
              <a:avLst/>
              <a:gdLst>
                <a:gd name="T0" fmla="*/ 832 w 907"/>
                <a:gd name="T1" fmla="*/ 0 h 1068"/>
                <a:gd name="T2" fmla="*/ 848 w 907"/>
                <a:gd name="T3" fmla="*/ 2 h 1068"/>
                <a:gd name="T4" fmla="*/ 864 w 907"/>
                <a:gd name="T5" fmla="*/ 7 h 1068"/>
                <a:gd name="T6" fmla="*/ 880 w 907"/>
                <a:gd name="T7" fmla="*/ 18 h 1068"/>
                <a:gd name="T8" fmla="*/ 892 w 907"/>
                <a:gd name="T9" fmla="*/ 30 h 1068"/>
                <a:gd name="T10" fmla="*/ 900 w 907"/>
                <a:gd name="T11" fmla="*/ 44 h 1068"/>
                <a:gd name="T12" fmla="*/ 905 w 907"/>
                <a:gd name="T13" fmla="*/ 60 h 1068"/>
                <a:gd name="T14" fmla="*/ 907 w 907"/>
                <a:gd name="T15" fmla="*/ 77 h 1068"/>
                <a:gd name="T16" fmla="*/ 905 w 907"/>
                <a:gd name="T17" fmla="*/ 94 h 1068"/>
                <a:gd name="T18" fmla="*/ 899 w 907"/>
                <a:gd name="T19" fmla="*/ 109 h 1068"/>
                <a:gd name="T20" fmla="*/ 890 w 907"/>
                <a:gd name="T21" fmla="*/ 124 h 1068"/>
                <a:gd name="T22" fmla="*/ 134 w 907"/>
                <a:gd name="T23" fmla="*/ 1040 h 1068"/>
                <a:gd name="T24" fmla="*/ 122 w 907"/>
                <a:gd name="T25" fmla="*/ 1053 h 1068"/>
                <a:gd name="T26" fmla="*/ 108 w 907"/>
                <a:gd name="T27" fmla="*/ 1061 h 1068"/>
                <a:gd name="T28" fmla="*/ 91 w 907"/>
                <a:gd name="T29" fmla="*/ 1066 h 1068"/>
                <a:gd name="T30" fmla="*/ 75 w 907"/>
                <a:gd name="T31" fmla="*/ 1068 h 1068"/>
                <a:gd name="T32" fmla="*/ 59 w 907"/>
                <a:gd name="T33" fmla="*/ 1066 h 1068"/>
                <a:gd name="T34" fmla="*/ 43 w 907"/>
                <a:gd name="T35" fmla="*/ 1061 h 1068"/>
                <a:gd name="T36" fmla="*/ 27 w 907"/>
                <a:gd name="T37" fmla="*/ 1051 h 1068"/>
                <a:gd name="T38" fmla="*/ 15 w 907"/>
                <a:gd name="T39" fmla="*/ 1038 h 1068"/>
                <a:gd name="T40" fmla="*/ 7 w 907"/>
                <a:gd name="T41" fmla="*/ 1023 h 1068"/>
                <a:gd name="T42" fmla="*/ 1 w 907"/>
                <a:gd name="T43" fmla="*/ 1008 h 1068"/>
                <a:gd name="T44" fmla="*/ 0 w 907"/>
                <a:gd name="T45" fmla="*/ 991 h 1068"/>
                <a:gd name="T46" fmla="*/ 2 w 907"/>
                <a:gd name="T47" fmla="*/ 974 h 1068"/>
                <a:gd name="T48" fmla="*/ 8 w 907"/>
                <a:gd name="T49" fmla="*/ 958 h 1068"/>
                <a:gd name="T50" fmla="*/ 17 w 907"/>
                <a:gd name="T51" fmla="*/ 944 h 1068"/>
                <a:gd name="T52" fmla="*/ 772 w 907"/>
                <a:gd name="T53" fmla="*/ 28 h 1068"/>
                <a:gd name="T54" fmla="*/ 785 w 907"/>
                <a:gd name="T55" fmla="*/ 16 h 1068"/>
                <a:gd name="T56" fmla="*/ 799 w 907"/>
                <a:gd name="T57" fmla="*/ 6 h 1068"/>
                <a:gd name="T58" fmla="*/ 816 w 907"/>
                <a:gd name="T59" fmla="*/ 1 h 1068"/>
                <a:gd name="T60" fmla="*/ 832 w 907"/>
                <a:gd name="T61" fmla="*/ 0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7" h="1068">
                  <a:moveTo>
                    <a:pt x="832" y="0"/>
                  </a:moveTo>
                  <a:lnTo>
                    <a:pt x="848" y="2"/>
                  </a:lnTo>
                  <a:lnTo>
                    <a:pt x="864" y="7"/>
                  </a:lnTo>
                  <a:lnTo>
                    <a:pt x="880" y="18"/>
                  </a:lnTo>
                  <a:lnTo>
                    <a:pt x="892" y="30"/>
                  </a:lnTo>
                  <a:lnTo>
                    <a:pt x="900" y="44"/>
                  </a:lnTo>
                  <a:lnTo>
                    <a:pt x="905" y="60"/>
                  </a:lnTo>
                  <a:lnTo>
                    <a:pt x="907" y="77"/>
                  </a:lnTo>
                  <a:lnTo>
                    <a:pt x="905" y="94"/>
                  </a:lnTo>
                  <a:lnTo>
                    <a:pt x="899" y="109"/>
                  </a:lnTo>
                  <a:lnTo>
                    <a:pt x="890" y="124"/>
                  </a:lnTo>
                  <a:lnTo>
                    <a:pt x="134" y="1040"/>
                  </a:lnTo>
                  <a:lnTo>
                    <a:pt x="122" y="1053"/>
                  </a:lnTo>
                  <a:lnTo>
                    <a:pt x="108" y="1061"/>
                  </a:lnTo>
                  <a:lnTo>
                    <a:pt x="91" y="1066"/>
                  </a:lnTo>
                  <a:lnTo>
                    <a:pt x="75" y="1068"/>
                  </a:lnTo>
                  <a:lnTo>
                    <a:pt x="59" y="1066"/>
                  </a:lnTo>
                  <a:lnTo>
                    <a:pt x="43" y="1061"/>
                  </a:lnTo>
                  <a:lnTo>
                    <a:pt x="27" y="1051"/>
                  </a:lnTo>
                  <a:lnTo>
                    <a:pt x="15" y="1038"/>
                  </a:lnTo>
                  <a:lnTo>
                    <a:pt x="7" y="1023"/>
                  </a:lnTo>
                  <a:lnTo>
                    <a:pt x="1" y="1008"/>
                  </a:lnTo>
                  <a:lnTo>
                    <a:pt x="0" y="991"/>
                  </a:lnTo>
                  <a:lnTo>
                    <a:pt x="2" y="974"/>
                  </a:lnTo>
                  <a:lnTo>
                    <a:pt x="8" y="958"/>
                  </a:lnTo>
                  <a:lnTo>
                    <a:pt x="17" y="944"/>
                  </a:lnTo>
                  <a:lnTo>
                    <a:pt x="772" y="28"/>
                  </a:lnTo>
                  <a:lnTo>
                    <a:pt x="785" y="16"/>
                  </a:lnTo>
                  <a:lnTo>
                    <a:pt x="799" y="6"/>
                  </a:lnTo>
                  <a:lnTo>
                    <a:pt x="816" y="1"/>
                  </a:lnTo>
                  <a:lnTo>
                    <a:pt x="8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57"/>
            <p:cNvSpPr>
              <a:spLocks/>
            </p:cNvSpPr>
            <p:nvPr/>
          </p:nvSpPr>
          <p:spPr bwMode="auto">
            <a:xfrm>
              <a:off x="3566" y="2533"/>
              <a:ext cx="76" cy="1676"/>
            </a:xfrm>
            <a:custGeom>
              <a:avLst/>
              <a:gdLst>
                <a:gd name="T0" fmla="*/ 76 w 152"/>
                <a:gd name="T1" fmla="*/ 0 h 3352"/>
                <a:gd name="T2" fmla="*/ 96 w 152"/>
                <a:gd name="T3" fmla="*/ 3 h 3352"/>
                <a:gd name="T4" fmla="*/ 114 w 152"/>
                <a:gd name="T5" fmla="*/ 10 h 3352"/>
                <a:gd name="T6" fmla="*/ 129 w 152"/>
                <a:gd name="T7" fmla="*/ 22 h 3352"/>
                <a:gd name="T8" fmla="*/ 142 w 152"/>
                <a:gd name="T9" fmla="*/ 38 h 3352"/>
                <a:gd name="T10" fmla="*/ 149 w 152"/>
                <a:gd name="T11" fmla="*/ 56 h 3352"/>
                <a:gd name="T12" fmla="*/ 152 w 152"/>
                <a:gd name="T13" fmla="*/ 76 h 3352"/>
                <a:gd name="T14" fmla="*/ 152 w 152"/>
                <a:gd name="T15" fmla="*/ 3276 h 3352"/>
                <a:gd name="T16" fmla="*/ 149 w 152"/>
                <a:gd name="T17" fmla="*/ 3296 h 3352"/>
                <a:gd name="T18" fmla="*/ 142 w 152"/>
                <a:gd name="T19" fmla="*/ 3314 h 3352"/>
                <a:gd name="T20" fmla="*/ 129 w 152"/>
                <a:gd name="T21" fmla="*/ 3330 h 3352"/>
                <a:gd name="T22" fmla="*/ 114 w 152"/>
                <a:gd name="T23" fmla="*/ 3342 h 3352"/>
                <a:gd name="T24" fmla="*/ 96 w 152"/>
                <a:gd name="T25" fmla="*/ 3349 h 3352"/>
                <a:gd name="T26" fmla="*/ 76 w 152"/>
                <a:gd name="T27" fmla="*/ 3352 h 3352"/>
                <a:gd name="T28" fmla="*/ 56 w 152"/>
                <a:gd name="T29" fmla="*/ 3349 h 3352"/>
                <a:gd name="T30" fmla="*/ 38 w 152"/>
                <a:gd name="T31" fmla="*/ 3342 h 3352"/>
                <a:gd name="T32" fmla="*/ 23 w 152"/>
                <a:gd name="T33" fmla="*/ 3330 h 3352"/>
                <a:gd name="T34" fmla="*/ 11 w 152"/>
                <a:gd name="T35" fmla="*/ 3314 h 3352"/>
                <a:gd name="T36" fmla="*/ 3 w 152"/>
                <a:gd name="T37" fmla="*/ 3296 h 3352"/>
                <a:gd name="T38" fmla="*/ 0 w 152"/>
                <a:gd name="T39" fmla="*/ 3276 h 3352"/>
                <a:gd name="T40" fmla="*/ 0 w 152"/>
                <a:gd name="T41" fmla="*/ 76 h 3352"/>
                <a:gd name="T42" fmla="*/ 3 w 152"/>
                <a:gd name="T43" fmla="*/ 56 h 3352"/>
                <a:gd name="T44" fmla="*/ 11 w 152"/>
                <a:gd name="T45" fmla="*/ 38 h 3352"/>
                <a:gd name="T46" fmla="*/ 23 w 152"/>
                <a:gd name="T47" fmla="*/ 22 h 3352"/>
                <a:gd name="T48" fmla="*/ 38 w 152"/>
                <a:gd name="T49" fmla="*/ 10 h 3352"/>
                <a:gd name="T50" fmla="*/ 56 w 152"/>
                <a:gd name="T51" fmla="*/ 3 h 3352"/>
                <a:gd name="T52" fmla="*/ 76 w 152"/>
                <a:gd name="T53" fmla="*/ 0 h 3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2" h="3352">
                  <a:moveTo>
                    <a:pt x="76" y="0"/>
                  </a:moveTo>
                  <a:lnTo>
                    <a:pt x="96" y="3"/>
                  </a:lnTo>
                  <a:lnTo>
                    <a:pt x="114" y="10"/>
                  </a:lnTo>
                  <a:lnTo>
                    <a:pt x="129" y="22"/>
                  </a:lnTo>
                  <a:lnTo>
                    <a:pt x="142" y="38"/>
                  </a:lnTo>
                  <a:lnTo>
                    <a:pt x="149" y="56"/>
                  </a:lnTo>
                  <a:lnTo>
                    <a:pt x="152" y="76"/>
                  </a:lnTo>
                  <a:lnTo>
                    <a:pt x="152" y="3276"/>
                  </a:lnTo>
                  <a:lnTo>
                    <a:pt x="149" y="3296"/>
                  </a:lnTo>
                  <a:lnTo>
                    <a:pt x="142" y="3314"/>
                  </a:lnTo>
                  <a:lnTo>
                    <a:pt x="129" y="3330"/>
                  </a:lnTo>
                  <a:lnTo>
                    <a:pt x="114" y="3342"/>
                  </a:lnTo>
                  <a:lnTo>
                    <a:pt x="96" y="3349"/>
                  </a:lnTo>
                  <a:lnTo>
                    <a:pt x="76" y="3352"/>
                  </a:lnTo>
                  <a:lnTo>
                    <a:pt x="56" y="3349"/>
                  </a:lnTo>
                  <a:lnTo>
                    <a:pt x="38" y="3342"/>
                  </a:lnTo>
                  <a:lnTo>
                    <a:pt x="23" y="3330"/>
                  </a:lnTo>
                  <a:lnTo>
                    <a:pt x="11" y="3314"/>
                  </a:lnTo>
                  <a:lnTo>
                    <a:pt x="3" y="3296"/>
                  </a:lnTo>
                  <a:lnTo>
                    <a:pt x="0" y="3276"/>
                  </a:lnTo>
                  <a:lnTo>
                    <a:pt x="0" y="76"/>
                  </a:lnTo>
                  <a:lnTo>
                    <a:pt x="3" y="56"/>
                  </a:lnTo>
                  <a:lnTo>
                    <a:pt x="11" y="38"/>
                  </a:lnTo>
                  <a:lnTo>
                    <a:pt x="23" y="22"/>
                  </a:lnTo>
                  <a:lnTo>
                    <a:pt x="38" y="10"/>
                  </a:lnTo>
                  <a:lnTo>
                    <a:pt x="56" y="3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58"/>
            <p:cNvSpPr>
              <a:spLocks/>
            </p:cNvSpPr>
            <p:nvPr/>
          </p:nvSpPr>
          <p:spPr bwMode="auto">
            <a:xfrm>
              <a:off x="2030" y="3989"/>
              <a:ext cx="1676" cy="76"/>
            </a:xfrm>
            <a:custGeom>
              <a:avLst/>
              <a:gdLst>
                <a:gd name="T0" fmla="*/ 76 w 3352"/>
                <a:gd name="T1" fmla="*/ 0 h 152"/>
                <a:gd name="T2" fmla="*/ 3276 w 3352"/>
                <a:gd name="T3" fmla="*/ 0 h 152"/>
                <a:gd name="T4" fmla="*/ 3296 w 3352"/>
                <a:gd name="T5" fmla="*/ 3 h 152"/>
                <a:gd name="T6" fmla="*/ 3314 w 3352"/>
                <a:gd name="T7" fmla="*/ 10 h 152"/>
                <a:gd name="T8" fmla="*/ 3330 w 3352"/>
                <a:gd name="T9" fmla="*/ 23 h 152"/>
                <a:gd name="T10" fmla="*/ 3342 w 3352"/>
                <a:gd name="T11" fmla="*/ 38 h 152"/>
                <a:gd name="T12" fmla="*/ 3349 w 3352"/>
                <a:gd name="T13" fmla="*/ 56 h 152"/>
                <a:gd name="T14" fmla="*/ 3352 w 3352"/>
                <a:gd name="T15" fmla="*/ 76 h 152"/>
                <a:gd name="T16" fmla="*/ 3349 w 3352"/>
                <a:gd name="T17" fmla="*/ 96 h 152"/>
                <a:gd name="T18" fmla="*/ 3342 w 3352"/>
                <a:gd name="T19" fmla="*/ 114 h 152"/>
                <a:gd name="T20" fmla="*/ 3330 w 3352"/>
                <a:gd name="T21" fmla="*/ 129 h 152"/>
                <a:gd name="T22" fmla="*/ 3314 w 3352"/>
                <a:gd name="T23" fmla="*/ 141 h 152"/>
                <a:gd name="T24" fmla="*/ 3296 w 3352"/>
                <a:gd name="T25" fmla="*/ 149 h 152"/>
                <a:gd name="T26" fmla="*/ 3276 w 3352"/>
                <a:gd name="T27" fmla="*/ 152 h 152"/>
                <a:gd name="T28" fmla="*/ 76 w 3352"/>
                <a:gd name="T29" fmla="*/ 152 h 152"/>
                <a:gd name="T30" fmla="*/ 56 w 3352"/>
                <a:gd name="T31" fmla="*/ 149 h 152"/>
                <a:gd name="T32" fmla="*/ 38 w 3352"/>
                <a:gd name="T33" fmla="*/ 141 h 152"/>
                <a:gd name="T34" fmla="*/ 22 w 3352"/>
                <a:gd name="T35" fmla="*/ 129 h 152"/>
                <a:gd name="T36" fmla="*/ 10 w 3352"/>
                <a:gd name="T37" fmla="*/ 114 h 152"/>
                <a:gd name="T38" fmla="*/ 3 w 3352"/>
                <a:gd name="T39" fmla="*/ 96 h 152"/>
                <a:gd name="T40" fmla="*/ 0 w 3352"/>
                <a:gd name="T41" fmla="*/ 76 h 152"/>
                <a:gd name="T42" fmla="*/ 3 w 3352"/>
                <a:gd name="T43" fmla="*/ 56 h 152"/>
                <a:gd name="T44" fmla="*/ 10 w 3352"/>
                <a:gd name="T45" fmla="*/ 38 h 152"/>
                <a:gd name="T46" fmla="*/ 22 w 3352"/>
                <a:gd name="T47" fmla="*/ 23 h 152"/>
                <a:gd name="T48" fmla="*/ 38 w 3352"/>
                <a:gd name="T49" fmla="*/ 10 h 152"/>
                <a:gd name="T50" fmla="*/ 56 w 3352"/>
                <a:gd name="T51" fmla="*/ 3 h 152"/>
                <a:gd name="T52" fmla="*/ 76 w 3352"/>
                <a:gd name="T5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52" h="152">
                  <a:moveTo>
                    <a:pt x="76" y="0"/>
                  </a:moveTo>
                  <a:lnTo>
                    <a:pt x="3276" y="0"/>
                  </a:lnTo>
                  <a:lnTo>
                    <a:pt x="3296" y="3"/>
                  </a:lnTo>
                  <a:lnTo>
                    <a:pt x="3314" y="10"/>
                  </a:lnTo>
                  <a:lnTo>
                    <a:pt x="3330" y="23"/>
                  </a:lnTo>
                  <a:lnTo>
                    <a:pt x="3342" y="38"/>
                  </a:lnTo>
                  <a:lnTo>
                    <a:pt x="3349" y="56"/>
                  </a:lnTo>
                  <a:lnTo>
                    <a:pt x="3352" y="76"/>
                  </a:lnTo>
                  <a:lnTo>
                    <a:pt x="3349" y="96"/>
                  </a:lnTo>
                  <a:lnTo>
                    <a:pt x="3342" y="114"/>
                  </a:lnTo>
                  <a:lnTo>
                    <a:pt x="3330" y="129"/>
                  </a:lnTo>
                  <a:lnTo>
                    <a:pt x="3314" y="141"/>
                  </a:lnTo>
                  <a:lnTo>
                    <a:pt x="3296" y="149"/>
                  </a:lnTo>
                  <a:lnTo>
                    <a:pt x="3276" y="152"/>
                  </a:lnTo>
                  <a:lnTo>
                    <a:pt x="76" y="152"/>
                  </a:lnTo>
                  <a:lnTo>
                    <a:pt x="56" y="149"/>
                  </a:lnTo>
                  <a:lnTo>
                    <a:pt x="38" y="141"/>
                  </a:lnTo>
                  <a:lnTo>
                    <a:pt x="22" y="129"/>
                  </a:lnTo>
                  <a:lnTo>
                    <a:pt x="10" y="114"/>
                  </a:lnTo>
                  <a:lnTo>
                    <a:pt x="3" y="96"/>
                  </a:lnTo>
                  <a:lnTo>
                    <a:pt x="0" y="76"/>
                  </a:lnTo>
                  <a:lnTo>
                    <a:pt x="3" y="56"/>
                  </a:lnTo>
                  <a:lnTo>
                    <a:pt x="10" y="38"/>
                  </a:lnTo>
                  <a:lnTo>
                    <a:pt x="22" y="23"/>
                  </a:lnTo>
                  <a:lnTo>
                    <a:pt x="38" y="10"/>
                  </a:lnTo>
                  <a:lnTo>
                    <a:pt x="56" y="3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59"/>
            <p:cNvSpPr>
              <a:spLocks/>
            </p:cNvSpPr>
            <p:nvPr/>
          </p:nvSpPr>
          <p:spPr bwMode="auto">
            <a:xfrm>
              <a:off x="2494" y="3228"/>
              <a:ext cx="190" cy="190"/>
            </a:xfrm>
            <a:custGeom>
              <a:avLst/>
              <a:gdLst>
                <a:gd name="T0" fmla="*/ 190 w 380"/>
                <a:gd name="T1" fmla="*/ 0 h 378"/>
                <a:gd name="T2" fmla="*/ 224 w 380"/>
                <a:gd name="T3" fmla="*/ 3 h 378"/>
                <a:gd name="T4" fmla="*/ 256 w 380"/>
                <a:gd name="T5" fmla="*/ 11 h 378"/>
                <a:gd name="T6" fmla="*/ 285 w 380"/>
                <a:gd name="T7" fmla="*/ 25 h 378"/>
                <a:gd name="T8" fmla="*/ 312 w 380"/>
                <a:gd name="T9" fmla="*/ 44 h 378"/>
                <a:gd name="T10" fmla="*/ 335 w 380"/>
                <a:gd name="T11" fmla="*/ 67 h 378"/>
                <a:gd name="T12" fmla="*/ 353 w 380"/>
                <a:gd name="T13" fmla="*/ 93 h 378"/>
                <a:gd name="T14" fmla="*/ 368 w 380"/>
                <a:gd name="T15" fmla="*/ 122 h 378"/>
                <a:gd name="T16" fmla="*/ 377 w 380"/>
                <a:gd name="T17" fmla="*/ 155 h 378"/>
                <a:gd name="T18" fmla="*/ 380 w 380"/>
                <a:gd name="T19" fmla="*/ 189 h 378"/>
                <a:gd name="T20" fmla="*/ 377 w 380"/>
                <a:gd name="T21" fmla="*/ 223 h 378"/>
                <a:gd name="T22" fmla="*/ 368 w 380"/>
                <a:gd name="T23" fmla="*/ 255 h 378"/>
                <a:gd name="T24" fmla="*/ 353 w 380"/>
                <a:gd name="T25" fmla="*/ 284 h 378"/>
                <a:gd name="T26" fmla="*/ 335 w 380"/>
                <a:gd name="T27" fmla="*/ 311 h 378"/>
                <a:gd name="T28" fmla="*/ 312 w 380"/>
                <a:gd name="T29" fmla="*/ 334 h 378"/>
                <a:gd name="T30" fmla="*/ 285 w 380"/>
                <a:gd name="T31" fmla="*/ 352 h 378"/>
                <a:gd name="T32" fmla="*/ 256 w 380"/>
                <a:gd name="T33" fmla="*/ 366 h 378"/>
                <a:gd name="T34" fmla="*/ 224 w 380"/>
                <a:gd name="T35" fmla="*/ 375 h 378"/>
                <a:gd name="T36" fmla="*/ 190 w 380"/>
                <a:gd name="T37" fmla="*/ 378 h 378"/>
                <a:gd name="T38" fmla="*/ 156 w 380"/>
                <a:gd name="T39" fmla="*/ 375 h 378"/>
                <a:gd name="T40" fmla="*/ 124 w 380"/>
                <a:gd name="T41" fmla="*/ 366 h 378"/>
                <a:gd name="T42" fmla="*/ 94 w 380"/>
                <a:gd name="T43" fmla="*/ 352 h 378"/>
                <a:gd name="T44" fmla="*/ 68 w 380"/>
                <a:gd name="T45" fmla="*/ 334 h 378"/>
                <a:gd name="T46" fmla="*/ 45 w 380"/>
                <a:gd name="T47" fmla="*/ 311 h 378"/>
                <a:gd name="T48" fmla="*/ 26 w 380"/>
                <a:gd name="T49" fmla="*/ 284 h 378"/>
                <a:gd name="T50" fmla="*/ 12 w 380"/>
                <a:gd name="T51" fmla="*/ 255 h 378"/>
                <a:gd name="T52" fmla="*/ 3 w 380"/>
                <a:gd name="T53" fmla="*/ 223 h 378"/>
                <a:gd name="T54" fmla="*/ 0 w 380"/>
                <a:gd name="T55" fmla="*/ 189 h 378"/>
                <a:gd name="T56" fmla="*/ 3 w 380"/>
                <a:gd name="T57" fmla="*/ 155 h 378"/>
                <a:gd name="T58" fmla="*/ 12 w 380"/>
                <a:gd name="T59" fmla="*/ 122 h 378"/>
                <a:gd name="T60" fmla="*/ 26 w 380"/>
                <a:gd name="T61" fmla="*/ 93 h 378"/>
                <a:gd name="T62" fmla="*/ 45 w 380"/>
                <a:gd name="T63" fmla="*/ 67 h 378"/>
                <a:gd name="T64" fmla="*/ 68 w 380"/>
                <a:gd name="T65" fmla="*/ 44 h 378"/>
                <a:gd name="T66" fmla="*/ 94 w 380"/>
                <a:gd name="T67" fmla="*/ 25 h 378"/>
                <a:gd name="T68" fmla="*/ 124 w 380"/>
                <a:gd name="T69" fmla="*/ 11 h 378"/>
                <a:gd name="T70" fmla="*/ 156 w 380"/>
                <a:gd name="T71" fmla="*/ 3 h 378"/>
                <a:gd name="T72" fmla="*/ 190 w 380"/>
                <a:gd name="T73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0" h="378">
                  <a:moveTo>
                    <a:pt x="190" y="0"/>
                  </a:moveTo>
                  <a:lnTo>
                    <a:pt x="224" y="3"/>
                  </a:lnTo>
                  <a:lnTo>
                    <a:pt x="256" y="11"/>
                  </a:lnTo>
                  <a:lnTo>
                    <a:pt x="285" y="25"/>
                  </a:lnTo>
                  <a:lnTo>
                    <a:pt x="312" y="44"/>
                  </a:lnTo>
                  <a:lnTo>
                    <a:pt x="335" y="67"/>
                  </a:lnTo>
                  <a:lnTo>
                    <a:pt x="353" y="93"/>
                  </a:lnTo>
                  <a:lnTo>
                    <a:pt x="368" y="122"/>
                  </a:lnTo>
                  <a:lnTo>
                    <a:pt x="377" y="155"/>
                  </a:lnTo>
                  <a:lnTo>
                    <a:pt x="380" y="189"/>
                  </a:lnTo>
                  <a:lnTo>
                    <a:pt x="377" y="223"/>
                  </a:lnTo>
                  <a:lnTo>
                    <a:pt x="368" y="255"/>
                  </a:lnTo>
                  <a:lnTo>
                    <a:pt x="353" y="284"/>
                  </a:lnTo>
                  <a:lnTo>
                    <a:pt x="335" y="311"/>
                  </a:lnTo>
                  <a:lnTo>
                    <a:pt x="312" y="334"/>
                  </a:lnTo>
                  <a:lnTo>
                    <a:pt x="285" y="352"/>
                  </a:lnTo>
                  <a:lnTo>
                    <a:pt x="256" y="366"/>
                  </a:lnTo>
                  <a:lnTo>
                    <a:pt x="224" y="375"/>
                  </a:lnTo>
                  <a:lnTo>
                    <a:pt x="190" y="378"/>
                  </a:lnTo>
                  <a:lnTo>
                    <a:pt x="156" y="375"/>
                  </a:lnTo>
                  <a:lnTo>
                    <a:pt x="124" y="366"/>
                  </a:lnTo>
                  <a:lnTo>
                    <a:pt x="94" y="352"/>
                  </a:lnTo>
                  <a:lnTo>
                    <a:pt x="68" y="334"/>
                  </a:lnTo>
                  <a:lnTo>
                    <a:pt x="45" y="311"/>
                  </a:lnTo>
                  <a:lnTo>
                    <a:pt x="26" y="284"/>
                  </a:lnTo>
                  <a:lnTo>
                    <a:pt x="12" y="255"/>
                  </a:lnTo>
                  <a:lnTo>
                    <a:pt x="3" y="223"/>
                  </a:lnTo>
                  <a:lnTo>
                    <a:pt x="0" y="189"/>
                  </a:lnTo>
                  <a:lnTo>
                    <a:pt x="3" y="155"/>
                  </a:lnTo>
                  <a:lnTo>
                    <a:pt x="12" y="122"/>
                  </a:lnTo>
                  <a:lnTo>
                    <a:pt x="26" y="93"/>
                  </a:lnTo>
                  <a:lnTo>
                    <a:pt x="45" y="67"/>
                  </a:lnTo>
                  <a:lnTo>
                    <a:pt x="68" y="44"/>
                  </a:lnTo>
                  <a:lnTo>
                    <a:pt x="94" y="25"/>
                  </a:lnTo>
                  <a:lnTo>
                    <a:pt x="124" y="11"/>
                  </a:lnTo>
                  <a:lnTo>
                    <a:pt x="156" y="3"/>
                  </a:lnTo>
                  <a:lnTo>
                    <a:pt x="1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2121" y="3689"/>
              <a:ext cx="190" cy="190"/>
            </a:xfrm>
            <a:custGeom>
              <a:avLst/>
              <a:gdLst>
                <a:gd name="T0" fmla="*/ 189 w 379"/>
                <a:gd name="T1" fmla="*/ 0 h 379"/>
                <a:gd name="T2" fmla="*/ 224 w 379"/>
                <a:gd name="T3" fmla="*/ 3 h 379"/>
                <a:gd name="T4" fmla="*/ 256 w 379"/>
                <a:gd name="T5" fmla="*/ 12 h 379"/>
                <a:gd name="T6" fmla="*/ 286 w 379"/>
                <a:gd name="T7" fmla="*/ 25 h 379"/>
                <a:gd name="T8" fmla="*/ 312 w 379"/>
                <a:gd name="T9" fmla="*/ 45 h 379"/>
                <a:gd name="T10" fmla="*/ 334 w 379"/>
                <a:gd name="T11" fmla="*/ 67 h 379"/>
                <a:gd name="T12" fmla="*/ 354 w 379"/>
                <a:gd name="T13" fmla="*/ 93 h 379"/>
                <a:gd name="T14" fmla="*/ 367 w 379"/>
                <a:gd name="T15" fmla="*/ 123 h 379"/>
                <a:gd name="T16" fmla="*/ 376 w 379"/>
                <a:gd name="T17" fmla="*/ 155 h 379"/>
                <a:gd name="T18" fmla="*/ 379 w 379"/>
                <a:gd name="T19" fmla="*/ 190 h 379"/>
                <a:gd name="T20" fmla="*/ 376 w 379"/>
                <a:gd name="T21" fmla="*/ 223 h 379"/>
                <a:gd name="T22" fmla="*/ 367 w 379"/>
                <a:gd name="T23" fmla="*/ 256 h 379"/>
                <a:gd name="T24" fmla="*/ 354 w 379"/>
                <a:gd name="T25" fmla="*/ 285 h 379"/>
                <a:gd name="T26" fmla="*/ 334 w 379"/>
                <a:gd name="T27" fmla="*/ 312 h 379"/>
                <a:gd name="T28" fmla="*/ 312 w 379"/>
                <a:gd name="T29" fmla="*/ 334 h 379"/>
                <a:gd name="T30" fmla="*/ 286 w 379"/>
                <a:gd name="T31" fmla="*/ 353 h 379"/>
                <a:gd name="T32" fmla="*/ 256 w 379"/>
                <a:gd name="T33" fmla="*/ 368 h 379"/>
                <a:gd name="T34" fmla="*/ 224 w 379"/>
                <a:gd name="T35" fmla="*/ 376 h 379"/>
                <a:gd name="T36" fmla="*/ 189 w 379"/>
                <a:gd name="T37" fmla="*/ 379 h 379"/>
                <a:gd name="T38" fmla="*/ 156 w 379"/>
                <a:gd name="T39" fmla="*/ 376 h 379"/>
                <a:gd name="T40" fmla="*/ 123 w 379"/>
                <a:gd name="T41" fmla="*/ 368 h 379"/>
                <a:gd name="T42" fmla="*/ 94 w 379"/>
                <a:gd name="T43" fmla="*/ 353 h 379"/>
                <a:gd name="T44" fmla="*/ 67 w 379"/>
                <a:gd name="T45" fmla="*/ 334 h 379"/>
                <a:gd name="T46" fmla="*/ 45 w 379"/>
                <a:gd name="T47" fmla="*/ 312 h 379"/>
                <a:gd name="T48" fmla="*/ 26 w 379"/>
                <a:gd name="T49" fmla="*/ 285 h 379"/>
                <a:gd name="T50" fmla="*/ 11 w 379"/>
                <a:gd name="T51" fmla="*/ 256 h 379"/>
                <a:gd name="T52" fmla="*/ 3 w 379"/>
                <a:gd name="T53" fmla="*/ 223 h 379"/>
                <a:gd name="T54" fmla="*/ 0 w 379"/>
                <a:gd name="T55" fmla="*/ 190 h 379"/>
                <a:gd name="T56" fmla="*/ 3 w 379"/>
                <a:gd name="T57" fmla="*/ 155 h 379"/>
                <a:gd name="T58" fmla="*/ 11 w 379"/>
                <a:gd name="T59" fmla="*/ 123 h 379"/>
                <a:gd name="T60" fmla="*/ 26 w 379"/>
                <a:gd name="T61" fmla="*/ 93 h 379"/>
                <a:gd name="T62" fmla="*/ 45 w 379"/>
                <a:gd name="T63" fmla="*/ 67 h 379"/>
                <a:gd name="T64" fmla="*/ 67 w 379"/>
                <a:gd name="T65" fmla="*/ 45 h 379"/>
                <a:gd name="T66" fmla="*/ 94 w 379"/>
                <a:gd name="T67" fmla="*/ 25 h 379"/>
                <a:gd name="T68" fmla="*/ 123 w 379"/>
                <a:gd name="T69" fmla="*/ 12 h 379"/>
                <a:gd name="T70" fmla="*/ 156 w 379"/>
                <a:gd name="T71" fmla="*/ 3 h 379"/>
                <a:gd name="T72" fmla="*/ 189 w 379"/>
                <a:gd name="T73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9" h="379">
                  <a:moveTo>
                    <a:pt x="189" y="0"/>
                  </a:moveTo>
                  <a:lnTo>
                    <a:pt x="224" y="3"/>
                  </a:lnTo>
                  <a:lnTo>
                    <a:pt x="256" y="12"/>
                  </a:lnTo>
                  <a:lnTo>
                    <a:pt x="286" y="25"/>
                  </a:lnTo>
                  <a:lnTo>
                    <a:pt x="312" y="45"/>
                  </a:lnTo>
                  <a:lnTo>
                    <a:pt x="334" y="67"/>
                  </a:lnTo>
                  <a:lnTo>
                    <a:pt x="354" y="93"/>
                  </a:lnTo>
                  <a:lnTo>
                    <a:pt x="367" y="123"/>
                  </a:lnTo>
                  <a:lnTo>
                    <a:pt x="376" y="155"/>
                  </a:lnTo>
                  <a:lnTo>
                    <a:pt x="379" y="190"/>
                  </a:lnTo>
                  <a:lnTo>
                    <a:pt x="376" y="223"/>
                  </a:lnTo>
                  <a:lnTo>
                    <a:pt x="367" y="256"/>
                  </a:lnTo>
                  <a:lnTo>
                    <a:pt x="354" y="285"/>
                  </a:lnTo>
                  <a:lnTo>
                    <a:pt x="334" y="312"/>
                  </a:lnTo>
                  <a:lnTo>
                    <a:pt x="312" y="334"/>
                  </a:lnTo>
                  <a:lnTo>
                    <a:pt x="286" y="353"/>
                  </a:lnTo>
                  <a:lnTo>
                    <a:pt x="256" y="368"/>
                  </a:lnTo>
                  <a:lnTo>
                    <a:pt x="224" y="376"/>
                  </a:lnTo>
                  <a:lnTo>
                    <a:pt x="189" y="379"/>
                  </a:lnTo>
                  <a:lnTo>
                    <a:pt x="156" y="376"/>
                  </a:lnTo>
                  <a:lnTo>
                    <a:pt x="123" y="368"/>
                  </a:lnTo>
                  <a:lnTo>
                    <a:pt x="94" y="353"/>
                  </a:lnTo>
                  <a:lnTo>
                    <a:pt x="67" y="334"/>
                  </a:lnTo>
                  <a:lnTo>
                    <a:pt x="45" y="312"/>
                  </a:lnTo>
                  <a:lnTo>
                    <a:pt x="26" y="285"/>
                  </a:lnTo>
                  <a:lnTo>
                    <a:pt x="11" y="256"/>
                  </a:lnTo>
                  <a:lnTo>
                    <a:pt x="3" y="223"/>
                  </a:lnTo>
                  <a:lnTo>
                    <a:pt x="0" y="190"/>
                  </a:lnTo>
                  <a:lnTo>
                    <a:pt x="3" y="155"/>
                  </a:lnTo>
                  <a:lnTo>
                    <a:pt x="11" y="123"/>
                  </a:lnTo>
                  <a:lnTo>
                    <a:pt x="26" y="93"/>
                  </a:lnTo>
                  <a:lnTo>
                    <a:pt x="45" y="67"/>
                  </a:lnTo>
                  <a:lnTo>
                    <a:pt x="67" y="45"/>
                  </a:lnTo>
                  <a:lnTo>
                    <a:pt x="94" y="25"/>
                  </a:lnTo>
                  <a:lnTo>
                    <a:pt x="123" y="12"/>
                  </a:lnTo>
                  <a:lnTo>
                    <a:pt x="156" y="3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Freeform 61"/>
            <p:cNvSpPr>
              <a:spLocks/>
            </p:cNvSpPr>
            <p:nvPr/>
          </p:nvSpPr>
          <p:spPr bwMode="auto">
            <a:xfrm>
              <a:off x="2868" y="3456"/>
              <a:ext cx="190" cy="189"/>
            </a:xfrm>
            <a:custGeom>
              <a:avLst/>
              <a:gdLst>
                <a:gd name="T0" fmla="*/ 190 w 379"/>
                <a:gd name="T1" fmla="*/ 0 h 379"/>
                <a:gd name="T2" fmla="*/ 224 w 379"/>
                <a:gd name="T3" fmla="*/ 3 h 379"/>
                <a:gd name="T4" fmla="*/ 256 w 379"/>
                <a:gd name="T5" fmla="*/ 12 h 379"/>
                <a:gd name="T6" fmla="*/ 286 w 379"/>
                <a:gd name="T7" fmla="*/ 26 h 379"/>
                <a:gd name="T8" fmla="*/ 312 w 379"/>
                <a:gd name="T9" fmla="*/ 44 h 379"/>
                <a:gd name="T10" fmla="*/ 335 w 379"/>
                <a:gd name="T11" fmla="*/ 67 h 379"/>
                <a:gd name="T12" fmla="*/ 354 w 379"/>
                <a:gd name="T13" fmla="*/ 94 h 379"/>
                <a:gd name="T14" fmla="*/ 368 w 379"/>
                <a:gd name="T15" fmla="*/ 124 h 379"/>
                <a:gd name="T16" fmla="*/ 376 w 379"/>
                <a:gd name="T17" fmla="*/ 155 h 379"/>
                <a:gd name="T18" fmla="*/ 379 w 379"/>
                <a:gd name="T19" fmla="*/ 190 h 379"/>
                <a:gd name="T20" fmla="*/ 376 w 379"/>
                <a:gd name="T21" fmla="*/ 223 h 379"/>
                <a:gd name="T22" fmla="*/ 368 w 379"/>
                <a:gd name="T23" fmla="*/ 256 h 379"/>
                <a:gd name="T24" fmla="*/ 354 w 379"/>
                <a:gd name="T25" fmla="*/ 285 h 379"/>
                <a:gd name="T26" fmla="*/ 335 w 379"/>
                <a:gd name="T27" fmla="*/ 311 h 379"/>
                <a:gd name="T28" fmla="*/ 312 w 379"/>
                <a:gd name="T29" fmla="*/ 334 h 379"/>
                <a:gd name="T30" fmla="*/ 286 w 379"/>
                <a:gd name="T31" fmla="*/ 353 h 379"/>
                <a:gd name="T32" fmla="*/ 256 w 379"/>
                <a:gd name="T33" fmla="*/ 367 h 379"/>
                <a:gd name="T34" fmla="*/ 224 w 379"/>
                <a:gd name="T35" fmla="*/ 375 h 379"/>
                <a:gd name="T36" fmla="*/ 190 w 379"/>
                <a:gd name="T37" fmla="*/ 379 h 379"/>
                <a:gd name="T38" fmla="*/ 156 w 379"/>
                <a:gd name="T39" fmla="*/ 375 h 379"/>
                <a:gd name="T40" fmla="*/ 124 w 379"/>
                <a:gd name="T41" fmla="*/ 367 h 379"/>
                <a:gd name="T42" fmla="*/ 94 w 379"/>
                <a:gd name="T43" fmla="*/ 353 h 379"/>
                <a:gd name="T44" fmla="*/ 67 w 379"/>
                <a:gd name="T45" fmla="*/ 334 h 379"/>
                <a:gd name="T46" fmla="*/ 45 w 379"/>
                <a:gd name="T47" fmla="*/ 311 h 379"/>
                <a:gd name="T48" fmla="*/ 27 w 379"/>
                <a:gd name="T49" fmla="*/ 285 h 379"/>
                <a:gd name="T50" fmla="*/ 13 w 379"/>
                <a:gd name="T51" fmla="*/ 256 h 379"/>
                <a:gd name="T52" fmla="*/ 3 w 379"/>
                <a:gd name="T53" fmla="*/ 223 h 379"/>
                <a:gd name="T54" fmla="*/ 0 w 379"/>
                <a:gd name="T55" fmla="*/ 190 h 379"/>
                <a:gd name="T56" fmla="*/ 3 w 379"/>
                <a:gd name="T57" fmla="*/ 155 h 379"/>
                <a:gd name="T58" fmla="*/ 13 w 379"/>
                <a:gd name="T59" fmla="*/ 124 h 379"/>
                <a:gd name="T60" fmla="*/ 27 w 379"/>
                <a:gd name="T61" fmla="*/ 94 h 379"/>
                <a:gd name="T62" fmla="*/ 45 w 379"/>
                <a:gd name="T63" fmla="*/ 67 h 379"/>
                <a:gd name="T64" fmla="*/ 67 w 379"/>
                <a:gd name="T65" fmla="*/ 44 h 379"/>
                <a:gd name="T66" fmla="*/ 94 w 379"/>
                <a:gd name="T67" fmla="*/ 26 h 379"/>
                <a:gd name="T68" fmla="*/ 124 w 379"/>
                <a:gd name="T69" fmla="*/ 12 h 379"/>
                <a:gd name="T70" fmla="*/ 156 w 379"/>
                <a:gd name="T71" fmla="*/ 3 h 379"/>
                <a:gd name="T72" fmla="*/ 190 w 379"/>
                <a:gd name="T73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9" h="379">
                  <a:moveTo>
                    <a:pt x="190" y="0"/>
                  </a:moveTo>
                  <a:lnTo>
                    <a:pt x="224" y="3"/>
                  </a:lnTo>
                  <a:lnTo>
                    <a:pt x="256" y="12"/>
                  </a:lnTo>
                  <a:lnTo>
                    <a:pt x="286" y="26"/>
                  </a:lnTo>
                  <a:lnTo>
                    <a:pt x="312" y="44"/>
                  </a:lnTo>
                  <a:lnTo>
                    <a:pt x="335" y="67"/>
                  </a:lnTo>
                  <a:lnTo>
                    <a:pt x="354" y="94"/>
                  </a:lnTo>
                  <a:lnTo>
                    <a:pt x="368" y="124"/>
                  </a:lnTo>
                  <a:lnTo>
                    <a:pt x="376" y="155"/>
                  </a:lnTo>
                  <a:lnTo>
                    <a:pt x="379" y="190"/>
                  </a:lnTo>
                  <a:lnTo>
                    <a:pt x="376" y="223"/>
                  </a:lnTo>
                  <a:lnTo>
                    <a:pt x="368" y="256"/>
                  </a:lnTo>
                  <a:lnTo>
                    <a:pt x="354" y="285"/>
                  </a:lnTo>
                  <a:lnTo>
                    <a:pt x="335" y="311"/>
                  </a:lnTo>
                  <a:lnTo>
                    <a:pt x="312" y="334"/>
                  </a:lnTo>
                  <a:lnTo>
                    <a:pt x="286" y="353"/>
                  </a:lnTo>
                  <a:lnTo>
                    <a:pt x="256" y="367"/>
                  </a:lnTo>
                  <a:lnTo>
                    <a:pt x="224" y="375"/>
                  </a:lnTo>
                  <a:lnTo>
                    <a:pt x="190" y="379"/>
                  </a:lnTo>
                  <a:lnTo>
                    <a:pt x="156" y="375"/>
                  </a:lnTo>
                  <a:lnTo>
                    <a:pt x="124" y="367"/>
                  </a:lnTo>
                  <a:lnTo>
                    <a:pt x="94" y="353"/>
                  </a:lnTo>
                  <a:lnTo>
                    <a:pt x="67" y="334"/>
                  </a:lnTo>
                  <a:lnTo>
                    <a:pt x="45" y="311"/>
                  </a:lnTo>
                  <a:lnTo>
                    <a:pt x="27" y="285"/>
                  </a:lnTo>
                  <a:lnTo>
                    <a:pt x="13" y="256"/>
                  </a:lnTo>
                  <a:lnTo>
                    <a:pt x="3" y="223"/>
                  </a:lnTo>
                  <a:lnTo>
                    <a:pt x="0" y="190"/>
                  </a:lnTo>
                  <a:lnTo>
                    <a:pt x="3" y="155"/>
                  </a:lnTo>
                  <a:lnTo>
                    <a:pt x="13" y="124"/>
                  </a:lnTo>
                  <a:lnTo>
                    <a:pt x="27" y="94"/>
                  </a:lnTo>
                  <a:lnTo>
                    <a:pt x="45" y="67"/>
                  </a:lnTo>
                  <a:lnTo>
                    <a:pt x="67" y="44"/>
                  </a:lnTo>
                  <a:lnTo>
                    <a:pt x="94" y="26"/>
                  </a:lnTo>
                  <a:lnTo>
                    <a:pt x="124" y="12"/>
                  </a:lnTo>
                  <a:lnTo>
                    <a:pt x="156" y="3"/>
                  </a:lnTo>
                  <a:lnTo>
                    <a:pt x="1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Freeform 62"/>
            <p:cNvSpPr>
              <a:spLocks/>
            </p:cNvSpPr>
            <p:nvPr/>
          </p:nvSpPr>
          <p:spPr bwMode="auto">
            <a:xfrm>
              <a:off x="3242" y="2681"/>
              <a:ext cx="189" cy="190"/>
            </a:xfrm>
            <a:custGeom>
              <a:avLst/>
              <a:gdLst>
                <a:gd name="T0" fmla="*/ 189 w 379"/>
                <a:gd name="T1" fmla="*/ 0 h 379"/>
                <a:gd name="T2" fmla="*/ 223 w 379"/>
                <a:gd name="T3" fmla="*/ 3 h 379"/>
                <a:gd name="T4" fmla="*/ 255 w 379"/>
                <a:gd name="T5" fmla="*/ 12 h 379"/>
                <a:gd name="T6" fmla="*/ 285 w 379"/>
                <a:gd name="T7" fmla="*/ 26 h 379"/>
                <a:gd name="T8" fmla="*/ 312 w 379"/>
                <a:gd name="T9" fmla="*/ 44 h 379"/>
                <a:gd name="T10" fmla="*/ 334 w 379"/>
                <a:gd name="T11" fmla="*/ 68 h 379"/>
                <a:gd name="T12" fmla="*/ 352 w 379"/>
                <a:gd name="T13" fmla="*/ 94 h 379"/>
                <a:gd name="T14" fmla="*/ 367 w 379"/>
                <a:gd name="T15" fmla="*/ 124 h 379"/>
                <a:gd name="T16" fmla="*/ 376 w 379"/>
                <a:gd name="T17" fmla="*/ 155 h 379"/>
                <a:gd name="T18" fmla="*/ 379 w 379"/>
                <a:gd name="T19" fmla="*/ 190 h 379"/>
                <a:gd name="T20" fmla="*/ 376 w 379"/>
                <a:gd name="T21" fmla="*/ 224 h 379"/>
                <a:gd name="T22" fmla="*/ 367 w 379"/>
                <a:gd name="T23" fmla="*/ 256 h 379"/>
                <a:gd name="T24" fmla="*/ 352 w 379"/>
                <a:gd name="T25" fmla="*/ 285 h 379"/>
                <a:gd name="T26" fmla="*/ 334 w 379"/>
                <a:gd name="T27" fmla="*/ 311 h 379"/>
                <a:gd name="T28" fmla="*/ 312 w 379"/>
                <a:gd name="T29" fmla="*/ 335 h 379"/>
                <a:gd name="T30" fmla="*/ 285 w 379"/>
                <a:gd name="T31" fmla="*/ 353 h 379"/>
                <a:gd name="T32" fmla="*/ 255 w 379"/>
                <a:gd name="T33" fmla="*/ 367 h 379"/>
                <a:gd name="T34" fmla="*/ 223 w 379"/>
                <a:gd name="T35" fmla="*/ 376 h 379"/>
                <a:gd name="T36" fmla="*/ 189 w 379"/>
                <a:gd name="T37" fmla="*/ 379 h 379"/>
                <a:gd name="T38" fmla="*/ 155 w 379"/>
                <a:gd name="T39" fmla="*/ 376 h 379"/>
                <a:gd name="T40" fmla="*/ 123 w 379"/>
                <a:gd name="T41" fmla="*/ 367 h 379"/>
                <a:gd name="T42" fmla="*/ 93 w 379"/>
                <a:gd name="T43" fmla="*/ 353 h 379"/>
                <a:gd name="T44" fmla="*/ 67 w 379"/>
                <a:gd name="T45" fmla="*/ 335 h 379"/>
                <a:gd name="T46" fmla="*/ 45 w 379"/>
                <a:gd name="T47" fmla="*/ 311 h 379"/>
                <a:gd name="T48" fmla="*/ 25 w 379"/>
                <a:gd name="T49" fmla="*/ 285 h 379"/>
                <a:gd name="T50" fmla="*/ 11 w 379"/>
                <a:gd name="T51" fmla="*/ 256 h 379"/>
                <a:gd name="T52" fmla="*/ 3 w 379"/>
                <a:gd name="T53" fmla="*/ 224 h 379"/>
                <a:gd name="T54" fmla="*/ 0 w 379"/>
                <a:gd name="T55" fmla="*/ 190 h 379"/>
                <a:gd name="T56" fmla="*/ 3 w 379"/>
                <a:gd name="T57" fmla="*/ 155 h 379"/>
                <a:gd name="T58" fmla="*/ 11 w 379"/>
                <a:gd name="T59" fmla="*/ 124 h 379"/>
                <a:gd name="T60" fmla="*/ 25 w 379"/>
                <a:gd name="T61" fmla="*/ 94 h 379"/>
                <a:gd name="T62" fmla="*/ 45 w 379"/>
                <a:gd name="T63" fmla="*/ 68 h 379"/>
                <a:gd name="T64" fmla="*/ 67 w 379"/>
                <a:gd name="T65" fmla="*/ 44 h 379"/>
                <a:gd name="T66" fmla="*/ 93 w 379"/>
                <a:gd name="T67" fmla="*/ 26 h 379"/>
                <a:gd name="T68" fmla="*/ 123 w 379"/>
                <a:gd name="T69" fmla="*/ 12 h 379"/>
                <a:gd name="T70" fmla="*/ 155 w 379"/>
                <a:gd name="T71" fmla="*/ 3 h 379"/>
                <a:gd name="T72" fmla="*/ 189 w 379"/>
                <a:gd name="T73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9" h="379">
                  <a:moveTo>
                    <a:pt x="189" y="0"/>
                  </a:moveTo>
                  <a:lnTo>
                    <a:pt x="223" y="3"/>
                  </a:lnTo>
                  <a:lnTo>
                    <a:pt x="255" y="12"/>
                  </a:lnTo>
                  <a:lnTo>
                    <a:pt x="285" y="26"/>
                  </a:lnTo>
                  <a:lnTo>
                    <a:pt x="312" y="44"/>
                  </a:lnTo>
                  <a:lnTo>
                    <a:pt x="334" y="68"/>
                  </a:lnTo>
                  <a:lnTo>
                    <a:pt x="352" y="94"/>
                  </a:lnTo>
                  <a:lnTo>
                    <a:pt x="367" y="124"/>
                  </a:lnTo>
                  <a:lnTo>
                    <a:pt x="376" y="155"/>
                  </a:lnTo>
                  <a:lnTo>
                    <a:pt x="379" y="190"/>
                  </a:lnTo>
                  <a:lnTo>
                    <a:pt x="376" y="224"/>
                  </a:lnTo>
                  <a:lnTo>
                    <a:pt x="367" y="256"/>
                  </a:lnTo>
                  <a:lnTo>
                    <a:pt x="352" y="285"/>
                  </a:lnTo>
                  <a:lnTo>
                    <a:pt x="334" y="311"/>
                  </a:lnTo>
                  <a:lnTo>
                    <a:pt x="312" y="335"/>
                  </a:lnTo>
                  <a:lnTo>
                    <a:pt x="285" y="353"/>
                  </a:lnTo>
                  <a:lnTo>
                    <a:pt x="255" y="367"/>
                  </a:lnTo>
                  <a:lnTo>
                    <a:pt x="223" y="376"/>
                  </a:lnTo>
                  <a:lnTo>
                    <a:pt x="189" y="379"/>
                  </a:lnTo>
                  <a:lnTo>
                    <a:pt x="155" y="376"/>
                  </a:lnTo>
                  <a:lnTo>
                    <a:pt x="123" y="367"/>
                  </a:lnTo>
                  <a:lnTo>
                    <a:pt x="93" y="353"/>
                  </a:lnTo>
                  <a:lnTo>
                    <a:pt x="67" y="335"/>
                  </a:lnTo>
                  <a:lnTo>
                    <a:pt x="45" y="311"/>
                  </a:lnTo>
                  <a:lnTo>
                    <a:pt x="25" y="285"/>
                  </a:lnTo>
                  <a:lnTo>
                    <a:pt x="11" y="256"/>
                  </a:lnTo>
                  <a:lnTo>
                    <a:pt x="3" y="224"/>
                  </a:lnTo>
                  <a:lnTo>
                    <a:pt x="0" y="190"/>
                  </a:lnTo>
                  <a:lnTo>
                    <a:pt x="3" y="155"/>
                  </a:lnTo>
                  <a:lnTo>
                    <a:pt x="11" y="124"/>
                  </a:lnTo>
                  <a:lnTo>
                    <a:pt x="25" y="94"/>
                  </a:lnTo>
                  <a:lnTo>
                    <a:pt x="45" y="68"/>
                  </a:lnTo>
                  <a:lnTo>
                    <a:pt x="67" y="44"/>
                  </a:lnTo>
                  <a:lnTo>
                    <a:pt x="93" y="26"/>
                  </a:lnTo>
                  <a:lnTo>
                    <a:pt x="123" y="12"/>
                  </a:lnTo>
                  <a:lnTo>
                    <a:pt x="155" y="3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6" name="Retângulo de cantos arredondados 14">
            <a:hlinkClick r:id="" action="ppaction://hlinkshowjump?jump=nextslide"/>
          </p:cNvPr>
          <p:cNvSpPr/>
          <p:nvPr/>
        </p:nvSpPr>
        <p:spPr>
          <a:xfrm>
            <a:off x="10630141" y="4838301"/>
            <a:ext cx="1214595" cy="495977"/>
          </a:xfrm>
          <a:prstGeom prst="roundRect">
            <a:avLst/>
          </a:prstGeom>
          <a:noFill/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7" name="Retângulo 136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P2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Por que o(a) Sr.(a) encerrou suas atividades? (ESP-RM)</a:t>
            </a:r>
          </a:p>
        </p:txBody>
      </p:sp>
      <p:grpSp>
        <p:nvGrpSpPr>
          <p:cNvPr id="140" name="Group 4"/>
          <p:cNvGrpSpPr>
            <a:grpSpLocks noChangeAspect="1"/>
          </p:cNvGrpSpPr>
          <p:nvPr/>
        </p:nvGrpSpPr>
        <p:grpSpPr bwMode="auto">
          <a:xfrm>
            <a:off x="8693150" y="1676400"/>
            <a:ext cx="617538" cy="517525"/>
            <a:chOff x="5508" y="1056"/>
            <a:chExt cx="389" cy="326"/>
          </a:xfrm>
        </p:grpSpPr>
        <p:sp>
          <p:nvSpPr>
            <p:cNvPr id="141" name="AutoShape 3"/>
            <p:cNvSpPr>
              <a:spLocks noChangeAspect="1" noChangeArrowheads="1" noTextEdit="1"/>
            </p:cNvSpPr>
            <p:nvPr/>
          </p:nvSpPr>
          <p:spPr bwMode="auto">
            <a:xfrm>
              <a:off x="5508" y="1056"/>
              <a:ext cx="38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5"/>
            <p:cNvSpPr>
              <a:spLocks noEditPoints="1"/>
            </p:cNvSpPr>
            <p:nvPr/>
          </p:nvSpPr>
          <p:spPr bwMode="auto">
            <a:xfrm>
              <a:off x="5570" y="1056"/>
              <a:ext cx="127" cy="200"/>
            </a:xfrm>
            <a:custGeom>
              <a:avLst/>
              <a:gdLst>
                <a:gd name="T0" fmla="*/ 182 w 302"/>
                <a:gd name="T1" fmla="*/ 459 h 476"/>
                <a:gd name="T2" fmla="*/ 219 w 302"/>
                <a:gd name="T3" fmla="*/ 462 h 476"/>
                <a:gd name="T4" fmla="*/ 288 w 302"/>
                <a:gd name="T5" fmla="*/ 462 h 476"/>
                <a:gd name="T6" fmla="*/ 288 w 302"/>
                <a:gd name="T7" fmla="*/ 394 h 476"/>
                <a:gd name="T8" fmla="*/ 288 w 302"/>
                <a:gd name="T9" fmla="*/ 360 h 476"/>
                <a:gd name="T10" fmla="*/ 288 w 302"/>
                <a:gd name="T11" fmla="*/ 291 h 476"/>
                <a:gd name="T12" fmla="*/ 279 w 302"/>
                <a:gd name="T13" fmla="*/ 249 h 476"/>
                <a:gd name="T14" fmla="*/ 279 w 302"/>
                <a:gd name="T15" fmla="*/ 180 h 476"/>
                <a:gd name="T16" fmla="*/ 194 w 302"/>
                <a:gd name="T17" fmla="*/ 12 h 476"/>
                <a:gd name="T18" fmla="*/ 169 w 302"/>
                <a:gd name="T19" fmla="*/ 12 h 476"/>
                <a:gd name="T20" fmla="*/ 117 w 302"/>
                <a:gd name="T21" fmla="*/ 87 h 476"/>
                <a:gd name="T22" fmla="*/ 83 w 302"/>
                <a:gd name="T23" fmla="*/ 155 h 476"/>
                <a:gd name="T24" fmla="*/ 49 w 302"/>
                <a:gd name="T25" fmla="*/ 223 h 476"/>
                <a:gd name="T26" fmla="*/ 14 w 302"/>
                <a:gd name="T27" fmla="*/ 291 h 476"/>
                <a:gd name="T28" fmla="*/ 14 w 302"/>
                <a:gd name="T29" fmla="*/ 360 h 476"/>
                <a:gd name="T30" fmla="*/ 148 w 302"/>
                <a:gd name="T31" fmla="*/ 473 h 476"/>
                <a:gd name="T32" fmla="*/ 151 w 302"/>
                <a:gd name="T33" fmla="*/ 97 h 476"/>
                <a:gd name="T34" fmla="*/ 173 w 302"/>
                <a:gd name="T35" fmla="*/ 108 h 476"/>
                <a:gd name="T36" fmla="*/ 269 w 302"/>
                <a:gd name="T37" fmla="*/ 215 h 476"/>
                <a:gd name="T38" fmla="*/ 228 w 302"/>
                <a:gd name="T39" fmla="*/ 232 h 476"/>
                <a:gd name="T40" fmla="*/ 134 w 302"/>
                <a:gd name="T41" fmla="*/ 104 h 476"/>
                <a:gd name="T42" fmla="*/ 117 w 302"/>
                <a:gd name="T43" fmla="*/ 165 h 476"/>
                <a:gd name="T44" fmla="*/ 271 w 302"/>
                <a:gd name="T45" fmla="*/ 309 h 476"/>
                <a:gd name="T46" fmla="*/ 271 w 302"/>
                <a:gd name="T47" fmla="*/ 343 h 476"/>
                <a:gd name="T48" fmla="*/ 183 w 302"/>
                <a:gd name="T49" fmla="*/ 290 h 476"/>
                <a:gd name="T50" fmla="*/ 117 w 302"/>
                <a:gd name="T51" fmla="*/ 223 h 476"/>
                <a:gd name="T52" fmla="*/ 100 w 302"/>
                <a:gd name="T53" fmla="*/ 172 h 476"/>
                <a:gd name="T54" fmla="*/ 83 w 302"/>
                <a:gd name="T55" fmla="*/ 233 h 476"/>
                <a:gd name="T56" fmla="*/ 166 w 302"/>
                <a:gd name="T57" fmla="*/ 307 h 476"/>
                <a:gd name="T58" fmla="*/ 278 w 302"/>
                <a:gd name="T59" fmla="*/ 428 h 476"/>
                <a:gd name="T60" fmla="*/ 236 w 302"/>
                <a:gd name="T61" fmla="*/ 445 h 476"/>
                <a:gd name="T62" fmla="*/ 182 w 302"/>
                <a:gd name="T63" fmla="*/ 390 h 476"/>
                <a:gd name="T64" fmla="*/ 66 w 302"/>
                <a:gd name="T65" fmla="*/ 240 h 476"/>
                <a:gd name="T66" fmla="*/ 32 w 302"/>
                <a:gd name="T67" fmla="*/ 309 h 476"/>
                <a:gd name="T68" fmla="*/ 66 w 302"/>
                <a:gd name="T69" fmla="*/ 309 h 476"/>
                <a:gd name="T70" fmla="*/ 165 w 302"/>
                <a:gd name="T71" fmla="*/ 442 h 476"/>
                <a:gd name="T72" fmla="*/ 32 w 302"/>
                <a:gd name="T73" fmla="*/ 343 h 476"/>
                <a:gd name="T74" fmla="*/ 24 w 302"/>
                <a:gd name="T75" fmla="*/ 32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476">
                  <a:moveTo>
                    <a:pt x="148" y="473"/>
                  </a:moveTo>
                  <a:cubicBezTo>
                    <a:pt x="160" y="473"/>
                    <a:pt x="173" y="468"/>
                    <a:pt x="182" y="459"/>
                  </a:cubicBezTo>
                  <a:cubicBezTo>
                    <a:pt x="188" y="452"/>
                    <a:pt x="192" y="445"/>
                    <a:pt x="194" y="437"/>
                  </a:cubicBezTo>
                  <a:cubicBezTo>
                    <a:pt x="219" y="462"/>
                    <a:pt x="219" y="462"/>
                    <a:pt x="219" y="462"/>
                  </a:cubicBezTo>
                  <a:cubicBezTo>
                    <a:pt x="228" y="471"/>
                    <a:pt x="241" y="476"/>
                    <a:pt x="254" y="476"/>
                  </a:cubicBezTo>
                  <a:cubicBezTo>
                    <a:pt x="266" y="476"/>
                    <a:pt x="279" y="471"/>
                    <a:pt x="288" y="462"/>
                  </a:cubicBezTo>
                  <a:cubicBezTo>
                    <a:pt x="297" y="453"/>
                    <a:pt x="302" y="441"/>
                    <a:pt x="302" y="428"/>
                  </a:cubicBezTo>
                  <a:cubicBezTo>
                    <a:pt x="302" y="415"/>
                    <a:pt x="297" y="403"/>
                    <a:pt x="288" y="394"/>
                  </a:cubicBezTo>
                  <a:cubicBezTo>
                    <a:pt x="266" y="372"/>
                    <a:pt x="266" y="372"/>
                    <a:pt x="266" y="372"/>
                  </a:cubicBezTo>
                  <a:cubicBezTo>
                    <a:pt x="274" y="370"/>
                    <a:pt x="282" y="366"/>
                    <a:pt x="288" y="360"/>
                  </a:cubicBezTo>
                  <a:cubicBezTo>
                    <a:pt x="297" y="351"/>
                    <a:pt x="302" y="339"/>
                    <a:pt x="302" y="326"/>
                  </a:cubicBezTo>
                  <a:cubicBezTo>
                    <a:pt x="302" y="313"/>
                    <a:pt x="297" y="301"/>
                    <a:pt x="288" y="291"/>
                  </a:cubicBezTo>
                  <a:cubicBezTo>
                    <a:pt x="257" y="261"/>
                    <a:pt x="257" y="261"/>
                    <a:pt x="257" y="261"/>
                  </a:cubicBezTo>
                  <a:cubicBezTo>
                    <a:pt x="265" y="259"/>
                    <a:pt x="273" y="255"/>
                    <a:pt x="279" y="249"/>
                  </a:cubicBezTo>
                  <a:cubicBezTo>
                    <a:pt x="288" y="240"/>
                    <a:pt x="293" y="228"/>
                    <a:pt x="293" y="215"/>
                  </a:cubicBezTo>
                  <a:cubicBezTo>
                    <a:pt x="293" y="202"/>
                    <a:pt x="288" y="190"/>
                    <a:pt x="279" y="180"/>
                  </a:cubicBezTo>
                  <a:cubicBezTo>
                    <a:pt x="194" y="95"/>
                    <a:pt x="194" y="95"/>
                    <a:pt x="194" y="95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194" y="5"/>
                    <a:pt x="188" y="0"/>
                    <a:pt x="181" y="0"/>
                  </a:cubicBezTo>
                  <a:cubicBezTo>
                    <a:pt x="175" y="0"/>
                    <a:pt x="169" y="5"/>
                    <a:pt x="169" y="12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52" y="69"/>
                    <a:pt x="131" y="73"/>
                    <a:pt x="117" y="87"/>
                  </a:cubicBezTo>
                  <a:cubicBezTo>
                    <a:pt x="102" y="102"/>
                    <a:pt x="99" y="124"/>
                    <a:pt x="108" y="142"/>
                  </a:cubicBezTo>
                  <a:cubicBezTo>
                    <a:pt x="99" y="144"/>
                    <a:pt x="90" y="148"/>
                    <a:pt x="83" y="155"/>
                  </a:cubicBezTo>
                  <a:cubicBezTo>
                    <a:pt x="68" y="170"/>
                    <a:pt x="65" y="192"/>
                    <a:pt x="74" y="210"/>
                  </a:cubicBezTo>
                  <a:cubicBezTo>
                    <a:pt x="64" y="212"/>
                    <a:pt x="56" y="216"/>
                    <a:pt x="49" y="223"/>
                  </a:cubicBezTo>
                  <a:cubicBezTo>
                    <a:pt x="34" y="238"/>
                    <a:pt x="31" y="260"/>
                    <a:pt x="39" y="278"/>
                  </a:cubicBezTo>
                  <a:cubicBezTo>
                    <a:pt x="30" y="280"/>
                    <a:pt x="21" y="285"/>
                    <a:pt x="14" y="291"/>
                  </a:cubicBezTo>
                  <a:cubicBezTo>
                    <a:pt x="5" y="301"/>
                    <a:pt x="0" y="313"/>
                    <a:pt x="0" y="326"/>
                  </a:cubicBezTo>
                  <a:cubicBezTo>
                    <a:pt x="0" y="339"/>
                    <a:pt x="5" y="351"/>
                    <a:pt x="14" y="360"/>
                  </a:cubicBezTo>
                  <a:cubicBezTo>
                    <a:pt x="113" y="459"/>
                    <a:pt x="113" y="459"/>
                    <a:pt x="113" y="459"/>
                  </a:cubicBezTo>
                  <a:cubicBezTo>
                    <a:pt x="123" y="468"/>
                    <a:pt x="135" y="473"/>
                    <a:pt x="148" y="473"/>
                  </a:cubicBezTo>
                  <a:close/>
                  <a:moveTo>
                    <a:pt x="134" y="104"/>
                  </a:moveTo>
                  <a:cubicBezTo>
                    <a:pt x="139" y="99"/>
                    <a:pt x="145" y="97"/>
                    <a:pt x="151" y="97"/>
                  </a:cubicBezTo>
                  <a:cubicBezTo>
                    <a:pt x="158" y="97"/>
                    <a:pt x="164" y="99"/>
                    <a:pt x="168" y="104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262" y="198"/>
                    <a:pt x="262" y="198"/>
                    <a:pt x="262" y="198"/>
                  </a:cubicBezTo>
                  <a:cubicBezTo>
                    <a:pt x="267" y="202"/>
                    <a:pt x="269" y="208"/>
                    <a:pt x="269" y="215"/>
                  </a:cubicBezTo>
                  <a:cubicBezTo>
                    <a:pt x="269" y="221"/>
                    <a:pt x="267" y="227"/>
                    <a:pt x="262" y="232"/>
                  </a:cubicBezTo>
                  <a:cubicBezTo>
                    <a:pt x="253" y="241"/>
                    <a:pt x="237" y="241"/>
                    <a:pt x="228" y="232"/>
                  </a:cubicBezTo>
                  <a:cubicBezTo>
                    <a:pt x="134" y="138"/>
                    <a:pt x="134" y="138"/>
                    <a:pt x="134" y="138"/>
                  </a:cubicBezTo>
                  <a:cubicBezTo>
                    <a:pt x="125" y="128"/>
                    <a:pt x="125" y="113"/>
                    <a:pt x="134" y="104"/>
                  </a:cubicBezTo>
                  <a:close/>
                  <a:moveTo>
                    <a:pt x="100" y="172"/>
                  </a:moveTo>
                  <a:cubicBezTo>
                    <a:pt x="104" y="167"/>
                    <a:pt x="110" y="165"/>
                    <a:pt x="117" y="165"/>
                  </a:cubicBezTo>
                  <a:cubicBezTo>
                    <a:pt x="123" y="165"/>
                    <a:pt x="129" y="167"/>
                    <a:pt x="134" y="172"/>
                  </a:cubicBezTo>
                  <a:cubicBezTo>
                    <a:pt x="271" y="309"/>
                    <a:pt x="271" y="309"/>
                    <a:pt x="271" y="309"/>
                  </a:cubicBezTo>
                  <a:cubicBezTo>
                    <a:pt x="275" y="313"/>
                    <a:pt x="278" y="319"/>
                    <a:pt x="278" y="326"/>
                  </a:cubicBezTo>
                  <a:cubicBezTo>
                    <a:pt x="278" y="332"/>
                    <a:pt x="275" y="338"/>
                    <a:pt x="271" y="343"/>
                  </a:cubicBezTo>
                  <a:cubicBezTo>
                    <a:pt x="261" y="352"/>
                    <a:pt x="246" y="352"/>
                    <a:pt x="236" y="343"/>
                  </a:cubicBezTo>
                  <a:cubicBezTo>
                    <a:pt x="183" y="290"/>
                    <a:pt x="183" y="290"/>
                    <a:pt x="183" y="290"/>
                  </a:cubicBezTo>
                  <a:cubicBezTo>
                    <a:pt x="117" y="223"/>
                    <a:pt x="117" y="223"/>
                    <a:pt x="117" y="223"/>
                  </a:cubicBezTo>
                  <a:cubicBezTo>
                    <a:pt x="117" y="223"/>
                    <a:pt x="117" y="223"/>
                    <a:pt x="117" y="223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90" y="197"/>
                    <a:pt x="90" y="181"/>
                    <a:pt x="100" y="172"/>
                  </a:cubicBezTo>
                  <a:close/>
                  <a:moveTo>
                    <a:pt x="66" y="240"/>
                  </a:moveTo>
                  <a:cubicBezTo>
                    <a:pt x="70" y="236"/>
                    <a:pt x="76" y="233"/>
                    <a:pt x="83" y="233"/>
                  </a:cubicBezTo>
                  <a:cubicBezTo>
                    <a:pt x="89" y="233"/>
                    <a:pt x="95" y="236"/>
                    <a:pt x="100" y="240"/>
                  </a:cubicBezTo>
                  <a:cubicBezTo>
                    <a:pt x="166" y="307"/>
                    <a:pt x="166" y="307"/>
                    <a:pt x="166" y="307"/>
                  </a:cubicBezTo>
                  <a:cubicBezTo>
                    <a:pt x="271" y="411"/>
                    <a:pt x="271" y="411"/>
                    <a:pt x="271" y="411"/>
                  </a:cubicBezTo>
                  <a:cubicBezTo>
                    <a:pt x="275" y="416"/>
                    <a:pt x="278" y="422"/>
                    <a:pt x="278" y="428"/>
                  </a:cubicBezTo>
                  <a:cubicBezTo>
                    <a:pt x="278" y="435"/>
                    <a:pt x="275" y="441"/>
                    <a:pt x="271" y="445"/>
                  </a:cubicBezTo>
                  <a:cubicBezTo>
                    <a:pt x="261" y="454"/>
                    <a:pt x="246" y="454"/>
                    <a:pt x="236" y="445"/>
                  </a:cubicBezTo>
                  <a:cubicBezTo>
                    <a:pt x="182" y="390"/>
                    <a:pt x="182" y="390"/>
                    <a:pt x="182" y="390"/>
                  </a:cubicBezTo>
                  <a:cubicBezTo>
                    <a:pt x="182" y="390"/>
                    <a:pt x="182" y="390"/>
                    <a:pt x="182" y="390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56" y="265"/>
                    <a:pt x="56" y="250"/>
                    <a:pt x="66" y="240"/>
                  </a:cubicBezTo>
                  <a:close/>
                  <a:moveTo>
                    <a:pt x="24" y="326"/>
                  </a:moveTo>
                  <a:cubicBezTo>
                    <a:pt x="24" y="319"/>
                    <a:pt x="27" y="313"/>
                    <a:pt x="32" y="309"/>
                  </a:cubicBezTo>
                  <a:cubicBezTo>
                    <a:pt x="36" y="304"/>
                    <a:pt x="42" y="301"/>
                    <a:pt x="49" y="301"/>
                  </a:cubicBezTo>
                  <a:cubicBezTo>
                    <a:pt x="55" y="301"/>
                    <a:pt x="61" y="304"/>
                    <a:pt x="66" y="309"/>
                  </a:cubicBezTo>
                  <a:cubicBezTo>
                    <a:pt x="165" y="408"/>
                    <a:pt x="165" y="408"/>
                    <a:pt x="165" y="408"/>
                  </a:cubicBezTo>
                  <a:cubicBezTo>
                    <a:pt x="174" y="417"/>
                    <a:pt x="174" y="432"/>
                    <a:pt x="165" y="442"/>
                  </a:cubicBezTo>
                  <a:cubicBezTo>
                    <a:pt x="155" y="451"/>
                    <a:pt x="140" y="451"/>
                    <a:pt x="130" y="442"/>
                  </a:cubicBezTo>
                  <a:cubicBezTo>
                    <a:pt x="32" y="343"/>
                    <a:pt x="32" y="343"/>
                    <a:pt x="32" y="343"/>
                  </a:cubicBezTo>
                  <a:cubicBezTo>
                    <a:pt x="27" y="338"/>
                    <a:pt x="24" y="332"/>
                    <a:pt x="24" y="326"/>
                  </a:cubicBezTo>
                  <a:close/>
                  <a:moveTo>
                    <a:pt x="24" y="326"/>
                  </a:moveTo>
                  <a:cubicBezTo>
                    <a:pt x="24" y="326"/>
                    <a:pt x="24" y="326"/>
                    <a:pt x="24" y="326"/>
                  </a:cubicBezTo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3" name="Freeform 6"/>
            <p:cNvSpPr>
              <a:spLocks noEditPoints="1"/>
            </p:cNvSpPr>
            <p:nvPr/>
          </p:nvSpPr>
          <p:spPr bwMode="auto">
            <a:xfrm>
              <a:off x="5764" y="1056"/>
              <a:ext cx="40" cy="132"/>
            </a:xfrm>
            <a:custGeom>
              <a:avLst/>
              <a:gdLst>
                <a:gd name="T0" fmla="*/ 72 w 96"/>
                <a:gd name="T1" fmla="*/ 302 h 314"/>
                <a:gd name="T2" fmla="*/ 84 w 96"/>
                <a:gd name="T3" fmla="*/ 314 h 314"/>
                <a:gd name="T4" fmla="*/ 96 w 96"/>
                <a:gd name="T5" fmla="*/ 302 h 314"/>
                <a:gd name="T6" fmla="*/ 38 w 96"/>
                <a:gd name="T7" fmla="*/ 132 h 314"/>
                <a:gd name="T8" fmla="*/ 24 w 96"/>
                <a:gd name="T9" fmla="*/ 109 h 314"/>
                <a:gd name="T10" fmla="*/ 24 w 96"/>
                <a:gd name="T11" fmla="*/ 12 h 314"/>
                <a:gd name="T12" fmla="*/ 12 w 96"/>
                <a:gd name="T13" fmla="*/ 0 h 314"/>
                <a:gd name="T14" fmla="*/ 0 w 96"/>
                <a:gd name="T15" fmla="*/ 12 h 314"/>
                <a:gd name="T16" fmla="*/ 0 w 96"/>
                <a:gd name="T17" fmla="*/ 109 h 314"/>
                <a:gd name="T18" fmla="*/ 18 w 96"/>
                <a:gd name="T19" fmla="*/ 146 h 314"/>
                <a:gd name="T20" fmla="*/ 72 w 96"/>
                <a:gd name="T21" fmla="*/ 302 h 314"/>
                <a:gd name="T22" fmla="*/ 72 w 96"/>
                <a:gd name="T23" fmla="*/ 302 h 314"/>
                <a:gd name="T24" fmla="*/ 72 w 96"/>
                <a:gd name="T25" fmla="*/ 30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314">
                  <a:moveTo>
                    <a:pt x="72" y="302"/>
                  </a:moveTo>
                  <a:cubicBezTo>
                    <a:pt x="72" y="308"/>
                    <a:pt x="78" y="314"/>
                    <a:pt x="84" y="314"/>
                  </a:cubicBezTo>
                  <a:cubicBezTo>
                    <a:pt x="91" y="314"/>
                    <a:pt x="96" y="308"/>
                    <a:pt x="96" y="302"/>
                  </a:cubicBezTo>
                  <a:cubicBezTo>
                    <a:pt x="96" y="215"/>
                    <a:pt x="60" y="163"/>
                    <a:pt x="38" y="132"/>
                  </a:cubicBezTo>
                  <a:cubicBezTo>
                    <a:pt x="32" y="123"/>
                    <a:pt x="24" y="112"/>
                    <a:pt x="24" y="10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20"/>
                    <a:pt x="8" y="131"/>
                    <a:pt x="18" y="146"/>
                  </a:cubicBezTo>
                  <a:cubicBezTo>
                    <a:pt x="40" y="177"/>
                    <a:pt x="72" y="222"/>
                    <a:pt x="72" y="302"/>
                  </a:cubicBezTo>
                  <a:close/>
                  <a:moveTo>
                    <a:pt x="72" y="302"/>
                  </a:moveTo>
                  <a:cubicBezTo>
                    <a:pt x="72" y="302"/>
                    <a:pt x="72" y="302"/>
                    <a:pt x="72" y="302"/>
                  </a:cubicBezTo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4" name="Freeform 7"/>
            <p:cNvSpPr>
              <a:spLocks noEditPoints="1"/>
            </p:cNvSpPr>
            <p:nvPr/>
          </p:nvSpPr>
          <p:spPr bwMode="auto">
            <a:xfrm>
              <a:off x="5641" y="1340"/>
              <a:ext cx="11" cy="21"/>
            </a:xfrm>
            <a:custGeom>
              <a:avLst/>
              <a:gdLst>
                <a:gd name="T0" fmla="*/ 12 w 25"/>
                <a:gd name="T1" fmla="*/ 0 h 48"/>
                <a:gd name="T2" fmla="*/ 0 w 25"/>
                <a:gd name="T3" fmla="*/ 12 h 48"/>
                <a:gd name="T4" fmla="*/ 0 w 25"/>
                <a:gd name="T5" fmla="*/ 36 h 48"/>
                <a:gd name="T6" fmla="*/ 12 w 25"/>
                <a:gd name="T7" fmla="*/ 48 h 48"/>
                <a:gd name="T8" fmla="*/ 25 w 25"/>
                <a:gd name="T9" fmla="*/ 36 h 48"/>
                <a:gd name="T10" fmla="*/ 25 w 25"/>
                <a:gd name="T11" fmla="*/ 12 h 48"/>
                <a:gd name="T12" fmla="*/ 12 w 25"/>
                <a:gd name="T13" fmla="*/ 0 h 48"/>
                <a:gd name="T14" fmla="*/ 12 w 25"/>
                <a:gd name="T15" fmla="*/ 0 h 48"/>
                <a:gd name="T16" fmla="*/ 12 w 25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8">
                  <a:moveTo>
                    <a:pt x="12" y="0"/>
                  </a:moveTo>
                  <a:cubicBezTo>
                    <a:pt x="6" y="0"/>
                    <a:pt x="0" y="6"/>
                    <a:pt x="0" y="1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3"/>
                    <a:pt x="6" y="48"/>
                    <a:pt x="12" y="48"/>
                  </a:cubicBezTo>
                  <a:cubicBezTo>
                    <a:pt x="19" y="48"/>
                    <a:pt x="25" y="43"/>
                    <a:pt x="25" y="3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6"/>
                    <a:pt x="19" y="0"/>
                    <a:pt x="12" y="0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5" name="Freeform 8"/>
            <p:cNvSpPr>
              <a:spLocks noEditPoints="1"/>
            </p:cNvSpPr>
            <p:nvPr/>
          </p:nvSpPr>
          <p:spPr bwMode="auto">
            <a:xfrm>
              <a:off x="5580" y="1156"/>
              <a:ext cx="234" cy="205"/>
            </a:xfrm>
            <a:custGeom>
              <a:avLst/>
              <a:gdLst>
                <a:gd name="T0" fmla="*/ 478 w 556"/>
                <a:gd name="T1" fmla="*/ 77 h 485"/>
                <a:gd name="T2" fmla="*/ 356 w 556"/>
                <a:gd name="T3" fmla="*/ 4 h 485"/>
                <a:gd name="T4" fmla="*/ 330 w 556"/>
                <a:gd name="T5" fmla="*/ 5 h 485"/>
                <a:gd name="T6" fmla="*/ 302 w 556"/>
                <a:gd name="T7" fmla="*/ 63 h 485"/>
                <a:gd name="T8" fmla="*/ 335 w 556"/>
                <a:gd name="T9" fmla="*/ 115 h 485"/>
                <a:gd name="T10" fmla="*/ 354 w 556"/>
                <a:gd name="T11" fmla="*/ 132 h 485"/>
                <a:gd name="T12" fmla="*/ 414 w 556"/>
                <a:gd name="T13" fmla="*/ 192 h 485"/>
                <a:gd name="T14" fmla="*/ 422 w 556"/>
                <a:gd name="T15" fmla="*/ 201 h 485"/>
                <a:gd name="T16" fmla="*/ 423 w 556"/>
                <a:gd name="T17" fmla="*/ 207 h 485"/>
                <a:gd name="T18" fmla="*/ 378 w 556"/>
                <a:gd name="T19" fmla="*/ 259 h 485"/>
                <a:gd name="T20" fmla="*/ 245 w 556"/>
                <a:gd name="T21" fmla="*/ 380 h 485"/>
                <a:gd name="T22" fmla="*/ 230 w 556"/>
                <a:gd name="T23" fmla="*/ 389 h 485"/>
                <a:gd name="T24" fmla="*/ 121 w 556"/>
                <a:gd name="T25" fmla="*/ 389 h 485"/>
                <a:gd name="T26" fmla="*/ 97 w 556"/>
                <a:gd name="T27" fmla="*/ 365 h 485"/>
                <a:gd name="T28" fmla="*/ 121 w 556"/>
                <a:gd name="T29" fmla="*/ 341 h 485"/>
                <a:gd name="T30" fmla="*/ 205 w 556"/>
                <a:gd name="T31" fmla="*/ 341 h 485"/>
                <a:gd name="T32" fmla="*/ 238 w 556"/>
                <a:gd name="T33" fmla="*/ 325 h 485"/>
                <a:gd name="T34" fmla="*/ 323 w 556"/>
                <a:gd name="T35" fmla="*/ 240 h 485"/>
                <a:gd name="T36" fmla="*/ 323 w 556"/>
                <a:gd name="T37" fmla="*/ 223 h 485"/>
                <a:gd name="T38" fmla="*/ 306 w 556"/>
                <a:gd name="T39" fmla="*/ 223 h 485"/>
                <a:gd name="T40" fmla="*/ 221 w 556"/>
                <a:gd name="T41" fmla="*/ 308 h 485"/>
                <a:gd name="T42" fmla="*/ 205 w 556"/>
                <a:gd name="T43" fmla="*/ 316 h 485"/>
                <a:gd name="T44" fmla="*/ 85 w 556"/>
                <a:gd name="T45" fmla="*/ 316 h 485"/>
                <a:gd name="T46" fmla="*/ 60 w 556"/>
                <a:gd name="T47" fmla="*/ 292 h 485"/>
                <a:gd name="T48" fmla="*/ 85 w 556"/>
                <a:gd name="T49" fmla="*/ 268 h 485"/>
                <a:gd name="T50" fmla="*/ 181 w 556"/>
                <a:gd name="T51" fmla="*/ 268 h 485"/>
                <a:gd name="T52" fmla="*/ 193 w 556"/>
                <a:gd name="T53" fmla="*/ 256 h 485"/>
                <a:gd name="T54" fmla="*/ 181 w 556"/>
                <a:gd name="T55" fmla="*/ 244 h 485"/>
                <a:gd name="T56" fmla="*/ 48 w 556"/>
                <a:gd name="T57" fmla="*/ 244 h 485"/>
                <a:gd name="T58" fmla="*/ 24 w 556"/>
                <a:gd name="T59" fmla="*/ 220 h 485"/>
                <a:gd name="T60" fmla="*/ 30 w 556"/>
                <a:gd name="T61" fmla="*/ 204 h 485"/>
                <a:gd name="T62" fmla="*/ 29 w 556"/>
                <a:gd name="T63" fmla="*/ 187 h 485"/>
                <a:gd name="T64" fmla="*/ 12 w 556"/>
                <a:gd name="T65" fmla="*/ 188 h 485"/>
                <a:gd name="T66" fmla="*/ 0 w 556"/>
                <a:gd name="T67" fmla="*/ 220 h 485"/>
                <a:gd name="T68" fmla="*/ 43 w 556"/>
                <a:gd name="T69" fmla="*/ 268 h 485"/>
                <a:gd name="T70" fmla="*/ 36 w 556"/>
                <a:gd name="T71" fmla="*/ 292 h 485"/>
                <a:gd name="T72" fmla="*/ 80 w 556"/>
                <a:gd name="T73" fmla="*/ 340 h 485"/>
                <a:gd name="T74" fmla="*/ 73 w 556"/>
                <a:gd name="T75" fmla="*/ 365 h 485"/>
                <a:gd name="T76" fmla="*/ 121 w 556"/>
                <a:gd name="T77" fmla="*/ 413 h 485"/>
                <a:gd name="T78" fmla="*/ 230 w 556"/>
                <a:gd name="T79" fmla="*/ 413 h 485"/>
                <a:gd name="T80" fmla="*/ 262 w 556"/>
                <a:gd name="T81" fmla="*/ 398 h 485"/>
                <a:gd name="T82" fmla="*/ 395 w 556"/>
                <a:gd name="T83" fmla="*/ 277 h 485"/>
                <a:gd name="T84" fmla="*/ 447 w 556"/>
                <a:gd name="T85" fmla="*/ 208 h 485"/>
                <a:gd name="T86" fmla="*/ 431 w 556"/>
                <a:gd name="T87" fmla="*/ 175 h 485"/>
                <a:gd name="T88" fmla="*/ 371 w 556"/>
                <a:gd name="T89" fmla="*/ 115 h 485"/>
                <a:gd name="T90" fmla="*/ 351 w 556"/>
                <a:gd name="T91" fmla="*/ 97 h 485"/>
                <a:gd name="T92" fmla="*/ 326 w 556"/>
                <a:gd name="T93" fmla="*/ 63 h 485"/>
                <a:gd name="T94" fmla="*/ 344 w 556"/>
                <a:gd name="T95" fmla="*/ 25 h 485"/>
                <a:gd name="T96" fmla="*/ 464 w 556"/>
                <a:gd name="T97" fmla="*/ 97 h 485"/>
                <a:gd name="T98" fmla="*/ 531 w 556"/>
                <a:gd name="T99" fmla="*/ 220 h 485"/>
                <a:gd name="T100" fmla="*/ 464 w 556"/>
                <a:gd name="T101" fmla="*/ 388 h 485"/>
                <a:gd name="T102" fmla="*/ 435 w 556"/>
                <a:gd name="T103" fmla="*/ 449 h 485"/>
                <a:gd name="T104" fmla="*/ 435 w 556"/>
                <a:gd name="T105" fmla="*/ 473 h 485"/>
                <a:gd name="T106" fmla="*/ 447 w 556"/>
                <a:gd name="T107" fmla="*/ 485 h 485"/>
                <a:gd name="T108" fmla="*/ 459 w 556"/>
                <a:gd name="T109" fmla="*/ 473 h 485"/>
                <a:gd name="T110" fmla="*/ 459 w 556"/>
                <a:gd name="T111" fmla="*/ 449 h 485"/>
                <a:gd name="T112" fmla="*/ 485 w 556"/>
                <a:gd name="T113" fmla="*/ 400 h 485"/>
                <a:gd name="T114" fmla="*/ 556 w 556"/>
                <a:gd name="T115" fmla="*/ 220 h 485"/>
                <a:gd name="T116" fmla="*/ 478 w 556"/>
                <a:gd name="T117" fmla="*/ 77 h 485"/>
                <a:gd name="T118" fmla="*/ 478 w 556"/>
                <a:gd name="T119" fmla="*/ 77 h 485"/>
                <a:gd name="T120" fmla="*/ 478 w 556"/>
                <a:gd name="T121" fmla="*/ 77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6" h="485">
                  <a:moveTo>
                    <a:pt x="478" y="77"/>
                  </a:moveTo>
                  <a:cubicBezTo>
                    <a:pt x="449" y="58"/>
                    <a:pt x="360" y="6"/>
                    <a:pt x="356" y="4"/>
                  </a:cubicBezTo>
                  <a:cubicBezTo>
                    <a:pt x="348" y="0"/>
                    <a:pt x="339" y="0"/>
                    <a:pt x="330" y="5"/>
                  </a:cubicBezTo>
                  <a:cubicBezTo>
                    <a:pt x="313" y="16"/>
                    <a:pt x="302" y="46"/>
                    <a:pt x="302" y="63"/>
                  </a:cubicBezTo>
                  <a:cubicBezTo>
                    <a:pt x="302" y="86"/>
                    <a:pt x="318" y="100"/>
                    <a:pt x="335" y="115"/>
                  </a:cubicBezTo>
                  <a:cubicBezTo>
                    <a:pt x="341" y="120"/>
                    <a:pt x="348" y="126"/>
                    <a:pt x="354" y="132"/>
                  </a:cubicBezTo>
                  <a:cubicBezTo>
                    <a:pt x="414" y="192"/>
                    <a:pt x="414" y="192"/>
                    <a:pt x="414" y="192"/>
                  </a:cubicBezTo>
                  <a:cubicBezTo>
                    <a:pt x="418" y="196"/>
                    <a:pt x="422" y="200"/>
                    <a:pt x="422" y="201"/>
                  </a:cubicBezTo>
                  <a:cubicBezTo>
                    <a:pt x="423" y="202"/>
                    <a:pt x="423" y="204"/>
                    <a:pt x="423" y="207"/>
                  </a:cubicBezTo>
                  <a:cubicBezTo>
                    <a:pt x="420" y="214"/>
                    <a:pt x="398" y="240"/>
                    <a:pt x="378" y="259"/>
                  </a:cubicBezTo>
                  <a:cubicBezTo>
                    <a:pt x="245" y="380"/>
                    <a:pt x="245" y="380"/>
                    <a:pt x="245" y="380"/>
                  </a:cubicBezTo>
                  <a:cubicBezTo>
                    <a:pt x="242" y="384"/>
                    <a:pt x="234" y="389"/>
                    <a:pt x="230" y="389"/>
                  </a:cubicBezTo>
                  <a:cubicBezTo>
                    <a:pt x="121" y="389"/>
                    <a:pt x="121" y="389"/>
                    <a:pt x="121" y="389"/>
                  </a:cubicBezTo>
                  <a:cubicBezTo>
                    <a:pt x="108" y="389"/>
                    <a:pt x="97" y="378"/>
                    <a:pt x="97" y="365"/>
                  </a:cubicBezTo>
                  <a:cubicBezTo>
                    <a:pt x="97" y="351"/>
                    <a:pt x="108" y="341"/>
                    <a:pt x="121" y="341"/>
                  </a:cubicBezTo>
                  <a:cubicBezTo>
                    <a:pt x="205" y="341"/>
                    <a:pt x="205" y="341"/>
                    <a:pt x="205" y="341"/>
                  </a:cubicBezTo>
                  <a:cubicBezTo>
                    <a:pt x="222" y="341"/>
                    <a:pt x="236" y="327"/>
                    <a:pt x="238" y="325"/>
                  </a:cubicBezTo>
                  <a:cubicBezTo>
                    <a:pt x="323" y="240"/>
                    <a:pt x="323" y="240"/>
                    <a:pt x="323" y="240"/>
                  </a:cubicBezTo>
                  <a:cubicBezTo>
                    <a:pt x="327" y="236"/>
                    <a:pt x="327" y="228"/>
                    <a:pt x="323" y="223"/>
                  </a:cubicBezTo>
                  <a:cubicBezTo>
                    <a:pt x="318" y="219"/>
                    <a:pt x="310" y="219"/>
                    <a:pt x="306" y="223"/>
                  </a:cubicBezTo>
                  <a:cubicBezTo>
                    <a:pt x="221" y="308"/>
                    <a:pt x="221" y="308"/>
                    <a:pt x="221" y="308"/>
                  </a:cubicBezTo>
                  <a:cubicBezTo>
                    <a:pt x="218" y="311"/>
                    <a:pt x="210" y="316"/>
                    <a:pt x="205" y="316"/>
                  </a:cubicBezTo>
                  <a:cubicBezTo>
                    <a:pt x="85" y="316"/>
                    <a:pt x="85" y="316"/>
                    <a:pt x="85" y="316"/>
                  </a:cubicBezTo>
                  <a:cubicBezTo>
                    <a:pt x="71" y="316"/>
                    <a:pt x="60" y="306"/>
                    <a:pt x="60" y="292"/>
                  </a:cubicBezTo>
                  <a:cubicBezTo>
                    <a:pt x="60" y="279"/>
                    <a:pt x="71" y="268"/>
                    <a:pt x="85" y="268"/>
                  </a:cubicBezTo>
                  <a:cubicBezTo>
                    <a:pt x="181" y="268"/>
                    <a:pt x="181" y="268"/>
                    <a:pt x="181" y="268"/>
                  </a:cubicBezTo>
                  <a:cubicBezTo>
                    <a:pt x="188" y="268"/>
                    <a:pt x="193" y="263"/>
                    <a:pt x="193" y="256"/>
                  </a:cubicBezTo>
                  <a:cubicBezTo>
                    <a:pt x="193" y="249"/>
                    <a:pt x="188" y="244"/>
                    <a:pt x="181" y="244"/>
                  </a:cubicBezTo>
                  <a:cubicBezTo>
                    <a:pt x="48" y="244"/>
                    <a:pt x="48" y="244"/>
                    <a:pt x="48" y="244"/>
                  </a:cubicBezTo>
                  <a:cubicBezTo>
                    <a:pt x="35" y="244"/>
                    <a:pt x="24" y="233"/>
                    <a:pt x="24" y="220"/>
                  </a:cubicBezTo>
                  <a:cubicBezTo>
                    <a:pt x="24" y="214"/>
                    <a:pt x="26" y="208"/>
                    <a:pt x="30" y="204"/>
                  </a:cubicBezTo>
                  <a:cubicBezTo>
                    <a:pt x="35" y="199"/>
                    <a:pt x="34" y="191"/>
                    <a:pt x="29" y="187"/>
                  </a:cubicBezTo>
                  <a:cubicBezTo>
                    <a:pt x="25" y="182"/>
                    <a:pt x="17" y="183"/>
                    <a:pt x="12" y="188"/>
                  </a:cubicBezTo>
                  <a:cubicBezTo>
                    <a:pt x="5" y="196"/>
                    <a:pt x="0" y="208"/>
                    <a:pt x="0" y="220"/>
                  </a:cubicBezTo>
                  <a:cubicBezTo>
                    <a:pt x="0" y="245"/>
                    <a:pt x="19" y="265"/>
                    <a:pt x="43" y="268"/>
                  </a:cubicBezTo>
                  <a:cubicBezTo>
                    <a:pt x="39" y="275"/>
                    <a:pt x="36" y="283"/>
                    <a:pt x="36" y="292"/>
                  </a:cubicBezTo>
                  <a:cubicBezTo>
                    <a:pt x="36" y="317"/>
                    <a:pt x="55" y="337"/>
                    <a:pt x="80" y="340"/>
                  </a:cubicBezTo>
                  <a:cubicBezTo>
                    <a:pt x="75" y="347"/>
                    <a:pt x="73" y="356"/>
                    <a:pt x="73" y="365"/>
                  </a:cubicBezTo>
                  <a:cubicBezTo>
                    <a:pt x="73" y="391"/>
                    <a:pt x="94" y="413"/>
                    <a:pt x="121" y="413"/>
                  </a:cubicBezTo>
                  <a:cubicBezTo>
                    <a:pt x="230" y="413"/>
                    <a:pt x="230" y="413"/>
                    <a:pt x="230" y="413"/>
                  </a:cubicBezTo>
                  <a:cubicBezTo>
                    <a:pt x="246" y="413"/>
                    <a:pt x="261" y="399"/>
                    <a:pt x="262" y="398"/>
                  </a:cubicBezTo>
                  <a:cubicBezTo>
                    <a:pt x="395" y="277"/>
                    <a:pt x="395" y="277"/>
                    <a:pt x="395" y="277"/>
                  </a:cubicBezTo>
                  <a:cubicBezTo>
                    <a:pt x="447" y="225"/>
                    <a:pt x="447" y="212"/>
                    <a:pt x="447" y="208"/>
                  </a:cubicBezTo>
                  <a:cubicBezTo>
                    <a:pt x="447" y="192"/>
                    <a:pt x="445" y="189"/>
                    <a:pt x="431" y="175"/>
                  </a:cubicBezTo>
                  <a:cubicBezTo>
                    <a:pt x="371" y="115"/>
                    <a:pt x="371" y="115"/>
                    <a:pt x="371" y="115"/>
                  </a:cubicBezTo>
                  <a:cubicBezTo>
                    <a:pt x="364" y="108"/>
                    <a:pt x="357" y="102"/>
                    <a:pt x="351" y="97"/>
                  </a:cubicBezTo>
                  <a:cubicBezTo>
                    <a:pt x="335" y="82"/>
                    <a:pt x="326" y="74"/>
                    <a:pt x="326" y="63"/>
                  </a:cubicBezTo>
                  <a:cubicBezTo>
                    <a:pt x="326" y="48"/>
                    <a:pt x="339" y="25"/>
                    <a:pt x="344" y="25"/>
                  </a:cubicBezTo>
                  <a:cubicBezTo>
                    <a:pt x="345" y="26"/>
                    <a:pt x="437" y="79"/>
                    <a:pt x="464" y="97"/>
                  </a:cubicBezTo>
                  <a:cubicBezTo>
                    <a:pt x="496" y="118"/>
                    <a:pt x="531" y="151"/>
                    <a:pt x="531" y="220"/>
                  </a:cubicBezTo>
                  <a:cubicBezTo>
                    <a:pt x="531" y="272"/>
                    <a:pt x="491" y="342"/>
                    <a:pt x="464" y="388"/>
                  </a:cubicBezTo>
                  <a:cubicBezTo>
                    <a:pt x="444" y="422"/>
                    <a:pt x="435" y="438"/>
                    <a:pt x="435" y="449"/>
                  </a:cubicBezTo>
                  <a:cubicBezTo>
                    <a:pt x="435" y="473"/>
                    <a:pt x="435" y="473"/>
                    <a:pt x="435" y="473"/>
                  </a:cubicBezTo>
                  <a:cubicBezTo>
                    <a:pt x="435" y="480"/>
                    <a:pt x="441" y="485"/>
                    <a:pt x="447" y="485"/>
                  </a:cubicBezTo>
                  <a:cubicBezTo>
                    <a:pt x="454" y="485"/>
                    <a:pt x="459" y="480"/>
                    <a:pt x="459" y="473"/>
                  </a:cubicBezTo>
                  <a:cubicBezTo>
                    <a:pt x="459" y="449"/>
                    <a:pt x="459" y="449"/>
                    <a:pt x="459" y="449"/>
                  </a:cubicBezTo>
                  <a:cubicBezTo>
                    <a:pt x="460" y="443"/>
                    <a:pt x="473" y="420"/>
                    <a:pt x="485" y="400"/>
                  </a:cubicBezTo>
                  <a:cubicBezTo>
                    <a:pt x="514" y="349"/>
                    <a:pt x="556" y="278"/>
                    <a:pt x="556" y="220"/>
                  </a:cubicBezTo>
                  <a:cubicBezTo>
                    <a:pt x="556" y="138"/>
                    <a:pt x="511" y="99"/>
                    <a:pt x="478" y="77"/>
                  </a:cubicBezTo>
                  <a:close/>
                  <a:moveTo>
                    <a:pt x="478" y="77"/>
                  </a:moveTo>
                  <a:cubicBezTo>
                    <a:pt x="478" y="77"/>
                    <a:pt x="478" y="77"/>
                    <a:pt x="478" y="77"/>
                  </a:cubicBezTo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48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149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50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1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52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3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0718800" y="1697038"/>
            <a:ext cx="496888" cy="493713"/>
          </a:xfrm>
          <a:custGeom>
            <a:avLst/>
            <a:gdLst>
              <a:gd name="T0" fmla="*/ 547 w 3444"/>
              <a:gd name="T1" fmla="*/ 1350 h 3428"/>
              <a:gd name="T2" fmla="*/ 265 w 3444"/>
              <a:gd name="T3" fmla="*/ 1352 h 3428"/>
              <a:gd name="T4" fmla="*/ 1646 w 3444"/>
              <a:gd name="T5" fmla="*/ 2508 h 3428"/>
              <a:gd name="T6" fmla="*/ 1753 w 3444"/>
              <a:gd name="T7" fmla="*/ 2189 h 3428"/>
              <a:gd name="T8" fmla="*/ 2030 w 3444"/>
              <a:gd name="T9" fmla="*/ 1996 h 3428"/>
              <a:gd name="T10" fmla="*/ 2375 w 3444"/>
              <a:gd name="T11" fmla="*/ 1993 h 3428"/>
              <a:gd name="T12" fmla="*/ 2642 w 3444"/>
              <a:gd name="T13" fmla="*/ 2164 h 3428"/>
              <a:gd name="T14" fmla="*/ 2768 w 3444"/>
              <a:gd name="T15" fmla="*/ 2453 h 3428"/>
              <a:gd name="T16" fmla="*/ 3220 w 3444"/>
              <a:gd name="T17" fmla="*/ 1334 h 3428"/>
              <a:gd name="T18" fmla="*/ 2942 w 3444"/>
              <a:gd name="T19" fmla="*/ 1365 h 3428"/>
              <a:gd name="T20" fmla="*/ 2710 w 3444"/>
              <a:gd name="T21" fmla="*/ 1204 h 3428"/>
              <a:gd name="T22" fmla="*/ 2478 w 3444"/>
              <a:gd name="T23" fmla="*/ 1366 h 3428"/>
              <a:gd name="T24" fmla="*/ 2193 w 3444"/>
              <a:gd name="T25" fmla="*/ 1331 h 3428"/>
              <a:gd name="T26" fmla="*/ 1988 w 3444"/>
              <a:gd name="T27" fmla="*/ 1276 h 3428"/>
              <a:gd name="T28" fmla="*/ 1721 w 3444"/>
              <a:gd name="T29" fmla="*/ 1378 h 3428"/>
              <a:gd name="T30" fmla="*/ 1455 w 3444"/>
              <a:gd name="T31" fmla="*/ 1275 h 3428"/>
              <a:gd name="T32" fmla="*/ 1250 w 3444"/>
              <a:gd name="T33" fmla="*/ 1331 h 3428"/>
              <a:gd name="T34" fmla="*/ 963 w 3444"/>
              <a:gd name="T35" fmla="*/ 1365 h 3428"/>
              <a:gd name="T36" fmla="*/ 732 w 3444"/>
              <a:gd name="T37" fmla="*/ 1204 h 3428"/>
              <a:gd name="T38" fmla="*/ 2827 w 3444"/>
              <a:gd name="T39" fmla="*/ 1115 h 3428"/>
              <a:gd name="T40" fmla="*/ 3004 w 3444"/>
              <a:gd name="T41" fmla="*/ 1229 h 3428"/>
              <a:gd name="T42" fmla="*/ 3209 w 3444"/>
              <a:gd name="T43" fmla="*/ 1169 h 3428"/>
              <a:gd name="T44" fmla="*/ 3298 w 3444"/>
              <a:gd name="T45" fmla="*/ 977 h 3428"/>
              <a:gd name="T46" fmla="*/ 2135 w 3444"/>
              <a:gd name="T47" fmla="*/ 1050 h 3428"/>
              <a:gd name="T48" fmla="*/ 2274 w 3444"/>
              <a:gd name="T49" fmla="*/ 1208 h 3428"/>
              <a:gd name="T50" fmla="*/ 2488 w 3444"/>
              <a:gd name="T51" fmla="*/ 1208 h 3428"/>
              <a:gd name="T52" fmla="*/ 2627 w 3444"/>
              <a:gd name="T53" fmla="*/ 1050 h 3428"/>
              <a:gd name="T54" fmla="*/ 1466 w 3444"/>
              <a:gd name="T55" fmla="*/ 977 h 3428"/>
              <a:gd name="T56" fmla="*/ 1555 w 3444"/>
              <a:gd name="T57" fmla="*/ 1169 h 3428"/>
              <a:gd name="T58" fmla="*/ 1760 w 3444"/>
              <a:gd name="T59" fmla="*/ 1229 h 3428"/>
              <a:gd name="T60" fmla="*/ 1936 w 3444"/>
              <a:gd name="T61" fmla="*/ 1115 h 3428"/>
              <a:gd name="T62" fmla="*/ 1466 w 3444"/>
              <a:gd name="T63" fmla="*/ 759 h 3428"/>
              <a:gd name="T64" fmla="*/ 848 w 3444"/>
              <a:gd name="T65" fmla="*/ 1115 h 3428"/>
              <a:gd name="T66" fmla="*/ 1025 w 3444"/>
              <a:gd name="T67" fmla="*/ 1229 h 3428"/>
              <a:gd name="T68" fmla="*/ 1230 w 3444"/>
              <a:gd name="T69" fmla="*/ 1169 h 3428"/>
              <a:gd name="T70" fmla="*/ 1319 w 3444"/>
              <a:gd name="T71" fmla="*/ 977 h 3428"/>
              <a:gd name="T72" fmla="*/ 158 w 3444"/>
              <a:gd name="T73" fmla="*/ 1050 h 3428"/>
              <a:gd name="T74" fmla="*/ 296 w 3444"/>
              <a:gd name="T75" fmla="*/ 1208 h 3428"/>
              <a:gd name="T76" fmla="*/ 509 w 3444"/>
              <a:gd name="T77" fmla="*/ 1208 h 3428"/>
              <a:gd name="T78" fmla="*/ 649 w 3444"/>
              <a:gd name="T79" fmla="*/ 1050 h 3428"/>
              <a:gd name="T80" fmla="*/ 2746 w 3444"/>
              <a:gd name="T81" fmla="*/ 613 h 3428"/>
              <a:gd name="T82" fmla="*/ 2108 w 3444"/>
              <a:gd name="T83" fmla="*/ 613 h 3428"/>
              <a:gd name="T84" fmla="*/ 1954 w 3444"/>
              <a:gd name="T85" fmla="*/ 613 h 3428"/>
              <a:gd name="T86" fmla="*/ 1443 w 3444"/>
              <a:gd name="T87" fmla="*/ 145 h 3428"/>
              <a:gd name="T88" fmla="*/ 843 w 3444"/>
              <a:gd name="T89" fmla="*/ 145 h 3428"/>
              <a:gd name="T90" fmla="*/ 2668 w 3444"/>
              <a:gd name="T91" fmla="*/ 15 h 3428"/>
              <a:gd name="T92" fmla="*/ 3442 w 3444"/>
              <a:gd name="T93" fmla="*/ 680 h 3428"/>
              <a:gd name="T94" fmla="*/ 2612 w 3444"/>
              <a:gd name="T95" fmla="*/ 2411 h 3428"/>
              <a:gd name="T96" fmla="*/ 2445 w 3444"/>
              <a:gd name="T97" fmla="*/ 2185 h 3428"/>
              <a:gd name="T98" fmla="*/ 2155 w 3444"/>
              <a:gd name="T99" fmla="*/ 2117 h 3428"/>
              <a:gd name="T100" fmla="*/ 1896 w 3444"/>
              <a:gd name="T101" fmla="*/ 2247 h 3428"/>
              <a:gd name="T102" fmla="*/ 1792 w 3444"/>
              <a:gd name="T103" fmla="*/ 2508 h 3428"/>
              <a:gd name="T104" fmla="*/ 20 w 3444"/>
              <a:gd name="T105" fmla="*/ 647 h 3428"/>
              <a:gd name="T106" fmla="*/ 813 w 3444"/>
              <a:gd name="T107" fmla="*/ 0 h 3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444" h="3428">
                <a:moveTo>
                  <a:pt x="732" y="1204"/>
                </a:moveTo>
                <a:lnTo>
                  <a:pt x="703" y="1242"/>
                </a:lnTo>
                <a:lnTo>
                  <a:pt x="670" y="1276"/>
                </a:lnTo>
                <a:lnTo>
                  <a:pt x="632" y="1306"/>
                </a:lnTo>
                <a:lnTo>
                  <a:pt x="591" y="1331"/>
                </a:lnTo>
                <a:lnTo>
                  <a:pt x="547" y="1350"/>
                </a:lnTo>
                <a:lnTo>
                  <a:pt x="501" y="1366"/>
                </a:lnTo>
                <a:lnTo>
                  <a:pt x="453" y="1374"/>
                </a:lnTo>
                <a:lnTo>
                  <a:pt x="403" y="1378"/>
                </a:lnTo>
                <a:lnTo>
                  <a:pt x="355" y="1375"/>
                </a:lnTo>
                <a:lnTo>
                  <a:pt x="309" y="1366"/>
                </a:lnTo>
                <a:lnTo>
                  <a:pt x="265" y="1352"/>
                </a:lnTo>
                <a:lnTo>
                  <a:pt x="223" y="1334"/>
                </a:lnTo>
                <a:lnTo>
                  <a:pt x="183" y="1311"/>
                </a:lnTo>
                <a:lnTo>
                  <a:pt x="146" y="1284"/>
                </a:lnTo>
                <a:lnTo>
                  <a:pt x="146" y="3289"/>
                </a:lnTo>
                <a:lnTo>
                  <a:pt x="1646" y="3289"/>
                </a:lnTo>
                <a:lnTo>
                  <a:pt x="1646" y="2508"/>
                </a:lnTo>
                <a:lnTo>
                  <a:pt x="1649" y="2449"/>
                </a:lnTo>
                <a:lnTo>
                  <a:pt x="1658" y="2393"/>
                </a:lnTo>
                <a:lnTo>
                  <a:pt x="1674" y="2337"/>
                </a:lnTo>
                <a:lnTo>
                  <a:pt x="1695" y="2285"/>
                </a:lnTo>
                <a:lnTo>
                  <a:pt x="1721" y="2235"/>
                </a:lnTo>
                <a:lnTo>
                  <a:pt x="1753" y="2189"/>
                </a:lnTo>
                <a:lnTo>
                  <a:pt x="1789" y="2146"/>
                </a:lnTo>
                <a:lnTo>
                  <a:pt x="1830" y="2108"/>
                </a:lnTo>
                <a:lnTo>
                  <a:pt x="1875" y="2072"/>
                </a:lnTo>
                <a:lnTo>
                  <a:pt x="1923" y="2042"/>
                </a:lnTo>
                <a:lnTo>
                  <a:pt x="1974" y="2017"/>
                </a:lnTo>
                <a:lnTo>
                  <a:pt x="2030" y="1996"/>
                </a:lnTo>
                <a:lnTo>
                  <a:pt x="2086" y="1982"/>
                </a:lnTo>
                <a:lnTo>
                  <a:pt x="2147" y="1972"/>
                </a:lnTo>
                <a:lnTo>
                  <a:pt x="2208" y="1969"/>
                </a:lnTo>
                <a:lnTo>
                  <a:pt x="2265" y="1971"/>
                </a:lnTo>
                <a:lnTo>
                  <a:pt x="2320" y="1980"/>
                </a:lnTo>
                <a:lnTo>
                  <a:pt x="2375" y="1993"/>
                </a:lnTo>
                <a:lnTo>
                  <a:pt x="2426" y="2011"/>
                </a:lnTo>
                <a:lnTo>
                  <a:pt x="2475" y="2034"/>
                </a:lnTo>
                <a:lnTo>
                  <a:pt x="2521" y="2061"/>
                </a:lnTo>
                <a:lnTo>
                  <a:pt x="2565" y="2091"/>
                </a:lnTo>
                <a:lnTo>
                  <a:pt x="2605" y="2127"/>
                </a:lnTo>
                <a:lnTo>
                  <a:pt x="2642" y="2164"/>
                </a:lnTo>
                <a:lnTo>
                  <a:pt x="2674" y="2206"/>
                </a:lnTo>
                <a:lnTo>
                  <a:pt x="2702" y="2251"/>
                </a:lnTo>
                <a:lnTo>
                  <a:pt x="2726" y="2298"/>
                </a:lnTo>
                <a:lnTo>
                  <a:pt x="2745" y="2348"/>
                </a:lnTo>
                <a:lnTo>
                  <a:pt x="2760" y="2399"/>
                </a:lnTo>
                <a:lnTo>
                  <a:pt x="2768" y="2453"/>
                </a:lnTo>
                <a:lnTo>
                  <a:pt x="2771" y="2508"/>
                </a:lnTo>
                <a:lnTo>
                  <a:pt x="2771" y="3281"/>
                </a:lnTo>
                <a:lnTo>
                  <a:pt x="3296" y="3281"/>
                </a:lnTo>
                <a:lnTo>
                  <a:pt x="3296" y="1284"/>
                </a:lnTo>
                <a:lnTo>
                  <a:pt x="3260" y="1311"/>
                </a:lnTo>
                <a:lnTo>
                  <a:pt x="3220" y="1334"/>
                </a:lnTo>
                <a:lnTo>
                  <a:pt x="3178" y="1352"/>
                </a:lnTo>
                <a:lnTo>
                  <a:pt x="3134" y="1366"/>
                </a:lnTo>
                <a:lnTo>
                  <a:pt x="3087" y="1375"/>
                </a:lnTo>
                <a:lnTo>
                  <a:pt x="3040" y="1378"/>
                </a:lnTo>
                <a:lnTo>
                  <a:pt x="2990" y="1374"/>
                </a:lnTo>
                <a:lnTo>
                  <a:pt x="2942" y="1365"/>
                </a:lnTo>
                <a:lnTo>
                  <a:pt x="2896" y="1350"/>
                </a:lnTo>
                <a:lnTo>
                  <a:pt x="2852" y="1331"/>
                </a:lnTo>
                <a:lnTo>
                  <a:pt x="2811" y="1306"/>
                </a:lnTo>
                <a:lnTo>
                  <a:pt x="2773" y="1275"/>
                </a:lnTo>
                <a:lnTo>
                  <a:pt x="2740" y="1242"/>
                </a:lnTo>
                <a:lnTo>
                  <a:pt x="2710" y="1204"/>
                </a:lnTo>
                <a:lnTo>
                  <a:pt x="2680" y="1242"/>
                </a:lnTo>
                <a:lnTo>
                  <a:pt x="2647" y="1276"/>
                </a:lnTo>
                <a:lnTo>
                  <a:pt x="2609" y="1306"/>
                </a:lnTo>
                <a:lnTo>
                  <a:pt x="2568" y="1331"/>
                </a:lnTo>
                <a:lnTo>
                  <a:pt x="2524" y="1350"/>
                </a:lnTo>
                <a:lnTo>
                  <a:pt x="2478" y="1366"/>
                </a:lnTo>
                <a:lnTo>
                  <a:pt x="2430" y="1374"/>
                </a:lnTo>
                <a:lnTo>
                  <a:pt x="2380" y="1378"/>
                </a:lnTo>
                <a:lnTo>
                  <a:pt x="2331" y="1374"/>
                </a:lnTo>
                <a:lnTo>
                  <a:pt x="2283" y="1365"/>
                </a:lnTo>
                <a:lnTo>
                  <a:pt x="2237" y="1350"/>
                </a:lnTo>
                <a:lnTo>
                  <a:pt x="2193" y="1331"/>
                </a:lnTo>
                <a:lnTo>
                  <a:pt x="2152" y="1306"/>
                </a:lnTo>
                <a:lnTo>
                  <a:pt x="2114" y="1275"/>
                </a:lnTo>
                <a:lnTo>
                  <a:pt x="2081" y="1242"/>
                </a:lnTo>
                <a:lnTo>
                  <a:pt x="2050" y="1204"/>
                </a:lnTo>
                <a:lnTo>
                  <a:pt x="2021" y="1242"/>
                </a:lnTo>
                <a:lnTo>
                  <a:pt x="1988" y="1276"/>
                </a:lnTo>
                <a:lnTo>
                  <a:pt x="1950" y="1306"/>
                </a:lnTo>
                <a:lnTo>
                  <a:pt x="1909" y="1331"/>
                </a:lnTo>
                <a:lnTo>
                  <a:pt x="1865" y="1350"/>
                </a:lnTo>
                <a:lnTo>
                  <a:pt x="1819" y="1366"/>
                </a:lnTo>
                <a:lnTo>
                  <a:pt x="1771" y="1374"/>
                </a:lnTo>
                <a:lnTo>
                  <a:pt x="1721" y="1378"/>
                </a:lnTo>
                <a:lnTo>
                  <a:pt x="1672" y="1374"/>
                </a:lnTo>
                <a:lnTo>
                  <a:pt x="1624" y="1365"/>
                </a:lnTo>
                <a:lnTo>
                  <a:pt x="1577" y="1350"/>
                </a:lnTo>
                <a:lnTo>
                  <a:pt x="1534" y="1331"/>
                </a:lnTo>
                <a:lnTo>
                  <a:pt x="1493" y="1306"/>
                </a:lnTo>
                <a:lnTo>
                  <a:pt x="1455" y="1275"/>
                </a:lnTo>
                <a:lnTo>
                  <a:pt x="1422" y="1242"/>
                </a:lnTo>
                <a:lnTo>
                  <a:pt x="1391" y="1204"/>
                </a:lnTo>
                <a:lnTo>
                  <a:pt x="1362" y="1242"/>
                </a:lnTo>
                <a:lnTo>
                  <a:pt x="1329" y="1276"/>
                </a:lnTo>
                <a:lnTo>
                  <a:pt x="1291" y="1306"/>
                </a:lnTo>
                <a:lnTo>
                  <a:pt x="1250" y="1331"/>
                </a:lnTo>
                <a:lnTo>
                  <a:pt x="1206" y="1350"/>
                </a:lnTo>
                <a:lnTo>
                  <a:pt x="1160" y="1366"/>
                </a:lnTo>
                <a:lnTo>
                  <a:pt x="1112" y="1374"/>
                </a:lnTo>
                <a:lnTo>
                  <a:pt x="1062" y="1378"/>
                </a:lnTo>
                <a:lnTo>
                  <a:pt x="1013" y="1374"/>
                </a:lnTo>
                <a:lnTo>
                  <a:pt x="963" y="1365"/>
                </a:lnTo>
                <a:lnTo>
                  <a:pt x="917" y="1350"/>
                </a:lnTo>
                <a:lnTo>
                  <a:pt x="875" y="1331"/>
                </a:lnTo>
                <a:lnTo>
                  <a:pt x="834" y="1306"/>
                </a:lnTo>
                <a:lnTo>
                  <a:pt x="796" y="1275"/>
                </a:lnTo>
                <a:lnTo>
                  <a:pt x="762" y="1242"/>
                </a:lnTo>
                <a:lnTo>
                  <a:pt x="732" y="1204"/>
                </a:lnTo>
                <a:close/>
                <a:moveTo>
                  <a:pt x="2785" y="759"/>
                </a:moveTo>
                <a:lnTo>
                  <a:pt x="2785" y="977"/>
                </a:lnTo>
                <a:lnTo>
                  <a:pt x="2787" y="1014"/>
                </a:lnTo>
                <a:lnTo>
                  <a:pt x="2795" y="1050"/>
                </a:lnTo>
                <a:lnTo>
                  <a:pt x="2809" y="1083"/>
                </a:lnTo>
                <a:lnTo>
                  <a:pt x="2827" y="1115"/>
                </a:lnTo>
                <a:lnTo>
                  <a:pt x="2849" y="1144"/>
                </a:lnTo>
                <a:lnTo>
                  <a:pt x="2874" y="1169"/>
                </a:lnTo>
                <a:lnTo>
                  <a:pt x="2902" y="1191"/>
                </a:lnTo>
                <a:lnTo>
                  <a:pt x="2935" y="1208"/>
                </a:lnTo>
                <a:lnTo>
                  <a:pt x="2968" y="1221"/>
                </a:lnTo>
                <a:lnTo>
                  <a:pt x="3004" y="1229"/>
                </a:lnTo>
                <a:lnTo>
                  <a:pt x="3041" y="1232"/>
                </a:lnTo>
                <a:lnTo>
                  <a:pt x="3079" y="1229"/>
                </a:lnTo>
                <a:lnTo>
                  <a:pt x="3114" y="1221"/>
                </a:lnTo>
                <a:lnTo>
                  <a:pt x="3148" y="1208"/>
                </a:lnTo>
                <a:lnTo>
                  <a:pt x="3179" y="1191"/>
                </a:lnTo>
                <a:lnTo>
                  <a:pt x="3209" y="1169"/>
                </a:lnTo>
                <a:lnTo>
                  <a:pt x="3234" y="1144"/>
                </a:lnTo>
                <a:lnTo>
                  <a:pt x="3256" y="1115"/>
                </a:lnTo>
                <a:lnTo>
                  <a:pt x="3273" y="1083"/>
                </a:lnTo>
                <a:lnTo>
                  <a:pt x="3286" y="1050"/>
                </a:lnTo>
                <a:lnTo>
                  <a:pt x="3294" y="1014"/>
                </a:lnTo>
                <a:lnTo>
                  <a:pt x="3298" y="977"/>
                </a:lnTo>
                <a:lnTo>
                  <a:pt x="3298" y="759"/>
                </a:lnTo>
                <a:lnTo>
                  <a:pt x="2785" y="759"/>
                </a:lnTo>
                <a:close/>
                <a:moveTo>
                  <a:pt x="2125" y="759"/>
                </a:moveTo>
                <a:lnTo>
                  <a:pt x="2125" y="977"/>
                </a:lnTo>
                <a:lnTo>
                  <a:pt x="2128" y="1014"/>
                </a:lnTo>
                <a:lnTo>
                  <a:pt x="2135" y="1050"/>
                </a:lnTo>
                <a:lnTo>
                  <a:pt x="2149" y="1083"/>
                </a:lnTo>
                <a:lnTo>
                  <a:pt x="2167" y="1115"/>
                </a:lnTo>
                <a:lnTo>
                  <a:pt x="2189" y="1144"/>
                </a:lnTo>
                <a:lnTo>
                  <a:pt x="2214" y="1169"/>
                </a:lnTo>
                <a:lnTo>
                  <a:pt x="2243" y="1191"/>
                </a:lnTo>
                <a:lnTo>
                  <a:pt x="2274" y="1208"/>
                </a:lnTo>
                <a:lnTo>
                  <a:pt x="2308" y="1221"/>
                </a:lnTo>
                <a:lnTo>
                  <a:pt x="2343" y="1229"/>
                </a:lnTo>
                <a:lnTo>
                  <a:pt x="2381" y="1232"/>
                </a:lnTo>
                <a:lnTo>
                  <a:pt x="2419" y="1229"/>
                </a:lnTo>
                <a:lnTo>
                  <a:pt x="2454" y="1221"/>
                </a:lnTo>
                <a:lnTo>
                  <a:pt x="2488" y="1208"/>
                </a:lnTo>
                <a:lnTo>
                  <a:pt x="2520" y="1191"/>
                </a:lnTo>
                <a:lnTo>
                  <a:pt x="2548" y="1169"/>
                </a:lnTo>
                <a:lnTo>
                  <a:pt x="2574" y="1144"/>
                </a:lnTo>
                <a:lnTo>
                  <a:pt x="2596" y="1115"/>
                </a:lnTo>
                <a:lnTo>
                  <a:pt x="2613" y="1083"/>
                </a:lnTo>
                <a:lnTo>
                  <a:pt x="2627" y="1050"/>
                </a:lnTo>
                <a:lnTo>
                  <a:pt x="2635" y="1014"/>
                </a:lnTo>
                <a:lnTo>
                  <a:pt x="2637" y="977"/>
                </a:lnTo>
                <a:lnTo>
                  <a:pt x="2637" y="759"/>
                </a:lnTo>
                <a:lnTo>
                  <a:pt x="2125" y="759"/>
                </a:lnTo>
                <a:close/>
                <a:moveTo>
                  <a:pt x="1466" y="759"/>
                </a:moveTo>
                <a:lnTo>
                  <a:pt x="1466" y="977"/>
                </a:lnTo>
                <a:lnTo>
                  <a:pt x="1469" y="1014"/>
                </a:lnTo>
                <a:lnTo>
                  <a:pt x="1476" y="1050"/>
                </a:lnTo>
                <a:lnTo>
                  <a:pt x="1490" y="1083"/>
                </a:lnTo>
                <a:lnTo>
                  <a:pt x="1508" y="1115"/>
                </a:lnTo>
                <a:lnTo>
                  <a:pt x="1529" y="1144"/>
                </a:lnTo>
                <a:lnTo>
                  <a:pt x="1555" y="1169"/>
                </a:lnTo>
                <a:lnTo>
                  <a:pt x="1584" y="1191"/>
                </a:lnTo>
                <a:lnTo>
                  <a:pt x="1615" y="1208"/>
                </a:lnTo>
                <a:lnTo>
                  <a:pt x="1649" y="1221"/>
                </a:lnTo>
                <a:lnTo>
                  <a:pt x="1684" y="1229"/>
                </a:lnTo>
                <a:lnTo>
                  <a:pt x="1722" y="1232"/>
                </a:lnTo>
                <a:lnTo>
                  <a:pt x="1760" y="1229"/>
                </a:lnTo>
                <a:lnTo>
                  <a:pt x="1795" y="1221"/>
                </a:lnTo>
                <a:lnTo>
                  <a:pt x="1829" y="1208"/>
                </a:lnTo>
                <a:lnTo>
                  <a:pt x="1860" y="1191"/>
                </a:lnTo>
                <a:lnTo>
                  <a:pt x="1889" y="1169"/>
                </a:lnTo>
                <a:lnTo>
                  <a:pt x="1914" y="1144"/>
                </a:lnTo>
                <a:lnTo>
                  <a:pt x="1936" y="1115"/>
                </a:lnTo>
                <a:lnTo>
                  <a:pt x="1954" y="1083"/>
                </a:lnTo>
                <a:lnTo>
                  <a:pt x="1968" y="1050"/>
                </a:lnTo>
                <a:lnTo>
                  <a:pt x="1975" y="1014"/>
                </a:lnTo>
                <a:lnTo>
                  <a:pt x="1978" y="977"/>
                </a:lnTo>
                <a:lnTo>
                  <a:pt x="1978" y="759"/>
                </a:lnTo>
                <a:lnTo>
                  <a:pt x="1466" y="759"/>
                </a:lnTo>
                <a:close/>
                <a:moveTo>
                  <a:pt x="807" y="759"/>
                </a:moveTo>
                <a:lnTo>
                  <a:pt x="807" y="977"/>
                </a:lnTo>
                <a:lnTo>
                  <a:pt x="809" y="1014"/>
                </a:lnTo>
                <a:lnTo>
                  <a:pt x="817" y="1050"/>
                </a:lnTo>
                <a:lnTo>
                  <a:pt x="831" y="1083"/>
                </a:lnTo>
                <a:lnTo>
                  <a:pt x="848" y="1115"/>
                </a:lnTo>
                <a:lnTo>
                  <a:pt x="870" y="1144"/>
                </a:lnTo>
                <a:lnTo>
                  <a:pt x="895" y="1169"/>
                </a:lnTo>
                <a:lnTo>
                  <a:pt x="924" y="1191"/>
                </a:lnTo>
                <a:lnTo>
                  <a:pt x="956" y="1208"/>
                </a:lnTo>
                <a:lnTo>
                  <a:pt x="990" y="1221"/>
                </a:lnTo>
                <a:lnTo>
                  <a:pt x="1025" y="1229"/>
                </a:lnTo>
                <a:lnTo>
                  <a:pt x="1063" y="1232"/>
                </a:lnTo>
                <a:lnTo>
                  <a:pt x="1101" y="1229"/>
                </a:lnTo>
                <a:lnTo>
                  <a:pt x="1136" y="1221"/>
                </a:lnTo>
                <a:lnTo>
                  <a:pt x="1170" y="1208"/>
                </a:lnTo>
                <a:lnTo>
                  <a:pt x="1201" y="1191"/>
                </a:lnTo>
                <a:lnTo>
                  <a:pt x="1230" y="1169"/>
                </a:lnTo>
                <a:lnTo>
                  <a:pt x="1255" y="1144"/>
                </a:lnTo>
                <a:lnTo>
                  <a:pt x="1277" y="1115"/>
                </a:lnTo>
                <a:lnTo>
                  <a:pt x="1295" y="1083"/>
                </a:lnTo>
                <a:lnTo>
                  <a:pt x="1309" y="1050"/>
                </a:lnTo>
                <a:lnTo>
                  <a:pt x="1316" y="1014"/>
                </a:lnTo>
                <a:lnTo>
                  <a:pt x="1319" y="977"/>
                </a:lnTo>
                <a:lnTo>
                  <a:pt x="1319" y="759"/>
                </a:lnTo>
                <a:lnTo>
                  <a:pt x="807" y="759"/>
                </a:lnTo>
                <a:close/>
                <a:moveTo>
                  <a:pt x="146" y="759"/>
                </a:moveTo>
                <a:lnTo>
                  <a:pt x="146" y="977"/>
                </a:lnTo>
                <a:lnTo>
                  <a:pt x="150" y="1014"/>
                </a:lnTo>
                <a:lnTo>
                  <a:pt x="158" y="1050"/>
                </a:lnTo>
                <a:lnTo>
                  <a:pt x="170" y="1083"/>
                </a:lnTo>
                <a:lnTo>
                  <a:pt x="188" y="1115"/>
                </a:lnTo>
                <a:lnTo>
                  <a:pt x="210" y="1144"/>
                </a:lnTo>
                <a:lnTo>
                  <a:pt x="235" y="1169"/>
                </a:lnTo>
                <a:lnTo>
                  <a:pt x="265" y="1191"/>
                </a:lnTo>
                <a:lnTo>
                  <a:pt x="296" y="1208"/>
                </a:lnTo>
                <a:lnTo>
                  <a:pt x="330" y="1221"/>
                </a:lnTo>
                <a:lnTo>
                  <a:pt x="365" y="1229"/>
                </a:lnTo>
                <a:lnTo>
                  <a:pt x="403" y="1232"/>
                </a:lnTo>
                <a:lnTo>
                  <a:pt x="440" y="1229"/>
                </a:lnTo>
                <a:lnTo>
                  <a:pt x="476" y="1221"/>
                </a:lnTo>
                <a:lnTo>
                  <a:pt x="509" y="1208"/>
                </a:lnTo>
                <a:lnTo>
                  <a:pt x="542" y="1191"/>
                </a:lnTo>
                <a:lnTo>
                  <a:pt x="570" y="1169"/>
                </a:lnTo>
                <a:lnTo>
                  <a:pt x="595" y="1144"/>
                </a:lnTo>
                <a:lnTo>
                  <a:pt x="617" y="1115"/>
                </a:lnTo>
                <a:lnTo>
                  <a:pt x="635" y="1083"/>
                </a:lnTo>
                <a:lnTo>
                  <a:pt x="649" y="1050"/>
                </a:lnTo>
                <a:lnTo>
                  <a:pt x="657" y="1014"/>
                </a:lnTo>
                <a:lnTo>
                  <a:pt x="659" y="977"/>
                </a:lnTo>
                <a:lnTo>
                  <a:pt x="659" y="759"/>
                </a:lnTo>
                <a:lnTo>
                  <a:pt x="146" y="759"/>
                </a:lnTo>
                <a:close/>
                <a:moveTo>
                  <a:pt x="2408" y="145"/>
                </a:moveTo>
                <a:lnTo>
                  <a:pt x="2746" y="613"/>
                </a:lnTo>
                <a:lnTo>
                  <a:pt x="3164" y="613"/>
                </a:lnTo>
                <a:lnTo>
                  <a:pt x="2602" y="145"/>
                </a:lnTo>
                <a:lnTo>
                  <a:pt x="2408" y="145"/>
                </a:lnTo>
                <a:close/>
                <a:moveTo>
                  <a:pt x="1994" y="145"/>
                </a:moveTo>
                <a:lnTo>
                  <a:pt x="2039" y="332"/>
                </a:lnTo>
                <a:lnTo>
                  <a:pt x="2108" y="613"/>
                </a:lnTo>
                <a:lnTo>
                  <a:pt x="2566" y="613"/>
                </a:lnTo>
                <a:lnTo>
                  <a:pt x="2227" y="145"/>
                </a:lnTo>
                <a:lnTo>
                  <a:pt x="1994" y="145"/>
                </a:lnTo>
                <a:close/>
                <a:moveTo>
                  <a:pt x="1599" y="145"/>
                </a:moveTo>
                <a:lnTo>
                  <a:pt x="1488" y="613"/>
                </a:lnTo>
                <a:lnTo>
                  <a:pt x="1954" y="613"/>
                </a:lnTo>
                <a:lnTo>
                  <a:pt x="1839" y="145"/>
                </a:lnTo>
                <a:lnTo>
                  <a:pt x="1599" y="145"/>
                </a:lnTo>
                <a:close/>
                <a:moveTo>
                  <a:pt x="1216" y="145"/>
                </a:moveTo>
                <a:lnTo>
                  <a:pt x="878" y="613"/>
                </a:lnTo>
                <a:lnTo>
                  <a:pt x="1333" y="613"/>
                </a:lnTo>
                <a:lnTo>
                  <a:pt x="1443" y="145"/>
                </a:lnTo>
                <a:lnTo>
                  <a:pt x="1216" y="145"/>
                </a:lnTo>
                <a:close/>
                <a:moveTo>
                  <a:pt x="843" y="145"/>
                </a:moveTo>
                <a:lnTo>
                  <a:pt x="280" y="613"/>
                </a:lnTo>
                <a:lnTo>
                  <a:pt x="700" y="613"/>
                </a:lnTo>
                <a:lnTo>
                  <a:pt x="1037" y="145"/>
                </a:lnTo>
                <a:lnTo>
                  <a:pt x="843" y="145"/>
                </a:lnTo>
                <a:close/>
                <a:moveTo>
                  <a:pt x="813" y="0"/>
                </a:moveTo>
                <a:lnTo>
                  <a:pt x="2623" y="0"/>
                </a:lnTo>
                <a:lnTo>
                  <a:pt x="2634" y="1"/>
                </a:lnTo>
                <a:lnTo>
                  <a:pt x="2647" y="3"/>
                </a:lnTo>
                <a:lnTo>
                  <a:pt x="2657" y="8"/>
                </a:lnTo>
                <a:lnTo>
                  <a:pt x="2668" y="15"/>
                </a:lnTo>
                <a:lnTo>
                  <a:pt x="3395" y="617"/>
                </a:lnTo>
                <a:lnTo>
                  <a:pt x="3407" y="628"/>
                </a:lnTo>
                <a:lnTo>
                  <a:pt x="3419" y="640"/>
                </a:lnTo>
                <a:lnTo>
                  <a:pt x="3429" y="652"/>
                </a:lnTo>
                <a:lnTo>
                  <a:pt x="3437" y="665"/>
                </a:lnTo>
                <a:lnTo>
                  <a:pt x="3442" y="680"/>
                </a:lnTo>
                <a:lnTo>
                  <a:pt x="3444" y="696"/>
                </a:lnTo>
                <a:lnTo>
                  <a:pt x="3444" y="3428"/>
                </a:lnTo>
                <a:lnTo>
                  <a:pt x="2625" y="3428"/>
                </a:lnTo>
                <a:lnTo>
                  <a:pt x="2625" y="2508"/>
                </a:lnTo>
                <a:lnTo>
                  <a:pt x="2622" y="2458"/>
                </a:lnTo>
                <a:lnTo>
                  <a:pt x="2612" y="2411"/>
                </a:lnTo>
                <a:lnTo>
                  <a:pt x="2597" y="2366"/>
                </a:lnTo>
                <a:lnTo>
                  <a:pt x="2576" y="2323"/>
                </a:lnTo>
                <a:lnTo>
                  <a:pt x="2550" y="2283"/>
                </a:lnTo>
                <a:lnTo>
                  <a:pt x="2519" y="2247"/>
                </a:lnTo>
                <a:lnTo>
                  <a:pt x="2484" y="2213"/>
                </a:lnTo>
                <a:lnTo>
                  <a:pt x="2445" y="2185"/>
                </a:lnTo>
                <a:lnTo>
                  <a:pt x="2403" y="2160"/>
                </a:lnTo>
                <a:lnTo>
                  <a:pt x="2358" y="2141"/>
                </a:lnTo>
                <a:lnTo>
                  <a:pt x="2310" y="2127"/>
                </a:lnTo>
                <a:lnTo>
                  <a:pt x="2260" y="2117"/>
                </a:lnTo>
                <a:lnTo>
                  <a:pt x="2208" y="2114"/>
                </a:lnTo>
                <a:lnTo>
                  <a:pt x="2155" y="2117"/>
                </a:lnTo>
                <a:lnTo>
                  <a:pt x="2105" y="2127"/>
                </a:lnTo>
                <a:lnTo>
                  <a:pt x="2056" y="2141"/>
                </a:lnTo>
                <a:lnTo>
                  <a:pt x="2011" y="2160"/>
                </a:lnTo>
                <a:lnTo>
                  <a:pt x="1969" y="2185"/>
                </a:lnTo>
                <a:lnTo>
                  <a:pt x="1930" y="2213"/>
                </a:lnTo>
                <a:lnTo>
                  <a:pt x="1896" y="2247"/>
                </a:lnTo>
                <a:lnTo>
                  <a:pt x="1865" y="2283"/>
                </a:lnTo>
                <a:lnTo>
                  <a:pt x="1839" y="2323"/>
                </a:lnTo>
                <a:lnTo>
                  <a:pt x="1819" y="2366"/>
                </a:lnTo>
                <a:lnTo>
                  <a:pt x="1804" y="2411"/>
                </a:lnTo>
                <a:lnTo>
                  <a:pt x="1795" y="2458"/>
                </a:lnTo>
                <a:lnTo>
                  <a:pt x="1792" y="2508"/>
                </a:lnTo>
                <a:lnTo>
                  <a:pt x="1792" y="3428"/>
                </a:lnTo>
                <a:lnTo>
                  <a:pt x="0" y="3428"/>
                </a:lnTo>
                <a:lnTo>
                  <a:pt x="0" y="708"/>
                </a:lnTo>
                <a:lnTo>
                  <a:pt x="3" y="686"/>
                </a:lnTo>
                <a:lnTo>
                  <a:pt x="9" y="666"/>
                </a:lnTo>
                <a:lnTo>
                  <a:pt x="20" y="647"/>
                </a:lnTo>
                <a:lnTo>
                  <a:pt x="34" y="632"/>
                </a:lnTo>
                <a:lnTo>
                  <a:pt x="51" y="616"/>
                </a:lnTo>
                <a:lnTo>
                  <a:pt x="769" y="15"/>
                </a:lnTo>
                <a:lnTo>
                  <a:pt x="785" y="6"/>
                </a:lnTo>
                <a:lnTo>
                  <a:pt x="798" y="1"/>
                </a:lnTo>
                <a:lnTo>
                  <a:pt x="813" y="0"/>
                </a:lnTo>
                <a:close/>
              </a:path>
            </a:pathLst>
          </a:custGeom>
          <a:solidFill>
            <a:srgbClr val="2B55AA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77" name="Agrupar 176"/>
          <p:cNvGrpSpPr/>
          <p:nvPr/>
        </p:nvGrpSpPr>
        <p:grpSpPr>
          <a:xfrm>
            <a:off x="6851650" y="1733550"/>
            <a:ext cx="533400" cy="476250"/>
            <a:chOff x="6851650" y="1733550"/>
            <a:chExt cx="533400" cy="476250"/>
          </a:xfrm>
        </p:grpSpPr>
        <p:sp>
          <p:nvSpPr>
            <p:cNvPr id="41" name="Freeform 11"/>
            <p:cNvSpPr>
              <a:spLocks noEditPoints="1"/>
            </p:cNvSpPr>
            <p:nvPr/>
          </p:nvSpPr>
          <p:spPr bwMode="auto">
            <a:xfrm>
              <a:off x="6851650" y="1733550"/>
              <a:ext cx="533400" cy="427038"/>
            </a:xfrm>
            <a:custGeom>
              <a:avLst/>
              <a:gdLst>
                <a:gd name="T0" fmla="*/ 421 w 3354"/>
                <a:gd name="T1" fmla="*/ 2052 h 2692"/>
                <a:gd name="T2" fmla="*/ 912 w 3354"/>
                <a:gd name="T3" fmla="*/ 2150 h 2692"/>
                <a:gd name="T4" fmla="*/ 1374 w 3354"/>
                <a:gd name="T5" fmla="*/ 2323 h 2692"/>
                <a:gd name="T6" fmla="*/ 1590 w 3354"/>
                <a:gd name="T7" fmla="*/ 2437 h 2692"/>
                <a:gd name="T8" fmla="*/ 1504 w 3354"/>
                <a:gd name="T9" fmla="*/ 581 h 2692"/>
                <a:gd name="T10" fmla="*/ 1331 w 3354"/>
                <a:gd name="T11" fmla="*/ 478 h 2692"/>
                <a:gd name="T12" fmla="*/ 1019 w 3354"/>
                <a:gd name="T13" fmla="*/ 341 h 2692"/>
                <a:gd name="T14" fmla="*/ 599 w 3354"/>
                <a:gd name="T15" fmla="*/ 222 h 2692"/>
                <a:gd name="T16" fmla="*/ 166 w 3354"/>
                <a:gd name="T17" fmla="*/ 168 h 2692"/>
                <a:gd name="T18" fmla="*/ 2861 w 3354"/>
                <a:gd name="T19" fmla="*/ 202 h 2692"/>
                <a:gd name="T20" fmla="*/ 2438 w 3354"/>
                <a:gd name="T21" fmla="*/ 304 h 2692"/>
                <a:gd name="T22" fmla="*/ 2076 w 3354"/>
                <a:gd name="T23" fmla="*/ 451 h 2692"/>
                <a:gd name="T24" fmla="*/ 1886 w 3354"/>
                <a:gd name="T25" fmla="*/ 556 h 2692"/>
                <a:gd name="T26" fmla="*/ 1763 w 3354"/>
                <a:gd name="T27" fmla="*/ 640 h 2692"/>
                <a:gd name="T28" fmla="*/ 1919 w 3354"/>
                <a:gd name="T29" fmla="*/ 2352 h 2692"/>
                <a:gd name="T30" fmla="*/ 2321 w 3354"/>
                <a:gd name="T31" fmla="*/ 2186 h 2692"/>
                <a:gd name="T32" fmla="*/ 2808 w 3354"/>
                <a:gd name="T33" fmla="*/ 2069 h 2692"/>
                <a:gd name="T34" fmla="*/ 3187 w 3354"/>
                <a:gd name="T35" fmla="*/ 168 h 2692"/>
                <a:gd name="T36" fmla="*/ 429 w 3354"/>
                <a:gd name="T37" fmla="*/ 25 h 2692"/>
                <a:gd name="T38" fmla="*/ 812 w 3354"/>
                <a:gd name="T39" fmla="*/ 101 h 2692"/>
                <a:gd name="T40" fmla="*/ 1131 w 3354"/>
                <a:gd name="T41" fmla="*/ 205 h 2692"/>
                <a:gd name="T42" fmla="*/ 1388 w 3354"/>
                <a:gd name="T43" fmla="*/ 321 h 2692"/>
                <a:gd name="T44" fmla="*/ 1578 w 3354"/>
                <a:gd name="T45" fmla="*/ 430 h 2692"/>
                <a:gd name="T46" fmla="*/ 1705 w 3354"/>
                <a:gd name="T47" fmla="*/ 477 h 2692"/>
                <a:gd name="T48" fmla="*/ 1862 w 3354"/>
                <a:gd name="T49" fmla="*/ 377 h 2692"/>
                <a:gd name="T50" fmla="*/ 2086 w 3354"/>
                <a:gd name="T51" fmla="*/ 262 h 2692"/>
                <a:gd name="T52" fmla="*/ 2374 w 3354"/>
                <a:gd name="T53" fmla="*/ 151 h 2692"/>
                <a:gd name="T54" fmla="*/ 2726 w 3354"/>
                <a:gd name="T55" fmla="*/ 59 h 2692"/>
                <a:gd name="T56" fmla="*/ 3139 w 3354"/>
                <a:gd name="T57" fmla="*/ 5 h 2692"/>
                <a:gd name="T58" fmla="*/ 3315 w 3354"/>
                <a:gd name="T59" fmla="*/ 20 h 2692"/>
                <a:gd name="T60" fmla="*/ 3354 w 3354"/>
                <a:gd name="T61" fmla="*/ 100 h 2692"/>
                <a:gd name="T62" fmla="*/ 3333 w 3354"/>
                <a:gd name="T63" fmla="*/ 2156 h 2692"/>
                <a:gd name="T64" fmla="*/ 3256 w 3354"/>
                <a:gd name="T65" fmla="*/ 2193 h 2692"/>
                <a:gd name="T66" fmla="*/ 2817 w 3354"/>
                <a:gd name="T67" fmla="*/ 2236 h 2692"/>
                <a:gd name="T68" fmla="*/ 2442 w 3354"/>
                <a:gd name="T69" fmla="*/ 2323 h 2692"/>
                <a:gd name="T70" fmla="*/ 2132 w 3354"/>
                <a:gd name="T71" fmla="*/ 2436 h 2692"/>
                <a:gd name="T72" fmla="*/ 1892 w 3354"/>
                <a:gd name="T73" fmla="*/ 2555 h 2692"/>
                <a:gd name="T74" fmla="*/ 1755 w 3354"/>
                <a:gd name="T75" fmla="*/ 2637 h 2692"/>
                <a:gd name="T76" fmla="*/ 1728 w 3354"/>
                <a:gd name="T77" fmla="*/ 2655 h 2692"/>
                <a:gd name="T78" fmla="*/ 1655 w 3354"/>
                <a:gd name="T79" fmla="*/ 2675 h 2692"/>
                <a:gd name="T80" fmla="*/ 1603 w 3354"/>
                <a:gd name="T81" fmla="*/ 2640 h 2692"/>
                <a:gd name="T82" fmla="*/ 1512 w 3354"/>
                <a:gd name="T83" fmla="*/ 2584 h 2692"/>
                <a:gd name="T84" fmla="*/ 1288 w 3354"/>
                <a:gd name="T85" fmla="*/ 2466 h 2692"/>
                <a:gd name="T86" fmla="*/ 996 w 3354"/>
                <a:gd name="T87" fmla="*/ 2350 h 2692"/>
                <a:gd name="T88" fmla="*/ 636 w 3354"/>
                <a:gd name="T89" fmla="*/ 2254 h 2692"/>
                <a:gd name="T90" fmla="*/ 213 w 3354"/>
                <a:gd name="T91" fmla="*/ 2198 h 2692"/>
                <a:gd name="T92" fmla="*/ 37 w 3354"/>
                <a:gd name="T93" fmla="*/ 2171 h 2692"/>
                <a:gd name="T94" fmla="*/ 0 w 3354"/>
                <a:gd name="T95" fmla="*/ 2093 h 2692"/>
                <a:gd name="T96" fmla="*/ 22 w 3354"/>
                <a:gd name="T97" fmla="*/ 36 h 2692"/>
                <a:gd name="T98" fmla="*/ 103 w 3354"/>
                <a:gd name="T99" fmla="*/ 0 h 2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54" h="2692">
                  <a:moveTo>
                    <a:pt x="166" y="168"/>
                  </a:moveTo>
                  <a:lnTo>
                    <a:pt x="166" y="2030"/>
                  </a:lnTo>
                  <a:lnTo>
                    <a:pt x="294" y="2039"/>
                  </a:lnTo>
                  <a:lnTo>
                    <a:pt x="421" y="2052"/>
                  </a:lnTo>
                  <a:lnTo>
                    <a:pt x="546" y="2070"/>
                  </a:lnTo>
                  <a:lnTo>
                    <a:pt x="669" y="2091"/>
                  </a:lnTo>
                  <a:lnTo>
                    <a:pt x="791" y="2119"/>
                  </a:lnTo>
                  <a:lnTo>
                    <a:pt x="912" y="2150"/>
                  </a:lnTo>
                  <a:lnTo>
                    <a:pt x="1031" y="2187"/>
                  </a:lnTo>
                  <a:lnTo>
                    <a:pt x="1149" y="2228"/>
                  </a:lnTo>
                  <a:lnTo>
                    <a:pt x="1263" y="2274"/>
                  </a:lnTo>
                  <a:lnTo>
                    <a:pt x="1374" y="2323"/>
                  </a:lnTo>
                  <a:lnTo>
                    <a:pt x="1434" y="2352"/>
                  </a:lnTo>
                  <a:lnTo>
                    <a:pt x="1490" y="2381"/>
                  </a:lnTo>
                  <a:lnTo>
                    <a:pt x="1542" y="2410"/>
                  </a:lnTo>
                  <a:lnTo>
                    <a:pt x="1590" y="2437"/>
                  </a:lnTo>
                  <a:lnTo>
                    <a:pt x="1590" y="640"/>
                  </a:lnTo>
                  <a:lnTo>
                    <a:pt x="1566" y="623"/>
                  </a:lnTo>
                  <a:lnTo>
                    <a:pt x="1537" y="602"/>
                  </a:lnTo>
                  <a:lnTo>
                    <a:pt x="1504" y="581"/>
                  </a:lnTo>
                  <a:lnTo>
                    <a:pt x="1467" y="556"/>
                  </a:lnTo>
                  <a:lnTo>
                    <a:pt x="1425" y="532"/>
                  </a:lnTo>
                  <a:lnTo>
                    <a:pt x="1380" y="506"/>
                  </a:lnTo>
                  <a:lnTo>
                    <a:pt x="1331" y="478"/>
                  </a:lnTo>
                  <a:lnTo>
                    <a:pt x="1277" y="451"/>
                  </a:lnTo>
                  <a:lnTo>
                    <a:pt x="1219" y="423"/>
                  </a:lnTo>
                  <a:lnTo>
                    <a:pt x="1120" y="379"/>
                  </a:lnTo>
                  <a:lnTo>
                    <a:pt x="1019" y="341"/>
                  </a:lnTo>
                  <a:lnTo>
                    <a:pt x="916" y="304"/>
                  </a:lnTo>
                  <a:lnTo>
                    <a:pt x="811" y="273"/>
                  </a:lnTo>
                  <a:lnTo>
                    <a:pt x="704" y="245"/>
                  </a:lnTo>
                  <a:lnTo>
                    <a:pt x="599" y="222"/>
                  </a:lnTo>
                  <a:lnTo>
                    <a:pt x="493" y="202"/>
                  </a:lnTo>
                  <a:lnTo>
                    <a:pt x="385" y="187"/>
                  </a:lnTo>
                  <a:lnTo>
                    <a:pt x="276" y="176"/>
                  </a:lnTo>
                  <a:lnTo>
                    <a:pt x="166" y="168"/>
                  </a:lnTo>
                  <a:close/>
                  <a:moveTo>
                    <a:pt x="3187" y="168"/>
                  </a:moveTo>
                  <a:lnTo>
                    <a:pt x="3077" y="176"/>
                  </a:lnTo>
                  <a:lnTo>
                    <a:pt x="2969" y="187"/>
                  </a:lnTo>
                  <a:lnTo>
                    <a:pt x="2861" y="202"/>
                  </a:lnTo>
                  <a:lnTo>
                    <a:pt x="2754" y="222"/>
                  </a:lnTo>
                  <a:lnTo>
                    <a:pt x="2650" y="245"/>
                  </a:lnTo>
                  <a:lnTo>
                    <a:pt x="2542" y="273"/>
                  </a:lnTo>
                  <a:lnTo>
                    <a:pt x="2438" y="304"/>
                  </a:lnTo>
                  <a:lnTo>
                    <a:pt x="2334" y="340"/>
                  </a:lnTo>
                  <a:lnTo>
                    <a:pt x="2233" y="379"/>
                  </a:lnTo>
                  <a:lnTo>
                    <a:pt x="2134" y="423"/>
                  </a:lnTo>
                  <a:lnTo>
                    <a:pt x="2076" y="451"/>
                  </a:lnTo>
                  <a:lnTo>
                    <a:pt x="2023" y="478"/>
                  </a:lnTo>
                  <a:lnTo>
                    <a:pt x="1973" y="505"/>
                  </a:lnTo>
                  <a:lnTo>
                    <a:pt x="1927" y="531"/>
                  </a:lnTo>
                  <a:lnTo>
                    <a:pt x="1886" y="556"/>
                  </a:lnTo>
                  <a:lnTo>
                    <a:pt x="1849" y="580"/>
                  </a:lnTo>
                  <a:lnTo>
                    <a:pt x="1815" y="602"/>
                  </a:lnTo>
                  <a:lnTo>
                    <a:pt x="1787" y="622"/>
                  </a:lnTo>
                  <a:lnTo>
                    <a:pt x="1763" y="640"/>
                  </a:lnTo>
                  <a:lnTo>
                    <a:pt x="1763" y="2436"/>
                  </a:lnTo>
                  <a:lnTo>
                    <a:pt x="1811" y="2409"/>
                  </a:lnTo>
                  <a:lnTo>
                    <a:pt x="1863" y="2380"/>
                  </a:lnTo>
                  <a:lnTo>
                    <a:pt x="1919" y="2352"/>
                  </a:lnTo>
                  <a:lnTo>
                    <a:pt x="1979" y="2322"/>
                  </a:lnTo>
                  <a:lnTo>
                    <a:pt x="2090" y="2273"/>
                  </a:lnTo>
                  <a:lnTo>
                    <a:pt x="2205" y="2228"/>
                  </a:lnTo>
                  <a:lnTo>
                    <a:pt x="2321" y="2186"/>
                  </a:lnTo>
                  <a:lnTo>
                    <a:pt x="2441" y="2150"/>
                  </a:lnTo>
                  <a:lnTo>
                    <a:pt x="2562" y="2118"/>
                  </a:lnTo>
                  <a:lnTo>
                    <a:pt x="2684" y="2091"/>
                  </a:lnTo>
                  <a:lnTo>
                    <a:pt x="2808" y="2069"/>
                  </a:lnTo>
                  <a:lnTo>
                    <a:pt x="2933" y="2051"/>
                  </a:lnTo>
                  <a:lnTo>
                    <a:pt x="3060" y="2039"/>
                  </a:lnTo>
                  <a:lnTo>
                    <a:pt x="3187" y="2029"/>
                  </a:lnTo>
                  <a:lnTo>
                    <a:pt x="3187" y="168"/>
                  </a:lnTo>
                  <a:close/>
                  <a:moveTo>
                    <a:pt x="103" y="0"/>
                  </a:moveTo>
                  <a:lnTo>
                    <a:pt x="215" y="5"/>
                  </a:lnTo>
                  <a:lnTo>
                    <a:pt x="324" y="14"/>
                  </a:lnTo>
                  <a:lnTo>
                    <a:pt x="429" y="25"/>
                  </a:lnTo>
                  <a:lnTo>
                    <a:pt x="531" y="41"/>
                  </a:lnTo>
                  <a:lnTo>
                    <a:pt x="627" y="59"/>
                  </a:lnTo>
                  <a:lnTo>
                    <a:pt x="721" y="78"/>
                  </a:lnTo>
                  <a:lnTo>
                    <a:pt x="812" y="101"/>
                  </a:lnTo>
                  <a:lnTo>
                    <a:pt x="897" y="125"/>
                  </a:lnTo>
                  <a:lnTo>
                    <a:pt x="980" y="151"/>
                  </a:lnTo>
                  <a:lnTo>
                    <a:pt x="1057" y="177"/>
                  </a:lnTo>
                  <a:lnTo>
                    <a:pt x="1131" y="205"/>
                  </a:lnTo>
                  <a:lnTo>
                    <a:pt x="1201" y="234"/>
                  </a:lnTo>
                  <a:lnTo>
                    <a:pt x="1268" y="262"/>
                  </a:lnTo>
                  <a:lnTo>
                    <a:pt x="1330" y="292"/>
                  </a:lnTo>
                  <a:lnTo>
                    <a:pt x="1388" y="321"/>
                  </a:lnTo>
                  <a:lnTo>
                    <a:pt x="1442" y="350"/>
                  </a:lnTo>
                  <a:lnTo>
                    <a:pt x="1492" y="377"/>
                  </a:lnTo>
                  <a:lnTo>
                    <a:pt x="1537" y="405"/>
                  </a:lnTo>
                  <a:lnTo>
                    <a:pt x="1578" y="430"/>
                  </a:lnTo>
                  <a:lnTo>
                    <a:pt x="1616" y="455"/>
                  </a:lnTo>
                  <a:lnTo>
                    <a:pt x="1648" y="477"/>
                  </a:lnTo>
                  <a:lnTo>
                    <a:pt x="1677" y="497"/>
                  </a:lnTo>
                  <a:lnTo>
                    <a:pt x="1705" y="477"/>
                  </a:lnTo>
                  <a:lnTo>
                    <a:pt x="1739" y="455"/>
                  </a:lnTo>
                  <a:lnTo>
                    <a:pt x="1776" y="430"/>
                  </a:lnTo>
                  <a:lnTo>
                    <a:pt x="1817" y="405"/>
                  </a:lnTo>
                  <a:lnTo>
                    <a:pt x="1862" y="377"/>
                  </a:lnTo>
                  <a:lnTo>
                    <a:pt x="1912" y="350"/>
                  </a:lnTo>
                  <a:lnTo>
                    <a:pt x="1966" y="321"/>
                  </a:lnTo>
                  <a:lnTo>
                    <a:pt x="2024" y="292"/>
                  </a:lnTo>
                  <a:lnTo>
                    <a:pt x="2086" y="262"/>
                  </a:lnTo>
                  <a:lnTo>
                    <a:pt x="2152" y="234"/>
                  </a:lnTo>
                  <a:lnTo>
                    <a:pt x="2223" y="205"/>
                  </a:lnTo>
                  <a:lnTo>
                    <a:pt x="2296" y="177"/>
                  </a:lnTo>
                  <a:lnTo>
                    <a:pt x="2374" y="151"/>
                  </a:lnTo>
                  <a:lnTo>
                    <a:pt x="2457" y="125"/>
                  </a:lnTo>
                  <a:lnTo>
                    <a:pt x="2542" y="101"/>
                  </a:lnTo>
                  <a:lnTo>
                    <a:pt x="2632" y="78"/>
                  </a:lnTo>
                  <a:lnTo>
                    <a:pt x="2726" y="59"/>
                  </a:lnTo>
                  <a:lnTo>
                    <a:pt x="2823" y="41"/>
                  </a:lnTo>
                  <a:lnTo>
                    <a:pt x="2925" y="25"/>
                  </a:lnTo>
                  <a:lnTo>
                    <a:pt x="3030" y="14"/>
                  </a:lnTo>
                  <a:lnTo>
                    <a:pt x="3139" y="5"/>
                  </a:lnTo>
                  <a:lnTo>
                    <a:pt x="3251" y="0"/>
                  </a:lnTo>
                  <a:lnTo>
                    <a:pt x="3275" y="2"/>
                  </a:lnTo>
                  <a:lnTo>
                    <a:pt x="3296" y="9"/>
                  </a:lnTo>
                  <a:lnTo>
                    <a:pt x="3315" y="20"/>
                  </a:lnTo>
                  <a:lnTo>
                    <a:pt x="3331" y="36"/>
                  </a:lnTo>
                  <a:lnTo>
                    <a:pt x="3343" y="55"/>
                  </a:lnTo>
                  <a:lnTo>
                    <a:pt x="3351" y="76"/>
                  </a:lnTo>
                  <a:lnTo>
                    <a:pt x="3354" y="100"/>
                  </a:lnTo>
                  <a:lnTo>
                    <a:pt x="3354" y="2093"/>
                  </a:lnTo>
                  <a:lnTo>
                    <a:pt x="3351" y="2116"/>
                  </a:lnTo>
                  <a:lnTo>
                    <a:pt x="3344" y="2137"/>
                  </a:lnTo>
                  <a:lnTo>
                    <a:pt x="3333" y="2156"/>
                  </a:lnTo>
                  <a:lnTo>
                    <a:pt x="3317" y="2171"/>
                  </a:lnTo>
                  <a:lnTo>
                    <a:pt x="3300" y="2182"/>
                  </a:lnTo>
                  <a:lnTo>
                    <a:pt x="3279" y="2190"/>
                  </a:lnTo>
                  <a:lnTo>
                    <a:pt x="3256" y="2193"/>
                  </a:lnTo>
                  <a:lnTo>
                    <a:pt x="3141" y="2198"/>
                  </a:lnTo>
                  <a:lnTo>
                    <a:pt x="3029" y="2207"/>
                  </a:lnTo>
                  <a:lnTo>
                    <a:pt x="2921" y="2221"/>
                  </a:lnTo>
                  <a:lnTo>
                    <a:pt x="2817" y="2236"/>
                  </a:lnTo>
                  <a:lnTo>
                    <a:pt x="2717" y="2254"/>
                  </a:lnTo>
                  <a:lnTo>
                    <a:pt x="2621" y="2276"/>
                  </a:lnTo>
                  <a:lnTo>
                    <a:pt x="2529" y="2298"/>
                  </a:lnTo>
                  <a:lnTo>
                    <a:pt x="2442" y="2323"/>
                  </a:lnTo>
                  <a:lnTo>
                    <a:pt x="2358" y="2350"/>
                  </a:lnTo>
                  <a:lnTo>
                    <a:pt x="2279" y="2378"/>
                  </a:lnTo>
                  <a:lnTo>
                    <a:pt x="2203" y="2407"/>
                  </a:lnTo>
                  <a:lnTo>
                    <a:pt x="2132" y="2436"/>
                  </a:lnTo>
                  <a:lnTo>
                    <a:pt x="2066" y="2466"/>
                  </a:lnTo>
                  <a:lnTo>
                    <a:pt x="2003" y="2496"/>
                  </a:lnTo>
                  <a:lnTo>
                    <a:pt x="1945" y="2526"/>
                  </a:lnTo>
                  <a:lnTo>
                    <a:pt x="1892" y="2555"/>
                  </a:lnTo>
                  <a:lnTo>
                    <a:pt x="1842" y="2584"/>
                  </a:lnTo>
                  <a:lnTo>
                    <a:pt x="1797" y="2611"/>
                  </a:lnTo>
                  <a:lnTo>
                    <a:pt x="1756" y="2637"/>
                  </a:lnTo>
                  <a:lnTo>
                    <a:pt x="1755" y="2637"/>
                  </a:lnTo>
                  <a:lnTo>
                    <a:pt x="1752" y="2639"/>
                  </a:lnTo>
                  <a:lnTo>
                    <a:pt x="1747" y="2643"/>
                  </a:lnTo>
                  <a:lnTo>
                    <a:pt x="1739" y="2648"/>
                  </a:lnTo>
                  <a:lnTo>
                    <a:pt x="1728" y="2655"/>
                  </a:lnTo>
                  <a:lnTo>
                    <a:pt x="1715" y="2665"/>
                  </a:lnTo>
                  <a:lnTo>
                    <a:pt x="1697" y="2676"/>
                  </a:lnTo>
                  <a:lnTo>
                    <a:pt x="1677" y="2692"/>
                  </a:lnTo>
                  <a:lnTo>
                    <a:pt x="1655" y="2675"/>
                  </a:lnTo>
                  <a:lnTo>
                    <a:pt x="1636" y="2662"/>
                  </a:lnTo>
                  <a:lnTo>
                    <a:pt x="1621" y="2652"/>
                  </a:lnTo>
                  <a:lnTo>
                    <a:pt x="1611" y="2645"/>
                  </a:lnTo>
                  <a:lnTo>
                    <a:pt x="1603" y="2640"/>
                  </a:lnTo>
                  <a:lnTo>
                    <a:pt x="1599" y="2638"/>
                  </a:lnTo>
                  <a:lnTo>
                    <a:pt x="1598" y="2637"/>
                  </a:lnTo>
                  <a:lnTo>
                    <a:pt x="1557" y="2611"/>
                  </a:lnTo>
                  <a:lnTo>
                    <a:pt x="1512" y="2584"/>
                  </a:lnTo>
                  <a:lnTo>
                    <a:pt x="1462" y="2555"/>
                  </a:lnTo>
                  <a:lnTo>
                    <a:pt x="1409" y="2526"/>
                  </a:lnTo>
                  <a:lnTo>
                    <a:pt x="1351" y="2496"/>
                  </a:lnTo>
                  <a:lnTo>
                    <a:pt x="1288" y="2466"/>
                  </a:lnTo>
                  <a:lnTo>
                    <a:pt x="1222" y="2436"/>
                  </a:lnTo>
                  <a:lnTo>
                    <a:pt x="1151" y="2407"/>
                  </a:lnTo>
                  <a:lnTo>
                    <a:pt x="1075" y="2377"/>
                  </a:lnTo>
                  <a:lnTo>
                    <a:pt x="996" y="2350"/>
                  </a:lnTo>
                  <a:lnTo>
                    <a:pt x="912" y="2323"/>
                  </a:lnTo>
                  <a:lnTo>
                    <a:pt x="825" y="2298"/>
                  </a:lnTo>
                  <a:lnTo>
                    <a:pt x="733" y="2276"/>
                  </a:lnTo>
                  <a:lnTo>
                    <a:pt x="636" y="2254"/>
                  </a:lnTo>
                  <a:lnTo>
                    <a:pt x="537" y="2236"/>
                  </a:lnTo>
                  <a:lnTo>
                    <a:pt x="433" y="2221"/>
                  </a:lnTo>
                  <a:lnTo>
                    <a:pt x="325" y="2207"/>
                  </a:lnTo>
                  <a:lnTo>
                    <a:pt x="213" y="2198"/>
                  </a:lnTo>
                  <a:lnTo>
                    <a:pt x="97" y="2193"/>
                  </a:lnTo>
                  <a:lnTo>
                    <a:pt x="74" y="2190"/>
                  </a:lnTo>
                  <a:lnTo>
                    <a:pt x="54" y="2182"/>
                  </a:lnTo>
                  <a:lnTo>
                    <a:pt x="37" y="2171"/>
                  </a:lnTo>
                  <a:lnTo>
                    <a:pt x="21" y="2156"/>
                  </a:lnTo>
                  <a:lnTo>
                    <a:pt x="10" y="2137"/>
                  </a:lnTo>
                  <a:lnTo>
                    <a:pt x="3" y="2116"/>
                  </a:lnTo>
                  <a:lnTo>
                    <a:pt x="0" y="2093"/>
                  </a:lnTo>
                  <a:lnTo>
                    <a:pt x="0" y="100"/>
                  </a:lnTo>
                  <a:lnTo>
                    <a:pt x="3" y="76"/>
                  </a:lnTo>
                  <a:lnTo>
                    <a:pt x="11" y="55"/>
                  </a:lnTo>
                  <a:lnTo>
                    <a:pt x="22" y="36"/>
                  </a:lnTo>
                  <a:lnTo>
                    <a:pt x="39" y="20"/>
                  </a:lnTo>
                  <a:lnTo>
                    <a:pt x="58" y="9"/>
                  </a:lnTo>
                  <a:lnTo>
                    <a:pt x="79" y="2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6851650" y="2101850"/>
              <a:ext cx="533400" cy="107950"/>
            </a:xfrm>
            <a:custGeom>
              <a:avLst/>
              <a:gdLst>
                <a:gd name="T0" fmla="*/ 83 w 3357"/>
                <a:gd name="T1" fmla="*/ 0 h 686"/>
                <a:gd name="T2" fmla="*/ 323 w 3357"/>
                <a:gd name="T3" fmla="*/ 9 h 686"/>
                <a:gd name="T4" fmla="*/ 557 w 3357"/>
                <a:gd name="T5" fmla="*/ 37 h 686"/>
                <a:gd name="T6" fmla="*/ 785 w 3357"/>
                <a:gd name="T7" fmla="*/ 83 h 686"/>
                <a:gd name="T8" fmla="*/ 998 w 3357"/>
                <a:gd name="T9" fmla="*/ 143 h 686"/>
                <a:gd name="T10" fmla="*/ 1201 w 3357"/>
                <a:gd name="T11" fmla="*/ 219 h 686"/>
                <a:gd name="T12" fmla="*/ 1355 w 3357"/>
                <a:gd name="T13" fmla="*/ 290 h 686"/>
                <a:gd name="T14" fmla="*/ 1455 w 3357"/>
                <a:gd name="T15" fmla="*/ 347 h 686"/>
                <a:gd name="T16" fmla="*/ 1544 w 3357"/>
                <a:gd name="T17" fmla="*/ 405 h 686"/>
                <a:gd name="T18" fmla="*/ 1618 w 3357"/>
                <a:gd name="T19" fmla="*/ 460 h 686"/>
                <a:gd name="T20" fmla="*/ 1678 w 3357"/>
                <a:gd name="T21" fmla="*/ 509 h 686"/>
                <a:gd name="T22" fmla="*/ 1738 w 3357"/>
                <a:gd name="T23" fmla="*/ 460 h 686"/>
                <a:gd name="T24" fmla="*/ 1812 w 3357"/>
                <a:gd name="T25" fmla="*/ 405 h 686"/>
                <a:gd name="T26" fmla="*/ 1901 w 3357"/>
                <a:gd name="T27" fmla="*/ 347 h 686"/>
                <a:gd name="T28" fmla="*/ 2002 w 3357"/>
                <a:gd name="T29" fmla="*/ 290 h 686"/>
                <a:gd name="T30" fmla="*/ 2154 w 3357"/>
                <a:gd name="T31" fmla="*/ 219 h 686"/>
                <a:gd name="T32" fmla="*/ 2359 w 3357"/>
                <a:gd name="T33" fmla="*/ 143 h 686"/>
                <a:gd name="T34" fmla="*/ 2572 w 3357"/>
                <a:gd name="T35" fmla="*/ 83 h 686"/>
                <a:gd name="T36" fmla="*/ 2800 w 3357"/>
                <a:gd name="T37" fmla="*/ 37 h 686"/>
                <a:gd name="T38" fmla="*/ 3034 w 3357"/>
                <a:gd name="T39" fmla="*/ 9 h 686"/>
                <a:gd name="T40" fmla="*/ 3273 w 3357"/>
                <a:gd name="T41" fmla="*/ 0 h 686"/>
                <a:gd name="T42" fmla="*/ 3298 w 3357"/>
                <a:gd name="T43" fmla="*/ 3 h 686"/>
                <a:gd name="T44" fmla="*/ 3334 w 3357"/>
                <a:gd name="T45" fmla="*/ 24 h 686"/>
                <a:gd name="T46" fmla="*/ 3354 w 3357"/>
                <a:gd name="T47" fmla="*/ 59 h 686"/>
                <a:gd name="T48" fmla="*/ 3357 w 3357"/>
                <a:gd name="T49" fmla="*/ 87 h 686"/>
                <a:gd name="T50" fmla="*/ 3346 w 3357"/>
                <a:gd name="T51" fmla="*/ 126 h 686"/>
                <a:gd name="T52" fmla="*/ 3317 w 3357"/>
                <a:gd name="T53" fmla="*/ 155 h 686"/>
                <a:gd name="T54" fmla="*/ 3277 w 3357"/>
                <a:gd name="T55" fmla="*/ 166 h 686"/>
                <a:gd name="T56" fmla="*/ 3161 w 3357"/>
                <a:gd name="T57" fmla="*/ 168 h 686"/>
                <a:gd name="T58" fmla="*/ 2938 w 3357"/>
                <a:gd name="T59" fmla="*/ 185 h 686"/>
                <a:gd name="T60" fmla="*/ 2722 w 3357"/>
                <a:gd name="T61" fmla="*/ 219 h 686"/>
                <a:gd name="T62" fmla="*/ 2515 w 3357"/>
                <a:gd name="T63" fmla="*/ 269 h 686"/>
                <a:gd name="T64" fmla="*/ 2320 w 3357"/>
                <a:gd name="T65" fmla="*/ 333 h 686"/>
                <a:gd name="T66" fmla="*/ 2134 w 3357"/>
                <a:gd name="T67" fmla="*/ 410 h 686"/>
                <a:gd name="T68" fmla="*/ 2022 w 3357"/>
                <a:gd name="T69" fmla="*/ 466 h 686"/>
                <a:gd name="T70" fmla="*/ 1945 w 3357"/>
                <a:gd name="T71" fmla="*/ 511 h 686"/>
                <a:gd name="T72" fmla="*/ 1882 w 3357"/>
                <a:gd name="T73" fmla="*/ 553 h 686"/>
                <a:gd name="T74" fmla="*/ 1816 w 3357"/>
                <a:gd name="T75" fmla="*/ 601 h 686"/>
                <a:gd name="T76" fmla="*/ 1756 w 3357"/>
                <a:gd name="T77" fmla="*/ 647 h 686"/>
                <a:gd name="T78" fmla="*/ 1715 w 3357"/>
                <a:gd name="T79" fmla="*/ 678 h 686"/>
                <a:gd name="T80" fmla="*/ 1678 w 3357"/>
                <a:gd name="T81" fmla="*/ 686 h 686"/>
                <a:gd name="T82" fmla="*/ 1642 w 3357"/>
                <a:gd name="T83" fmla="*/ 678 h 686"/>
                <a:gd name="T84" fmla="*/ 1601 w 3357"/>
                <a:gd name="T85" fmla="*/ 647 h 686"/>
                <a:gd name="T86" fmla="*/ 1541 w 3357"/>
                <a:gd name="T87" fmla="*/ 601 h 686"/>
                <a:gd name="T88" fmla="*/ 1474 w 3357"/>
                <a:gd name="T89" fmla="*/ 553 h 686"/>
                <a:gd name="T90" fmla="*/ 1411 w 3357"/>
                <a:gd name="T91" fmla="*/ 510 h 686"/>
                <a:gd name="T92" fmla="*/ 1334 w 3357"/>
                <a:gd name="T93" fmla="*/ 466 h 686"/>
                <a:gd name="T94" fmla="*/ 1223 w 3357"/>
                <a:gd name="T95" fmla="*/ 410 h 686"/>
                <a:gd name="T96" fmla="*/ 1037 w 3357"/>
                <a:gd name="T97" fmla="*/ 332 h 686"/>
                <a:gd name="T98" fmla="*/ 841 w 3357"/>
                <a:gd name="T99" fmla="*/ 269 h 686"/>
                <a:gd name="T100" fmla="*/ 635 w 3357"/>
                <a:gd name="T101" fmla="*/ 219 h 686"/>
                <a:gd name="T102" fmla="*/ 417 w 3357"/>
                <a:gd name="T103" fmla="*/ 185 h 686"/>
                <a:gd name="T104" fmla="*/ 195 w 3357"/>
                <a:gd name="T105" fmla="*/ 168 h 686"/>
                <a:gd name="T106" fmla="*/ 79 w 3357"/>
                <a:gd name="T107" fmla="*/ 166 h 686"/>
                <a:gd name="T108" fmla="*/ 40 w 3357"/>
                <a:gd name="T109" fmla="*/ 155 h 686"/>
                <a:gd name="T110" fmla="*/ 11 w 3357"/>
                <a:gd name="T111" fmla="*/ 126 h 686"/>
                <a:gd name="T112" fmla="*/ 0 w 3357"/>
                <a:gd name="T113" fmla="*/ 87 h 686"/>
                <a:gd name="T114" fmla="*/ 3 w 3357"/>
                <a:gd name="T115" fmla="*/ 59 h 686"/>
                <a:gd name="T116" fmla="*/ 23 w 3357"/>
                <a:gd name="T117" fmla="*/ 24 h 686"/>
                <a:gd name="T118" fmla="*/ 59 w 3357"/>
                <a:gd name="T119" fmla="*/ 3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57" h="686">
                  <a:moveTo>
                    <a:pt x="79" y="0"/>
                  </a:moveTo>
                  <a:lnTo>
                    <a:pt x="83" y="0"/>
                  </a:lnTo>
                  <a:lnTo>
                    <a:pt x="204" y="2"/>
                  </a:lnTo>
                  <a:lnTo>
                    <a:pt x="323" y="9"/>
                  </a:lnTo>
                  <a:lnTo>
                    <a:pt x="440" y="21"/>
                  </a:lnTo>
                  <a:lnTo>
                    <a:pt x="557" y="37"/>
                  </a:lnTo>
                  <a:lnTo>
                    <a:pt x="672" y="57"/>
                  </a:lnTo>
                  <a:lnTo>
                    <a:pt x="785" y="83"/>
                  </a:lnTo>
                  <a:lnTo>
                    <a:pt x="892" y="110"/>
                  </a:lnTo>
                  <a:lnTo>
                    <a:pt x="998" y="143"/>
                  </a:lnTo>
                  <a:lnTo>
                    <a:pt x="1101" y="179"/>
                  </a:lnTo>
                  <a:lnTo>
                    <a:pt x="1201" y="219"/>
                  </a:lnTo>
                  <a:lnTo>
                    <a:pt x="1300" y="263"/>
                  </a:lnTo>
                  <a:lnTo>
                    <a:pt x="1355" y="290"/>
                  </a:lnTo>
                  <a:lnTo>
                    <a:pt x="1406" y="319"/>
                  </a:lnTo>
                  <a:lnTo>
                    <a:pt x="1455" y="347"/>
                  </a:lnTo>
                  <a:lnTo>
                    <a:pt x="1501" y="377"/>
                  </a:lnTo>
                  <a:lnTo>
                    <a:pt x="1544" y="405"/>
                  </a:lnTo>
                  <a:lnTo>
                    <a:pt x="1582" y="434"/>
                  </a:lnTo>
                  <a:lnTo>
                    <a:pt x="1618" y="460"/>
                  </a:lnTo>
                  <a:lnTo>
                    <a:pt x="1650" y="486"/>
                  </a:lnTo>
                  <a:lnTo>
                    <a:pt x="1678" y="509"/>
                  </a:lnTo>
                  <a:lnTo>
                    <a:pt x="1706" y="486"/>
                  </a:lnTo>
                  <a:lnTo>
                    <a:pt x="1738" y="460"/>
                  </a:lnTo>
                  <a:lnTo>
                    <a:pt x="1774" y="434"/>
                  </a:lnTo>
                  <a:lnTo>
                    <a:pt x="1812" y="405"/>
                  </a:lnTo>
                  <a:lnTo>
                    <a:pt x="1855" y="377"/>
                  </a:lnTo>
                  <a:lnTo>
                    <a:pt x="1901" y="347"/>
                  </a:lnTo>
                  <a:lnTo>
                    <a:pt x="1950" y="319"/>
                  </a:lnTo>
                  <a:lnTo>
                    <a:pt x="2002" y="290"/>
                  </a:lnTo>
                  <a:lnTo>
                    <a:pt x="2056" y="263"/>
                  </a:lnTo>
                  <a:lnTo>
                    <a:pt x="2154" y="219"/>
                  </a:lnTo>
                  <a:lnTo>
                    <a:pt x="2255" y="179"/>
                  </a:lnTo>
                  <a:lnTo>
                    <a:pt x="2359" y="143"/>
                  </a:lnTo>
                  <a:lnTo>
                    <a:pt x="2464" y="110"/>
                  </a:lnTo>
                  <a:lnTo>
                    <a:pt x="2572" y="83"/>
                  </a:lnTo>
                  <a:lnTo>
                    <a:pt x="2685" y="57"/>
                  </a:lnTo>
                  <a:lnTo>
                    <a:pt x="2800" y="37"/>
                  </a:lnTo>
                  <a:lnTo>
                    <a:pt x="2917" y="21"/>
                  </a:lnTo>
                  <a:lnTo>
                    <a:pt x="3034" y="9"/>
                  </a:lnTo>
                  <a:lnTo>
                    <a:pt x="3153" y="2"/>
                  </a:lnTo>
                  <a:lnTo>
                    <a:pt x="3273" y="0"/>
                  </a:lnTo>
                  <a:lnTo>
                    <a:pt x="3277" y="0"/>
                  </a:lnTo>
                  <a:lnTo>
                    <a:pt x="3298" y="3"/>
                  </a:lnTo>
                  <a:lnTo>
                    <a:pt x="3317" y="11"/>
                  </a:lnTo>
                  <a:lnTo>
                    <a:pt x="3334" y="24"/>
                  </a:lnTo>
                  <a:lnTo>
                    <a:pt x="3346" y="40"/>
                  </a:lnTo>
                  <a:lnTo>
                    <a:pt x="3354" y="59"/>
                  </a:lnTo>
                  <a:lnTo>
                    <a:pt x="3357" y="80"/>
                  </a:lnTo>
                  <a:lnTo>
                    <a:pt x="3357" y="87"/>
                  </a:lnTo>
                  <a:lnTo>
                    <a:pt x="3354" y="108"/>
                  </a:lnTo>
                  <a:lnTo>
                    <a:pt x="3346" y="126"/>
                  </a:lnTo>
                  <a:lnTo>
                    <a:pt x="3334" y="143"/>
                  </a:lnTo>
                  <a:lnTo>
                    <a:pt x="3317" y="155"/>
                  </a:lnTo>
                  <a:lnTo>
                    <a:pt x="3298" y="163"/>
                  </a:lnTo>
                  <a:lnTo>
                    <a:pt x="3277" y="166"/>
                  </a:lnTo>
                  <a:lnTo>
                    <a:pt x="3273" y="166"/>
                  </a:lnTo>
                  <a:lnTo>
                    <a:pt x="3161" y="168"/>
                  </a:lnTo>
                  <a:lnTo>
                    <a:pt x="3049" y="175"/>
                  </a:lnTo>
                  <a:lnTo>
                    <a:pt x="2938" y="185"/>
                  </a:lnTo>
                  <a:lnTo>
                    <a:pt x="2830" y="201"/>
                  </a:lnTo>
                  <a:lnTo>
                    <a:pt x="2722" y="219"/>
                  </a:lnTo>
                  <a:lnTo>
                    <a:pt x="2616" y="242"/>
                  </a:lnTo>
                  <a:lnTo>
                    <a:pt x="2515" y="269"/>
                  </a:lnTo>
                  <a:lnTo>
                    <a:pt x="2417" y="299"/>
                  </a:lnTo>
                  <a:lnTo>
                    <a:pt x="2320" y="333"/>
                  </a:lnTo>
                  <a:lnTo>
                    <a:pt x="2226" y="370"/>
                  </a:lnTo>
                  <a:lnTo>
                    <a:pt x="2134" y="410"/>
                  </a:lnTo>
                  <a:lnTo>
                    <a:pt x="2076" y="439"/>
                  </a:lnTo>
                  <a:lnTo>
                    <a:pt x="2022" y="466"/>
                  </a:lnTo>
                  <a:lnTo>
                    <a:pt x="1973" y="494"/>
                  </a:lnTo>
                  <a:lnTo>
                    <a:pt x="1945" y="511"/>
                  </a:lnTo>
                  <a:lnTo>
                    <a:pt x="1914" y="530"/>
                  </a:lnTo>
                  <a:lnTo>
                    <a:pt x="1882" y="553"/>
                  </a:lnTo>
                  <a:lnTo>
                    <a:pt x="1849" y="577"/>
                  </a:lnTo>
                  <a:lnTo>
                    <a:pt x="1816" y="601"/>
                  </a:lnTo>
                  <a:lnTo>
                    <a:pt x="1785" y="625"/>
                  </a:lnTo>
                  <a:lnTo>
                    <a:pt x="1756" y="647"/>
                  </a:lnTo>
                  <a:lnTo>
                    <a:pt x="1730" y="668"/>
                  </a:lnTo>
                  <a:lnTo>
                    <a:pt x="1715" y="678"/>
                  </a:lnTo>
                  <a:lnTo>
                    <a:pt x="1696" y="684"/>
                  </a:lnTo>
                  <a:lnTo>
                    <a:pt x="1678" y="686"/>
                  </a:lnTo>
                  <a:lnTo>
                    <a:pt x="1661" y="684"/>
                  </a:lnTo>
                  <a:lnTo>
                    <a:pt x="1642" y="678"/>
                  </a:lnTo>
                  <a:lnTo>
                    <a:pt x="1626" y="668"/>
                  </a:lnTo>
                  <a:lnTo>
                    <a:pt x="1601" y="647"/>
                  </a:lnTo>
                  <a:lnTo>
                    <a:pt x="1571" y="625"/>
                  </a:lnTo>
                  <a:lnTo>
                    <a:pt x="1541" y="601"/>
                  </a:lnTo>
                  <a:lnTo>
                    <a:pt x="1508" y="577"/>
                  </a:lnTo>
                  <a:lnTo>
                    <a:pt x="1474" y="553"/>
                  </a:lnTo>
                  <a:lnTo>
                    <a:pt x="1442" y="530"/>
                  </a:lnTo>
                  <a:lnTo>
                    <a:pt x="1411" y="510"/>
                  </a:lnTo>
                  <a:lnTo>
                    <a:pt x="1383" y="494"/>
                  </a:lnTo>
                  <a:lnTo>
                    <a:pt x="1334" y="466"/>
                  </a:lnTo>
                  <a:lnTo>
                    <a:pt x="1281" y="439"/>
                  </a:lnTo>
                  <a:lnTo>
                    <a:pt x="1223" y="410"/>
                  </a:lnTo>
                  <a:lnTo>
                    <a:pt x="1131" y="370"/>
                  </a:lnTo>
                  <a:lnTo>
                    <a:pt x="1037" y="332"/>
                  </a:lnTo>
                  <a:lnTo>
                    <a:pt x="940" y="298"/>
                  </a:lnTo>
                  <a:lnTo>
                    <a:pt x="841" y="269"/>
                  </a:lnTo>
                  <a:lnTo>
                    <a:pt x="741" y="242"/>
                  </a:lnTo>
                  <a:lnTo>
                    <a:pt x="635" y="219"/>
                  </a:lnTo>
                  <a:lnTo>
                    <a:pt x="527" y="201"/>
                  </a:lnTo>
                  <a:lnTo>
                    <a:pt x="417" y="185"/>
                  </a:lnTo>
                  <a:lnTo>
                    <a:pt x="307" y="174"/>
                  </a:lnTo>
                  <a:lnTo>
                    <a:pt x="195" y="168"/>
                  </a:lnTo>
                  <a:lnTo>
                    <a:pt x="83" y="166"/>
                  </a:lnTo>
                  <a:lnTo>
                    <a:pt x="79" y="166"/>
                  </a:lnTo>
                  <a:lnTo>
                    <a:pt x="59" y="163"/>
                  </a:lnTo>
                  <a:lnTo>
                    <a:pt x="40" y="155"/>
                  </a:lnTo>
                  <a:lnTo>
                    <a:pt x="23" y="143"/>
                  </a:lnTo>
                  <a:lnTo>
                    <a:pt x="11" y="126"/>
                  </a:lnTo>
                  <a:lnTo>
                    <a:pt x="3" y="108"/>
                  </a:lnTo>
                  <a:lnTo>
                    <a:pt x="0" y="87"/>
                  </a:lnTo>
                  <a:lnTo>
                    <a:pt x="0" y="80"/>
                  </a:lnTo>
                  <a:lnTo>
                    <a:pt x="3" y="59"/>
                  </a:lnTo>
                  <a:lnTo>
                    <a:pt x="11" y="40"/>
                  </a:lnTo>
                  <a:lnTo>
                    <a:pt x="23" y="24"/>
                  </a:lnTo>
                  <a:lnTo>
                    <a:pt x="40" y="11"/>
                  </a:lnTo>
                  <a:lnTo>
                    <a:pt x="59" y="3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6915150" y="1809750"/>
              <a:ext cx="161925" cy="69850"/>
            </a:xfrm>
            <a:custGeom>
              <a:avLst/>
              <a:gdLst>
                <a:gd name="T0" fmla="*/ 95 w 1020"/>
                <a:gd name="T1" fmla="*/ 1 h 436"/>
                <a:gd name="T2" fmla="*/ 127 w 1020"/>
                <a:gd name="T3" fmla="*/ 6 h 436"/>
                <a:gd name="T4" fmla="*/ 182 w 1020"/>
                <a:gd name="T5" fmla="*/ 15 h 436"/>
                <a:gd name="T6" fmla="*/ 257 w 1020"/>
                <a:gd name="T7" fmla="*/ 31 h 436"/>
                <a:gd name="T8" fmla="*/ 350 w 1020"/>
                <a:gd name="T9" fmla="*/ 53 h 436"/>
                <a:gd name="T10" fmla="*/ 457 w 1020"/>
                <a:gd name="T11" fmla="*/ 82 h 436"/>
                <a:gd name="T12" fmla="*/ 576 w 1020"/>
                <a:gd name="T13" fmla="*/ 119 h 436"/>
                <a:gd name="T14" fmla="*/ 705 w 1020"/>
                <a:gd name="T15" fmla="*/ 165 h 436"/>
                <a:gd name="T16" fmla="*/ 839 w 1020"/>
                <a:gd name="T17" fmla="*/ 220 h 436"/>
                <a:gd name="T18" fmla="*/ 978 w 1020"/>
                <a:gd name="T19" fmla="*/ 285 h 436"/>
                <a:gd name="T20" fmla="*/ 1005 w 1020"/>
                <a:gd name="T21" fmla="*/ 308 h 436"/>
                <a:gd name="T22" fmla="*/ 1019 w 1020"/>
                <a:gd name="T23" fmla="*/ 340 h 436"/>
                <a:gd name="T24" fmla="*/ 1018 w 1020"/>
                <a:gd name="T25" fmla="*/ 376 h 436"/>
                <a:gd name="T26" fmla="*/ 1002 w 1020"/>
                <a:gd name="T27" fmla="*/ 408 h 436"/>
                <a:gd name="T28" fmla="*/ 975 w 1020"/>
                <a:gd name="T29" fmla="*/ 428 h 436"/>
                <a:gd name="T30" fmla="*/ 941 w 1020"/>
                <a:gd name="T31" fmla="*/ 436 h 436"/>
                <a:gd name="T32" fmla="*/ 904 w 1020"/>
                <a:gd name="T33" fmla="*/ 427 h 436"/>
                <a:gd name="T34" fmla="*/ 775 w 1020"/>
                <a:gd name="T35" fmla="*/ 365 h 436"/>
                <a:gd name="T36" fmla="*/ 647 w 1020"/>
                <a:gd name="T37" fmla="*/ 313 h 436"/>
                <a:gd name="T38" fmla="*/ 525 w 1020"/>
                <a:gd name="T39" fmla="*/ 270 h 436"/>
                <a:gd name="T40" fmla="*/ 412 w 1020"/>
                <a:gd name="T41" fmla="*/ 235 h 436"/>
                <a:gd name="T42" fmla="*/ 309 w 1020"/>
                <a:gd name="T43" fmla="*/ 207 h 436"/>
                <a:gd name="T44" fmla="*/ 221 w 1020"/>
                <a:gd name="T45" fmla="*/ 186 h 436"/>
                <a:gd name="T46" fmla="*/ 151 w 1020"/>
                <a:gd name="T47" fmla="*/ 172 h 436"/>
                <a:gd name="T48" fmla="*/ 100 w 1020"/>
                <a:gd name="T49" fmla="*/ 163 h 436"/>
                <a:gd name="T50" fmla="*/ 72 w 1020"/>
                <a:gd name="T51" fmla="*/ 159 h 436"/>
                <a:gd name="T52" fmla="*/ 48 w 1020"/>
                <a:gd name="T53" fmla="*/ 153 h 436"/>
                <a:gd name="T54" fmla="*/ 15 w 1020"/>
                <a:gd name="T55" fmla="*/ 127 h 436"/>
                <a:gd name="T56" fmla="*/ 0 w 1020"/>
                <a:gd name="T57" fmla="*/ 90 h 436"/>
                <a:gd name="T58" fmla="*/ 5 w 1020"/>
                <a:gd name="T59" fmla="*/ 48 h 436"/>
                <a:gd name="T60" fmla="*/ 30 w 1020"/>
                <a:gd name="T61" fmla="*/ 16 h 436"/>
                <a:gd name="T62" fmla="*/ 67 w 1020"/>
                <a:gd name="T63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0" h="436">
                  <a:moveTo>
                    <a:pt x="89" y="0"/>
                  </a:moveTo>
                  <a:lnTo>
                    <a:pt x="95" y="1"/>
                  </a:lnTo>
                  <a:lnTo>
                    <a:pt x="108" y="3"/>
                  </a:lnTo>
                  <a:lnTo>
                    <a:pt x="127" y="6"/>
                  </a:lnTo>
                  <a:lnTo>
                    <a:pt x="152" y="10"/>
                  </a:lnTo>
                  <a:lnTo>
                    <a:pt x="182" y="15"/>
                  </a:lnTo>
                  <a:lnTo>
                    <a:pt x="217" y="23"/>
                  </a:lnTo>
                  <a:lnTo>
                    <a:pt x="257" y="31"/>
                  </a:lnTo>
                  <a:lnTo>
                    <a:pt x="302" y="41"/>
                  </a:lnTo>
                  <a:lnTo>
                    <a:pt x="350" y="53"/>
                  </a:lnTo>
                  <a:lnTo>
                    <a:pt x="402" y="66"/>
                  </a:lnTo>
                  <a:lnTo>
                    <a:pt x="457" y="82"/>
                  </a:lnTo>
                  <a:lnTo>
                    <a:pt x="515" y="99"/>
                  </a:lnTo>
                  <a:lnTo>
                    <a:pt x="576" y="119"/>
                  </a:lnTo>
                  <a:lnTo>
                    <a:pt x="640" y="141"/>
                  </a:lnTo>
                  <a:lnTo>
                    <a:pt x="705" y="165"/>
                  </a:lnTo>
                  <a:lnTo>
                    <a:pt x="772" y="191"/>
                  </a:lnTo>
                  <a:lnTo>
                    <a:pt x="839" y="220"/>
                  </a:lnTo>
                  <a:lnTo>
                    <a:pt x="908" y="251"/>
                  </a:lnTo>
                  <a:lnTo>
                    <a:pt x="978" y="285"/>
                  </a:lnTo>
                  <a:lnTo>
                    <a:pt x="993" y="296"/>
                  </a:lnTo>
                  <a:lnTo>
                    <a:pt x="1005" y="308"/>
                  </a:lnTo>
                  <a:lnTo>
                    <a:pt x="1013" y="324"/>
                  </a:lnTo>
                  <a:lnTo>
                    <a:pt x="1019" y="340"/>
                  </a:lnTo>
                  <a:lnTo>
                    <a:pt x="1020" y="358"/>
                  </a:lnTo>
                  <a:lnTo>
                    <a:pt x="1018" y="376"/>
                  </a:lnTo>
                  <a:lnTo>
                    <a:pt x="1012" y="393"/>
                  </a:lnTo>
                  <a:lnTo>
                    <a:pt x="1002" y="408"/>
                  </a:lnTo>
                  <a:lnTo>
                    <a:pt x="989" y="419"/>
                  </a:lnTo>
                  <a:lnTo>
                    <a:pt x="975" y="428"/>
                  </a:lnTo>
                  <a:lnTo>
                    <a:pt x="958" y="433"/>
                  </a:lnTo>
                  <a:lnTo>
                    <a:pt x="941" y="436"/>
                  </a:lnTo>
                  <a:lnTo>
                    <a:pt x="923" y="433"/>
                  </a:lnTo>
                  <a:lnTo>
                    <a:pt x="904" y="427"/>
                  </a:lnTo>
                  <a:lnTo>
                    <a:pt x="839" y="395"/>
                  </a:lnTo>
                  <a:lnTo>
                    <a:pt x="775" y="365"/>
                  </a:lnTo>
                  <a:lnTo>
                    <a:pt x="710" y="338"/>
                  </a:lnTo>
                  <a:lnTo>
                    <a:pt x="647" y="313"/>
                  </a:lnTo>
                  <a:lnTo>
                    <a:pt x="585" y="290"/>
                  </a:lnTo>
                  <a:lnTo>
                    <a:pt x="525" y="270"/>
                  </a:lnTo>
                  <a:lnTo>
                    <a:pt x="466" y="251"/>
                  </a:lnTo>
                  <a:lnTo>
                    <a:pt x="412" y="235"/>
                  </a:lnTo>
                  <a:lnTo>
                    <a:pt x="359" y="220"/>
                  </a:lnTo>
                  <a:lnTo>
                    <a:pt x="309" y="207"/>
                  </a:lnTo>
                  <a:lnTo>
                    <a:pt x="263" y="195"/>
                  </a:lnTo>
                  <a:lnTo>
                    <a:pt x="221" y="186"/>
                  </a:lnTo>
                  <a:lnTo>
                    <a:pt x="183" y="178"/>
                  </a:lnTo>
                  <a:lnTo>
                    <a:pt x="151" y="172"/>
                  </a:lnTo>
                  <a:lnTo>
                    <a:pt x="122" y="167"/>
                  </a:lnTo>
                  <a:lnTo>
                    <a:pt x="100" y="163"/>
                  </a:lnTo>
                  <a:lnTo>
                    <a:pt x="84" y="160"/>
                  </a:lnTo>
                  <a:lnTo>
                    <a:pt x="72" y="159"/>
                  </a:lnTo>
                  <a:lnTo>
                    <a:pt x="68" y="158"/>
                  </a:lnTo>
                  <a:lnTo>
                    <a:pt x="48" y="153"/>
                  </a:lnTo>
                  <a:lnTo>
                    <a:pt x="30" y="142"/>
                  </a:lnTo>
                  <a:lnTo>
                    <a:pt x="15" y="127"/>
                  </a:lnTo>
                  <a:lnTo>
                    <a:pt x="5" y="110"/>
                  </a:lnTo>
                  <a:lnTo>
                    <a:pt x="0" y="90"/>
                  </a:lnTo>
                  <a:lnTo>
                    <a:pt x="0" y="68"/>
                  </a:lnTo>
                  <a:lnTo>
                    <a:pt x="5" y="48"/>
                  </a:lnTo>
                  <a:lnTo>
                    <a:pt x="15" y="31"/>
                  </a:lnTo>
                  <a:lnTo>
                    <a:pt x="30" y="16"/>
                  </a:lnTo>
                  <a:lnTo>
                    <a:pt x="48" y="6"/>
                  </a:lnTo>
                  <a:lnTo>
                    <a:pt x="67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6915150" y="1873250"/>
              <a:ext cx="161925" cy="68263"/>
            </a:xfrm>
            <a:custGeom>
              <a:avLst/>
              <a:gdLst>
                <a:gd name="T0" fmla="*/ 95 w 1020"/>
                <a:gd name="T1" fmla="*/ 0 h 435"/>
                <a:gd name="T2" fmla="*/ 127 w 1020"/>
                <a:gd name="T3" fmla="*/ 5 h 435"/>
                <a:gd name="T4" fmla="*/ 182 w 1020"/>
                <a:gd name="T5" fmla="*/ 15 h 435"/>
                <a:gd name="T6" fmla="*/ 257 w 1020"/>
                <a:gd name="T7" fmla="*/ 30 h 435"/>
                <a:gd name="T8" fmla="*/ 350 w 1020"/>
                <a:gd name="T9" fmla="*/ 52 h 435"/>
                <a:gd name="T10" fmla="*/ 457 w 1020"/>
                <a:gd name="T11" fmla="*/ 81 h 435"/>
                <a:gd name="T12" fmla="*/ 576 w 1020"/>
                <a:gd name="T13" fmla="*/ 118 h 435"/>
                <a:gd name="T14" fmla="*/ 705 w 1020"/>
                <a:gd name="T15" fmla="*/ 164 h 435"/>
                <a:gd name="T16" fmla="*/ 839 w 1020"/>
                <a:gd name="T17" fmla="*/ 219 h 435"/>
                <a:gd name="T18" fmla="*/ 978 w 1020"/>
                <a:gd name="T19" fmla="*/ 285 h 435"/>
                <a:gd name="T20" fmla="*/ 1005 w 1020"/>
                <a:gd name="T21" fmla="*/ 308 h 435"/>
                <a:gd name="T22" fmla="*/ 1018 w 1020"/>
                <a:gd name="T23" fmla="*/ 340 h 435"/>
                <a:gd name="T24" fmla="*/ 1018 w 1020"/>
                <a:gd name="T25" fmla="*/ 374 h 435"/>
                <a:gd name="T26" fmla="*/ 1002 w 1020"/>
                <a:gd name="T27" fmla="*/ 407 h 435"/>
                <a:gd name="T28" fmla="*/ 975 w 1020"/>
                <a:gd name="T29" fmla="*/ 428 h 435"/>
                <a:gd name="T30" fmla="*/ 941 w 1020"/>
                <a:gd name="T31" fmla="*/ 435 h 435"/>
                <a:gd name="T32" fmla="*/ 904 w 1020"/>
                <a:gd name="T33" fmla="*/ 426 h 435"/>
                <a:gd name="T34" fmla="*/ 774 w 1020"/>
                <a:gd name="T35" fmla="*/ 364 h 435"/>
                <a:gd name="T36" fmla="*/ 647 w 1020"/>
                <a:gd name="T37" fmla="*/ 312 h 435"/>
                <a:gd name="T38" fmla="*/ 525 w 1020"/>
                <a:gd name="T39" fmla="*/ 269 h 435"/>
                <a:gd name="T40" fmla="*/ 410 w 1020"/>
                <a:gd name="T41" fmla="*/ 234 h 435"/>
                <a:gd name="T42" fmla="*/ 309 w 1020"/>
                <a:gd name="T43" fmla="*/ 206 h 435"/>
                <a:gd name="T44" fmla="*/ 221 w 1020"/>
                <a:gd name="T45" fmla="*/ 185 h 435"/>
                <a:gd name="T46" fmla="*/ 150 w 1020"/>
                <a:gd name="T47" fmla="*/ 171 h 435"/>
                <a:gd name="T48" fmla="*/ 100 w 1020"/>
                <a:gd name="T49" fmla="*/ 162 h 435"/>
                <a:gd name="T50" fmla="*/ 72 w 1020"/>
                <a:gd name="T51" fmla="*/ 158 h 435"/>
                <a:gd name="T52" fmla="*/ 48 w 1020"/>
                <a:gd name="T53" fmla="*/ 151 h 435"/>
                <a:gd name="T54" fmla="*/ 15 w 1020"/>
                <a:gd name="T55" fmla="*/ 127 h 435"/>
                <a:gd name="T56" fmla="*/ 0 w 1020"/>
                <a:gd name="T57" fmla="*/ 89 h 435"/>
                <a:gd name="T58" fmla="*/ 5 w 1020"/>
                <a:gd name="T59" fmla="*/ 48 h 435"/>
                <a:gd name="T60" fmla="*/ 30 w 1020"/>
                <a:gd name="T61" fmla="*/ 15 h 435"/>
                <a:gd name="T62" fmla="*/ 67 w 1020"/>
                <a:gd name="T63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0" h="435">
                  <a:moveTo>
                    <a:pt x="89" y="0"/>
                  </a:moveTo>
                  <a:lnTo>
                    <a:pt x="95" y="0"/>
                  </a:lnTo>
                  <a:lnTo>
                    <a:pt x="108" y="2"/>
                  </a:lnTo>
                  <a:lnTo>
                    <a:pt x="127" y="5"/>
                  </a:lnTo>
                  <a:lnTo>
                    <a:pt x="152" y="9"/>
                  </a:lnTo>
                  <a:lnTo>
                    <a:pt x="182" y="15"/>
                  </a:lnTo>
                  <a:lnTo>
                    <a:pt x="217" y="21"/>
                  </a:lnTo>
                  <a:lnTo>
                    <a:pt x="257" y="30"/>
                  </a:lnTo>
                  <a:lnTo>
                    <a:pt x="302" y="41"/>
                  </a:lnTo>
                  <a:lnTo>
                    <a:pt x="350" y="52"/>
                  </a:lnTo>
                  <a:lnTo>
                    <a:pt x="402" y="66"/>
                  </a:lnTo>
                  <a:lnTo>
                    <a:pt x="457" y="81"/>
                  </a:lnTo>
                  <a:lnTo>
                    <a:pt x="515" y="99"/>
                  </a:lnTo>
                  <a:lnTo>
                    <a:pt x="576" y="118"/>
                  </a:lnTo>
                  <a:lnTo>
                    <a:pt x="640" y="139"/>
                  </a:lnTo>
                  <a:lnTo>
                    <a:pt x="705" y="164"/>
                  </a:lnTo>
                  <a:lnTo>
                    <a:pt x="772" y="190"/>
                  </a:lnTo>
                  <a:lnTo>
                    <a:pt x="839" y="219"/>
                  </a:lnTo>
                  <a:lnTo>
                    <a:pt x="908" y="250"/>
                  </a:lnTo>
                  <a:lnTo>
                    <a:pt x="978" y="285"/>
                  </a:lnTo>
                  <a:lnTo>
                    <a:pt x="993" y="295"/>
                  </a:lnTo>
                  <a:lnTo>
                    <a:pt x="1005" y="308"/>
                  </a:lnTo>
                  <a:lnTo>
                    <a:pt x="1013" y="323"/>
                  </a:lnTo>
                  <a:lnTo>
                    <a:pt x="1018" y="340"/>
                  </a:lnTo>
                  <a:lnTo>
                    <a:pt x="1020" y="357"/>
                  </a:lnTo>
                  <a:lnTo>
                    <a:pt x="1018" y="374"/>
                  </a:lnTo>
                  <a:lnTo>
                    <a:pt x="1012" y="392"/>
                  </a:lnTo>
                  <a:lnTo>
                    <a:pt x="1002" y="407"/>
                  </a:lnTo>
                  <a:lnTo>
                    <a:pt x="989" y="419"/>
                  </a:lnTo>
                  <a:lnTo>
                    <a:pt x="975" y="428"/>
                  </a:lnTo>
                  <a:lnTo>
                    <a:pt x="958" y="433"/>
                  </a:lnTo>
                  <a:lnTo>
                    <a:pt x="941" y="435"/>
                  </a:lnTo>
                  <a:lnTo>
                    <a:pt x="923" y="433"/>
                  </a:lnTo>
                  <a:lnTo>
                    <a:pt x="904" y="426"/>
                  </a:lnTo>
                  <a:lnTo>
                    <a:pt x="839" y="395"/>
                  </a:lnTo>
                  <a:lnTo>
                    <a:pt x="774" y="364"/>
                  </a:lnTo>
                  <a:lnTo>
                    <a:pt x="710" y="338"/>
                  </a:lnTo>
                  <a:lnTo>
                    <a:pt x="647" y="312"/>
                  </a:lnTo>
                  <a:lnTo>
                    <a:pt x="585" y="290"/>
                  </a:lnTo>
                  <a:lnTo>
                    <a:pt x="525" y="269"/>
                  </a:lnTo>
                  <a:lnTo>
                    <a:pt x="466" y="250"/>
                  </a:lnTo>
                  <a:lnTo>
                    <a:pt x="410" y="234"/>
                  </a:lnTo>
                  <a:lnTo>
                    <a:pt x="359" y="220"/>
                  </a:lnTo>
                  <a:lnTo>
                    <a:pt x="309" y="206"/>
                  </a:lnTo>
                  <a:lnTo>
                    <a:pt x="263" y="195"/>
                  </a:lnTo>
                  <a:lnTo>
                    <a:pt x="221" y="185"/>
                  </a:lnTo>
                  <a:lnTo>
                    <a:pt x="183" y="178"/>
                  </a:lnTo>
                  <a:lnTo>
                    <a:pt x="150" y="171"/>
                  </a:lnTo>
                  <a:lnTo>
                    <a:pt x="122" y="166"/>
                  </a:lnTo>
                  <a:lnTo>
                    <a:pt x="100" y="162"/>
                  </a:lnTo>
                  <a:lnTo>
                    <a:pt x="83" y="160"/>
                  </a:lnTo>
                  <a:lnTo>
                    <a:pt x="72" y="158"/>
                  </a:lnTo>
                  <a:lnTo>
                    <a:pt x="68" y="157"/>
                  </a:lnTo>
                  <a:lnTo>
                    <a:pt x="48" y="151"/>
                  </a:lnTo>
                  <a:lnTo>
                    <a:pt x="30" y="141"/>
                  </a:lnTo>
                  <a:lnTo>
                    <a:pt x="15" y="127"/>
                  </a:lnTo>
                  <a:lnTo>
                    <a:pt x="5" y="109"/>
                  </a:lnTo>
                  <a:lnTo>
                    <a:pt x="0" y="89"/>
                  </a:lnTo>
                  <a:lnTo>
                    <a:pt x="0" y="68"/>
                  </a:lnTo>
                  <a:lnTo>
                    <a:pt x="5" y="48"/>
                  </a:lnTo>
                  <a:lnTo>
                    <a:pt x="15" y="29"/>
                  </a:lnTo>
                  <a:lnTo>
                    <a:pt x="30" y="15"/>
                  </a:lnTo>
                  <a:lnTo>
                    <a:pt x="48" y="5"/>
                  </a:lnTo>
                  <a:lnTo>
                    <a:pt x="67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7158038" y="1809750"/>
              <a:ext cx="163513" cy="69850"/>
            </a:xfrm>
            <a:custGeom>
              <a:avLst/>
              <a:gdLst>
                <a:gd name="T0" fmla="*/ 953 w 1021"/>
                <a:gd name="T1" fmla="*/ 0 h 436"/>
                <a:gd name="T2" fmla="*/ 990 w 1021"/>
                <a:gd name="T3" fmla="*/ 15 h 436"/>
                <a:gd name="T4" fmla="*/ 1015 w 1021"/>
                <a:gd name="T5" fmla="*/ 48 h 436"/>
                <a:gd name="T6" fmla="*/ 1020 w 1021"/>
                <a:gd name="T7" fmla="*/ 90 h 436"/>
                <a:gd name="T8" fmla="*/ 1004 w 1021"/>
                <a:gd name="T9" fmla="*/ 127 h 436"/>
                <a:gd name="T10" fmla="*/ 972 w 1021"/>
                <a:gd name="T11" fmla="*/ 153 h 436"/>
                <a:gd name="T12" fmla="*/ 947 w 1021"/>
                <a:gd name="T13" fmla="*/ 159 h 436"/>
                <a:gd name="T14" fmla="*/ 919 w 1021"/>
                <a:gd name="T15" fmla="*/ 163 h 436"/>
                <a:gd name="T16" fmla="*/ 868 w 1021"/>
                <a:gd name="T17" fmla="*/ 172 h 436"/>
                <a:gd name="T18" fmla="*/ 798 w 1021"/>
                <a:gd name="T19" fmla="*/ 186 h 436"/>
                <a:gd name="T20" fmla="*/ 710 w 1021"/>
                <a:gd name="T21" fmla="*/ 208 h 436"/>
                <a:gd name="T22" fmla="*/ 607 w 1021"/>
                <a:gd name="T23" fmla="*/ 235 h 436"/>
                <a:gd name="T24" fmla="*/ 494 w 1021"/>
                <a:gd name="T25" fmla="*/ 270 h 436"/>
                <a:gd name="T26" fmla="*/ 372 w 1021"/>
                <a:gd name="T27" fmla="*/ 313 h 436"/>
                <a:gd name="T28" fmla="*/ 245 w 1021"/>
                <a:gd name="T29" fmla="*/ 365 h 436"/>
                <a:gd name="T30" fmla="*/ 116 w 1021"/>
                <a:gd name="T31" fmla="*/ 427 h 436"/>
                <a:gd name="T32" fmla="*/ 79 w 1021"/>
                <a:gd name="T33" fmla="*/ 436 h 436"/>
                <a:gd name="T34" fmla="*/ 45 w 1021"/>
                <a:gd name="T35" fmla="*/ 428 h 436"/>
                <a:gd name="T36" fmla="*/ 18 w 1021"/>
                <a:gd name="T37" fmla="*/ 408 h 436"/>
                <a:gd name="T38" fmla="*/ 2 w 1021"/>
                <a:gd name="T39" fmla="*/ 376 h 436"/>
                <a:gd name="T40" fmla="*/ 2 w 1021"/>
                <a:gd name="T41" fmla="*/ 340 h 436"/>
                <a:gd name="T42" fmla="*/ 16 w 1021"/>
                <a:gd name="T43" fmla="*/ 308 h 436"/>
                <a:gd name="T44" fmla="*/ 42 w 1021"/>
                <a:gd name="T45" fmla="*/ 285 h 436"/>
                <a:gd name="T46" fmla="*/ 181 w 1021"/>
                <a:gd name="T47" fmla="*/ 220 h 436"/>
                <a:gd name="T48" fmla="*/ 315 w 1021"/>
                <a:gd name="T49" fmla="*/ 164 h 436"/>
                <a:gd name="T50" fmla="*/ 443 w 1021"/>
                <a:gd name="T51" fmla="*/ 118 h 436"/>
                <a:gd name="T52" fmla="*/ 563 w 1021"/>
                <a:gd name="T53" fmla="*/ 82 h 436"/>
                <a:gd name="T54" fmla="*/ 671 w 1021"/>
                <a:gd name="T55" fmla="*/ 53 h 436"/>
                <a:gd name="T56" fmla="*/ 763 w 1021"/>
                <a:gd name="T57" fmla="*/ 31 h 436"/>
                <a:gd name="T58" fmla="*/ 839 w 1021"/>
                <a:gd name="T59" fmla="*/ 15 h 436"/>
                <a:gd name="T60" fmla="*/ 892 w 1021"/>
                <a:gd name="T61" fmla="*/ 5 h 436"/>
                <a:gd name="T62" fmla="*/ 925 w 1021"/>
                <a:gd name="T63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1" h="436">
                  <a:moveTo>
                    <a:pt x="931" y="0"/>
                  </a:moveTo>
                  <a:lnTo>
                    <a:pt x="953" y="0"/>
                  </a:lnTo>
                  <a:lnTo>
                    <a:pt x="972" y="5"/>
                  </a:lnTo>
                  <a:lnTo>
                    <a:pt x="990" y="15"/>
                  </a:lnTo>
                  <a:lnTo>
                    <a:pt x="1004" y="30"/>
                  </a:lnTo>
                  <a:lnTo>
                    <a:pt x="1015" y="48"/>
                  </a:lnTo>
                  <a:lnTo>
                    <a:pt x="1021" y="68"/>
                  </a:lnTo>
                  <a:lnTo>
                    <a:pt x="1020" y="90"/>
                  </a:lnTo>
                  <a:lnTo>
                    <a:pt x="1015" y="110"/>
                  </a:lnTo>
                  <a:lnTo>
                    <a:pt x="1004" y="127"/>
                  </a:lnTo>
                  <a:lnTo>
                    <a:pt x="990" y="142"/>
                  </a:lnTo>
                  <a:lnTo>
                    <a:pt x="972" y="153"/>
                  </a:lnTo>
                  <a:lnTo>
                    <a:pt x="952" y="158"/>
                  </a:lnTo>
                  <a:lnTo>
                    <a:pt x="947" y="159"/>
                  </a:lnTo>
                  <a:lnTo>
                    <a:pt x="936" y="160"/>
                  </a:lnTo>
                  <a:lnTo>
                    <a:pt x="919" y="163"/>
                  </a:lnTo>
                  <a:lnTo>
                    <a:pt x="897" y="167"/>
                  </a:lnTo>
                  <a:lnTo>
                    <a:pt x="868" y="172"/>
                  </a:lnTo>
                  <a:lnTo>
                    <a:pt x="835" y="178"/>
                  </a:lnTo>
                  <a:lnTo>
                    <a:pt x="798" y="186"/>
                  </a:lnTo>
                  <a:lnTo>
                    <a:pt x="756" y="196"/>
                  </a:lnTo>
                  <a:lnTo>
                    <a:pt x="710" y="208"/>
                  </a:lnTo>
                  <a:lnTo>
                    <a:pt x="660" y="220"/>
                  </a:lnTo>
                  <a:lnTo>
                    <a:pt x="607" y="235"/>
                  </a:lnTo>
                  <a:lnTo>
                    <a:pt x="552" y="251"/>
                  </a:lnTo>
                  <a:lnTo>
                    <a:pt x="494" y="270"/>
                  </a:lnTo>
                  <a:lnTo>
                    <a:pt x="434" y="291"/>
                  </a:lnTo>
                  <a:lnTo>
                    <a:pt x="372" y="313"/>
                  </a:lnTo>
                  <a:lnTo>
                    <a:pt x="309" y="338"/>
                  </a:lnTo>
                  <a:lnTo>
                    <a:pt x="245" y="365"/>
                  </a:lnTo>
                  <a:lnTo>
                    <a:pt x="181" y="395"/>
                  </a:lnTo>
                  <a:lnTo>
                    <a:pt x="116" y="427"/>
                  </a:lnTo>
                  <a:lnTo>
                    <a:pt x="97" y="433"/>
                  </a:lnTo>
                  <a:lnTo>
                    <a:pt x="79" y="436"/>
                  </a:lnTo>
                  <a:lnTo>
                    <a:pt x="62" y="433"/>
                  </a:lnTo>
                  <a:lnTo>
                    <a:pt x="45" y="428"/>
                  </a:lnTo>
                  <a:lnTo>
                    <a:pt x="31" y="419"/>
                  </a:lnTo>
                  <a:lnTo>
                    <a:pt x="18" y="408"/>
                  </a:lnTo>
                  <a:lnTo>
                    <a:pt x="8" y="393"/>
                  </a:lnTo>
                  <a:lnTo>
                    <a:pt x="2" y="376"/>
                  </a:lnTo>
                  <a:lnTo>
                    <a:pt x="0" y="358"/>
                  </a:lnTo>
                  <a:lnTo>
                    <a:pt x="2" y="340"/>
                  </a:lnTo>
                  <a:lnTo>
                    <a:pt x="7" y="324"/>
                  </a:lnTo>
                  <a:lnTo>
                    <a:pt x="16" y="308"/>
                  </a:lnTo>
                  <a:lnTo>
                    <a:pt x="27" y="295"/>
                  </a:lnTo>
                  <a:lnTo>
                    <a:pt x="42" y="285"/>
                  </a:lnTo>
                  <a:lnTo>
                    <a:pt x="112" y="251"/>
                  </a:lnTo>
                  <a:lnTo>
                    <a:pt x="181" y="220"/>
                  </a:lnTo>
                  <a:lnTo>
                    <a:pt x="248" y="190"/>
                  </a:lnTo>
                  <a:lnTo>
                    <a:pt x="315" y="164"/>
                  </a:lnTo>
                  <a:lnTo>
                    <a:pt x="380" y="141"/>
                  </a:lnTo>
                  <a:lnTo>
                    <a:pt x="443" y="118"/>
                  </a:lnTo>
                  <a:lnTo>
                    <a:pt x="505" y="99"/>
                  </a:lnTo>
                  <a:lnTo>
                    <a:pt x="563" y="82"/>
                  </a:lnTo>
                  <a:lnTo>
                    <a:pt x="618" y="66"/>
                  </a:lnTo>
                  <a:lnTo>
                    <a:pt x="671" y="53"/>
                  </a:lnTo>
                  <a:lnTo>
                    <a:pt x="718" y="41"/>
                  </a:lnTo>
                  <a:lnTo>
                    <a:pt x="763" y="31"/>
                  </a:lnTo>
                  <a:lnTo>
                    <a:pt x="803" y="23"/>
                  </a:lnTo>
                  <a:lnTo>
                    <a:pt x="839" y="15"/>
                  </a:lnTo>
                  <a:lnTo>
                    <a:pt x="868" y="9"/>
                  </a:lnTo>
                  <a:lnTo>
                    <a:pt x="892" y="5"/>
                  </a:lnTo>
                  <a:lnTo>
                    <a:pt x="912" y="2"/>
                  </a:lnTo>
                  <a:lnTo>
                    <a:pt x="925" y="0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16"/>
            <p:cNvSpPr>
              <a:spLocks/>
            </p:cNvSpPr>
            <p:nvPr/>
          </p:nvSpPr>
          <p:spPr bwMode="auto">
            <a:xfrm>
              <a:off x="7158038" y="1873250"/>
              <a:ext cx="161925" cy="68263"/>
            </a:xfrm>
            <a:custGeom>
              <a:avLst/>
              <a:gdLst>
                <a:gd name="T0" fmla="*/ 953 w 1020"/>
                <a:gd name="T1" fmla="*/ 0 h 435"/>
                <a:gd name="T2" fmla="*/ 990 w 1020"/>
                <a:gd name="T3" fmla="*/ 15 h 435"/>
                <a:gd name="T4" fmla="*/ 1015 w 1020"/>
                <a:gd name="T5" fmla="*/ 47 h 435"/>
                <a:gd name="T6" fmla="*/ 1020 w 1020"/>
                <a:gd name="T7" fmla="*/ 89 h 435"/>
                <a:gd name="T8" fmla="*/ 1004 w 1020"/>
                <a:gd name="T9" fmla="*/ 127 h 435"/>
                <a:gd name="T10" fmla="*/ 972 w 1020"/>
                <a:gd name="T11" fmla="*/ 151 h 435"/>
                <a:gd name="T12" fmla="*/ 947 w 1020"/>
                <a:gd name="T13" fmla="*/ 158 h 435"/>
                <a:gd name="T14" fmla="*/ 920 w 1020"/>
                <a:gd name="T15" fmla="*/ 162 h 435"/>
                <a:gd name="T16" fmla="*/ 870 w 1020"/>
                <a:gd name="T17" fmla="*/ 171 h 435"/>
                <a:gd name="T18" fmla="*/ 799 w 1020"/>
                <a:gd name="T19" fmla="*/ 186 h 435"/>
                <a:gd name="T20" fmla="*/ 711 w 1020"/>
                <a:gd name="T21" fmla="*/ 206 h 435"/>
                <a:gd name="T22" fmla="*/ 608 w 1020"/>
                <a:gd name="T23" fmla="*/ 234 h 435"/>
                <a:gd name="T24" fmla="*/ 495 w 1020"/>
                <a:gd name="T25" fmla="*/ 269 h 435"/>
                <a:gd name="T26" fmla="*/ 373 w 1020"/>
                <a:gd name="T27" fmla="*/ 312 h 435"/>
                <a:gd name="T28" fmla="*/ 246 w 1020"/>
                <a:gd name="T29" fmla="*/ 364 h 435"/>
                <a:gd name="T30" fmla="*/ 116 w 1020"/>
                <a:gd name="T31" fmla="*/ 426 h 435"/>
                <a:gd name="T32" fmla="*/ 79 w 1020"/>
                <a:gd name="T33" fmla="*/ 435 h 435"/>
                <a:gd name="T34" fmla="*/ 45 w 1020"/>
                <a:gd name="T35" fmla="*/ 428 h 435"/>
                <a:gd name="T36" fmla="*/ 18 w 1020"/>
                <a:gd name="T37" fmla="*/ 407 h 435"/>
                <a:gd name="T38" fmla="*/ 2 w 1020"/>
                <a:gd name="T39" fmla="*/ 374 h 435"/>
                <a:gd name="T40" fmla="*/ 1 w 1020"/>
                <a:gd name="T41" fmla="*/ 340 h 435"/>
                <a:gd name="T42" fmla="*/ 15 w 1020"/>
                <a:gd name="T43" fmla="*/ 308 h 435"/>
                <a:gd name="T44" fmla="*/ 42 w 1020"/>
                <a:gd name="T45" fmla="*/ 285 h 435"/>
                <a:gd name="T46" fmla="*/ 181 w 1020"/>
                <a:gd name="T47" fmla="*/ 220 h 435"/>
                <a:gd name="T48" fmla="*/ 315 w 1020"/>
                <a:gd name="T49" fmla="*/ 164 h 435"/>
                <a:gd name="T50" fmla="*/ 443 w 1020"/>
                <a:gd name="T51" fmla="*/ 118 h 435"/>
                <a:gd name="T52" fmla="*/ 563 w 1020"/>
                <a:gd name="T53" fmla="*/ 81 h 435"/>
                <a:gd name="T54" fmla="*/ 671 w 1020"/>
                <a:gd name="T55" fmla="*/ 52 h 435"/>
                <a:gd name="T56" fmla="*/ 763 w 1020"/>
                <a:gd name="T57" fmla="*/ 30 h 435"/>
                <a:gd name="T58" fmla="*/ 839 w 1020"/>
                <a:gd name="T59" fmla="*/ 15 h 435"/>
                <a:gd name="T60" fmla="*/ 892 w 1020"/>
                <a:gd name="T61" fmla="*/ 5 h 435"/>
                <a:gd name="T62" fmla="*/ 925 w 1020"/>
                <a:gd name="T63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0" h="435">
                  <a:moveTo>
                    <a:pt x="931" y="0"/>
                  </a:moveTo>
                  <a:lnTo>
                    <a:pt x="953" y="0"/>
                  </a:lnTo>
                  <a:lnTo>
                    <a:pt x="972" y="5"/>
                  </a:lnTo>
                  <a:lnTo>
                    <a:pt x="990" y="15"/>
                  </a:lnTo>
                  <a:lnTo>
                    <a:pt x="1004" y="29"/>
                  </a:lnTo>
                  <a:lnTo>
                    <a:pt x="1015" y="47"/>
                  </a:lnTo>
                  <a:lnTo>
                    <a:pt x="1020" y="68"/>
                  </a:lnTo>
                  <a:lnTo>
                    <a:pt x="1020" y="89"/>
                  </a:lnTo>
                  <a:lnTo>
                    <a:pt x="1015" y="109"/>
                  </a:lnTo>
                  <a:lnTo>
                    <a:pt x="1004" y="127"/>
                  </a:lnTo>
                  <a:lnTo>
                    <a:pt x="990" y="141"/>
                  </a:lnTo>
                  <a:lnTo>
                    <a:pt x="972" y="151"/>
                  </a:lnTo>
                  <a:lnTo>
                    <a:pt x="952" y="157"/>
                  </a:lnTo>
                  <a:lnTo>
                    <a:pt x="947" y="158"/>
                  </a:lnTo>
                  <a:lnTo>
                    <a:pt x="937" y="160"/>
                  </a:lnTo>
                  <a:lnTo>
                    <a:pt x="920" y="162"/>
                  </a:lnTo>
                  <a:lnTo>
                    <a:pt x="898" y="166"/>
                  </a:lnTo>
                  <a:lnTo>
                    <a:pt x="870" y="171"/>
                  </a:lnTo>
                  <a:lnTo>
                    <a:pt x="836" y="178"/>
                  </a:lnTo>
                  <a:lnTo>
                    <a:pt x="799" y="186"/>
                  </a:lnTo>
                  <a:lnTo>
                    <a:pt x="757" y="195"/>
                  </a:lnTo>
                  <a:lnTo>
                    <a:pt x="711" y="206"/>
                  </a:lnTo>
                  <a:lnTo>
                    <a:pt x="661" y="220"/>
                  </a:lnTo>
                  <a:lnTo>
                    <a:pt x="608" y="234"/>
                  </a:lnTo>
                  <a:lnTo>
                    <a:pt x="553" y="250"/>
                  </a:lnTo>
                  <a:lnTo>
                    <a:pt x="495" y="269"/>
                  </a:lnTo>
                  <a:lnTo>
                    <a:pt x="435" y="290"/>
                  </a:lnTo>
                  <a:lnTo>
                    <a:pt x="373" y="312"/>
                  </a:lnTo>
                  <a:lnTo>
                    <a:pt x="310" y="338"/>
                  </a:lnTo>
                  <a:lnTo>
                    <a:pt x="246" y="364"/>
                  </a:lnTo>
                  <a:lnTo>
                    <a:pt x="181" y="395"/>
                  </a:lnTo>
                  <a:lnTo>
                    <a:pt x="116" y="426"/>
                  </a:lnTo>
                  <a:lnTo>
                    <a:pt x="97" y="433"/>
                  </a:lnTo>
                  <a:lnTo>
                    <a:pt x="79" y="435"/>
                  </a:lnTo>
                  <a:lnTo>
                    <a:pt x="62" y="433"/>
                  </a:lnTo>
                  <a:lnTo>
                    <a:pt x="45" y="428"/>
                  </a:lnTo>
                  <a:lnTo>
                    <a:pt x="31" y="419"/>
                  </a:lnTo>
                  <a:lnTo>
                    <a:pt x="18" y="407"/>
                  </a:lnTo>
                  <a:lnTo>
                    <a:pt x="8" y="392"/>
                  </a:lnTo>
                  <a:lnTo>
                    <a:pt x="2" y="374"/>
                  </a:lnTo>
                  <a:lnTo>
                    <a:pt x="0" y="357"/>
                  </a:lnTo>
                  <a:lnTo>
                    <a:pt x="1" y="340"/>
                  </a:lnTo>
                  <a:lnTo>
                    <a:pt x="7" y="323"/>
                  </a:lnTo>
                  <a:lnTo>
                    <a:pt x="15" y="308"/>
                  </a:lnTo>
                  <a:lnTo>
                    <a:pt x="27" y="295"/>
                  </a:lnTo>
                  <a:lnTo>
                    <a:pt x="42" y="285"/>
                  </a:lnTo>
                  <a:lnTo>
                    <a:pt x="112" y="250"/>
                  </a:lnTo>
                  <a:lnTo>
                    <a:pt x="181" y="220"/>
                  </a:lnTo>
                  <a:lnTo>
                    <a:pt x="248" y="190"/>
                  </a:lnTo>
                  <a:lnTo>
                    <a:pt x="315" y="164"/>
                  </a:lnTo>
                  <a:lnTo>
                    <a:pt x="380" y="140"/>
                  </a:lnTo>
                  <a:lnTo>
                    <a:pt x="443" y="118"/>
                  </a:lnTo>
                  <a:lnTo>
                    <a:pt x="505" y="99"/>
                  </a:lnTo>
                  <a:lnTo>
                    <a:pt x="563" y="81"/>
                  </a:lnTo>
                  <a:lnTo>
                    <a:pt x="618" y="66"/>
                  </a:lnTo>
                  <a:lnTo>
                    <a:pt x="671" y="52"/>
                  </a:lnTo>
                  <a:lnTo>
                    <a:pt x="718" y="41"/>
                  </a:lnTo>
                  <a:lnTo>
                    <a:pt x="763" y="30"/>
                  </a:lnTo>
                  <a:lnTo>
                    <a:pt x="803" y="22"/>
                  </a:lnTo>
                  <a:lnTo>
                    <a:pt x="839" y="15"/>
                  </a:lnTo>
                  <a:lnTo>
                    <a:pt x="868" y="9"/>
                  </a:lnTo>
                  <a:lnTo>
                    <a:pt x="892" y="5"/>
                  </a:lnTo>
                  <a:lnTo>
                    <a:pt x="912" y="2"/>
                  </a:lnTo>
                  <a:lnTo>
                    <a:pt x="925" y="0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76" name="Agrupar 175"/>
          <p:cNvGrpSpPr/>
          <p:nvPr/>
        </p:nvGrpSpPr>
        <p:grpSpPr>
          <a:xfrm>
            <a:off x="4752975" y="1711325"/>
            <a:ext cx="493713" cy="495300"/>
            <a:chOff x="4752975" y="1711325"/>
            <a:chExt cx="493713" cy="495300"/>
          </a:xfrm>
        </p:grpSpPr>
        <p:sp>
          <p:nvSpPr>
            <p:cNvPr id="62" name="Freeform 21"/>
            <p:cNvSpPr>
              <a:spLocks noEditPoints="1"/>
            </p:cNvSpPr>
            <p:nvPr/>
          </p:nvSpPr>
          <p:spPr bwMode="auto">
            <a:xfrm>
              <a:off x="4752975" y="1765300"/>
              <a:ext cx="200025" cy="325438"/>
            </a:xfrm>
            <a:custGeom>
              <a:avLst/>
              <a:gdLst>
                <a:gd name="T0" fmla="*/ 107 w 1388"/>
                <a:gd name="T1" fmla="*/ 108 h 2251"/>
                <a:gd name="T2" fmla="*/ 107 w 1388"/>
                <a:gd name="T3" fmla="*/ 2144 h 2251"/>
                <a:gd name="T4" fmla="*/ 1281 w 1388"/>
                <a:gd name="T5" fmla="*/ 2144 h 2251"/>
                <a:gd name="T6" fmla="*/ 1281 w 1388"/>
                <a:gd name="T7" fmla="*/ 108 h 2251"/>
                <a:gd name="T8" fmla="*/ 107 w 1388"/>
                <a:gd name="T9" fmla="*/ 108 h 2251"/>
                <a:gd name="T10" fmla="*/ 0 w 1388"/>
                <a:gd name="T11" fmla="*/ 0 h 2251"/>
                <a:gd name="T12" fmla="*/ 1388 w 1388"/>
                <a:gd name="T13" fmla="*/ 0 h 2251"/>
                <a:gd name="T14" fmla="*/ 1388 w 1388"/>
                <a:gd name="T15" fmla="*/ 2251 h 2251"/>
                <a:gd name="T16" fmla="*/ 0 w 1388"/>
                <a:gd name="T17" fmla="*/ 2251 h 2251"/>
                <a:gd name="T18" fmla="*/ 0 w 1388"/>
                <a:gd name="T19" fmla="*/ 0 h 2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8" h="2251">
                  <a:moveTo>
                    <a:pt x="107" y="108"/>
                  </a:moveTo>
                  <a:lnTo>
                    <a:pt x="107" y="2144"/>
                  </a:lnTo>
                  <a:lnTo>
                    <a:pt x="1281" y="2144"/>
                  </a:lnTo>
                  <a:lnTo>
                    <a:pt x="1281" y="108"/>
                  </a:lnTo>
                  <a:lnTo>
                    <a:pt x="107" y="108"/>
                  </a:lnTo>
                  <a:close/>
                  <a:moveTo>
                    <a:pt x="0" y="0"/>
                  </a:moveTo>
                  <a:lnTo>
                    <a:pt x="1388" y="0"/>
                  </a:lnTo>
                  <a:lnTo>
                    <a:pt x="1388" y="2251"/>
                  </a:lnTo>
                  <a:lnTo>
                    <a:pt x="0" y="2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22"/>
            <p:cNvSpPr>
              <a:spLocks/>
            </p:cNvSpPr>
            <p:nvPr/>
          </p:nvSpPr>
          <p:spPr bwMode="auto">
            <a:xfrm>
              <a:off x="4872038" y="1711325"/>
              <a:ext cx="301625" cy="495300"/>
            </a:xfrm>
            <a:custGeom>
              <a:avLst/>
              <a:gdLst>
                <a:gd name="T0" fmla="*/ 0 w 2084"/>
                <a:gd name="T1" fmla="*/ 0 h 3432"/>
                <a:gd name="T2" fmla="*/ 2084 w 2084"/>
                <a:gd name="T3" fmla="*/ 0 h 3432"/>
                <a:gd name="T4" fmla="*/ 2084 w 2084"/>
                <a:gd name="T5" fmla="*/ 3432 h 3432"/>
                <a:gd name="T6" fmla="*/ 0 w 2084"/>
                <a:gd name="T7" fmla="*/ 3432 h 3432"/>
                <a:gd name="T8" fmla="*/ 0 w 2084"/>
                <a:gd name="T9" fmla="*/ 2683 h 3432"/>
                <a:gd name="T10" fmla="*/ 106 w 2084"/>
                <a:gd name="T11" fmla="*/ 2683 h 3432"/>
                <a:gd name="T12" fmla="*/ 106 w 2084"/>
                <a:gd name="T13" fmla="*/ 3326 h 3432"/>
                <a:gd name="T14" fmla="*/ 1978 w 2084"/>
                <a:gd name="T15" fmla="*/ 3326 h 3432"/>
                <a:gd name="T16" fmla="*/ 1978 w 2084"/>
                <a:gd name="T17" fmla="*/ 106 h 3432"/>
                <a:gd name="T18" fmla="*/ 106 w 2084"/>
                <a:gd name="T19" fmla="*/ 106 h 3432"/>
                <a:gd name="T20" fmla="*/ 106 w 2084"/>
                <a:gd name="T21" fmla="*/ 324 h 3432"/>
                <a:gd name="T22" fmla="*/ 0 w 2084"/>
                <a:gd name="T23" fmla="*/ 324 h 3432"/>
                <a:gd name="T24" fmla="*/ 0 w 2084"/>
                <a:gd name="T25" fmla="*/ 0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4" h="3432">
                  <a:moveTo>
                    <a:pt x="0" y="0"/>
                  </a:moveTo>
                  <a:lnTo>
                    <a:pt x="2084" y="0"/>
                  </a:lnTo>
                  <a:lnTo>
                    <a:pt x="2084" y="3432"/>
                  </a:lnTo>
                  <a:lnTo>
                    <a:pt x="0" y="3432"/>
                  </a:lnTo>
                  <a:lnTo>
                    <a:pt x="0" y="2683"/>
                  </a:lnTo>
                  <a:lnTo>
                    <a:pt x="106" y="2683"/>
                  </a:lnTo>
                  <a:lnTo>
                    <a:pt x="106" y="3326"/>
                  </a:lnTo>
                  <a:lnTo>
                    <a:pt x="1978" y="3326"/>
                  </a:lnTo>
                  <a:lnTo>
                    <a:pt x="1978" y="106"/>
                  </a:lnTo>
                  <a:lnTo>
                    <a:pt x="106" y="106"/>
                  </a:lnTo>
                  <a:lnTo>
                    <a:pt x="106" y="324"/>
                  </a:lnTo>
                  <a:lnTo>
                    <a:pt x="0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Rectangle 23"/>
            <p:cNvSpPr>
              <a:spLocks noChangeArrowheads="1"/>
            </p:cNvSpPr>
            <p:nvPr/>
          </p:nvSpPr>
          <p:spPr bwMode="auto">
            <a:xfrm>
              <a:off x="5072063" y="1749425"/>
              <a:ext cx="61913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Rectangle 24"/>
            <p:cNvSpPr>
              <a:spLocks noChangeArrowheads="1"/>
            </p:cNvSpPr>
            <p:nvPr/>
          </p:nvSpPr>
          <p:spPr bwMode="auto">
            <a:xfrm>
              <a:off x="4979988" y="1820863"/>
              <a:ext cx="15875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Rectangle 25"/>
            <p:cNvSpPr>
              <a:spLocks noChangeArrowheads="1"/>
            </p:cNvSpPr>
            <p:nvPr/>
          </p:nvSpPr>
          <p:spPr bwMode="auto">
            <a:xfrm>
              <a:off x="5011738" y="1820863"/>
              <a:ext cx="122238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Rectangle 26"/>
            <p:cNvSpPr>
              <a:spLocks noChangeArrowheads="1"/>
            </p:cNvSpPr>
            <p:nvPr/>
          </p:nvSpPr>
          <p:spPr bwMode="auto">
            <a:xfrm>
              <a:off x="4979988" y="1851025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Rectangle 27"/>
            <p:cNvSpPr>
              <a:spLocks noChangeArrowheads="1"/>
            </p:cNvSpPr>
            <p:nvPr/>
          </p:nvSpPr>
          <p:spPr bwMode="auto">
            <a:xfrm>
              <a:off x="5011738" y="1851025"/>
              <a:ext cx="122238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Rectangle 28"/>
            <p:cNvSpPr>
              <a:spLocks noChangeArrowheads="1"/>
            </p:cNvSpPr>
            <p:nvPr/>
          </p:nvSpPr>
          <p:spPr bwMode="auto">
            <a:xfrm>
              <a:off x="4979988" y="1881188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Rectangle 29"/>
            <p:cNvSpPr>
              <a:spLocks noChangeArrowheads="1"/>
            </p:cNvSpPr>
            <p:nvPr/>
          </p:nvSpPr>
          <p:spPr bwMode="auto">
            <a:xfrm>
              <a:off x="5011738" y="1881188"/>
              <a:ext cx="122238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Rectangle 30"/>
            <p:cNvSpPr>
              <a:spLocks noChangeArrowheads="1"/>
            </p:cNvSpPr>
            <p:nvPr/>
          </p:nvSpPr>
          <p:spPr bwMode="auto">
            <a:xfrm>
              <a:off x="4979988" y="1912938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Rectangle 31"/>
            <p:cNvSpPr>
              <a:spLocks noChangeArrowheads="1"/>
            </p:cNvSpPr>
            <p:nvPr/>
          </p:nvSpPr>
          <p:spPr bwMode="auto">
            <a:xfrm>
              <a:off x="5011738" y="1912938"/>
              <a:ext cx="122238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Rectangle 32"/>
            <p:cNvSpPr>
              <a:spLocks noChangeArrowheads="1"/>
            </p:cNvSpPr>
            <p:nvPr/>
          </p:nvSpPr>
          <p:spPr bwMode="auto">
            <a:xfrm>
              <a:off x="4979988" y="1943100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Rectangle 33"/>
            <p:cNvSpPr>
              <a:spLocks noChangeArrowheads="1"/>
            </p:cNvSpPr>
            <p:nvPr/>
          </p:nvSpPr>
          <p:spPr bwMode="auto">
            <a:xfrm>
              <a:off x="5011738" y="1943100"/>
              <a:ext cx="122238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Rectangle 34"/>
            <p:cNvSpPr>
              <a:spLocks noChangeArrowheads="1"/>
            </p:cNvSpPr>
            <p:nvPr/>
          </p:nvSpPr>
          <p:spPr bwMode="auto">
            <a:xfrm>
              <a:off x="4979988" y="1974850"/>
              <a:ext cx="15875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Rectangle 35"/>
            <p:cNvSpPr>
              <a:spLocks noChangeArrowheads="1"/>
            </p:cNvSpPr>
            <p:nvPr/>
          </p:nvSpPr>
          <p:spPr bwMode="auto">
            <a:xfrm>
              <a:off x="5011738" y="1974850"/>
              <a:ext cx="122238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Rectangle 36"/>
            <p:cNvSpPr>
              <a:spLocks noChangeArrowheads="1"/>
            </p:cNvSpPr>
            <p:nvPr/>
          </p:nvSpPr>
          <p:spPr bwMode="auto">
            <a:xfrm>
              <a:off x="4979988" y="2005013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Rectangle 37"/>
            <p:cNvSpPr>
              <a:spLocks noChangeArrowheads="1"/>
            </p:cNvSpPr>
            <p:nvPr/>
          </p:nvSpPr>
          <p:spPr bwMode="auto">
            <a:xfrm>
              <a:off x="5011738" y="2005013"/>
              <a:ext cx="122238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Rectangle 38"/>
            <p:cNvSpPr>
              <a:spLocks noChangeArrowheads="1"/>
            </p:cNvSpPr>
            <p:nvPr/>
          </p:nvSpPr>
          <p:spPr bwMode="auto">
            <a:xfrm>
              <a:off x="4979988" y="2036763"/>
              <a:ext cx="15875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Rectangle 39"/>
            <p:cNvSpPr>
              <a:spLocks noChangeArrowheads="1"/>
            </p:cNvSpPr>
            <p:nvPr/>
          </p:nvSpPr>
          <p:spPr bwMode="auto">
            <a:xfrm>
              <a:off x="5011738" y="2036763"/>
              <a:ext cx="122238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Rectangle 40"/>
            <p:cNvSpPr>
              <a:spLocks noChangeArrowheads="1"/>
            </p:cNvSpPr>
            <p:nvPr/>
          </p:nvSpPr>
          <p:spPr bwMode="auto">
            <a:xfrm>
              <a:off x="5033963" y="2074863"/>
              <a:ext cx="23813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Rectangle 41"/>
            <p:cNvSpPr>
              <a:spLocks noChangeArrowheads="1"/>
            </p:cNvSpPr>
            <p:nvPr/>
          </p:nvSpPr>
          <p:spPr bwMode="auto">
            <a:xfrm>
              <a:off x="5072063" y="2074863"/>
              <a:ext cx="61913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9" name="Rectangle 42"/>
            <p:cNvSpPr>
              <a:spLocks noChangeArrowheads="1"/>
            </p:cNvSpPr>
            <p:nvPr/>
          </p:nvSpPr>
          <p:spPr bwMode="auto">
            <a:xfrm>
              <a:off x="5033963" y="2098675"/>
              <a:ext cx="23813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0" name="Rectangle 43"/>
            <p:cNvSpPr>
              <a:spLocks noChangeArrowheads="1"/>
            </p:cNvSpPr>
            <p:nvPr/>
          </p:nvSpPr>
          <p:spPr bwMode="auto">
            <a:xfrm>
              <a:off x="5072063" y="2098675"/>
              <a:ext cx="61913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1" name="Rectangle 44"/>
            <p:cNvSpPr>
              <a:spLocks noChangeArrowheads="1"/>
            </p:cNvSpPr>
            <p:nvPr/>
          </p:nvSpPr>
          <p:spPr bwMode="auto">
            <a:xfrm>
              <a:off x="5072063" y="2120900"/>
              <a:ext cx="61913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2" name="Rectangle 45"/>
            <p:cNvSpPr>
              <a:spLocks noChangeArrowheads="1"/>
            </p:cNvSpPr>
            <p:nvPr/>
          </p:nvSpPr>
          <p:spPr bwMode="auto">
            <a:xfrm>
              <a:off x="4911725" y="2160588"/>
              <a:ext cx="84138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3" name="Freeform 46"/>
            <p:cNvSpPr>
              <a:spLocks noEditPoints="1"/>
            </p:cNvSpPr>
            <p:nvPr/>
          </p:nvSpPr>
          <p:spPr bwMode="auto">
            <a:xfrm>
              <a:off x="5181600" y="1843088"/>
              <a:ext cx="65088" cy="247650"/>
            </a:xfrm>
            <a:custGeom>
              <a:avLst/>
              <a:gdLst>
                <a:gd name="T0" fmla="*/ 290 w 450"/>
                <a:gd name="T1" fmla="*/ 108 h 1716"/>
                <a:gd name="T2" fmla="*/ 290 w 450"/>
                <a:gd name="T3" fmla="*/ 1609 h 1716"/>
                <a:gd name="T4" fmla="*/ 343 w 450"/>
                <a:gd name="T5" fmla="*/ 1609 h 1716"/>
                <a:gd name="T6" fmla="*/ 343 w 450"/>
                <a:gd name="T7" fmla="*/ 108 h 1716"/>
                <a:gd name="T8" fmla="*/ 290 w 450"/>
                <a:gd name="T9" fmla="*/ 108 h 1716"/>
                <a:gd name="T10" fmla="*/ 0 w 450"/>
                <a:gd name="T11" fmla="*/ 0 h 1716"/>
                <a:gd name="T12" fmla="*/ 450 w 450"/>
                <a:gd name="T13" fmla="*/ 1 h 1716"/>
                <a:gd name="T14" fmla="*/ 450 w 450"/>
                <a:gd name="T15" fmla="*/ 1716 h 1716"/>
                <a:gd name="T16" fmla="*/ 183 w 450"/>
                <a:gd name="T17" fmla="*/ 1716 h 1716"/>
                <a:gd name="T18" fmla="*/ 183 w 450"/>
                <a:gd name="T19" fmla="*/ 106 h 1716"/>
                <a:gd name="T20" fmla="*/ 105 w 450"/>
                <a:gd name="T21" fmla="*/ 106 h 1716"/>
                <a:gd name="T22" fmla="*/ 105 w 450"/>
                <a:gd name="T23" fmla="*/ 537 h 1716"/>
                <a:gd name="T24" fmla="*/ 0 w 450"/>
                <a:gd name="T25" fmla="*/ 537 h 1716"/>
                <a:gd name="T26" fmla="*/ 0 w 450"/>
                <a:gd name="T27" fmla="*/ 0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0" h="1716">
                  <a:moveTo>
                    <a:pt x="290" y="108"/>
                  </a:moveTo>
                  <a:lnTo>
                    <a:pt x="290" y="1609"/>
                  </a:lnTo>
                  <a:lnTo>
                    <a:pt x="343" y="1609"/>
                  </a:lnTo>
                  <a:lnTo>
                    <a:pt x="343" y="108"/>
                  </a:lnTo>
                  <a:lnTo>
                    <a:pt x="290" y="108"/>
                  </a:lnTo>
                  <a:close/>
                  <a:moveTo>
                    <a:pt x="0" y="0"/>
                  </a:moveTo>
                  <a:lnTo>
                    <a:pt x="450" y="1"/>
                  </a:lnTo>
                  <a:lnTo>
                    <a:pt x="450" y="1716"/>
                  </a:lnTo>
                  <a:lnTo>
                    <a:pt x="183" y="1716"/>
                  </a:lnTo>
                  <a:lnTo>
                    <a:pt x="183" y="106"/>
                  </a:lnTo>
                  <a:lnTo>
                    <a:pt x="105" y="106"/>
                  </a:lnTo>
                  <a:lnTo>
                    <a:pt x="105" y="537"/>
                  </a:lnTo>
                  <a:lnTo>
                    <a:pt x="0" y="5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4" name="Freeform 47"/>
            <p:cNvSpPr>
              <a:spLocks/>
            </p:cNvSpPr>
            <p:nvPr/>
          </p:nvSpPr>
          <p:spPr bwMode="auto">
            <a:xfrm>
              <a:off x="5207000" y="1797050"/>
              <a:ext cx="39688" cy="38100"/>
            </a:xfrm>
            <a:custGeom>
              <a:avLst/>
              <a:gdLst>
                <a:gd name="T0" fmla="*/ 0 w 268"/>
                <a:gd name="T1" fmla="*/ 0 h 268"/>
                <a:gd name="T2" fmla="*/ 268 w 268"/>
                <a:gd name="T3" fmla="*/ 0 h 268"/>
                <a:gd name="T4" fmla="*/ 268 w 268"/>
                <a:gd name="T5" fmla="*/ 268 h 268"/>
                <a:gd name="T6" fmla="*/ 162 w 268"/>
                <a:gd name="T7" fmla="*/ 268 h 268"/>
                <a:gd name="T8" fmla="*/ 162 w 268"/>
                <a:gd name="T9" fmla="*/ 106 h 268"/>
                <a:gd name="T10" fmla="*/ 106 w 268"/>
                <a:gd name="T11" fmla="*/ 106 h 268"/>
                <a:gd name="T12" fmla="*/ 106 w 268"/>
                <a:gd name="T13" fmla="*/ 268 h 268"/>
                <a:gd name="T14" fmla="*/ 0 w 268"/>
                <a:gd name="T15" fmla="*/ 268 h 268"/>
                <a:gd name="T16" fmla="*/ 0 w 268"/>
                <a:gd name="T17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" h="268">
                  <a:moveTo>
                    <a:pt x="0" y="0"/>
                  </a:moveTo>
                  <a:lnTo>
                    <a:pt x="268" y="0"/>
                  </a:lnTo>
                  <a:lnTo>
                    <a:pt x="268" y="268"/>
                  </a:lnTo>
                  <a:lnTo>
                    <a:pt x="162" y="268"/>
                  </a:lnTo>
                  <a:lnTo>
                    <a:pt x="162" y="106"/>
                  </a:lnTo>
                  <a:lnTo>
                    <a:pt x="106" y="106"/>
                  </a:lnTo>
                  <a:lnTo>
                    <a:pt x="106" y="268"/>
                  </a:lnTo>
                  <a:lnTo>
                    <a:pt x="0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5" name="Freeform 48"/>
            <p:cNvSpPr>
              <a:spLocks/>
            </p:cNvSpPr>
            <p:nvPr/>
          </p:nvSpPr>
          <p:spPr bwMode="auto">
            <a:xfrm>
              <a:off x="5207000" y="2120900"/>
              <a:ext cx="39688" cy="47625"/>
            </a:xfrm>
            <a:custGeom>
              <a:avLst/>
              <a:gdLst>
                <a:gd name="T0" fmla="*/ 0 w 268"/>
                <a:gd name="T1" fmla="*/ 0 h 325"/>
                <a:gd name="T2" fmla="*/ 106 w 268"/>
                <a:gd name="T3" fmla="*/ 0 h 325"/>
                <a:gd name="T4" fmla="*/ 106 w 268"/>
                <a:gd name="T5" fmla="*/ 100 h 325"/>
                <a:gd name="T6" fmla="*/ 138 w 268"/>
                <a:gd name="T7" fmla="*/ 185 h 325"/>
                <a:gd name="T8" fmla="*/ 162 w 268"/>
                <a:gd name="T9" fmla="*/ 102 h 325"/>
                <a:gd name="T10" fmla="*/ 162 w 268"/>
                <a:gd name="T11" fmla="*/ 0 h 325"/>
                <a:gd name="T12" fmla="*/ 268 w 268"/>
                <a:gd name="T13" fmla="*/ 0 h 325"/>
                <a:gd name="T14" fmla="*/ 268 w 268"/>
                <a:gd name="T15" fmla="*/ 117 h 325"/>
                <a:gd name="T16" fmla="*/ 208 w 268"/>
                <a:gd name="T17" fmla="*/ 325 h 325"/>
                <a:gd name="T18" fmla="*/ 78 w 268"/>
                <a:gd name="T19" fmla="*/ 325 h 325"/>
                <a:gd name="T20" fmla="*/ 0 w 268"/>
                <a:gd name="T21" fmla="*/ 119 h 325"/>
                <a:gd name="T22" fmla="*/ 0 w 268"/>
                <a:gd name="T23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8" h="325">
                  <a:moveTo>
                    <a:pt x="0" y="0"/>
                  </a:moveTo>
                  <a:lnTo>
                    <a:pt x="106" y="0"/>
                  </a:lnTo>
                  <a:lnTo>
                    <a:pt x="106" y="100"/>
                  </a:lnTo>
                  <a:lnTo>
                    <a:pt x="138" y="185"/>
                  </a:lnTo>
                  <a:lnTo>
                    <a:pt x="162" y="102"/>
                  </a:lnTo>
                  <a:lnTo>
                    <a:pt x="162" y="0"/>
                  </a:lnTo>
                  <a:lnTo>
                    <a:pt x="268" y="0"/>
                  </a:lnTo>
                  <a:lnTo>
                    <a:pt x="268" y="117"/>
                  </a:lnTo>
                  <a:lnTo>
                    <a:pt x="208" y="325"/>
                  </a:lnTo>
                  <a:lnTo>
                    <a:pt x="78" y="325"/>
                  </a:lnTo>
                  <a:lnTo>
                    <a:pt x="0" y="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8" name="Rectangle 49"/>
            <p:cNvSpPr>
              <a:spLocks noChangeArrowheads="1"/>
            </p:cNvSpPr>
            <p:nvPr/>
          </p:nvSpPr>
          <p:spPr bwMode="auto">
            <a:xfrm>
              <a:off x="5207000" y="2098675"/>
              <a:ext cx="39688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9" name="Freeform 50"/>
            <p:cNvSpPr>
              <a:spLocks noEditPoints="1"/>
            </p:cNvSpPr>
            <p:nvPr/>
          </p:nvSpPr>
          <p:spPr bwMode="auto">
            <a:xfrm>
              <a:off x="4776788" y="1789113"/>
              <a:ext cx="153988" cy="169863"/>
            </a:xfrm>
            <a:custGeom>
              <a:avLst/>
              <a:gdLst>
                <a:gd name="T0" fmla="*/ 106 w 1067"/>
                <a:gd name="T1" fmla="*/ 107 h 1178"/>
                <a:gd name="T2" fmla="*/ 106 w 1067"/>
                <a:gd name="T3" fmla="*/ 1071 h 1178"/>
                <a:gd name="T4" fmla="*/ 961 w 1067"/>
                <a:gd name="T5" fmla="*/ 1071 h 1178"/>
                <a:gd name="T6" fmla="*/ 961 w 1067"/>
                <a:gd name="T7" fmla="*/ 107 h 1178"/>
                <a:gd name="T8" fmla="*/ 106 w 1067"/>
                <a:gd name="T9" fmla="*/ 107 h 1178"/>
                <a:gd name="T10" fmla="*/ 0 w 1067"/>
                <a:gd name="T11" fmla="*/ 0 h 1178"/>
                <a:gd name="T12" fmla="*/ 1067 w 1067"/>
                <a:gd name="T13" fmla="*/ 0 h 1178"/>
                <a:gd name="T14" fmla="*/ 1067 w 1067"/>
                <a:gd name="T15" fmla="*/ 1178 h 1178"/>
                <a:gd name="T16" fmla="*/ 0 w 1067"/>
                <a:gd name="T17" fmla="*/ 1178 h 1178"/>
                <a:gd name="T18" fmla="*/ 0 w 1067"/>
                <a:gd name="T19" fmla="*/ 0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7" h="1178">
                  <a:moveTo>
                    <a:pt x="106" y="107"/>
                  </a:moveTo>
                  <a:lnTo>
                    <a:pt x="106" y="1071"/>
                  </a:lnTo>
                  <a:lnTo>
                    <a:pt x="961" y="1071"/>
                  </a:lnTo>
                  <a:lnTo>
                    <a:pt x="961" y="107"/>
                  </a:lnTo>
                  <a:lnTo>
                    <a:pt x="106" y="107"/>
                  </a:lnTo>
                  <a:close/>
                  <a:moveTo>
                    <a:pt x="0" y="0"/>
                  </a:moveTo>
                  <a:lnTo>
                    <a:pt x="1067" y="0"/>
                  </a:lnTo>
                  <a:lnTo>
                    <a:pt x="1067" y="1178"/>
                  </a:lnTo>
                  <a:lnTo>
                    <a:pt x="0" y="11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6" name="Rectangle 51"/>
            <p:cNvSpPr>
              <a:spLocks noChangeArrowheads="1"/>
            </p:cNvSpPr>
            <p:nvPr/>
          </p:nvSpPr>
          <p:spPr bwMode="auto">
            <a:xfrm>
              <a:off x="4779963" y="1974850"/>
              <a:ext cx="15875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7" name="Rectangle 52"/>
            <p:cNvSpPr>
              <a:spLocks noChangeArrowheads="1"/>
            </p:cNvSpPr>
            <p:nvPr/>
          </p:nvSpPr>
          <p:spPr bwMode="auto">
            <a:xfrm>
              <a:off x="4810125" y="1974850"/>
              <a:ext cx="15875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7" name="Rectangle 53"/>
            <p:cNvSpPr>
              <a:spLocks noChangeArrowheads="1"/>
            </p:cNvSpPr>
            <p:nvPr/>
          </p:nvSpPr>
          <p:spPr bwMode="auto">
            <a:xfrm>
              <a:off x="4841875" y="1974850"/>
              <a:ext cx="15875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8" name="Rectangle 54"/>
            <p:cNvSpPr>
              <a:spLocks noChangeArrowheads="1"/>
            </p:cNvSpPr>
            <p:nvPr/>
          </p:nvSpPr>
          <p:spPr bwMode="auto">
            <a:xfrm>
              <a:off x="4872038" y="1974850"/>
              <a:ext cx="15875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9" name="Rectangle 55"/>
            <p:cNvSpPr>
              <a:spLocks noChangeArrowheads="1"/>
            </p:cNvSpPr>
            <p:nvPr/>
          </p:nvSpPr>
          <p:spPr bwMode="auto">
            <a:xfrm>
              <a:off x="4779963" y="1997075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0" name="Rectangle 56"/>
            <p:cNvSpPr>
              <a:spLocks noChangeArrowheads="1"/>
            </p:cNvSpPr>
            <p:nvPr/>
          </p:nvSpPr>
          <p:spPr bwMode="auto">
            <a:xfrm>
              <a:off x="4810125" y="1997075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1" name="Rectangle 57"/>
            <p:cNvSpPr>
              <a:spLocks noChangeArrowheads="1"/>
            </p:cNvSpPr>
            <p:nvPr/>
          </p:nvSpPr>
          <p:spPr bwMode="auto">
            <a:xfrm>
              <a:off x="4841875" y="1997075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2" name="Rectangle 58"/>
            <p:cNvSpPr>
              <a:spLocks noChangeArrowheads="1"/>
            </p:cNvSpPr>
            <p:nvPr/>
          </p:nvSpPr>
          <p:spPr bwMode="auto">
            <a:xfrm>
              <a:off x="4872038" y="1997075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3" name="Rectangle 59"/>
            <p:cNvSpPr>
              <a:spLocks noChangeArrowheads="1"/>
            </p:cNvSpPr>
            <p:nvPr/>
          </p:nvSpPr>
          <p:spPr bwMode="auto">
            <a:xfrm>
              <a:off x="4779963" y="2020888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4" name="Rectangle 60"/>
            <p:cNvSpPr>
              <a:spLocks noChangeArrowheads="1"/>
            </p:cNvSpPr>
            <p:nvPr/>
          </p:nvSpPr>
          <p:spPr bwMode="auto">
            <a:xfrm>
              <a:off x="4810125" y="2020888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5" name="Rectangle 61"/>
            <p:cNvSpPr>
              <a:spLocks noChangeArrowheads="1"/>
            </p:cNvSpPr>
            <p:nvPr/>
          </p:nvSpPr>
          <p:spPr bwMode="auto">
            <a:xfrm>
              <a:off x="4841875" y="2020888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6" name="Rectangle 62"/>
            <p:cNvSpPr>
              <a:spLocks noChangeArrowheads="1"/>
            </p:cNvSpPr>
            <p:nvPr/>
          </p:nvSpPr>
          <p:spPr bwMode="auto">
            <a:xfrm>
              <a:off x="4872038" y="2020888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7" name="Rectangle 63"/>
            <p:cNvSpPr>
              <a:spLocks noChangeArrowheads="1"/>
            </p:cNvSpPr>
            <p:nvPr/>
          </p:nvSpPr>
          <p:spPr bwMode="auto">
            <a:xfrm>
              <a:off x="4779963" y="2044700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8" name="Rectangle 64"/>
            <p:cNvSpPr>
              <a:spLocks noChangeArrowheads="1"/>
            </p:cNvSpPr>
            <p:nvPr/>
          </p:nvSpPr>
          <p:spPr bwMode="auto">
            <a:xfrm>
              <a:off x="4810125" y="2044700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9" name="Rectangle 65"/>
            <p:cNvSpPr>
              <a:spLocks noChangeArrowheads="1"/>
            </p:cNvSpPr>
            <p:nvPr/>
          </p:nvSpPr>
          <p:spPr bwMode="auto">
            <a:xfrm>
              <a:off x="4841875" y="2044700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0" name="Rectangle 66"/>
            <p:cNvSpPr>
              <a:spLocks noChangeArrowheads="1"/>
            </p:cNvSpPr>
            <p:nvPr/>
          </p:nvSpPr>
          <p:spPr bwMode="auto">
            <a:xfrm>
              <a:off x="4872038" y="2044700"/>
              <a:ext cx="15875" cy="1587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1" name="Rectangle 67"/>
            <p:cNvSpPr>
              <a:spLocks noChangeArrowheads="1"/>
            </p:cNvSpPr>
            <p:nvPr/>
          </p:nvSpPr>
          <p:spPr bwMode="auto">
            <a:xfrm>
              <a:off x="4902200" y="1974850"/>
              <a:ext cx="15875" cy="38100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2" name="Rectangle 68"/>
            <p:cNvSpPr>
              <a:spLocks noChangeArrowheads="1"/>
            </p:cNvSpPr>
            <p:nvPr/>
          </p:nvSpPr>
          <p:spPr bwMode="auto">
            <a:xfrm>
              <a:off x="4902200" y="2020888"/>
              <a:ext cx="15875" cy="396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3" name="Rectangle 69"/>
            <p:cNvSpPr>
              <a:spLocks noChangeArrowheads="1"/>
            </p:cNvSpPr>
            <p:nvPr/>
          </p:nvSpPr>
          <p:spPr bwMode="auto">
            <a:xfrm>
              <a:off x="4841875" y="1812925"/>
              <a:ext cx="15875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4" name="Rectangle 70"/>
            <p:cNvSpPr>
              <a:spLocks noChangeArrowheads="1"/>
            </p:cNvSpPr>
            <p:nvPr/>
          </p:nvSpPr>
          <p:spPr bwMode="auto">
            <a:xfrm>
              <a:off x="4864100" y="1812925"/>
              <a:ext cx="15875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5" name="Rectangle 71"/>
            <p:cNvSpPr>
              <a:spLocks noChangeArrowheads="1"/>
            </p:cNvSpPr>
            <p:nvPr/>
          </p:nvSpPr>
          <p:spPr bwMode="auto">
            <a:xfrm>
              <a:off x="4887913" y="1812925"/>
              <a:ext cx="14288" cy="1428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78" name="CaixaDeTexto 5"/>
          <p:cNvSpPr txBox="1"/>
          <p:nvPr/>
        </p:nvSpPr>
        <p:spPr>
          <a:xfrm>
            <a:off x="4459508" y="6334572"/>
            <a:ext cx="3289591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/>
                </a:solidFill>
                <a:ea typeface="Verdana" pitchFamily="34" charset="0"/>
                <a:cs typeface="Arial" charset="0"/>
              </a:rPr>
              <a:t>(apenas para quem encerrou as atividades)</a:t>
            </a:r>
          </a:p>
        </p:txBody>
      </p:sp>
    </p:spTree>
    <p:extLst>
      <p:ext uri="{BB962C8B-B14F-4D97-AF65-F5344CB8AC3E}">
        <p14:creationId xmlns:p14="http://schemas.microsoft.com/office/powerpoint/2010/main" val="112304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500"/>
                            </p:stCondLst>
                            <p:childTnLst>
                              <p:par>
                                <p:cTn id="8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6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" fill="hold">
                      <p:stCondLst>
                        <p:cond delay="0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</p:childTnLst>
        </p:cTn>
      </p:par>
    </p:tnLst>
    <p:bldLst>
      <p:bldGraphic spid="10" grpId="0">
        <p:bldAsOne/>
      </p:bldGraphic>
      <p:bldGraphic spid="11" grpId="0">
        <p:bldAsOne/>
      </p:bldGraphic>
      <p:bldGraphic spid="12" grpId="0">
        <p:bldAsOne/>
      </p:bldGraphic>
      <p:bldGraphic spid="13" grpId="0">
        <p:bldAsOne/>
      </p:bldGraphic>
      <p:bldGraphic spid="14" grpId="0">
        <p:bldAsOne/>
      </p:bldGraphic>
      <p:bldGraphic spid="15" grpId="0">
        <p:bldAsOne/>
      </p:bldGraphic>
      <p:bldP spid="16" grpId="0"/>
      <p:bldP spid="16" grpId="1"/>
      <p:bldP spid="17" grpId="0"/>
      <p:bldP spid="18" grpId="0"/>
      <p:bldP spid="21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136" grpId="0" animBg="1"/>
      <p:bldP spid="7" grpId="0" animBg="1"/>
      <p:bldP spid="178" grpId="0"/>
      <p:bldP spid="178" grpId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P28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Quanto o(a) Sr.(a) conseguiria pagar por mês caso viesse a renegociar a sua dívida?</a:t>
            </a:r>
          </a:p>
        </p:txBody>
      </p:sp>
      <p:sp>
        <p:nvSpPr>
          <p:cNvPr id="5" name="CaixaDeTexto 19"/>
          <p:cNvSpPr txBox="1"/>
          <p:nvPr/>
        </p:nvSpPr>
        <p:spPr>
          <a:xfrm>
            <a:off x="1021919" y="309957"/>
            <a:ext cx="5239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renegociação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da dívida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7258722"/>
              </p:ext>
            </p:extLst>
          </p:nvPr>
        </p:nvGraphicFramePr>
        <p:xfrm>
          <a:off x="11321142" y="1185291"/>
          <a:ext cx="717295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9890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2.751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2.614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1.836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1.589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1.555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1.277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1.245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1.033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1.020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1.014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975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 dirty="0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954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951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897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857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 dirty="0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856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842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 dirty="0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823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811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 dirty="0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801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 dirty="0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799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713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 dirty="0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682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601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576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443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800" b="1" i="0" u="none" strike="noStrike" dirty="0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443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pSp>
        <p:nvGrpSpPr>
          <p:cNvPr id="7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8" name="CaixaDeTexto 7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9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10" name="Elipse 9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" name="CaixaDeTexto 10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12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" name="CaixaDeTexto 12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grpSp>
        <p:nvGrpSpPr>
          <p:cNvPr id="14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1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7523028"/>
              </p:ext>
            </p:extLst>
          </p:nvPr>
        </p:nvGraphicFramePr>
        <p:xfrm>
          <a:off x="751045" y="1825942"/>
          <a:ext cx="10243422" cy="9115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R$ 748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R$ 865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R$ 1.399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R$ 1.494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R$ 987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4" name="Gráfico 23"/>
          <p:cNvGraphicFramePr/>
          <p:nvPr>
            <p:extLst>
              <p:ext uri="{D42A27DB-BD31-4B8C-83A1-F6EECF244321}">
                <p14:modId xmlns:p14="http://schemas.microsoft.com/office/powerpoint/2010/main" val="538692781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5" name="Tabela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2141890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RN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6" name="Tabela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1250206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7" name="CaixaDeTexto 26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28" name="Conector reto 27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9" name="CaixaDeTexto 28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30" name="Tabela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561540"/>
              </p:ext>
            </p:extLst>
          </p:nvPr>
        </p:nvGraphicFramePr>
        <p:xfrm>
          <a:off x="751042" y="25366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125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0915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5" grpId="0"/>
      <p:bldGraphic spid="24" grpId="0">
        <p:bldAsOne/>
      </p:bldGraphic>
      <p:bldP spid="27" grpId="0"/>
      <p:bldP spid="29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aixaDeTexto 5"/>
          <p:cNvSpPr txBox="1"/>
          <p:nvPr/>
        </p:nvSpPr>
        <p:spPr>
          <a:xfrm>
            <a:off x="8382000" y="2070100"/>
            <a:ext cx="31369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 discurso otimista desses empreendedores  também se faz presente na crença quanto a empresa aumentar o porte nos próximos anos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(p31)</a:t>
            </a:r>
          </a:p>
        </p:txBody>
      </p:sp>
      <p:sp>
        <p:nvSpPr>
          <p:cNvPr id="6" name="CaixaDeTexto 19"/>
          <p:cNvSpPr txBox="1"/>
          <p:nvPr/>
        </p:nvSpPr>
        <p:spPr>
          <a:xfrm>
            <a:off x="1021919" y="309957"/>
            <a:ext cx="38675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faturamento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nos próximos anos</a:t>
            </a:r>
          </a:p>
        </p:txBody>
      </p:sp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1076775926"/>
              </p:ext>
            </p:extLst>
          </p:nvPr>
        </p:nvGraphicFramePr>
        <p:xfrm>
          <a:off x="4926923" y="2167895"/>
          <a:ext cx="1977935" cy="18874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CaixaDeTexto 19"/>
          <p:cNvSpPr txBox="1"/>
          <p:nvPr/>
        </p:nvSpPr>
        <p:spPr>
          <a:xfrm>
            <a:off x="5128638" y="2593223"/>
            <a:ext cx="15745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6000" b="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66</a:t>
            </a:r>
            <a:r>
              <a:rPr lang="pt-BR" sz="3600" b="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  <a:endParaRPr lang="pt-BR" sz="3200" b="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sp>
        <p:nvSpPr>
          <p:cNvPr id="9" name="CaixaDeTexto 8"/>
          <p:cNvSpPr txBox="1"/>
          <p:nvPr/>
        </p:nvSpPr>
        <p:spPr>
          <a:xfrm>
            <a:off x="1021919" y="2239459"/>
            <a:ext cx="373736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2800" dirty="0">
                <a:solidFill>
                  <a:srgbClr val="3366CC"/>
                </a:solidFill>
                <a:effectLst/>
                <a:latin typeface="+mn-lt"/>
                <a:ea typeface="Adobe Fan Heiti Std B" panose="020B0700000000000000" pitchFamily="34" charset="-128"/>
              </a:rPr>
              <a:t>acreditam que irão aumentar o porte da empresa nos próximos anos</a:t>
            </a:r>
          </a:p>
        </p:txBody>
      </p:sp>
      <p:sp>
        <p:nvSpPr>
          <p:cNvPr id="55" name="Retângulo 5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P29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acredita que nos próximos anos, sua empresa pode aumentar de porte? (ESP-RU)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6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8.565 </a:t>
            </a:r>
          </a:p>
        </p:txBody>
      </p:sp>
      <p:grpSp>
        <p:nvGrpSpPr>
          <p:cNvPr id="58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59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60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1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2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3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3158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1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4" dur="1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3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8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Graphic spid="7" grpId="0">
        <p:bldAsOne/>
      </p:bldGraphic>
      <p:bldGraphic spid="7" grpId="1">
        <p:bldAsOne/>
      </p:bldGraphic>
      <p:bldP spid="8" grpId="0"/>
      <p:bldP spid="9" grpId="0"/>
      <p:bldP spid="56" grpId="0"/>
      <p:bldP spid="56" grpId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Gráfico 7"/>
          <p:cNvGraphicFramePr/>
          <p:nvPr>
            <p:extLst>
              <p:ext uri="{D42A27DB-BD31-4B8C-83A1-F6EECF244321}">
                <p14:modId xmlns:p14="http://schemas.microsoft.com/office/powerpoint/2010/main" val="1797671529"/>
              </p:ext>
            </p:extLst>
          </p:nvPr>
        </p:nvGraphicFramePr>
        <p:xfrm>
          <a:off x="628219" y="2370533"/>
          <a:ext cx="1540780" cy="14702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CaixaDeTexto 19"/>
          <p:cNvSpPr txBox="1"/>
          <p:nvPr/>
        </p:nvSpPr>
        <p:spPr>
          <a:xfrm>
            <a:off x="1021919" y="309957"/>
            <a:ext cx="38675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faturamento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nos próximos anos</a:t>
            </a:r>
          </a:p>
        </p:txBody>
      </p:sp>
      <p:sp>
        <p:nvSpPr>
          <p:cNvPr id="55" name="Retângulo 5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P29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acredita que nos próximos anos, sua empresa pode aumentar de porte? (ESP-RU)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7" name="CaixaDeTexto 19"/>
          <p:cNvSpPr txBox="1"/>
          <p:nvPr/>
        </p:nvSpPr>
        <p:spPr>
          <a:xfrm>
            <a:off x="955939" y="2913319"/>
            <a:ext cx="8424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24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66%</a:t>
            </a:r>
          </a:p>
        </p:txBody>
      </p:sp>
      <p:sp>
        <p:nvSpPr>
          <p:cNvPr id="9" name="CaixaDeTexto 19"/>
          <p:cNvSpPr txBox="1"/>
          <p:nvPr/>
        </p:nvSpPr>
        <p:spPr>
          <a:xfrm>
            <a:off x="1058028" y="1792631"/>
            <a:ext cx="7319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ED7D31"/>
                </a:solidFill>
                <a:effectLst/>
                <a:latin typeface="+mn-lt"/>
              </a:rPr>
              <a:t>ME</a:t>
            </a:r>
            <a:endParaRPr lang="pt-BR" sz="2000" dirty="0">
              <a:solidFill>
                <a:srgbClr val="ED7D31"/>
              </a:solidFill>
              <a:effectLst/>
              <a:latin typeface="+mn-lt"/>
            </a:endParaRPr>
          </a:p>
        </p:txBody>
      </p:sp>
      <p:grpSp>
        <p:nvGrpSpPr>
          <p:cNvPr id="48" name="Grupo 47"/>
          <p:cNvGrpSpPr/>
          <p:nvPr/>
        </p:nvGrpSpPr>
        <p:grpSpPr>
          <a:xfrm>
            <a:off x="2168999" y="1792631"/>
            <a:ext cx="1540780" cy="2048193"/>
            <a:chOff x="2168999" y="1792631"/>
            <a:chExt cx="1540780" cy="2048193"/>
          </a:xfrm>
        </p:grpSpPr>
        <p:graphicFrame>
          <p:nvGraphicFramePr>
            <p:cNvPr id="13" name="Gráfico 12"/>
            <p:cNvGraphicFramePr/>
            <p:nvPr>
              <p:extLst>
                <p:ext uri="{D42A27DB-BD31-4B8C-83A1-F6EECF244321}">
                  <p14:modId xmlns:p14="http://schemas.microsoft.com/office/powerpoint/2010/main" val="1994967954"/>
                </p:ext>
              </p:extLst>
            </p:nvPr>
          </p:nvGraphicFramePr>
          <p:xfrm>
            <a:off x="216899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2" name="CaixaDeTexto 19"/>
            <p:cNvSpPr txBox="1"/>
            <p:nvPr/>
          </p:nvSpPr>
          <p:spPr>
            <a:xfrm>
              <a:off x="2589728" y="2913319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65%</a:t>
              </a:r>
            </a:p>
          </p:txBody>
        </p:sp>
        <p:sp>
          <p:nvSpPr>
            <p:cNvPr id="14" name="CaixaDeTexto 19"/>
            <p:cNvSpPr txBox="1"/>
            <p:nvPr/>
          </p:nvSpPr>
          <p:spPr>
            <a:xfrm>
              <a:off x="2598808" y="1792631"/>
              <a:ext cx="8555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800" dirty="0">
                  <a:solidFill>
                    <a:srgbClr val="ED7D31"/>
                  </a:solidFill>
                  <a:effectLst/>
                  <a:latin typeface="+mn-lt"/>
                </a:rPr>
                <a:t>EPP</a:t>
              </a:r>
              <a:endParaRPr lang="pt-BR" sz="20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49" name="Grupo 48"/>
          <p:cNvGrpSpPr/>
          <p:nvPr/>
        </p:nvGrpSpPr>
        <p:grpSpPr>
          <a:xfrm>
            <a:off x="4562729" y="1792631"/>
            <a:ext cx="1540780" cy="2048193"/>
            <a:chOff x="4562729" y="1792631"/>
            <a:chExt cx="1540780" cy="2048193"/>
          </a:xfrm>
        </p:grpSpPr>
        <p:graphicFrame>
          <p:nvGraphicFramePr>
            <p:cNvPr id="17" name="Gráfico 16"/>
            <p:cNvGraphicFramePr/>
            <p:nvPr>
              <p:extLst>
                <p:ext uri="{D42A27DB-BD31-4B8C-83A1-F6EECF244321}">
                  <p14:modId xmlns:p14="http://schemas.microsoft.com/office/powerpoint/2010/main" val="53410153"/>
                </p:ext>
              </p:extLst>
            </p:nvPr>
          </p:nvGraphicFramePr>
          <p:xfrm>
            <a:off x="456272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6" name="CaixaDeTexto 19"/>
            <p:cNvSpPr txBox="1"/>
            <p:nvPr/>
          </p:nvSpPr>
          <p:spPr>
            <a:xfrm>
              <a:off x="4967138" y="2913319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72%</a:t>
              </a:r>
            </a:p>
          </p:txBody>
        </p:sp>
        <p:sp>
          <p:nvSpPr>
            <p:cNvPr id="18" name="CaixaDeTexto 19"/>
            <p:cNvSpPr txBox="1"/>
            <p:nvPr/>
          </p:nvSpPr>
          <p:spPr>
            <a:xfrm>
              <a:off x="4830079" y="1792631"/>
              <a:ext cx="98384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cliente Sebrae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50" name="Grupo 49"/>
          <p:cNvGrpSpPr/>
          <p:nvPr/>
        </p:nvGrpSpPr>
        <p:grpSpPr>
          <a:xfrm>
            <a:off x="6103509" y="1792631"/>
            <a:ext cx="1540780" cy="2048193"/>
            <a:chOff x="6103509" y="1792631"/>
            <a:chExt cx="1540780" cy="2048193"/>
          </a:xfrm>
        </p:grpSpPr>
        <p:graphicFrame>
          <p:nvGraphicFramePr>
            <p:cNvPr id="21" name="Gráfico 20"/>
            <p:cNvGraphicFramePr/>
            <p:nvPr>
              <p:extLst>
                <p:ext uri="{D42A27DB-BD31-4B8C-83A1-F6EECF244321}">
                  <p14:modId xmlns:p14="http://schemas.microsoft.com/office/powerpoint/2010/main" val="4042438272"/>
                </p:ext>
              </p:extLst>
            </p:nvPr>
          </p:nvGraphicFramePr>
          <p:xfrm>
            <a:off x="610350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20" name="CaixaDeTexto 19"/>
            <p:cNvSpPr txBox="1"/>
            <p:nvPr/>
          </p:nvSpPr>
          <p:spPr>
            <a:xfrm>
              <a:off x="6547314" y="2913319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63%</a:t>
              </a:r>
            </a:p>
          </p:txBody>
        </p:sp>
        <p:sp>
          <p:nvSpPr>
            <p:cNvPr id="22" name="CaixaDeTexto 19"/>
            <p:cNvSpPr txBox="1"/>
            <p:nvPr/>
          </p:nvSpPr>
          <p:spPr>
            <a:xfrm>
              <a:off x="6210299" y="1792631"/>
              <a:ext cx="14339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cliente Sebrae</a:t>
              </a:r>
            </a:p>
          </p:txBody>
        </p:sp>
      </p:grpSp>
      <p:grpSp>
        <p:nvGrpSpPr>
          <p:cNvPr id="51" name="Grupo 50"/>
          <p:cNvGrpSpPr/>
          <p:nvPr/>
        </p:nvGrpSpPr>
        <p:grpSpPr>
          <a:xfrm>
            <a:off x="8537829" y="1792631"/>
            <a:ext cx="1540780" cy="2048193"/>
            <a:chOff x="8537829" y="1792631"/>
            <a:chExt cx="1540780" cy="2048193"/>
          </a:xfrm>
        </p:grpSpPr>
        <p:graphicFrame>
          <p:nvGraphicFramePr>
            <p:cNvPr id="25" name="Gráfico 24"/>
            <p:cNvGraphicFramePr/>
            <p:nvPr>
              <p:extLst>
                <p:ext uri="{D42A27DB-BD31-4B8C-83A1-F6EECF244321}">
                  <p14:modId xmlns:p14="http://schemas.microsoft.com/office/powerpoint/2010/main" val="2219105546"/>
                </p:ext>
              </p:extLst>
            </p:nvPr>
          </p:nvGraphicFramePr>
          <p:xfrm>
            <a:off x="853782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24" name="CaixaDeTexto 19"/>
            <p:cNvSpPr txBox="1"/>
            <p:nvPr/>
          </p:nvSpPr>
          <p:spPr>
            <a:xfrm>
              <a:off x="8968633" y="2913319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68%</a:t>
              </a:r>
            </a:p>
          </p:txBody>
        </p:sp>
        <p:sp>
          <p:nvSpPr>
            <p:cNvPr id="26" name="CaixaDeTexto 19"/>
            <p:cNvSpPr txBox="1"/>
            <p:nvPr/>
          </p:nvSpPr>
          <p:spPr>
            <a:xfrm>
              <a:off x="8753728" y="1792631"/>
              <a:ext cx="11617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optante Simples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10078609" y="1792631"/>
            <a:ext cx="1540780" cy="2048193"/>
            <a:chOff x="10078609" y="1792631"/>
            <a:chExt cx="1540780" cy="2048193"/>
          </a:xfrm>
        </p:grpSpPr>
        <p:graphicFrame>
          <p:nvGraphicFramePr>
            <p:cNvPr id="29" name="Gráfico 28"/>
            <p:cNvGraphicFramePr/>
            <p:nvPr>
              <p:extLst>
                <p:ext uri="{D42A27DB-BD31-4B8C-83A1-F6EECF244321}">
                  <p14:modId xmlns:p14="http://schemas.microsoft.com/office/powerpoint/2010/main" val="219245418"/>
                </p:ext>
              </p:extLst>
            </p:nvPr>
          </p:nvGraphicFramePr>
          <p:xfrm>
            <a:off x="1007860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28" name="CaixaDeTexto 19"/>
            <p:cNvSpPr txBox="1"/>
            <p:nvPr/>
          </p:nvSpPr>
          <p:spPr>
            <a:xfrm>
              <a:off x="10474983" y="2913319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ctr">
                <a:defRPr sz="2400" b="1" i="1">
                  <a:solidFill>
                    <a:schemeClr val="accent1">
                      <a:lumMod val="50000"/>
                    </a:schemeClr>
                  </a:solidFill>
                  <a:effectLst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dirty="0"/>
                <a:t>62%</a:t>
              </a:r>
            </a:p>
          </p:txBody>
        </p:sp>
        <p:sp>
          <p:nvSpPr>
            <p:cNvPr id="30" name="CaixaDeTexto 19"/>
            <p:cNvSpPr txBox="1"/>
            <p:nvPr/>
          </p:nvSpPr>
          <p:spPr>
            <a:xfrm>
              <a:off x="10279818" y="1792631"/>
              <a:ext cx="112229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optante</a:t>
              </a:r>
            </a:p>
          </p:txBody>
        </p:sp>
      </p:grpSp>
      <p:sp>
        <p:nvSpPr>
          <p:cNvPr id="31" name="CaixaDeTexto 30"/>
          <p:cNvSpPr txBox="1"/>
          <p:nvPr/>
        </p:nvSpPr>
        <p:spPr>
          <a:xfrm>
            <a:off x="7512489" y="887538"/>
            <a:ext cx="32702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acreditam que irão aumentar o porte</a:t>
            </a:r>
          </a:p>
          <a:p>
            <a:pPr algn="ctr"/>
            <a:r>
              <a:rPr lang="pt-BR" sz="1600" i="1" dirty="0">
                <a:solidFill>
                  <a:srgbClr val="0070C0"/>
                </a:solidFill>
              </a:rPr>
              <a:t> da empresa nos próximos anos</a:t>
            </a:r>
          </a:p>
          <a:p>
            <a:pPr algn="ctr"/>
            <a:endParaRPr lang="pt-BR" sz="1600" b="1" i="1" dirty="0">
              <a:solidFill>
                <a:srgbClr val="0070C0"/>
              </a:solidFill>
            </a:endParaRPr>
          </a:p>
        </p:txBody>
      </p:sp>
      <p:graphicFrame>
        <p:nvGraphicFramePr>
          <p:cNvPr id="32" name="Tabe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3610414"/>
              </p:ext>
            </p:extLst>
          </p:nvPr>
        </p:nvGraphicFramePr>
        <p:xfrm>
          <a:off x="687027" y="3876622"/>
          <a:ext cx="107150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39385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84890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5715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1443538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166251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70857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1484779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33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3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42" name="CaixaDeTexto 41"/>
          <p:cNvSpPr txBox="1"/>
          <p:nvPr/>
        </p:nvSpPr>
        <p:spPr>
          <a:xfrm>
            <a:off x="-138103" y="393334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43" name="CaixaDeTexto 5"/>
          <p:cNvSpPr txBox="1"/>
          <p:nvPr/>
        </p:nvSpPr>
        <p:spPr>
          <a:xfrm>
            <a:off x="723899" y="4434421"/>
            <a:ext cx="684847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nesse aspecto em particular, a empresa ter (ou não) um relacionamento com o Sebrae influi positivamente nessa convicção do empreendedor 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(p31)</a:t>
            </a:r>
          </a:p>
        </p:txBody>
      </p:sp>
    </p:spTree>
    <p:extLst>
      <p:ext uri="{BB962C8B-B14F-4D97-AF65-F5344CB8AC3E}">
        <p14:creationId xmlns:p14="http://schemas.microsoft.com/office/powerpoint/2010/main" val="2517205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</p:childTnLst>
        </p:cTn>
      </p:par>
    </p:tnLst>
    <p:bldLst>
      <p:bldP spid="6" grpId="0"/>
      <p:bldP spid="31" grpId="0"/>
      <p:bldP spid="42" grpId="0"/>
      <p:bldP spid="42" grpId="1"/>
      <p:bldP spid="43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P29  </a:t>
            </a:r>
            <a:r>
              <a:rPr lang="pt-BR" sz="1100" dirty="0">
                <a:solidFill>
                  <a:schemeClr val="bg1"/>
                </a:solidFill>
              </a:rPr>
              <a:t>O(A) Sr.(a) acredita que nos próximos anos, sua empresa pode aumentar de porte? (ESP-RU)</a:t>
            </a:r>
          </a:p>
        </p:txBody>
      </p:sp>
      <p:sp>
        <p:nvSpPr>
          <p:cNvPr id="5" name="CaixaDeTexto 19"/>
          <p:cNvSpPr txBox="1"/>
          <p:nvPr/>
        </p:nvSpPr>
        <p:spPr>
          <a:xfrm>
            <a:off x="1021919" y="309957"/>
            <a:ext cx="38675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faturamento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nos próximos anos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6601550" y="998788"/>
            <a:ext cx="331674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acreditam que irão aumentar o porte </a:t>
            </a:r>
          </a:p>
          <a:p>
            <a:pPr algn="ctr"/>
            <a:r>
              <a:rPr lang="pt-BR" sz="1600" i="1" dirty="0">
                <a:solidFill>
                  <a:srgbClr val="0070C0"/>
                </a:solidFill>
              </a:rPr>
              <a:t>da empresa nos próximos anos</a:t>
            </a:r>
          </a:p>
          <a:p>
            <a:pPr algn="ctr"/>
            <a:endParaRPr lang="pt-BR" sz="1600" b="1" i="1" dirty="0">
              <a:solidFill>
                <a:srgbClr val="0070C0"/>
              </a:solidFill>
            </a:endParaRP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2225282"/>
              </p:ext>
            </p:extLst>
          </p:nvPr>
        </p:nvGraphicFramePr>
        <p:xfrm>
          <a:off x="11276142" y="1185291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pSp>
        <p:nvGrpSpPr>
          <p:cNvPr id="8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9" name="CaixaDeTexto 8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10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11" name="Elipse 10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" name="CaixaDeTexto 11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13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" name="CaixaDeTexto 13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grpSp>
        <p:nvGrpSpPr>
          <p:cNvPr id="15" name="+ informações"/>
          <p:cNvGrpSpPr/>
          <p:nvPr/>
        </p:nvGrpSpPr>
        <p:grpSpPr>
          <a:xfrm>
            <a:off x="7509637" y="660052"/>
            <a:ext cx="1402473" cy="346249"/>
            <a:chOff x="7300120" y="5125288"/>
            <a:chExt cx="1748287" cy="431624"/>
          </a:xfrm>
        </p:grpSpPr>
        <p:sp>
          <p:nvSpPr>
            <p:cNvPr id="16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7648982"/>
              </p:ext>
            </p:extLst>
          </p:nvPr>
        </p:nvGraphicFramePr>
        <p:xfrm>
          <a:off x="751045" y="1825942"/>
          <a:ext cx="10243422" cy="9115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5" name="Gráfico 24"/>
          <p:cNvGraphicFramePr/>
          <p:nvPr>
            <p:extLst>
              <p:ext uri="{D42A27DB-BD31-4B8C-83A1-F6EECF244321}">
                <p14:modId xmlns:p14="http://schemas.microsoft.com/office/powerpoint/2010/main" val="3466085000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6" name="Tabela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8331156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3164556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29" name="Conector reto 28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0" name="CaixaDeTexto 29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5484212"/>
              </p:ext>
            </p:extLst>
          </p:nvPr>
        </p:nvGraphicFramePr>
        <p:xfrm>
          <a:off x="751042" y="25366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7591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Graphic spid="25" grpId="0">
        <p:bldAsOne/>
      </p:bldGraphic>
      <p:bldP spid="28" grpId="0"/>
      <p:bldP spid="30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P30  </a:t>
            </a:r>
            <a:r>
              <a:rPr lang="pt-BR" sz="1100" dirty="0">
                <a:solidFill>
                  <a:schemeClr val="bg1"/>
                </a:solidFill>
              </a:rPr>
              <a:t>Em junho do ano passado, foram aprovadas alterações nas regras do Simples Nacional. Com isso, em 2018, os limites de faturamento das Microempresas e das Empresas de Pequeno Porte irão subir. O(A) Sr.(a) sabia dessa alteração?  (ESP-RU)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8432800" y="2070100"/>
            <a:ext cx="30861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Mais da metade desse universo de ME e EPP ainda não </a:t>
            </a:r>
            <a:r>
              <a:rPr lang="pt-BR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possue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 conhecimento sobre as alterações nas regras do Simples Nacional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(p30)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53534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conhecimento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das alterações nas regras do Simples Nacional</a:t>
            </a:r>
          </a:p>
        </p:txBody>
      </p:sp>
      <p:sp>
        <p:nvSpPr>
          <p:cNvPr id="8" name="CaixaDeTexto 19"/>
          <p:cNvSpPr txBox="1"/>
          <p:nvPr/>
        </p:nvSpPr>
        <p:spPr>
          <a:xfrm>
            <a:off x="3014538" y="3441469"/>
            <a:ext cx="19133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6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44%</a:t>
            </a:r>
            <a:endParaRPr lang="pt-BR" sz="44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graphicFrame>
        <p:nvGraphicFramePr>
          <p:cNvPr id="9" name="Gráfico 8"/>
          <p:cNvGraphicFramePr/>
          <p:nvPr>
            <p:extLst>
              <p:ext uri="{D42A27DB-BD31-4B8C-83A1-F6EECF244321}">
                <p14:modId xmlns:p14="http://schemas.microsoft.com/office/powerpoint/2010/main" val="668043479"/>
              </p:ext>
            </p:extLst>
          </p:nvPr>
        </p:nvGraphicFramePr>
        <p:xfrm>
          <a:off x="5068619" y="1854444"/>
          <a:ext cx="2391453" cy="2282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CaixaDeTexto 19"/>
          <p:cNvSpPr txBox="1"/>
          <p:nvPr/>
        </p:nvSpPr>
        <p:spPr>
          <a:xfrm>
            <a:off x="0" y="2041360"/>
            <a:ext cx="481044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2800" i="1" dirty="0">
                <a:solidFill>
                  <a:srgbClr val="3366CC"/>
                </a:solidFill>
                <a:effectLst/>
                <a:latin typeface="+mn-lt"/>
              </a:rPr>
              <a:t>tinham conhecimento das alterações nas regras do Simples Nacional</a:t>
            </a:r>
          </a:p>
        </p:txBody>
      </p:sp>
      <p:sp>
        <p:nvSpPr>
          <p:cNvPr id="12" name="CaixaDeTexto 11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  <p:grpSp>
        <p:nvGrpSpPr>
          <p:cNvPr id="13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1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42468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1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4" dur="1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3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8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Graphic spid="9" grpId="0">
        <p:bldAsOne/>
      </p:bldGraphic>
      <p:bldGraphic spid="9" grpId="1">
        <p:bldAsOne/>
      </p:bldGraphic>
      <p:bldP spid="10" grpId="0"/>
      <p:bldP spid="12" grpId="0"/>
      <p:bldP spid="12" grpId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P30  </a:t>
            </a:r>
            <a:r>
              <a:rPr lang="pt-BR" sz="1100" dirty="0">
                <a:solidFill>
                  <a:schemeClr val="bg1"/>
                </a:solidFill>
              </a:rPr>
              <a:t>Em junho do ano passado, foram aprovadas alterações nas regras do Simples Nacional. Com isso, em 2018, os limites de faturamento das Microempresas e das Empresas de Pequeno Porte irão subir. O(A) Sr.(a) sabia dessa alteração?  (ESP-RU)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53534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conhecimento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das alterações nas regras do Simples Nacional</a:t>
            </a:r>
          </a:p>
        </p:txBody>
      </p:sp>
      <p:grpSp>
        <p:nvGrpSpPr>
          <p:cNvPr id="5" name="Agrupar 4"/>
          <p:cNvGrpSpPr/>
          <p:nvPr/>
        </p:nvGrpSpPr>
        <p:grpSpPr>
          <a:xfrm>
            <a:off x="628219" y="1792631"/>
            <a:ext cx="1540780" cy="2502986"/>
            <a:chOff x="755219" y="1792631"/>
            <a:chExt cx="1540780" cy="2502986"/>
          </a:xfrm>
        </p:grpSpPr>
        <p:sp>
          <p:nvSpPr>
            <p:cNvPr id="6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42%</a:t>
              </a:r>
            </a:p>
          </p:txBody>
        </p:sp>
        <p:graphicFrame>
          <p:nvGraphicFramePr>
            <p:cNvPr id="8" name="Gráfico 7"/>
            <p:cNvGraphicFramePr/>
            <p:nvPr>
              <p:extLst>
                <p:ext uri="{D42A27DB-BD31-4B8C-83A1-F6EECF244321}">
                  <p14:modId xmlns:p14="http://schemas.microsoft.com/office/powerpoint/2010/main" val="2827475037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9" name="CaixaDeTexto 19"/>
            <p:cNvSpPr txBox="1"/>
            <p:nvPr/>
          </p:nvSpPr>
          <p:spPr>
            <a:xfrm>
              <a:off x="1185028" y="1792631"/>
              <a:ext cx="73196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800" dirty="0">
                  <a:solidFill>
                    <a:srgbClr val="ED7D31"/>
                  </a:solidFill>
                  <a:effectLst/>
                  <a:latin typeface="+mn-lt"/>
                </a:rPr>
                <a:t>ME</a:t>
              </a:r>
              <a:endParaRPr lang="pt-BR" sz="20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0" name="Agrupar 9"/>
          <p:cNvGrpSpPr/>
          <p:nvPr/>
        </p:nvGrpSpPr>
        <p:grpSpPr>
          <a:xfrm>
            <a:off x="2168999" y="1792631"/>
            <a:ext cx="1540780" cy="2502986"/>
            <a:chOff x="755219" y="1792631"/>
            <a:chExt cx="1540780" cy="2502986"/>
          </a:xfrm>
        </p:grpSpPr>
        <p:sp>
          <p:nvSpPr>
            <p:cNvPr id="11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53%</a:t>
              </a:r>
            </a:p>
          </p:txBody>
        </p:sp>
        <p:graphicFrame>
          <p:nvGraphicFramePr>
            <p:cNvPr id="12" name="Gráfico 11"/>
            <p:cNvGraphicFramePr/>
            <p:nvPr>
              <p:extLst>
                <p:ext uri="{D42A27DB-BD31-4B8C-83A1-F6EECF244321}">
                  <p14:modId xmlns:p14="http://schemas.microsoft.com/office/powerpoint/2010/main" val="3556552549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3" name="CaixaDeTexto 19"/>
            <p:cNvSpPr txBox="1"/>
            <p:nvPr/>
          </p:nvSpPr>
          <p:spPr>
            <a:xfrm>
              <a:off x="1185028" y="1792631"/>
              <a:ext cx="8555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800" dirty="0">
                  <a:solidFill>
                    <a:srgbClr val="ED7D31"/>
                  </a:solidFill>
                  <a:effectLst/>
                  <a:latin typeface="+mn-lt"/>
                </a:rPr>
                <a:t>EPP</a:t>
              </a:r>
              <a:endParaRPr lang="pt-BR" sz="20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4" name="Agrupar 13"/>
          <p:cNvGrpSpPr/>
          <p:nvPr/>
        </p:nvGrpSpPr>
        <p:grpSpPr>
          <a:xfrm>
            <a:off x="4562729" y="1792631"/>
            <a:ext cx="1540780" cy="2502986"/>
            <a:chOff x="755219" y="1792631"/>
            <a:chExt cx="1540780" cy="2502986"/>
          </a:xfrm>
        </p:grpSpPr>
        <p:sp>
          <p:nvSpPr>
            <p:cNvPr id="15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42%</a:t>
              </a:r>
            </a:p>
          </p:txBody>
        </p:sp>
        <p:graphicFrame>
          <p:nvGraphicFramePr>
            <p:cNvPr id="16" name="Gráfico 15"/>
            <p:cNvGraphicFramePr/>
            <p:nvPr>
              <p:extLst>
                <p:ext uri="{D42A27DB-BD31-4B8C-83A1-F6EECF244321}">
                  <p14:modId xmlns:p14="http://schemas.microsoft.com/office/powerpoint/2010/main" val="1270066302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7" name="CaixaDeTexto 19"/>
            <p:cNvSpPr txBox="1"/>
            <p:nvPr/>
          </p:nvSpPr>
          <p:spPr>
            <a:xfrm>
              <a:off x="1022569" y="1792631"/>
              <a:ext cx="96443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cliente Sebrae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8" name="Agrupar 17"/>
          <p:cNvGrpSpPr/>
          <p:nvPr/>
        </p:nvGrpSpPr>
        <p:grpSpPr>
          <a:xfrm>
            <a:off x="6103509" y="1792631"/>
            <a:ext cx="1540780" cy="2502986"/>
            <a:chOff x="755219" y="1792631"/>
            <a:chExt cx="1540780" cy="2502986"/>
          </a:xfrm>
        </p:grpSpPr>
        <p:sp>
          <p:nvSpPr>
            <p:cNvPr id="19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45%</a:t>
              </a:r>
            </a:p>
          </p:txBody>
        </p:sp>
        <p:graphicFrame>
          <p:nvGraphicFramePr>
            <p:cNvPr id="20" name="Gráfico 19"/>
            <p:cNvGraphicFramePr/>
            <p:nvPr>
              <p:extLst>
                <p:ext uri="{D42A27DB-BD31-4B8C-83A1-F6EECF244321}">
                  <p14:modId xmlns:p14="http://schemas.microsoft.com/office/powerpoint/2010/main" val="304574016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21" name="CaixaDeTexto 19"/>
            <p:cNvSpPr txBox="1"/>
            <p:nvPr/>
          </p:nvSpPr>
          <p:spPr>
            <a:xfrm>
              <a:off x="862009" y="1792631"/>
              <a:ext cx="14339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cliente Sebrae</a:t>
              </a:r>
            </a:p>
          </p:txBody>
        </p:sp>
      </p:grpSp>
      <p:grpSp>
        <p:nvGrpSpPr>
          <p:cNvPr id="23" name="Agrupar 22"/>
          <p:cNvGrpSpPr/>
          <p:nvPr/>
        </p:nvGrpSpPr>
        <p:grpSpPr>
          <a:xfrm>
            <a:off x="8537829" y="1792631"/>
            <a:ext cx="1540780" cy="2502986"/>
            <a:chOff x="755219" y="1792631"/>
            <a:chExt cx="1540780" cy="2502986"/>
          </a:xfrm>
        </p:grpSpPr>
        <p:sp>
          <p:nvSpPr>
            <p:cNvPr id="24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41%</a:t>
              </a:r>
            </a:p>
          </p:txBody>
        </p:sp>
        <p:graphicFrame>
          <p:nvGraphicFramePr>
            <p:cNvPr id="25" name="Gráfico 24"/>
            <p:cNvGraphicFramePr/>
            <p:nvPr>
              <p:extLst>
                <p:ext uri="{D42A27DB-BD31-4B8C-83A1-F6EECF244321}">
                  <p14:modId xmlns:p14="http://schemas.microsoft.com/office/powerpoint/2010/main" val="1754418413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26" name="CaixaDeTexto 19"/>
            <p:cNvSpPr txBox="1"/>
            <p:nvPr/>
          </p:nvSpPr>
          <p:spPr>
            <a:xfrm>
              <a:off x="971118" y="1792631"/>
              <a:ext cx="11617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optante Simples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27" name="Agrupar 26"/>
          <p:cNvGrpSpPr/>
          <p:nvPr/>
        </p:nvGrpSpPr>
        <p:grpSpPr>
          <a:xfrm>
            <a:off x="10078609" y="1792631"/>
            <a:ext cx="1540780" cy="2502986"/>
            <a:chOff x="755219" y="1792631"/>
            <a:chExt cx="1540780" cy="2502986"/>
          </a:xfrm>
        </p:grpSpPr>
        <p:sp>
          <p:nvSpPr>
            <p:cNvPr id="28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53%</a:t>
              </a:r>
            </a:p>
          </p:txBody>
        </p:sp>
        <p:graphicFrame>
          <p:nvGraphicFramePr>
            <p:cNvPr id="29" name="Gráfico 28"/>
            <p:cNvGraphicFramePr/>
            <p:nvPr>
              <p:extLst>
                <p:ext uri="{D42A27DB-BD31-4B8C-83A1-F6EECF244321}">
                  <p14:modId xmlns:p14="http://schemas.microsoft.com/office/powerpoint/2010/main" val="1645464942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30" name="CaixaDeTexto 19"/>
            <p:cNvSpPr txBox="1"/>
            <p:nvPr/>
          </p:nvSpPr>
          <p:spPr>
            <a:xfrm>
              <a:off x="956428" y="1792631"/>
              <a:ext cx="112229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optante</a:t>
              </a:r>
            </a:p>
          </p:txBody>
        </p:sp>
      </p:grpSp>
      <p:grpSp>
        <p:nvGrpSpPr>
          <p:cNvPr id="31" name="+ informações"/>
          <p:cNvGrpSpPr/>
          <p:nvPr/>
        </p:nvGrpSpPr>
        <p:grpSpPr>
          <a:xfrm>
            <a:off x="10211744" y="5674629"/>
            <a:ext cx="1402473" cy="346249"/>
            <a:chOff x="7300120" y="5125288"/>
            <a:chExt cx="1748287" cy="431624"/>
          </a:xfrm>
        </p:grpSpPr>
        <p:sp>
          <p:nvSpPr>
            <p:cNvPr id="3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40" name="Tabela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3593174"/>
              </p:ext>
            </p:extLst>
          </p:nvPr>
        </p:nvGraphicFramePr>
        <p:xfrm>
          <a:off x="687027" y="4625922"/>
          <a:ext cx="107150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39385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71827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5634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1443538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166251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1016251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41" name="CaixaDeTexto 40"/>
          <p:cNvSpPr txBox="1"/>
          <p:nvPr/>
        </p:nvSpPr>
        <p:spPr>
          <a:xfrm>
            <a:off x="7465144" y="918905"/>
            <a:ext cx="32362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tinham conhecimento das alterações</a:t>
            </a:r>
          </a:p>
          <a:p>
            <a:pPr algn="ctr"/>
            <a:r>
              <a:rPr lang="pt-BR" sz="1600" i="1" dirty="0">
                <a:solidFill>
                  <a:srgbClr val="0070C0"/>
                </a:solidFill>
              </a:rPr>
              <a:t> nas regras do Simples Nacional</a:t>
            </a:r>
          </a:p>
        </p:txBody>
      </p:sp>
      <p:sp>
        <p:nvSpPr>
          <p:cNvPr id="42" name="CaixaDeTexto 41"/>
          <p:cNvSpPr txBox="1"/>
          <p:nvPr/>
        </p:nvSpPr>
        <p:spPr>
          <a:xfrm>
            <a:off x="-330815" y="466879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43" name="CaixaDeTexto 42"/>
          <p:cNvSpPr txBox="1"/>
          <p:nvPr/>
        </p:nvSpPr>
        <p:spPr>
          <a:xfrm>
            <a:off x="793749" y="5094916"/>
            <a:ext cx="8578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tanto as ‘</a:t>
            </a:r>
            <a:r>
              <a:rPr lang="pt-BR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EPPs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’ quanto os empreendedores das empresas ainda ‘não optantes’ foram os perfis mais informados sobre as alterações nas regras do Simples Nacional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(p30)</a:t>
            </a:r>
          </a:p>
        </p:txBody>
      </p:sp>
    </p:spTree>
    <p:extLst>
      <p:ext uri="{BB962C8B-B14F-4D97-AF65-F5344CB8AC3E}">
        <p14:creationId xmlns:p14="http://schemas.microsoft.com/office/powerpoint/2010/main" val="841656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7" grpId="0"/>
      <p:bldP spid="41" grpId="0"/>
      <p:bldP spid="42" grpId="0"/>
      <p:bldP spid="42" grpId="1"/>
      <p:bldP spid="43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P30  </a:t>
            </a:r>
            <a:r>
              <a:rPr lang="pt-BR" sz="1100" dirty="0">
                <a:solidFill>
                  <a:schemeClr val="bg1"/>
                </a:solidFill>
              </a:rPr>
              <a:t>Em junho do ano passado, foram aprovadas alterações nas regras do Simples Nacional. Com isso, em 2018, os limites de faturamento das Microempresas e das Empresas de Pequeno Porte irão subir. O(A) Sr.(a) sabia dessa alteração?  (ESP-RU)</a:t>
            </a:r>
          </a:p>
        </p:txBody>
      </p:sp>
      <p:sp>
        <p:nvSpPr>
          <p:cNvPr id="5" name="CaixaDeTexto 19"/>
          <p:cNvSpPr txBox="1"/>
          <p:nvPr/>
        </p:nvSpPr>
        <p:spPr>
          <a:xfrm>
            <a:off x="1021919" y="309957"/>
            <a:ext cx="53534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conhecimento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das alterações nas regras do Simples Nacional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7306392" y="1024430"/>
            <a:ext cx="32362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tinham conhecimento das alterações</a:t>
            </a:r>
          </a:p>
          <a:p>
            <a:pPr algn="ctr"/>
            <a:r>
              <a:rPr lang="pt-BR" sz="1600" i="1" dirty="0">
                <a:solidFill>
                  <a:srgbClr val="0070C0"/>
                </a:solidFill>
              </a:rPr>
              <a:t> nas regras do Simples Nacional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5017700"/>
              </p:ext>
            </p:extLst>
          </p:nvPr>
        </p:nvGraphicFramePr>
        <p:xfrm>
          <a:off x="11276142" y="1185291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pSp>
        <p:nvGrpSpPr>
          <p:cNvPr id="8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9" name="CaixaDeTexto 8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10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11" name="Elipse 10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" name="CaixaDeTexto 11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13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" name="CaixaDeTexto 13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grpSp>
        <p:nvGrpSpPr>
          <p:cNvPr id="15" name="+ informações"/>
          <p:cNvGrpSpPr/>
          <p:nvPr/>
        </p:nvGrpSpPr>
        <p:grpSpPr>
          <a:xfrm>
            <a:off x="8248858" y="714104"/>
            <a:ext cx="1402473" cy="346249"/>
            <a:chOff x="7300120" y="5125288"/>
            <a:chExt cx="1748287" cy="431624"/>
          </a:xfrm>
        </p:grpSpPr>
        <p:sp>
          <p:nvSpPr>
            <p:cNvPr id="16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284278"/>
              </p:ext>
            </p:extLst>
          </p:nvPr>
        </p:nvGraphicFramePr>
        <p:xfrm>
          <a:off x="751045" y="1825942"/>
          <a:ext cx="10243422" cy="9115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5" name="Gráfico 24"/>
          <p:cNvGraphicFramePr/>
          <p:nvPr>
            <p:extLst>
              <p:ext uri="{D42A27DB-BD31-4B8C-83A1-F6EECF244321}">
                <p14:modId xmlns:p14="http://schemas.microsoft.com/office/powerpoint/2010/main" val="2128087237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6" name="Tabela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2107365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1319554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29" name="Conector reto 28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0" name="CaixaDeTexto 29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0111069"/>
              </p:ext>
            </p:extLst>
          </p:nvPr>
        </p:nvGraphicFramePr>
        <p:xfrm>
          <a:off x="751042" y="25366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3702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Graphic spid="25" grpId="0">
        <p:bldAsOne/>
      </p:bldGraphic>
      <p:bldP spid="28" grpId="0"/>
      <p:bldP spid="30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80712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P31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Dê uma nota de 0 a 10 para o quanto o(a) Sr.(a) recomendaria o registro de um negócio para alguém que tenha um negócio informal (sem CNPJ), onde 0 significa ‘com certeza não recomendaria’ e 10 significa ‘com certeza recomendaria’ (ESP-RU)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" name="CaixaDeTexto 5"/>
          <p:cNvSpPr txBox="1"/>
          <p:nvPr/>
        </p:nvSpPr>
        <p:spPr>
          <a:xfrm>
            <a:off x="495129" y="5894164"/>
            <a:ext cx="5942635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8.416 </a:t>
            </a:r>
            <a:r>
              <a:rPr lang="pt-BR" sz="105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(149 entrevistados não souberam responder a pergunta )</a:t>
            </a:r>
            <a:endParaRPr lang="pt-BR" sz="1200" dirty="0">
              <a:solidFill>
                <a:schemeClr val="bg1">
                  <a:lumMod val="50000"/>
                </a:schemeClr>
              </a:solidFill>
              <a:ea typeface="Verdana" pitchFamily="34" charset="0"/>
              <a:cs typeface="Arial" charset="0"/>
            </a:endParaRPr>
          </a:p>
        </p:txBody>
      </p:sp>
      <p:sp>
        <p:nvSpPr>
          <p:cNvPr id="6" name="CaixaDeTexto 19"/>
          <p:cNvSpPr txBox="1"/>
          <p:nvPr/>
        </p:nvSpPr>
        <p:spPr>
          <a:xfrm>
            <a:off x="1021920" y="309957"/>
            <a:ext cx="52807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índice de recomendação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aphicFrame>
        <p:nvGraphicFramePr>
          <p:cNvPr id="16" name="Gráfico 15"/>
          <p:cNvGraphicFramePr/>
          <p:nvPr>
            <p:extLst>
              <p:ext uri="{D42A27DB-BD31-4B8C-83A1-F6EECF244321}">
                <p14:modId xmlns:p14="http://schemas.microsoft.com/office/powerpoint/2010/main" val="2214716831"/>
              </p:ext>
            </p:extLst>
          </p:nvPr>
        </p:nvGraphicFramePr>
        <p:xfrm>
          <a:off x="7963454" y="1310921"/>
          <a:ext cx="3216367" cy="43311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7" name="Tabe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7359370"/>
              </p:ext>
            </p:extLst>
          </p:nvPr>
        </p:nvGraphicFramePr>
        <p:xfrm>
          <a:off x="11189817" y="1431780"/>
          <a:ext cx="419353" cy="4079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9353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0" dirty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0" dirty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0" dirty="0">
                          <a:solidFill>
                            <a:schemeClr val="tx1"/>
                          </a:solidFill>
                        </a:rPr>
                        <a:t>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0" dirty="0">
                          <a:solidFill>
                            <a:schemeClr val="tx1"/>
                          </a:solidFill>
                        </a:rPr>
                        <a:t>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0" dirty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indent="0" algn="l">
                        <a:lnSpc>
                          <a:spcPct val="100000"/>
                        </a:lnSpc>
                        <a:buNone/>
                      </a:pPr>
                      <a:r>
                        <a:rPr lang="pt-BR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8" name="Forma livre 61"/>
          <p:cNvSpPr/>
          <p:nvPr/>
        </p:nvSpPr>
        <p:spPr>
          <a:xfrm flipH="1">
            <a:off x="7894999" y="1408819"/>
            <a:ext cx="319572" cy="722276"/>
          </a:xfrm>
          <a:custGeom>
            <a:avLst/>
            <a:gdLst>
              <a:gd name="connsiteX0" fmla="*/ 0 w 200025"/>
              <a:gd name="connsiteY0" fmla="*/ 0 h 723900"/>
              <a:gd name="connsiteX1" fmla="*/ 200025 w 200025"/>
              <a:gd name="connsiteY1" fmla="*/ 0 h 723900"/>
              <a:gd name="connsiteX2" fmla="*/ 200025 w 200025"/>
              <a:gd name="connsiteY2" fmla="*/ 723900 h 723900"/>
              <a:gd name="connsiteX3" fmla="*/ 9525 w 200025"/>
              <a:gd name="connsiteY3" fmla="*/ 72390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025" h="723900">
                <a:moveTo>
                  <a:pt x="0" y="0"/>
                </a:moveTo>
                <a:lnTo>
                  <a:pt x="200025" y="0"/>
                </a:lnTo>
                <a:lnTo>
                  <a:pt x="200025" y="723900"/>
                </a:lnTo>
                <a:lnTo>
                  <a:pt x="9525" y="723900"/>
                </a:lnTo>
              </a:path>
            </a:pathLst>
          </a:custGeom>
          <a:noFill/>
          <a:ln w="28575">
            <a:solidFill>
              <a:srgbClr val="3366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u="sng"/>
          </a:p>
        </p:txBody>
      </p:sp>
      <p:sp>
        <p:nvSpPr>
          <p:cNvPr id="19" name="Forma livre 63"/>
          <p:cNvSpPr/>
          <p:nvPr/>
        </p:nvSpPr>
        <p:spPr>
          <a:xfrm flipH="1">
            <a:off x="7894999" y="2915613"/>
            <a:ext cx="319572" cy="2543149"/>
          </a:xfrm>
          <a:custGeom>
            <a:avLst/>
            <a:gdLst>
              <a:gd name="connsiteX0" fmla="*/ 0 w 200025"/>
              <a:gd name="connsiteY0" fmla="*/ 0 h 723900"/>
              <a:gd name="connsiteX1" fmla="*/ 200025 w 200025"/>
              <a:gd name="connsiteY1" fmla="*/ 0 h 723900"/>
              <a:gd name="connsiteX2" fmla="*/ 200025 w 200025"/>
              <a:gd name="connsiteY2" fmla="*/ 723900 h 723900"/>
              <a:gd name="connsiteX3" fmla="*/ 9525 w 200025"/>
              <a:gd name="connsiteY3" fmla="*/ 72390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025" h="723900">
                <a:moveTo>
                  <a:pt x="0" y="0"/>
                </a:moveTo>
                <a:lnTo>
                  <a:pt x="200025" y="0"/>
                </a:lnTo>
                <a:lnTo>
                  <a:pt x="200025" y="723900"/>
                </a:lnTo>
                <a:lnTo>
                  <a:pt x="9525" y="72390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u="sng"/>
          </a:p>
        </p:txBody>
      </p:sp>
      <p:sp>
        <p:nvSpPr>
          <p:cNvPr id="20" name="Retângulo 19"/>
          <p:cNvSpPr/>
          <p:nvPr/>
        </p:nvSpPr>
        <p:spPr>
          <a:xfrm>
            <a:off x="6531947" y="1510384"/>
            <a:ext cx="125087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Bef>
                <a:spcPts val="600"/>
              </a:spcBef>
              <a:spcAft>
                <a:spcPts val="600"/>
              </a:spcAft>
            </a:pPr>
            <a:r>
              <a:rPr lang="pt-BR" sz="3600" b="1" dirty="0">
                <a:solidFill>
                  <a:srgbClr val="3366CC"/>
                </a:solidFill>
              </a:rPr>
              <a:t>51%</a:t>
            </a:r>
            <a:endParaRPr lang="pt-BR" sz="3600" b="1" i="1" dirty="0">
              <a:solidFill>
                <a:srgbClr val="3366CC"/>
              </a:solidFill>
            </a:endParaRPr>
          </a:p>
        </p:txBody>
      </p:sp>
      <p:sp>
        <p:nvSpPr>
          <p:cNvPr id="21" name="Retângulo 20"/>
          <p:cNvSpPr/>
          <p:nvPr/>
        </p:nvSpPr>
        <p:spPr>
          <a:xfrm>
            <a:off x="6531947" y="4862256"/>
            <a:ext cx="125087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Bef>
                <a:spcPts val="600"/>
              </a:spcBef>
              <a:spcAft>
                <a:spcPts val="600"/>
              </a:spcAft>
            </a:pPr>
            <a:r>
              <a:rPr lang="pt-BR" sz="3600" b="1" dirty="0">
                <a:solidFill>
                  <a:srgbClr val="FF0000"/>
                </a:solidFill>
              </a:rPr>
              <a:t>28%</a:t>
            </a:r>
            <a:endParaRPr lang="pt-BR" sz="3600" b="1" i="1" dirty="0">
              <a:solidFill>
                <a:srgbClr val="FF0000"/>
              </a:solidFill>
            </a:endParaRPr>
          </a:p>
        </p:txBody>
      </p:sp>
      <p:sp>
        <p:nvSpPr>
          <p:cNvPr id="22" name="Retângulo 21"/>
          <p:cNvSpPr/>
          <p:nvPr/>
        </p:nvSpPr>
        <p:spPr>
          <a:xfrm>
            <a:off x="9540240" y="798806"/>
            <a:ext cx="186882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Bef>
                <a:spcPts val="600"/>
              </a:spcBef>
              <a:spcAft>
                <a:spcPts val="600"/>
              </a:spcAft>
            </a:pPr>
            <a:r>
              <a:rPr lang="pt-BR" sz="1400" b="1" dirty="0">
                <a:solidFill>
                  <a:srgbClr val="3366CC"/>
                </a:solidFill>
              </a:rPr>
              <a:t>com certeza recomendaria</a:t>
            </a:r>
            <a:endParaRPr lang="pt-BR" sz="1400" b="1" i="1" dirty="0">
              <a:solidFill>
                <a:srgbClr val="3366CC"/>
              </a:solidFill>
            </a:endParaRPr>
          </a:p>
        </p:txBody>
      </p:sp>
      <p:sp>
        <p:nvSpPr>
          <p:cNvPr id="23" name="Retângulo 22"/>
          <p:cNvSpPr/>
          <p:nvPr/>
        </p:nvSpPr>
        <p:spPr>
          <a:xfrm>
            <a:off x="9677803" y="5571922"/>
            <a:ext cx="173126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Bef>
                <a:spcPts val="600"/>
              </a:spcBef>
              <a:spcAft>
                <a:spcPts val="600"/>
              </a:spcAft>
            </a:pPr>
            <a:r>
              <a:rPr lang="pt-BR" sz="1400" b="1" dirty="0">
                <a:solidFill>
                  <a:srgbClr val="FF0000"/>
                </a:solidFill>
              </a:rPr>
              <a:t>não recomendaria de forma alguma</a:t>
            </a:r>
          </a:p>
        </p:txBody>
      </p:sp>
      <p:grpSp>
        <p:nvGrpSpPr>
          <p:cNvPr id="109" name="Agrupar 108"/>
          <p:cNvGrpSpPr/>
          <p:nvPr/>
        </p:nvGrpSpPr>
        <p:grpSpPr>
          <a:xfrm>
            <a:off x="2177639" y="1450697"/>
            <a:ext cx="2152762" cy="1619205"/>
            <a:chOff x="2114899" y="1746548"/>
            <a:chExt cx="2152762" cy="1619205"/>
          </a:xfrm>
        </p:grpSpPr>
        <p:sp>
          <p:nvSpPr>
            <p:cNvPr id="25" name="Retângulo 24"/>
            <p:cNvSpPr/>
            <p:nvPr/>
          </p:nvSpPr>
          <p:spPr>
            <a:xfrm>
              <a:off x="2114899" y="2070065"/>
              <a:ext cx="2152762" cy="1015663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>
                <a:spcBef>
                  <a:spcPts val="600"/>
                </a:spcBef>
                <a:spcAft>
                  <a:spcPts val="600"/>
                </a:spcAft>
              </a:pPr>
              <a:r>
                <a:rPr lang="pt-BR" sz="6000" b="1" dirty="0">
                  <a:solidFill>
                    <a:srgbClr val="3366CC"/>
                  </a:solidFill>
                </a:rPr>
                <a:t>23</a:t>
              </a:r>
              <a:r>
                <a:rPr lang="pt-BR" sz="4800" b="1" dirty="0">
                  <a:solidFill>
                    <a:srgbClr val="3366CC"/>
                  </a:solidFill>
                </a:rPr>
                <a:t>%</a:t>
              </a:r>
              <a:endParaRPr lang="pt-BR" sz="8800" b="1" i="1" dirty="0">
                <a:solidFill>
                  <a:srgbClr val="3366CC"/>
                </a:solidFill>
              </a:endParaRPr>
            </a:p>
          </p:txBody>
        </p:sp>
        <p:sp>
          <p:nvSpPr>
            <p:cNvPr id="26" name="Elipse 25"/>
            <p:cNvSpPr/>
            <p:nvPr/>
          </p:nvSpPr>
          <p:spPr>
            <a:xfrm>
              <a:off x="2319794" y="1746548"/>
              <a:ext cx="1619205" cy="1619205"/>
            </a:xfrm>
            <a:prstGeom prst="ellipse">
              <a:avLst/>
            </a:prstGeom>
            <a:noFill/>
            <a:ln w="57150">
              <a:solidFill>
                <a:srgbClr val="3366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u="sng">
                <a:solidFill>
                  <a:srgbClr val="3366CC"/>
                </a:solidFill>
              </a:endParaRPr>
            </a:p>
          </p:txBody>
        </p:sp>
      </p:grpSp>
      <p:sp>
        <p:nvSpPr>
          <p:cNvPr id="27" name="Espaço Reservado para Conteúdo 3"/>
          <p:cNvSpPr txBox="1">
            <a:spLocks/>
          </p:cNvSpPr>
          <p:nvPr/>
        </p:nvSpPr>
        <p:spPr>
          <a:xfrm>
            <a:off x="495129" y="3375583"/>
            <a:ext cx="5062986" cy="94177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l">
              <a:lnSpc>
                <a:spcPct val="100000"/>
              </a:lnSpc>
              <a:buClr>
                <a:schemeClr val="accent1">
                  <a:lumMod val="75000"/>
                </a:schemeClr>
              </a:buClr>
              <a:buFont typeface="Courier New" panose="02070309020205020404" pitchFamily="49" charset="0"/>
              <a:buChar char="o"/>
            </a:pPr>
            <a:r>
              <a:rPr lang="pt-BR" sz="1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as vantagens e os benefícios de uma formalização do respectivo negócio ainda estaria bem longe de se tratar de algo consensual</a:t>
            </a:r>
            <a:r>
              <a:rPr lang="pt-BR" sz="18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(p35)</a:t>
            </a:r>
            <a:endParaRPr lang="pt-BR" sz="1200" strike="sngStrike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8" name="Retângulo 27"/>
          <p:cNvSpPr/>
          <p:nvPr/>
        </p:nvSpPr>
        <p:spPr>
          <a:xfrm>
            <a:off x="6437764" y="4587592"/>
            <a:ext cx="134505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Bef>
                <a:spcPts val="600"/>
              </a:spcBef>
              <a:spcAft>
                <a:spcPts val="600"/>
              </a:spcAft>
            </a:pPr>
            <a:r>
              <a:rPr lang="pt-BR" sz="2000" b="1" dirty="0">
                <a:solidFill>
                  <a:srgbClr val="FF0000"/>
                </a:solidFill>
              </a:rPr>
              <a:t>detratores</a:t>
            </a:r>
            <a:endParaRPr lang="pt-BR" sz="2000" b="1" i="1" dirty="0">
              <a:solidFill>
                <a:srgbClr val="FF0000"/>
              </a:solidFill>
            </a:endParaRPr>
          </a:p>
        </p:txBody>
      </p:sp>
      <p:sp>
        <p:nvSpPr>
          <p:cNvPr id="29" name="Retângulo 28"/>
          <p:cNvSpPr/>
          <p:nvPr/>
        </p:nvSpPr>
        <p:spPr>
          <a:xfrm>
            <a:off x="6295300" y="1229058"/>
            <a:ext cx="148752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Bef>
                <a:spcPts val="600"/>
              </a:spcBef>
              <a:spcAft>
                <a:spcPts val="600"/>
              </a:spcAft>
            </a:pPr>
            <a:r>
              <a:rPr lang="pt-BR" sz="2000" b="1" dirty="0">
                <a:solidFill>
                  <a:srgbClr val="3366CC"/>
                </a:solidFill>
              </a:rPr>
              <a:t>promotores</a:t>
            </a:r>
            <a:endParaRPr lang="pt-BR" sz="2000" b="1" i="1" dirty="0">
              <a:solidFill>
                <a:srgbClr val="3366CC"/>
              </a:solidFill>
            </a:endParaRPr>
          </a:p>
        </p:txBody>
      </p:sp>
      <p:grpSp>
        <p:nvGrpSpPr>
          <p:cNvPr id="59" name="Group 4"/>
          <p:cNvGrpSpPr>
            <a:grpSpLocks noChangeAspect="1"/>
          </p:cNvGrpSpPr>
          <p:nvPr/>
        </p:nvGrpSpPr>
        <p:grpSpPr bwMode="auto">
          <a:xfrm>
            <a:off x="943185" y="1859974"/>
            <a:ext cx="787400" cy="919162"/>
            <a:chOff x="780" y="1358"/>
            <a:chExt cx="496" cy="579"/>
          </a:xfrm>
          <a:solidFill>
            <a:srgbClr val="003399"/>
          </a:solidFill>
        </p:grpSpPr>
        <p:sp>
          <p:nvSpPr>
            <p:cNvPr id="62" name="Freeform 6"/>
            <p:cNvSpPr>
              <a:spLocks/>
            </p:cNvSpPr>
            <p:nvPr/>
          </p:nvSpPr>
          <p:spPr bwMode="auto">
            <a:xfrm>
              <a:off x="846" y="1497"/>
              <a:ext cx="282" cy="440"/>
            </a:xfrm>
            <a:custGeom>
              <a:avLst/>
              <a:gdLst>
                <a:gd name="T0" fmla="*/ 496 w 1690"/>
                <a:gd name="T1" fmla="*/ 3 h 2637"/>
                <a:gd name="T2" fmla="*/ 598 w 1690"/>
                <a:gd name="T3" fmla="*/ 46 h 2637"/>
                <a:gd name="T4" fmla="*/ 669 w 1690"/>
                <a:gd name="T5" fmla="*/ 129 h 2637"/>
                <a:gd name="T6" fmla="*/ 695 w 1690"/>
                <a:gd name="T7" fmla="*/ 239 h 2637"/>
                <a:gd name="T8" fmla="*/ 881 w 1690"/>
                <a:gd name="T9" fmla="*/ 468 h 2637"/>
                <a:gd name="T10" fmla="*/ 1161 w 1690"/>
                <a:gd name="T11" fmla="*/ 173 h 2637"/>
                <a:gd name="T12" fmla="*/ 1142 w 1690"/>
                <a:gd name="T13" fmla="*/ 145 h 2637"/>
                <a:gd name="T14" fmla="*/ 1145 w 1690"/>
                <a:gd name="T15" fmla="*/ 96 h 2637"/>
                <a:gd name="T16" fmla="*/ 1180 w 1690"/>
                <a:gd name="T17" fmla="*/ 62 h 2637"/>
                <a:gd name="T18" fmla="*/ 1230 w 1690"/>
                <a:gd name="T19" fmla="*/ 64 h 2637"/>
                <a:gd name="T20" fmla="*/ 1394 w 1690"/>
                <a:gd name="T21" fmla="*/ 196 h 2637"/>
                <a:gd name="T22" fmla="*/ 1475 w 1690"/>
                <a:gd name="T23" fmla="*/ 179 h 2637"/>
                <a:gd name="T24" fmla="*/ 1553 w 1690"/>
                <a:gd name="T25" fmla="*/ 204 h 2637"/>
                <a:gd name="T26" fmla="*/ 1610 w 1690"/>
                <a:gd name="T27" fmla="*/ 265 h 2637"/>
                <a:gd name="T28" fmla="*/ 1628 w 1690"/>
                <a:gd name="T29" fmla="*/ 356 h 2637"/>
                <a:gd name="T30" fmla="*/ 1680 w 1690"/>
                <a:gd name="T31" fmla="*/ 437 h 2637"/>
                <a:gd name="T32" fmla="*/ 1690 w 1690"/>
                <a:gd name="T33" fmla="*/ 485 h 2637"/>
                <a:gd name="T34" fmla="*/ 1665 w 1690"/>
                <a:gd name="T35" fmla="*/ 526 h 2637"/>
                <a:gd name="T36" fmla="*/ 1626 w 1690"/>
                <a:gd name="T37" fmla="*/ 539 h 2637"/>
                <a:gd name="T38" fmla="*/ 1585 w 1690"/>
                <a:gd name="T39" fmla="*/ 524 h 2637"/>
                <a:gd name="T40" fmla="*/ 905 w 1690"/>
                <a:gd name="T41" fmla="*/ 821 h 2637"/>
                <a:gd name="T42" fmla="*/ 829 w 1690"/>
                <a:gd name="T43" fmla="*/ 828 h 2637"/>
                <a:gd name="T44" fmla="*/ 760 w 1690"/>
                <a:gd name="T45" fmla="*/ 800 h 2637"/>
                <a:gd name="T46" fmla="*/ 650 w 1690"/>
                <a:gd name="T47" fmla="*/ 878 h 2637"/>
                <a:gd name="T48" fmla="*/ 695 w 1690"/>
                <a:gd name="T49" fmla="*/ 926 h 2637"/>
                <a:gd name="T50" fmla="*/ 1076 w 1690"/>
                <a:gd name="T51" fmla="*/ 1321 h 2637"/>
                <a:gd name="T52" fmla="*/ 1167 w 1690"/>
                <a:gd name="T53" fmla="*/ 1364 h 2637"/>
                <a:gd name="T54" fmla="*/ 1224 w 1690"/>
                <a:gd name="T55" fmla="*/ 1445 h 2637"/>
                <a:gd name="T56" fmla="*/ 1235 w 1690"/>
                <a:gd name="T57" fmla="*/ 2441 h 2637"/>
                <a:gd name="T58" fmla="*/ 1209 w 1690"/>
                <a:gd name="T59" fmla="*/ 2539 h 2637"/>
                <a:gd name="T60" fmla="*/ 1139 w 1690"/>
                <a:gd name="T61" fmla="*/ 2609 h 2637"/>
                <a:gd name="T62" fmla="*/ 1041 w 1690"/>
                <a:gd name="T63" fmla="*/ 2637 h 2637"/>
                <a:gd name="T64" fmla="*/ 942 w 1690"/>
                <a:gd name="T65" fmla="*/ 2609 h 2637"/>
                <a:gd name="T66" fmla="*/ 872 w 1690"/>
                <a:gd name="T67" fmla="*/ 2539 h 2637"/>
                <a:gd name="T68" fmla="*/ 846 w 1690"/>
                <a:gd name="T69" fmla="*/ 2441 h 2637"/>
                <a:gd name="T70" fmla="*/ 817 w 1690"/>
                <a:gd name="T71" fmla="*/ 1709 h 2637"/>
                <a:gd name="T72" fmla="*/ 732 w 1690"/>
                <a:gd name="T73" fmla="*/ 1709 h 2637"/>
                <a:gd name="T74" fmla="*/ 611 w 1690"/>
                <a:gd name="T75" fmla="*/ 1710 h 2637"/>
                <a:gd name="T76" fmla="*/ 476 w 1690"/>
                <a:gd name="T77" fmla="*/ 1710 h 2637"/>
                <a:gd name="T78" fmla="*/ 343 w 1690"/>
                <a:gd name="T79" fmla="*/ 1710 h 2637"/>
                <a:gd name="T80" fmla="*/ 234 w 1690"/>
                <a:gd name="T81" fmla="*/ 1708 h 2637"/>
                <a:gd name="T82" fmla="*/ 166 w 1690"/>
                <a:gd name="T83" fmla="*/ 1706 h 2637"/>
                <a:gd name="T84" fmla="*/ 94 w 1690"/>
                <a:gd name="T85" fmla="*/ 1681 h 2637"/>
                <a:gd name="T86" fmla="*/ 25 w 1690"/>
                <a:gd name="T87" fmla="*/ 1611 h 2637"/>
                <a:gd name="T88" fmla="*/ 0 w 1690"/>
                <a:gd name="T89" fmla="*/ 1513 h 2637"/>
                <a:gd name="T90" fmla="*/ 11 w 1690"/>
                <a:gd name="T91" fmla="*/ 163 h 2637"/>
                <a:gd name="T92" fmla="*/ 69 w 1690"/>
                <a:gd name="T93" fmla="*/ 70 h 2637"/>
                <a:gd name="T94" fmla="*/ 162 w 1690"/>
                <a:gd name="T95" fmla="*/ 13 h 2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90" h="2637">
                  <a:moveTo>
                    <a:pt x="237" y="0"/>
                  </a:moveTo>
                  <a:lnTo>
                    <a:pt x="458" y="0"/>
                  </a:lnTo>
                  <a:lnTo>
                    <a:pt x="496" y="3"/>
                  </a:lnTo>
                  <a:lnTo>
                    <a:pt x="533" y="13"/>
                  </a:lnTo>
                  <a:lnTo>
                    <a:pt x="566" y="27"/>
                  </a:lnTo>
                  <a:lnTo>
                    <a:pt x="598" y="46"/>
                  </a:lnTo>
                  <a:lnTo>
                    <a:pt x="625" y="70"/>
                  </a:lnTo>
                  <a:lnTo>
                    <a:pt x="650" y="98"/>
                  </a:lnTo>
                  <a:lnTo>
                    <a:pt x="669" y="129"/>
                  </a:lnTo>
                  <a:lnTo>
                    <a:pt x="683" y="163"/>
                  </a:lnTo>
                  <a:lnTo>
                    <a:pt x="692" y="200"/>
                  </a:lnTo>
                  <a:lnTo>
                    <a:pt x="695" y="239"/>
                  </a:lnTo>
                  <a:lnTo>
                    <a:pt x="695" y="242"/>
                  </a:lnTo>
                  <a:lnTo>
                    <a:pt x="571" y="167"/>
                  </a:lnTo>
                  <a:lnTo>
                    <a:pt x="881" y="468"/>
                  </a:lnTo>
                  <a:lnTo>
                    <a:pt x="1268" y="262"/>
                  </a:lnTo>
                  <a:lnTo>
                    <a:pt x="1161" y="174"/>
                  </a:lnTo>
                  <a:lnTo>
                    <a:pt x="1161" y="173"/>
                  </a:lnTo>
                  <a:lnTo>
                    <a:pt x="1160" y="172"/>
                  </a:lnTo>
                  <a:lnTo>
                    <a:pt x="1149" y="159"/>
                  </a:lnTo>
                  <a:lnTo>
                    <a:pt x="1142" y="145"/>
                  </a:lnTo>
                  <a:lnTo>
                    <a:pt x="1138" y="129"/>
                  </a:lnTo>
                  <a:lnTo>
                    <a:pt x="1139" y="112"/>
                  </a:lnTo>
                  <a:lnTo>
                    <a:pt x="1145" y="96"/>
                  </a:lnTo>
                  <a:lnTo>
                    <a:pt x="1153" y="82"/>
                  </a:lnTo>
                  <a:lnTo>
                    <a:pt x="1166" y="71"/>
                  </a:lnTo>
                  <a:lnTo>
                    <a:pt x="1180" y="62"/>
                  </a:lnTo>
                  <a:lnTo>
                    <a:pt x="1197" y="59"/>
                  </a:lnTo>
                  <a:lnTo>
                    <a:pt x="1214" y="59"/>
                  </a:lnTo>
                  <a:lnTo>
                    <a:pt x="1230" y="64"/>
                  </a:lnTo>
                  <a:lnTo>
                    <a:pt x="1245" y="74"/>
                  </a:lnTo>
                  <a:lnTo>
                    <a:pt x="1284" y="107"/>
                  </a:lnTo>
                  <a:lnTo>
                    <a:pt x="1394" y="196"/>
                  </a:lnTo>
                  <a:lnTo>
                    <a:pt x="1420" y="186"/>
                  </a:lnTo>
                  <a:lnTo>
                    <a:pt x="1447" y="181"/>
                  </a:lnTo>
                  <a:lnTo>
                    <a:pt x="1475" y="179"/>
                  </a:lnTo>
                  <a:lnTo>
                    <a:pt x="1502" y="183"/>
                  </a:lnTo>
                  <a:lnTo>
                    <a:pt x="1529" y="191"/>
                  </a:lnTo>
                  <a:lnTo>
                    <a:pt x="1553" y="204"/>
                  </a:lnTo>
                  <a:lnTo>
                    <a:pt x="1575" y="221"/>
                  </a:lnTo>
                  <a:lnTo>
                    <a:pt x="1594" y="241"/>
                  </a:lnTo>
                  <a:lnTo>
                    <a:pt x="1610" y="265"/>
                  </a:lnTo>
                  <a:lnTo>
                    <a:pt x="1621" y="295"/>
                  </a:lnTo>
                  <a:lnTo>
                    <a:pt x="1628" y="325"/>
                  </a:lnTo>
                  <a:lnTo>
                    <a:pt x="1628" y="356"/>
                  </a:lnTo>
                  <a:lnTo>
                    <a:pt x="1621" y="386"/>
                  </a:lnTo>
                  <a:lnTo>
                    <a:pt x="1667" y="423"/>
                  </a:lnTo>
                  <a:lnTo>
                    <a:pt x="1680" y="437"/>
                  </a:lnTo>
                  <a:lnTo>
                    <a:pt x="1687" y="452"/>
                  </a:lnTo>
                  <a:lnTo>
                    <a:pt x="1690" y="468"/>
                  </a:lnTo>
                  <a:lnTo>
                    <a:pt x="1690" y="485"/>
                  </a:lnTo>
                  <a:lnTo>
                    <a:pt x="1685" y="501"/>
                  </a:lnTo>
                  <a:lnTo>
                    <a:pt x="1676" y="515"/>
                  </a:lnTo>
                  <a:lnTo>
                    <a:pt x="1665" y="526"/>
                  </a:lnTo>
                  <a:lnTo>
                    <a:pt x="1653" y="533"/>
                  </a:lnTo>
                  <a:lnTo>
                    <a:pt x="1639" y="538"/>
                  </a:lnTo>
                  <a:lnTo>
                    <a:pt x="1626" y="539"/>
                  </a:lnTo>
                  <a:lnTo>
                    <a:pt x="1611" y="538"/>
                  </a:lnTo>
                  <a:lnTo>
                    <a:pt x="1597" y="532"/>
                  </a:lnTo>
                  <a:lnTo>
                    <a:pt x="1585" y="524"/>
                  </a:lnTo>
                  <a:lnTo>
                    <a:pt x="1539" y="487"/>
                  </a:lnTo>
                  <a:lnTo>
                    <a:pt x="929" y="810"/>
                  </a:lnTo>
                  <a:lnTo>
                    <a:pt x="905" y="821"/>
                  </a:lnTo>
                  <a:lnTo>
                    <a:pt x="880" y="827"/>
                  </a:lnTo>
                  <a:lnTo>
                    <a:pt x="853" y="829"/>
                  </a:lnTo>
                  <a:lnTo>
                    <a:pt x="829" y="828"/>
                  </a:lnTo>
                  <a:lnTo>
                    <a:pt x="805" y="822"/>
                  </a:lnTo>
                  <a:lnTo>
                    <a:pt x="782" y="813"/>
                  </a:lnTo>
                  <a:lnTo>
                    <a:pt x="760" y="800"/>
                  </a:lnTo>
                  <a:lnTo>
                    <a:pt x="740" y="784"/>
                  </a:lnTo>
                  <a:lnTo>
                    <a:pt x="345" y="401"/>
                  </a:lnTo>
                  <a:lnTo>
                    <a:pt x="650" y="878"/>
                  </a:lnTo>
                  <a:lnTo>
                    <a:pt x="663" y="896"/>
                  </a:lnTo>
                  <a:lnTo>
                    <a:pt x="678" y="913"/>
                  </a:lnTo>
                  <a:lnTo>
                    <a:pt x="695" y="926"/>
                  </a:lnTo>
                  <a:lnTo>
                    <a:pt x="695" y="1318"/>
                  </a:lnTo>
                  <a:lnTo>
                    <a:pt x="1041" y="1318"/>
                  </a:lnTo>
                  <a:lnTo>
                    <a:pt x="1076" y="1321"/>
                  </a:lnTo>
                  <a:lnTo>
                    <a:pt x="1109" y="1331"/>
                  </a:lnTo>
                  <a:lnTo>
                    <a:pt x="1139" y="1345"/>
                  </a:lnTo>
                  <a:lnTo>
                    <a:pt x="1167" y="1364"/>
                  </a:lnTo>
                  <a:lnTo>
                    <a:pt x="1190" y="1388"/>
                  </a:lnTo>
                  <a:lnTo>
                    <a:pt x="1209" y="1415"/>
                  </a:lnTo>
                  <a:lnTo>
                    <a:pt x="1224" y="1445"/>
                  </a:lnTo>
                  <a:lnTo>
                    <a:pt x="1232" y="1479"/>
                  </a:lnTo>
                  <a:lnTo>
                    <a:pt x="1235" y="1514"/>
                  </a:lnTo>
                  <a:lnTo>
                    <a:pt x="1235" y="2441"/>
                  </a:lnTo>
                  <a:lnTo>
                    <a:pt x="1232" y="2476"/>
                  </a:lnTo>
                  <a:lnTo>
                    <a:pt x="1224" y="2509"/>
                  </a:lnTo>
                  <a:lnTo>
                    <a:pt x="1209" y="2539"/>
                  </a:lnTo>
                  <a:lnTo>
                    <a:pt x="1190" y="2567"/>
                  </a:lnTo>
                  <a:lnTo>
                    <a:pt x="1167" y="2590"/>
                  </a:lnTo>
                  <a:lnTo>
                    <a:pt x="1139" y="2609"/>
                  </a:lnTo>
                  <a:lnTo>
                    <a:pt x="1109" y="2624"/>
                  </a:lnTo>
                  <a:lnTo>
                    <a:pt x="1076" y="2633"/>
                  </a:lnTo>
                  <a:lnTo>
                    <a:pt x="1041" y="2637"/>
                  </a:lnTo>
                  <a:lnTo>
                    <a:pt x="1005" y="2633"/>
                  </a:lnTo>
                  <a:lnTo>
                    <a:pt x="973" y="2624"/>
                  </a:lnTo>
                  <a:lnTo>
                    <a:pt x="942" y="2609"/>
                  </a:lnTo>
                  <a:lnTo>
                    <a:pt x="915" y="2590"/>
                  </a:lnTo>
                  <a:lnTo>
                    <a:pt x="891" y="2567"/>
                  </a:lnTo>
                  <a:lnTo>
                    <a:pt x="872" y="2539"/>
                  </a:lnTo>
                  <a:lnTo>
                    <a:pt x="858" y="2509"/>
                  </a:lnTo>
                  <a:lnTo>
                    <a:pt x="849" y="2476"/>
                  </a:lnTo>
                  <a:lnTo>
                    <a:pt x="846" y="2441"/>
                  </a:lnTo>
                  <a:lnTo>
                    <a:pt x="846" y="1709"/>
                  </a:lnTo>
                  <a:lnTo>
                    <a:pt x="834" y="1709"/>
                  </a:lnTo>
                  <a:lnTo>
                    <a:pt x="817" y="1709"/>
                  </a:lnTo>
                  <a:lnTo>
                    <a:pt x="793" y="1709"/>
                  </a:lnTo>
                  <a:lnTo>
                    <a:pt x="765" y="1709"/>
                  </a:lnTo>
                  <a:lnTo>
                    <a:pt x="732" y="1709"/>
                  </a:lnTo>
                  <a:lnTo>
                    <a:pt x="694" y="1709"/>
                  </a:lnTo>
                  <a:lnTo>
                    <a:pt x="654" y="1710"/>
                  </a:lnTo>
                  <a:lnTo>
                    <a:pt x="611" y="1710"/>
                  </a:lnTo>
                  <a:lnTo>
                    <a:pt x="566" y="1710"/>
                  </a:lnTo>
                  <a:lnTo>
                    <a:pt x="521" y="1710"/>
                  </a:lnTo>
                  <a:lnTo>
                    <a:pt x="476" y="1710"/>
                  </a:lnTo>
                  <a:lnTo>
                    <a:pt x="430" y="1710"/>
                  </a:lnTo>
                  <a:lnTo>
                    <a:pt x="386" y="1710"/>
                  </a:lnTo>
                  <a:lnTo>
                    <a:pt x="343" y="1710"/>
                  </a:lnTo>
                  <a:lnTo>
                    <a:pt x="302" y="1709"/>
                  </a:lnTo>
                  <a:lnTo>
                    <a:pt x="267" y="1709"/>
                  </a:lnTo>
                  <a:lnTo>
                    <a:pt x="234" y="1708"/>
                  </a:lnTo>
                  <a:lnTo>
                    <a:pt x="205" y="1708"/>
                  </a:lnTo>
                  <a:lnTo>
                    <a:pt x="182" y="1707"/>
                  </a:lnTo>
                  <a:lnTo>
                    <a:pt x="166" y="1706"/>
                  </a:lnTo>
                  <a:lnTo>
                    <a:pt x="156" y="1705"/>
                  </a:lnTo>
                  <a:lnTo>
                    <a:pt x="124" y="1695"/>
                  </a:lnTo>
                  <a:lnTo>
                    <a:pt x="94" y="1681"/>
                  </a:lnTo>
                  <a:lnTo>
                    <a:pt x="67" y="1662"/>
                  </a:lnTo>
                  <a:lnTo>
                    <a:pt x="44" y="1637"/>
                  </a:lnTo>
                  <a:lnTo>
                    <a:pt x="25" y="1611"/>
                  </a:lnTo>
                  <a:lnTo>
                    <a:pt x="11" y="1580"/>
                  </a:lnTo>
                  <a:lnTo>
                    <a:pt x="3" y="1547"/>
                  </a:lnTo>
                  <a:lnTo>
                    <a:pt x="0" y="1513"/>
                  </a:lnTo>
                  <a:lnTo>
                    <a:pt x="0" y="239"/>
                  </a:lnTo>
                  <a:lnTo>
                    <a:pt x="3" y="200"/>
                  </a:lnTo>
                  <a:lnTo>
                    <a:pt x="11" y="163"/>
                  </a:lnTo>
                  <a:lnTo>
                    <a:pt x="26" y="129"/>
                  </a:lnTo>
                  <a:lnTo>
                    <a:pt x="45" y="98"/>
                  </a:lnTo>
                  <a:lnTo>
                    <a:pt x="69" y="70"/>
                  </a:lnTo>
                  <a:lnTo>
                    <a:pt x="97" y="46"/>
                  </a:lnTo>
                  <a:lnTo>
                    <a:pt x="127" y="27"/>
                  </a:lnTo>
                  <a:lnTo>
                    <a:pt x="162" y="13"/>
                  </a:lnTo>
                  <a:lnTo>
                    <a:pt x="198" y="3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7"/>
            <p:cNvSpPr>
              <a:spLocks/>
            </p:cNvSpPr>
            <p:nvPr/>
          </p:nvSpPr>
          <p:spPr bwMode="auto">
            <a:xfrm>
              <a:off x="840" y="1358"/>
              <a:ext cx="126" cy="127"/>
            </a:xfrm>
            <a:custGeom>
              <a:avLst/>
              <a:gdLst>
                <a:gd name="T0" fmla="*/ 381 w 761"/>
                <a:gd name="T1" fmla="*/ 0 h 761"/>
                <a:gd name="T2" fmla="*/ 381 w 761"/>
                <a:gd name="T3" fmla="*/ 0 h 761"/>
                <a:gd name="T4" fmla="*/ 428 w 761"/>
                <a:gd name="T5" fmla="*/ 4 h 761"/>
                <a:gd name="T6" fmla="*/ 473 w 761"/>
                <a:gd name="T7" fmla="*/ 12 h 761"/>
                <a:gd name="T8" fmla="*/ 518 w 761"/>
                <a:gd name="T9" fmla="*/ 26 h 761"/>
                <a:gd name="T10" fmla="*/ 559 w 761"/>
                <a:gd name="T11" fmla="*/ 45 h 761"/>
                <a:gd name="T12" fmla="*/ 597 w 761"/>
                <a:gd name="T13" fmla="*/ 68 h 761"/>
                <a:gd name="T14" fmla="*/ 633 w 761"/>
                <a:gd name="T15" fmla="*/ 97 h 761"/>
                <a:gd name="T16" fmla="*/ 664 w 761"/>
                <a:gd name="T17" fmla="*/ 128 h 761"/>
                <a:gd name="T18" fmla="*/ 692 w 761"/>
                <a:gd name="T19" fmla="*/ 163 h 761"/>
                <a:gd name="T20" fmla="*/ 716 w 761"/>
                <a:gd name="T21" fmla="*/ 202 h 761"/>
                <a:gd name="T22" fmla="*/ 735 w 761"/>
                <a:gd name="T23" fmla="*/ 243 h 761"/>
                <a:gd name="T24" fmla="*/ 749 w 761"/>
                <a:gd name="T25" fmla="*/ 287 h 761"/>
                <a:gd name="T26" fmla="*/ 757 w 761"/>
                <a:gd name="T27" fmla="*/ 333 h 761"/>
                <a:gd name="T28" fmla="*/ 761 w 761"/>
                <a:gd name="T29" fmla="*/ 381 h 761"/>
                <a:gd name="T30" fmla="*/ 757 w 761"/>
                <a:gd name="T31" fmla="*/ 428 h 761"/>
                <a:gd name="T32" fmla="*/ 749 w 761"/>
                <a:gd name="T33" fmla="*/ 475 h 761"/>
                <a:gd name="T34" fmla="*/ 735 w 761"/>
                <a:gd name="T35" fmla="*/ 518 h 761"/>
                <a:gd name="T36" fmla="*/ 716 w 761"/>
                <a:gd name="T37" fmla="*/ 559 h 761"/>
                <a:gd name="T38" fmla="*/ 692 w 761"/>
                <a:gd name="T39" fmla="*/ 598 h 761"/>
                <a:gd name="T40" fmla="*/ 664 w 761"/>
                <a:gd name="T41" fmla="*/ 633 h 761"/>
                <a:gd name="T42" fmla="*/ 633 w 761"/>
                <a:gd name="T43" fmla="*/ 665 h 761"/>
                <a:gd name="T44" fmla="*/ 597 w 761"/>
                <a:gd name="T45" fmla="*/ 693 h 761"/>
                <a:gd name="T46" fmla="*/ 559 w 761"/>
                <a:gd name="T47" fmla="*/ 717 h 761"/>
                <a:gd name="T48" fmla="*/ 518 w 761"/>
                <a:gd name="T49" fmla="*/ 736 h 761"/>
                <a:gd name="T50" fmla="*/ 473 w 761"/>
                <a:gd name="T51" fmla="*/ 749 h 761"/>
                <a:gd name="T52" fmla="*/ 428 w 761"/>
                <a:gd name="T53" fmla="*/ 758 h 761"/>
                <a:gd name="T54" fmla="*/ 381 w 761"/>
                <a:gd name="T55" fmla="*/ 761 h 761"/>
                <a:gd name="T56" fmla="*/ 332 w 761"/>
                <a:gd name="T57" fmla="*/ 758 h 761"/>
                <a:gd name="T58" fmla="*/ 287 w 761"/>
                <a:gd name="T59" fmla="*/ 749 h 761"/>
                <a:gd name="T60" fmla="*/ 242 w 761"/>
                <a:gd name="T61" fmla="*/ 736 h 761"/>
                <a:gd name="T62" fmla="*/ 201 w 761"/>
                <a:gd name="T63" fmla="*/ 717 h 761"/>
                <a:gd name="T64" fmla="*/ 163 w 761"/>
                <a:gd name="T65" fmla="*/ 693 h 761"/>
                <a:gd name="T66" fmla="*/ 127 w 761"/>
                <a:gd name="T67" fmla="*/ 665 h 761"/>
                <a:gd name="T68" fmla="*/ 96 w 761"/>
                <a:gd name="T69" fmla="*/ 633 h 761"/>
                <a:gd name="T70" fmla="*/ 68 w 761"/>
                <a:gd name="T71" fmla="*/ 598 h 761"/>
                <a:gd name="T72" fmla="*/ 45 w 761"/>
                <a:gd name="T73" fmla="*/ 559 h 761"/>
                <a:gd name="T74" fmla="*/ 26 w 761"/>
                <a:gd name="T75" fmla="*/ 518 h 761"/>
                <a:gd name="T76" fmla="*/ 11 w 761"/>
                <a:gd name="T77" fmla="*/ 475 h 761"/>
                <a:gd name="T78" fmla="*/ 3 w 761"/>
                <a:gd name="T79" fmla="*/ 428 h 761"/>
                <a:gd name="T80" fmla="*/ 0 w 761"/>
                <a:gd name="T81" fmla="*/ 381 h 761"/>
                <a:gd name="T82" fmla="*/ 3 w 761"/>
                <a:gd name="T83" fmla="*/ 333 h 761"/>
                <a:gd name="T84" fmla="*/ 11 w 761"/>
                <a:gd name="T85" fmla="*/ 287 h 761"/>
                <a:gd name="T86" fmla="*/ 26 w 761"/>
                <a:gd name="T87" fmla="*/ 243 h 761"/>
                <a:gd name="T88" fmla="*/ 45 w 761"/>
                <a:gd name="T89" fmla="*/ 202 h 761"/>
                <a:gd name="T90" fmla="*/ 68 w 761"/>
                <a:gd name="T91" fmla="*/ 163 h 761"/>
                <a:gd name="T92" fmla="*/ 96 w 761"/>
                <a:gd name="T93" fmla="*/ 128 h 761"/>
                <a:gd name="T94" fmla="*/ 127 w 761"/>
                <a:gd name="T95" fmla="*/ 97 h 761"/>
                <a:gd name="T96" fmla="*/ 163 w 761"/>
                <a:gd name="T97" fmla="*/ 68 h 761"/>
                <a:gd name="T98" fmla="*/ 201 w 761"/>
                <a:gd name="T99" fmla="*/ 45 h 761"/>
                <a:gd name="T100" fmla="*/ 242 w 761"/>
                <a:gd name="T101" fmla="*/ 26 h 761"/>
                <a:gd name="T102" fmla="*/ 287 w 761"/>
                <a:gd name="T103" fmla="*/ 12 h 761"/>
                <a:gd name="T104" fmla="*/ 332 w 761"/>
                <a:gd name="T105" fmla="*/ 4 h 761"/>
                <a:gd name="T106" fmla="*/ 381 w 761"/>
                <a:gd name="T107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61" h="761">
                  <a:moveTo>
                    <a:pt x="381" y="0"/>
                  </a:moveTo>
                  <a:lnTo>
                    <a:pt x="381" y="0"/>
                  </a:lnTo>
                  <a:lnTo>
                    <a:pt x="428" y="4"/>
                  </a:lnTo>
                  <a:lnTo>
                    <a:pt x="473" y="12"/>
                  </a:lnTo>
                  <a:lnTo>
                    <a:pt x="518" y="26"/>
                  </a:lnTo>
                  <a:lnTo>
                    <a:pt x="559" y="45"/>
                  </a:lnTo>
                  <a:lnTo>
                    <a:pt x="597" y="68"/>
                  </a:lnTo>
                  <a:lnTo>
                    <a:pt x="633" y="97"/>
                  </a:lnTo>
                  <a:lnTo>
                    <a:pt x="664" y="128"/>
                  </a:lnTo>
                  <a:lnTo>
                    <a:pt x="692" y="163"/>
                  </a:lnTo>
                  <a:lnTo>
                    <a:pt x="716" y="202"/>
                  </a:lnTo>
                  <a:lnTo>
                    <a:pt x="735" y="243"/>
                  </a:lnTo>
                  <a:lnTo>
                    <a:pt x="749" y="287"/>
                  </a:lnTo>
                  <a:lnTo>
                    <a:pt x="757" y="333"/>
                  </a:lnTo>
                  <a:lnTo>
                    <a:pt x="761" y="381"/>
                  </a:lnTo>
                  <a:lnTo>
                    <a:pt x="757" y="428"/>
                  </a:lnTo>
                  <a:lnTo>
                    <a:pt x="749" y="475"/>
                  </a:lnTo>
                  <a:lnTo>
                    <a:pt x="735" y="518"/>
                  </a:lnTo>
                  <a:lnTo>
                    <a:pt x="716" y="559"/>
                  </a:lnTo>
                  <a:lnTo>
                    <a:pt x="692" y="598"/>
                  </a:lnTo>
                  <a:lnTo>
                    <a:pt x="664" y="633"/>
                  </a:lnTo>
                  <a:lnTo>
                    <a:pt x="633" y="665"/>
                  </a:lnTo>
                  <a:lnTo>
                    <a:pt x="597" y="693"/>
                  </a:lnTo>
                  <a:lnTo>
                    <a:pt x="559" y="717"/>
                  </a:lnTo>
                  <a:lnTo>
                    <a:pt x="518" y="736"/>
                  </a:lnTo>
                  <a:lnTo>
                    <a:pt x="473" y="749"/>
                  </a:lnTo>
                  <a:lnTo>
                    <a:pt x="428" y="758"/>
                  </a:lnTo>
                  <a:lnTo>
                    <a:pt x="381" y="761"/>
                  </a:lnTo>
                  <a:lnTo>
                    <a:pt x="332" y="758"/>
                  </a:lnTo>
                  <a:lnTo>
                    <a:pt x="287" y="749"/>
                  </a:lnTo>
                  <a:lnTo>
                    <a:pt x="242" y="736"/>
                  </a:lnTo>
                  <a:lnTo>
                    <a:pt x="201" y="717"/>
                  </a:lnTo>
                  <a:lnTo>
                    <a:pt x="163" y="693"/>
                  </a:lnTo>
                  <a:lnTo>
                    <a:pt x="127" y="665"/>
                  </a:lnTo>
                  <a:lnTo>
                    <a:pt x="96" y="633"/>
                  </a:lnTo>
                  <a:lnTo>
                    <a:pt x="68" y="598"/>
                  </a:lnTo>
                  <a:lnTo>
                    <a:pt x="45" y="559"/>
                  </a:lnTo>
                  <a:lnTo>
                    <a:pt x="26" y="518"/>
                  </a:lnTo>
                  <a:lnTo>
                    <a:pt x="11" y="475"/>
                  </a:lnTo>
                  <a:lnTo>
                    <a:pt x="3" y="428"/>
                  </a:lnTo>
                  <a:lnTo>
                    <a:pt x="0" y="381"/>
                  </a:lnTo>
                  <a:lnTo>
                    <a:pt x="3" y="333"/>
                  </a:lnTo>
                  <a:lnTo>
                    <a:pt x="11" y="287"/>
                  </a:lnTo>
                  <a:lnTo>
                    <a:pt x="26" y="243"/>
                  </a:lnTo>
                  <a:lnTo>
                    <a:pt x="45" y="202"/>
                  </a:lnTo>
                  <a:lnTo>
                    <a:pt x="68" y="163"/>
                  </a:lnTo>
                  <a:lnTo>
                    <a:pt x="96" y="128"/>
                  </a:lnTo>
                  <a:lnTo>
                    <a:pt x="127" y="97"/>
                  </a:lnTo>
                  <a:lnTo>
                    <a:pt x="163" y="68"/>
                  </a:lnTo>
                  <a:lnTo>
                    <a:pt x="201" y="45"/>
                  </a:lnTo>
                  <a:lnTo>
                    <a:pt x="242" y="26"/>
                  </a:lnTo>
                  <a:lnTo>
                    <a:pt x="287" y="12"/>
                  </a:lnTo>
                  <a:lnTo>
                    <a:pt x="332" y="4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1046" y="1502"/>
              <a:ext cx="230" cy="435"/>
            </a:xfrm>
            <a:custGeom>
              <a:avLst/>
              <a:gdLst>
                <a:gd name="T0" fmla="*/ 1248 w 1386"/>
                <a:gd name="T1" fmla="*/ 0 h 2609"/>
                <a:gd name="T2" fmla="*/ 1272 w 1386"/>
                <a:gd name="T3" fmla="*/ 1 h 2609"/>
                <a:gd name="T4" fmla="*/ 1297 w 1386"/>
                <a:gd name="T5" fmla="*/ 7 h 2609"/>
                <a:gd name="T6" fmla="*/ 1319 w 1386"/>
                <a:gd name="T7" fmla="*/ 16 h 2609"/>
                <a:gd name="T8" fmla="*/ 1340 w 1386"/>
                <a:gd name="T9" fmla="*/ 31 h 2609"/>
                <a:gd name="T10" fmla="*/ 1358 w 1386"/>
                <a:gd name="T11" fmla="*/ 50 h 2609"/>
                <a:gd name="T12" fmla="*/ 1373 w 1386"/>
                <a:gd name="T13" fmla="*/ 72 h 2609"/>
                <a:gd name="T14" fmla="*/ 1382 w 1386"/>
                <a:gd name="T15" fmla="*/ 97 h 2609"/>
                <a:gd name="T16" fmla="*/ 1386 w 1386"/>
                <a:gd name="T17" fmla="*/ 122 h 2609"/>
                <a:gd name="T18" fmla="*/ 1386 w 1386"/>
                <a:gd name="T19" fmla="*/ 146 h 2609"/>
                <a:gd name="T20" fmla="*/ 1381 w 1386"/>
                <a:gd name="T21" fmla="*/ 170 h 2609"/>
                <a:gd name="T22" fmla="*/ 1370 w 1386"/>
                <a:gd name="T23" fmla="*/ 194 h 2609"/>
                <a:gd name="T24" fmla="*/ 1355 w 1386"/>
                <a:gd name="T25" fmla="*/ 215 h 2609"/>
                <a:gd name="T26" fmla="*/ 1336 w 1386"/>
                <a:gd name="T27" fmla="*/ 233 h 2609"/>
                <a:gd name="T28" fmla="*/ 1083 w 1386"/>
                <a:gd name="T29" fmla="*/ 431 h 2609"/>
                <a:gd name="T30" fmla="*/ 1083 w 1386"/>
                <a:gd name="T31" fmla="*/ 2517 h 2609"/>
                <a:gd name="T32" fmla="*/ 1080 w 1386"/>
                <a:gd name="T33" fmla="*/ 2541 h 2609"/>
                <a:gd name="T34" fmla="*/ 1071 w 1386"/>
                <a:gd name="T35" fmla="*/ 2563 h 2609"/>
                <a:gd name="T36" fmla="*/ 1057 w 1386"/>
                <a:gd name="T37" fmla="*/ 2581 h 2609"/>
                <a:gd name="T38" fmla="*/ 1039 w 1386"/>
                <a:gd name="T39" fmla="*/ 2596 h 2609"/>
                <a:gd name="T40" fmla="*/ 1017 w 1386"/>
                <a:gd name="T41" fmla="*/ 2605 h 2609"/>
                <a:gd name="T42" fmla="*/ 992 w 1386"/>
                <a:gd name="T43" fmla="*/ 2609 h 2609"/>
                <a:gd name="T44" fmla="*/ 643 w 1386"/>
                <a:gd name="T45" fmla="*/ 2609 h 2609"/>
                <a:gd name="T46" fmla="*/ 620 w 1386"/>
                <a:gd name="T47" fmla="*/ 2605 h 2609"/>
                <a:gd name="T48" fmla="*/ 598 w 1386"/>
                <a:gd name="T49" fmla="*/ 2596 h 2609"/>
                <a:gd name="T50" fmla="*/ 580 w 1386"/>
                <a:gd name="T51" fmla="*/ 2581 h 2609"/>
                <a:gd name="T52" fmla="*/ 565 w 1386"/>
                <a:gd name="T53" fmla="*/ 2563 h 2609"/>
                <a:gd name="T54" fmla="*/ 555 w 1386"/>
                <a:gd name="T55" fmla="*/ 2541 h 2609"/>
                <a:gd name="T56" fmla="*/ 552 w 1386"/>
                <a:gd name="T57" fmla="*/ 2517 h 2609"/>
                <a:gd name="T58" fmla="*/ 552 w 1386"/>
                <a:gd name="T59" fmla="*/ 847 h 2609"/>
                <a:gd name="T60" fmla="*/ 210 w 1386"/>
                <a:gd name="T61" fmla="*/ 1115 h 2609"/>
                <a:gd name="T62" fmla="*/ 191 w 1386"/>
                <a:gd name="T63" fmla="*/ 1126 h 2609"/>
                <a:gd name="T64" fmla="*/ 171 w 1386"/>
                <a:gd name="T65" fmla="*/ 1136 h 2609"/>
                <a:gd name="T66" fmla="*/ 151 w 1386"/>
                <a:gd name="T67" fmla="*/ 1140 h 2609"/>
                <a:gd name="T68" fmla="*/ 130 w 1386"/>
                <a:gd name="T69" fmla="*/ 1142 h 2609"/>
                <a:gd name="T70" fmla="*/ 107 w 1386"/>
                <a:gd name="T71" fmla="*/ 1140 h 2609"/>
                <a:gd name="T72" fmla="*/ 85 w 1386"/>
                <a:gd name="T73" fmla="*/ 1134 h 2609"/>
                <a:gd name="T74" fmla="*/ 64 w 1386"/>
                <a:gd name="T75" fmla="*/ 1124 h 2609"/>
                <a:gd name="T76" fmla="*/ 45 w 1386"/>
                <a:gd name="T77" fmla="*/ 1111 h 2609"/>
                <a:gd name="T78" fmla="*/ 28 w 1386"/>
                <a:gd name="T79" fmla="*/ 1093 h 2609"/>
                <a:gd name="T80" fmla="*/ 13 w 1386"/>
                <a:gd name="T81" fmla="*/ 1070 h 2609"/>
                <a:gd name="T82" fmla="*/ 5 w 1386"/>
                <a:gd name="T83" fmla="*/ 1046 h 2609"/>
                <a:gd name="T84" fmla="*/ 0 w 1386"/>
                <a:gd name="T85" fmla="*/ 1021 h 2609"/>
                <a:gd name="T86" fmla="*/ 0 w 1386"/>
                <a:gd name="T87" fmla="*/ 997 h 2609"/>
                <a:gd name="T88" fmla="*/ 6 w 1386"/>
                <a:gd name="T89" fmla="*/ 972 h 2609"/>
                <a:gd name="T90" fmla="*/ 16 w 1386"/>
                <a:gd name="T91" fmla="*/ 949 h 2609"/>
                <a:gd name="T92" fmla="*/ 31 w 1386"/>
                <a:gd name="T93" fmla="*/ 928 h 2609"/>
                <a:gd name="T94" fmla="*/ 50 w 1386"/>
                <a:gd name="T95" fmla="*/ 910 h 2609"/>
                <a:gd name="T96" fmla="*/ 1176 w 1386"/>
                <a:gd name="T97" fmla="*/ 28 h 2609"/>
                <a:gd name="T98" fmla="*/ 1199 w 1386"/>
                <a:gd name="T99" fmla="*/ 14 h 2609"/>
                <a:gd name="T100" fmla="*/ 1222 w 1386"/>
                <a:gd name="T101" fmla="*/ 5 h 2609"/>
                <a:gd name="T102" fmla="*/ 1248 w 1386"/>
                <a:gd name="T103" fmla="*/ 0 h 2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86" h="2609">
                  <a:moveTo>
                    <a:pt x="1248" y="0"/>
                  </a:moveTo>
                  <a:lnTo>
                    <a:pt x="1272" y="1"/>
                  </a:lnTo>
                  <a:lnTo>
                    <a:pt x="1297" y="7"/>
                  </a:lnTo>
                  <a:lnTo>
                    <a:pt x="1319" y="16"/>
                  </a:lnTo>
                  <a:lnTo>
                    <a:pt x="1340" y="31"/>
                  </a:lnTo>
                  <a:lnTo>
                    <a:pt x="1358" y="50"/>
                  </a:lnTo>
                  <a:lnTo>
                    <a:pt x="1373" y="72"/>
                  </a:lnTo>
                  <a:lnTo>
                    <a:pt x="1382" y="97"/>
                  </a:lnTo>
                  <a:lnTo>
                    <a:pt x="1386" y="122"/>
                  </a:lnTo>
                  <a:lnTo>
                    <a:pt x="1386" y="146"/>
                  </a:lnTo>
                  <a:lnTo>
                    <a:pt x="1381" y="170"/>
                  </a:lnTo>
                  <a:lnTo>
                    <a:pt x="1370" y="194"/>
                  </a:lnTo>
                  <a:lnTo>
                    <a:pt x="1355" y="215"/>
                  </a:lnTo>
                  <a:lnTo>
                    <a:pt x="1336" y="233"/>
                  </a:lnTo>
                  <a:lnTo>
                    <a:pt x="1083" y="431"/>
                  </a:lnTo>
                  <a:lnTo>
                    <a:pt x="1083" y="2517"/>
                  </a:lnTo>
                  <a:lnTo>
                    <a:pt x="1080" y="2541"/>
                  </a:lnTo>
                  <a:lnTo>
                    <a:pt x="1071" y="2563"/>
                  </a:lnTo>
                  <a:lnTo>
                    <a:pt x="1057" y="2581"/>
                  </a:lnTo>
                  <a:lnTo>
                    <a:pt x="1039" y="2596"/>
                  </a:lnTo>
                  <a:lnTo>
                    <a:pt x="1017" y="2605"/>
                  </a:lnTo>
                  <a:lnTo>
                    <a:pt x="992" y="2609"/>
                  </a:lnTo>
                  <a:lnTo>
                    <a:pt x="643" y="2609"/>
                  </a:lnTo>
                  <a:lnTo>
                    <a:pt x="620" y="2605"/>
                  </a:lnTo>
                  <a:lnTo>
                    <a:pt x="598" y="2596"/>
                  </a:lnTo>
                  <a:lnTo>
                    <a:pt x="580" y="2581"/>
                  </a:lnTo>
                  <a:lnTo>
                    <a:pt x="565" y="2563"/>
                  </a:lnTo>
                  <a:lnTo>
                    <a:pt x="555" y="2541"/>
                  </a:lnTo>
                  <a:lnTo>
                    <a:pt x="552" y="2517"/>
                  </a:lnTo>
                  <a:lnTo>
                    <a:pt x="552" y="847"/>
                  </a:lnTo>
                  <a:lnTo>
                    <a:pt x="210" y="1115"/>
                  </a:lnTo>
                  <a:lnTo>
                    <a:pt x="191" y="1126"/>
                  </a:lnTo>
                  <a:lnTo>
                    <a:pt x="171" y="1136"/>
                  </a:lnTo>
                  <a:lnTo>
                    <a:pt x="151" y="1140"/>
                  </a:lnTo>
                  <a:lnTo>
                    <a:pt x="130" y="1142"/>
                  </a:lnTo>
                  <a:lnTo>
                    <a:pt x="107" y="1140"/>
                  </a:lnTo>
                  <a:lnTo>
                    <a:pt x="85" y="1134"/>
                  </a:lnTo>
                  <a:lnTo>
                    <a:pt x="64" y="1124"/>
                  </a:lnTo>
                  <a:lnTo>
                    <a:pt x="45" y="1111"/>
                  </a:lnTo>
                  <a:lnTo>
                    <a:pt x="28" y="1093"/>
                  </a:lnTo>
                  <a:lnTo>
                    <a:pt x="13" y="1070"/>
                  </a:lnTo>
                  <a:lnTo>
                    <a:pt x="5" y="1046"/>
                  </a:lnTo>
                  <a:lnTo>
                    <a:pt x="0" y="1021"/>
                  </a:lnTo>
                  <a:lnTo>
                    <a:pt x="0" y="997"/>
                  </a:lnTo>
                  <a:lnTo>
                    <a:pt x="6" y="972"/>
                  </a:lnTo>
                  <a:lnTo>
                    <a:pt x="16" y="949"/>
                  </a:lnTo>
                  <a:lnTo>
                    <a:pt x="31" y="928"/>
                  </a:lnTo>
                  <a:lnTo>
                    <a:pt x="50" y="910"/>
                  </a:lnTo>
                  <a:lnTo>
                    <a:pt x="1176" y="28"/>
                  </a:lnTo>
                  <a:lnTo>
                    <a:pt x="1199" y="14"/>
                  </a:lnTo>
                  <a:lnTo>
                    <a:pt x="1222" y="5"/>
                  </a:lnTo>
                  <a:lnTo>
                    <a:pt x="12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780" y="1583"/>
              <a:ext cx="190" cy="354"/>
            </a:xfrm>
            <a:custGeom>
              <a:avLst/>
              <a:gdLst>
                <a:gd name="T0" fmla="*/ 156 w 1143"/>
                <a:gd name="T1" fmla="*/ 3 h 2120"/>
                <a:gd name="T2" fmla="*/ 203 w 1143"/>
                <a:gd name="T3" fmla="*/ 23 h 2120"/>
                <a:gd name="T4" fmla="*/ 237 w 1143"/>
                <a:gd name="T5" fmla="*/ 58 h 2120"/>
                <a:gd name="T6" fmla="*/ 257 w 1143"/>
                <a:gd name="T7" fmla="*/ 104 h 2120"/>
                <a:gd name="T8" fmla="*/ 260 w 1143"/>
                <a:gd name="T9" fmla="*/ 1297 h 2120"/>
                <a:gd name="T10" fmla="*/ 1039 w 1143"/>
                <a:gd name="T11" fmla="*/ 1300 h 2120"/>
                <a:gd name="T12" fmla="*/ 1086 w 1143"/>
                <a:gd name="T13" fmla="*/ 1319 h 2120"/>
                <a:gd name="T14" fmla="*/ 1121 w 1143"/>
                <a:gd name="T15" fmla="*/ 1354 h 2120"/>
                <a:gd name="T16" fmla="*/ 1141 w 1143"/>
                <a:gd name="T17" fmla="*/ 1400 h 2120"/>
                <a:gd name="T18" fmla="*/ 1143 w 1143"/>
                <a:gd name="T19" fmla="*/ 1989 h 2120"/>
                <a:gd name="T20" fmla="*/ 1133 w 1143"/>
                <a:gd name="T21" fmla="*/ 2039 h 2120"/>
                <a:gd name="T22" fmla="*/ 1105 w 1143"/>
                <a:gd name="T23" fmla="*/ 2082 h 2120"/>
                <a:gd name="T24" fmla="*/ 1064 w 1143"/>
                <a:gd name="T25" fmla="*/ 2109 h 2120"/>
                <a:gd name="T26" fmla="*/ 1013 w 1143"/>
                <a:gd name="T27" fmla="*/ 2120 h 2120"/>
                <a:gd name="T28" fmla="*/ 962 w 1143"/>
                <a:gd name="T29" fmla="*/ 2109 h 2120"/>
                <a:gd name="T30" fmla="*/ 921 w 1143"/>
                <a:gd name="T31" fmla="*/ 2082 h 2120"/>
                <a:gd name="T32" fmla="*/ 894 w 1143"/>
                <a:gd name="T33" fmla="*/ 2039 h 2120"/>
                <a:gd name="T34" fmla="*/ 883 w 1143"/>
                <a:gd name="T35" fmla="*/ 1989 h 2120"/>
                <a:gd name="T36" fmla="*/ 260 w 1143"/>
                <a:gd name="T37" fmla="*/ 1558 h 2120"/>
                <a:gd name="T38" fmla="*/ 257 w 1143"/>
                <a:gd name="T39" fmla="*/ 2015 h 2120"/>
                <a:gd name="T40" fmla="*/ 237 w 1143"/>
                <a:gd name="T41" fmla="*/ 2061 h 2120"/>
                <a:gd name="T42" fmla="*/ 203 w 1143"/>
                <a:gd name="T43" fmla="*/ 2097 h 2120"/>
                <a:gd name="T44" fmla="*/ 156 w 1143"/>
                <a:gd name="T45" fmla="*/ 2116 h 2120"/>
                <a:gd name="T46" fmla="*/ 103 w 1143"/>
                <a:gd name="T47" fmla="*/ 2116 h 2120"/>
                <a:gd name="T48" fmla="*/ 57 w 1143"/>
                <a:gd name="T49" fmla="*/ 2097 h 2120"/>
                <a:gd name="T50" fmla="*/ 22 w 1143"/>
                <a:gd name="T51" fmla="*/ 2061 h 2120"/>
                <a:gd name="T52" fmla="*/ 2 w 1143"/>
                <a:gd name="T53" fmla="*/ 2015 h 2120"/>
                <a:gd name="T54" fmla="*/ 0 w 1143"/>
                <a:gd name="T55" fmla="*/ 130 h 2120"/>
                <a:gd name="T56" fmla="*/ 11 w 1143"/>
                <a:gd name="T57" fmla="*/ 80 h 2120"/>
                <a:gd name="T58" fmla="*/ 38 w 1143"/>
                <a:gd name="T59" fmla="*/ 39 h 2120"/>
                <a:gd name="T60" fmla="*/ 79 w 1143"/>
                <a:gd name="T61" fmla="*/ 11 h 2120"/>
                <a:gd name="T62" fmla="*/ 130 w 1143"/>
                <a:gd name="T63" fmla="*/ 0 h 2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3" h="2120">
                  <a:moveTo>
                    <a:pt x="130" y="0"/>
                  </a:moveTo>
                  <a:lnTo>
                    <a:pt x="156" y="3"/>
                  </a:lnTo>
                  <a:lnTo>
                    <a:pt x="180" y="11"/>
                  </a:lnTo>
                  <a:lnTo>
                    <a:pt x="203" y="23"/>
                  </a:lnTo>
                  <a:lnTo>
                    <a:pt x="222" y="39"/>
                  </a:lnTo>
                  <a:lnTo>
                    <a:pt x="237" y="58"/>
                  </a:lnTo>
                  <a:lnTo>
                    <a:pt x="250" y="80"/>
                  </a:lnTo>
                  <a:lnTo>
                    <a:pt x="257" y="104"/>
                  </a:lnTo>
                  <a:lnTo>
                    <a:pt x="260" y="130"/>
                  </a:lnTo>
                  <a:lnTo>
                    <a:pt x="260" y="1297"/>
                  </a:lnTo>
                  <a:lnTo>
                    <a:pt x="1013" y="1297"/>
                  </a:lnTo>
                  <a:lnTo>
                    <a:pt x="1039" y="1300"/>
                  </a:lnTo>
                  <a:lnTo>
                    <a:pt x="1064" y="1307"/>
                  </a:lnTo>
                  <a:lnTo>
                    <a:pt x="1086" y="1319"/>
                  </a:lnTo>
                  <a:lnTo>
                    <a:pt x="1105" y="1335"/>
                  </a:lnTo>
                  <a:lnTo>
                    <a:pt x="1121" y="1354"/>
                  </a:lnTo>
                  <a:lnTo>
                    <a:pt x="1133" y="1376"/>
                  </a:lnTo>
                  <a:lnTo>
                    <a:pt x="1141" y="1400"/>
                  </a:lnTo>
                  <a:lnTo>
                    <a:pt x="1143" y="1427"/>
                  </a:lnTo>
                  <a:lnTo>
                    <a:pt x="1143" y="1989"/>
                  </a:lnTo>
                  <a:lnTo>
                    <a:pt x="1141" y="2015"/>
                  </a:lnTo>
                  <a:lnTo>
                    <a:pt x="1133" y="2039"/>
                  </a:lnTo>
                  <a:lnTo>
                    <a:pt x="1121" y="2061"/>
                  </a:lnTo>
                  <a:lnTo>
                    <a:pt x="1105" y="2082"/>
                  </a:lnTo>
                  <a:lnTo>
                    <a:pt x="1086" y="2097"/>
                  </a:lnTo>
                  <a:lnTo>
                    <a:pt x="1064" y="2109"/>
                  </a:lnTo>
                  <a:lnTo>
                    <a:pt x="1039" y="2116"/>
                  </a:lnTo>
                  <a:lnTo>
                    <a:pt x="1013" y="2120"/>
                  </a:lnTo>
                  <a:lnTo>
                    <a:pt x="987" y="2116"/>
                  </a:lnTo>
                  <a:lnTo>
                    <a:pt x="962" y="2109"/>
                  </a:lnTo>
                  <a:lnTo>
                    <a:pt x="940" y="2097"/>
                  </a:lnTo>
                  <a:lnTo>
                    <a:pt x="921" y="2082"/>
                  </a:lnTo>
                  <a:lnTo>
                    <a:pt x="905" y="2061"/>
                  </a:lnTo>
                  <a:lnTo>
                    <a:pt x="894" y="2039"/>
                  </a:lnTo>
                  <a:lnTo>
                    <a:pt x="885" y="2015"/>
                  </a:lnTo>
                  <a:lnTo>
                    <a:pt x="883" y="1989"/>
                  </a:lnTo>
                  <a:lnTo>
                    <a:pt x="883" y="1558"/>
                  </a:lnTo>
                  <a:lnTo>
                    <a:pt x="260" y="1558"/>
                  </a:lnTo>
                  <a:lnTo>
                    <a:pt x="260" y="1989"/>
                  </a:lnTo>
                  <a:lnTo>
                    <a:pt x="257" y="2015"/>
                  </a:lnTo>
                  <a:lnTo>
                    <a:pt x="250" y="2039"/>
                  </a:lnTo>
                  <a:lnTo>
                    <a:pt x="237" y="2061"/>
                  </a:lnTo>
                  <a:lnTo>
                    <a:pt x="222" y="2082"/>
                  </a:lnTo>
                  <a:lnTo>
                    <a:pt x="203" y="2097"/>
                  </a:lnTo>
                  <a:lnTo>
                    <a:pt x="180" y="2109"/>
                  </a:lnTo>
                  <a:lnTo>
                    <a:pt x="156" y="2116"/>
                  </a:lnTo>
                  <a:lnTo>
                    <a:pt x="130" y="2120"/>
                  </a:lnTo>
                  <a:lnTo>
                    <a:pt x="103" y="2116"/>
                  </a:lnTo>
                  <a:lnTo>
                    <a:pt x="79" y="2109"/>
                  </a:lnTo>
                  <a:lnTo>
                    <a:pt x="57" y="2097"/>
                  </a:lnTo>
                  <a:lnTo>
                    <a:pt x="38" y="2082"/>
                  </a:lnTo>
                  <a:lnTo>
                    <a:pt x="22" y="2061"/>
                  </a:lnTo>
                  <a:lnTo>
                    <a:pt x="11" y="2039"/>
                  </a:lnTo>
                  <a:lnTo>
                    <a:pt x="2" y="2015"/>
                  </a:lnTo>
                  <a:lnTo>
                    <a:pt x="0" y="1989"/>
                  </a:lnTo>
                  <a:lnTo>
                    <a:pt x="0" y="130"/>
                  </a:lnTo>
                  <a:lnTo>
                    <a:pt x="2" y="104"/>
                  </a:lnTo>
                  <a:lnTo>
                    <a:pt x="11" y="80"/>
                  </a:lnTo>
                  <a:lnTo>
                    <a:pt x="22" y="58"/>
                  </a:lnTo>
                  <a:lnTo>
                    <a:pt x="38" y="39"/>
                  </a:lnTo>
                  <a:lnTo>
                    <a:pt x="57" y="23"/>
                  </a:lnTo>
                  <a:lnTo>
                    <a:pt x="79" y="11"/>
                  </a:lnTo>
                  <a:lnTo>
                    <a:pt x="103" y="3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0" name="CaixaDeTexto 109"/>
          <p:cNvSpPr txBox="1"/>
          <p:nvPr/>
        </p:nvSpPr>
        <p:spPr>
          <a:xfrm>
            <a:off x="4239933" y="1859974"/>
            <a:ext cx="16272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3366CC"/>
                </a:solidFill>
              </a:rPr>
              <a:t>índice de </a:t>
            </a:r>
          </a:p>
          <a:p>
            <a:r>
              <a:rPr lang="pt-BR" b="1" dirty="0">
                <a:solidFill>
                  <a:srgbClr val="3366CC"/>
                </a:solidFill>
              </a:rPr>
              <a:t>recomendação</a:t>
            </a:r>
          </a:p>
        </p:txBody>
      </p:sp>
      <p:grpSp>
        <p:nvGrpSpPr>
          <p:cNvPr id="108" name="+ informações"/>
          <p:cNvGrpSpPr/>
          <p:nvPr/>
        </p:nvGrpSpPr>
        <p:grpSpPr>
          <a:xfrm>
            <a:off x="8217755" y="5547915"/>
            <a:ext cx="1402473" cy="346249"/>
            <a:chOff x="7300120" y="5125288"/>
            <a:chExt cx="1748287" cy="431624"/>
          </a:xfrm>
        </p:grpSpPr>
        <p:sp>
          <p:nvSpPr>
            <p:cNvPr id="111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1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1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1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34" name="Espaço Reservado para Conteúdo 3"/>
          <p:cNvSpPr txBox="1">
            <a:spLocks/>
          </p:cNvSpPr>
          <p:nvPr/>
        </p:nvSpPr>
        <p:spPr>
          <a:xfrm>
            <a:off x="457029" y="4442919"/>
            <a:ext cx="5062986" cy="941778"/>
          </a:xfrm>
          <a:prstGeom prst="rect">
            <a:avLst/>
          </a:prstGeom>
        </p:spPr>
        <p:txBody>
          <a:bodyPr>
            <a:normAutofit fontScale="925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l">
              <a:lnSpc>
                <a:spcPct val="100000"/>
              </a:lnSpc>
              <a:buClr>
                <a:schemeClr val="accent1">
                  <a:lumMod val="75000"/>
                </a:schemeClr>
              </a:buClr>
              <a:buFont typeface="Courier New" panose="02070309020205020404" pitchFamily="49" charset="0"/>
              <a:buChar char="o"/>
            </a:pPr>
            <a:r>
              <a:rPr lang="pt-BR" sz="1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tanto que o índice de recomendação  (“promotores” – “detratores”) se restringe a 23%, principalmente pelo elevado total de ‘detratores’</a:t>
            </a:r>
            <a:endParaRPr lang="pt-BR" sz="1200" strike="sngStrike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418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8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8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8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8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8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8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8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1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8"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/>
      <p:bldGraphic spid="16" grpId="0">
        <p:bldAsOne/>
      </p:bldGraphic>
      <p:bldP spid="18" grpId="0" animBg="1"/>
      <p:bldP spid="19" grpId="0" animBg="1"/>
      <p:bldP spid="20" grpId="0"/>
      <p:bldP spid="21" grpId="0"/>
      <p:bldP spid="22" grpId="0"/>
      <p:bldP spid="23" grpId="0"/>
      <p:bldP spid="27" grpId="0"/>
      <p:bldP spid="28" grpId="0"/>
      <p:bldP spid="29" grpId="0"/>
      <p:bldP spid="110" grpId="0"/>
      <p:bldP spid="34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80712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P31  </a:t>
            </a:r>
            <a:r>
              <a:rPr lang="pt-BR" sz="1100" dirty="0">
                <a:solidFill>
                  <a:schemeClr val="bg1"/>
                </a:solidFill>
              </a:rPr>
              <a:t>Dê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uma nota de 0 a 10 para o quanto o(a) Sr.(a) recomendaria o registro de um negócio para alguém que tenha um negócio informal (sem CNPJ), onde 0 significa ‘com certeza não recomendaria’ e 10 significa ‘com certeza recomendaria’ (ESP-RU)</a:t>
            </a:r>
          </a:p>
        </p:txBody>
      </p:sp>
      <p:sp>
        <p:nvSpPr>
          <p:cNvPr id="6" name="CaixaDeTexto 19"/>
          <p:cNvSpPr txBox="1"/>
          <p:nvPr/>
        </p:nvSpPr>
        <p:spPr>
          <a:xfrm>
            <a:off x="1021920" y="309957"/>
            <a:ext cx="52807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índice de recomendação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2165971"/>
              </p:ext>
            </p:extLst>
          </p:nvPr>
        </p:nvGraphicFramePr>
        <p:xfrm>
          <a:off x="3811804" y="1934515"/>
          <a:ext cx="6060872" cy="18556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</a:tblGrid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kern="120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kern="120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kern="120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kern="120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kern="120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80201235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35397762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7962082"/>
              </p:ext>
            </p:extLst>
          </p:nvPr>
        </p:nvGraphicFramePr>
        <p:xfrm>
          <a:off x="3811624" y="3876879"/>
          <a:ext cx="6060872" cy="2137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2137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6.543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1.873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4.816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3.600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5.838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2.578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7342630"/>
              </p:ext>
            </p:extLst>
          </p:nvPr>
        </p:nvGraphicFramePr>
        <p:xfrm>
          <a:off x="872695" y="1888094"/>
          <a:ext cx="2899718" cy="191368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113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88368">
                  <a:extLst>
                    <a:ext uri="{9D8B030D-6E8A-4147-A177-3AD203B41FA5}">
                      <a16:colId xmlns="" xmlns:a16="http://schemas.microsoft.com/office/drawing/2014/main" val="2503832960"/>
                    </a:ext>
                  </a:extLst>
                </a:gridCol>
              </a:tblGrid>
              <a:tr h="38273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promotores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endParaRPr lang="pt-BR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79B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82736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neutros</a:t>
                      </a:r>
                      <a:endParaRPr lang="en-US" altLang="en-US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en-US" altLang="en-US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82736">
                <a:tc>
                  <a:txBody>
                    <a:bodyPr/>
                    <a:lstStyle/>
                    <a:p>
                      <a:pPr lvl="0" algn="r"/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detratores</a:t>
                      </a:r>
                      <a:endParaRPr lang="en-US" altLang="en-US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r"/>
                      <a:endParaRPr lang="en-US" altLang="en-US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425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82736">
                <a:tc>
                  <a:txBody>
                    <a:bodyPr/>
                    <a:lstStyle/>
                    <a:p>
                      <a:pPr lvl="0" algn="r"/>
                      <a:endParaRPr lang="en-US" altLang="en-US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 algn="r"/>
                      <a:endParaRPr lang="en-US" altLang="en-US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290056334"/>
                  </a:ext>
                </a:extLst>
              </a:tr>
              <a:tr h="382736">
                <a:tc>
                  <a:txBody>
                    <a:bodyPr/>
                    <a:lstStyle/>
                    <a:p>
                      <a:pPr lvl="0" algn="r"/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índice</a:t>
                      </a:r>
                      <a:r>
                        <a:rPr lang="en-US" altLang="en-US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de </a:t>
                      </a:r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recomendação</a:t>
                      </a:r>
                      <a:endParaRPr lang="en-US" altLang="en-US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r"/>
                      <a:endParaRPr lang="en-US" altLang="en-US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564692659"/>
                  </a:ext>
                </a:extLst>
              </a:tr>
            </a:tbl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7437133"/>
              </p:ext>
            </p:extLst>
          </p:nvPr>
        </p:nvGraphicFramePr>
        <p:xfrm>
          <a:off x="3746120" y="1331077"/>
          <a:ext cx="612655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581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1" name="+ informações"/>
          <p:cNvGrpSpPr/>
          <p:nvPr/>
        </p:nvGrpSpPr>
        <p:grpSpPr>
          <a:xfrm>
            <a:off x="9872676" y="5289637"/>
            <a:ext cx="1402473" cy="346249"/>
            <a:chOff x="7300120" y="5125288"/>
            <a:chExt cx="1748287" cy="431624"/>
          </a:xfrm>
        </p:grpSpPr>
        <p:sp>
          <p:nvSpPr>
            <p:cNvPr id="1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0" name="CaixaDeTexto 5"/>
          <p:cNvSpPr txBox="1"/>
          <p:nvPr/>
        </p:nvSpPr>
        <p:spPr>
          <a:xfrm>
            <a:off x="1408046" y="4865917"/>
            <a:ext cx="61845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 perfil dos empreendedores com empresas do porte de EPP foram os mais críticos quanto à recomendação para a formalização das empresas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(p15)</a:t>
            </a:r>
          </a:p>
        </p:txBody>
      </p:sp>
      <p:sp>
        <p:nvSpPr>
          <p:cNvPr id="21" name="CaixaDeTexto 20"/>
          <p:cNvSpPr txBox="1"/>
          <p:nvPr/>
        </p:nvSpPr>
        <p:spPr>
          <a:xfrm>
            <a:off x="2793782" y="3876879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1194393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6" grpId="0"/>
      <p:bldP spid="20" grpId="0"/>
      <p:bldP spid="21" grpId="0"/>
      <p:bldP spid="21" grpId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80712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P31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Dê uma nota de 0 a 10 para o quanto o(a) Sr.(a) recomendaria o registro de um negócio para alguém que tenha um negócio informal (sem CNPJ), onde 0 significa ‘com certeza não recomendaria’ e 10 significa ‘com certeza recomendaria’ (ESP-RU)</a:t>
            </a:r>
          </a:p>
        </p:txBody>
      </p:sp>
      <p:sp>
        <p:nvSpPr>
          <p:cNvPr id="6" name="CaixaDeTexto 19"/>
          <p:cNvSpPr txBox="1"/>
          <p:nvPr/>
        </p:nvSpPr>
        <p:spPr>
          <a:xfrm>
            <a:off x="1021919" y="309957"/>
            <a:ext cx="60793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índice de recomendação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9998960"/>
              </p:ext>
            </p:extLst>
          </p:nvPr>
        </p:nvGraphicFramePr>
        <p:xfrm>
          <a:off x="751045" y="2118042"/>
          <a:ext cx="10243422" cy="9115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Gráfico 7"/>
          <p:cNvGraphicFramePr/>
          <p:nvPr>
            <p:extLst>
              <p:ext uri="{D42A27DB-BD31-4B8C-83A1-F6EECF244321}">
                <p14:modId xmlns:p14="http://schemas.microsoft.com/office/powerpoint/2010/main" val="669738714"/>
              </p:ext>
            </p:extLst>
          </p:nvPr>
        </p:nvGraphicFramePr>
        <p:xfrm>
          <a:off x="653454" y="32859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9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1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3954286"/>
              </p:ext>
            </p:extLst>
          </p:nvPr>
        </p:nvGraphicFramePr>
        <p:xfrm>
          <a:off x="11276142" y="1185291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aphicFrame>
        <p:nvGraphicFramePr>
          <p:cNvPr id="20" name="Tabela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0704729"/>
              </p:ext>
            </p:extLst>
          </p:nvPr>
        </p:nvGraphicFramePr>
        <p:xfrm>
          <a:off x="769857" y="51760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21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22" name="CaixaDeTexto 21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23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24" name="Elipse 23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" name="CaixaDeTexto 24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26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" name="CaixaDeTexto 26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graphicFrame>
        <p:nvGraphicFramePr>
          <p:cNvPr id="28" name="Tabela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6310272"/>
              </p:ext>
            </p:extLst>
          </p:nvPr>
        </p:nvGraphicFramePr>
        <p:xfrm>
          <a:off x="770095" y="56263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339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-247985" y="566738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31" name="CaixaDeTexto 30"/>
          <p:cNvSpPr txBox="1"/>
          <p:nvPr/>
        </p:nvSpPr>
        <p:spPr>
          <a:xfrm>
            <a:off x="729783" y="16971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32" name="Conector reto 31"/>
          <p:cNvCxnSpPr/>
          <p:nvPr/>
        </p:nvCxnSpPr>
        <p:spPr>
          <a:xfrm>
            <a:off x="1999770" y="18972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3" name="CaixaDeTexto 32"/>
          <p:cNvSpPr txBox="1"/>
          <p:nvPr/>
        </p:nvSpPr>
        <p:spPr>
          <a:xfrm>
            <a:off x="118506" y="43636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34" name="Tabela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2556177"/>
              </p:ext>
            </p:extLst>
          </p:nvPr>
        </p:nvGraphicFramePr>
        <p:xfrm>
          <a:off x="751042" y="28287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1.238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1.386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2.821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1.954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5" name="CaixaDeTexto 34"/>
          <p:cNvSpPr txBox="1"/>
          <p:nvPr/>
        </p:nvSpPr>
        <p:spPr>
          <a:xfrm>
            <a:off x="-266800" y="2818153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37" name="CaixaDeTexto 36"/>
          <p:cNvSpPr txBox="1"/>
          <p:nvPr/>
        </p:nvSpPr>
        <p:spPr>
          <a:xfrm>
            <a:off x="7271766" y="1532825"/>
            <a:ext cx="21969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índice de recomendação</a:t>
            </a:r>
            <a:endParaRPr lang="pt-BR" sz="16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499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</p:childTnLst>
        </p:cTn>
      </p:par>
    </p:tnLst>
    <p:bldLst>
      <p:bldP spid="6" grpId="0"/>
      <p:bldGraphic spid="8" grpId="0">
        <p:bldAsOne/>
      </p:bldGraphic>
      <p:bldP spid="29" grpId="0"/>
      <p:bldP spid="29" grpId="1"/>
      <p:bldP spid="31" grpId="0"/>
      <p:bldP spid="33" grpId="0"/>
      <p:bldP spid="35" grpId="0"/>
      <p:bldP spid="35" grpId="1"/>
      <p:bldP spid="3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aixaDeTexto 19"/>
          <p:cNvSpPr txBox="1"/>
          <p:nvPr/>
        </p:nvSpPr>
        <p:spPr>
          <a:xfrm>
            <a:off x="1021920" y="309957"/>
            <a:ext cx="45311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2060"/>
                </a:solidFill>
                <a:effectLst/>
                <a:latin typeface="+mn-lt"/>
                <a:ea typeface="Adobe Fan Heiti Std B" panose="020B0700000000000000" pitchFamily="34" charset="-128"/>
              </a:rPr>
              <a:t>motivos para 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encerramento das atividades</a:t>
            </a:r>
          </a:p>
        </p:txBody>
      </p:sp>
      <p:graphicFrame>
        <p:nvGraphicFramePr>
          <p:cNvPr id="4" name="Gráfico 3"/>
          <p:cNvGraphicFramePr/>
          <p:nvPr>
            <p:extLst>
              <p:ext uri="{D42A27DB-BD31-4B8C-83A1-F6EECF244321}">
                <p14:modId xmlns:p14="http://schemas.microsoft.com/office/powerpoint/2010/main" val="786367586"/>
              </p:ext>
            </p:extLst>
          </p:nvPr>
        </p:nvGraphicFramePr>
        <p:xfrm>
          <a:off x="5928192" y="1652888"/>
          <a:ext cx="3255376" cy="41632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6428022"/>
              </p:ext>
            </p:extLst>
          </p:nvPr>
        </p:nvGraphicFramePr>
        <p:xfrm>
          <a:off x="1566200" y="1787613"/>
          <a:ext cx="4431818" cy="388662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4318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dava lucro, só prejuízo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clientes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motivos diversos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muita burocracia ‎| impostos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abriu outra empresa| mudou de ramo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 um emprego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dificuldades com o ponto comercial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dinheiro para investir | pagar fornecedores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tempo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concorrência muito forte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problema de saúde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tive apoio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mão de obra qualificada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tenho perfil de empresário | empreendedor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65" name="Retângulo 64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P2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Por que o(a) Sr.(a) encerrou suas atividades? (ESP-RM)</a:t>
            </a:r>
          </a:p>
        </p:txBody>
      </p:sp>
      <p:sp>
        <p:nvSpPr>
          <p:cNvPr id="66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1.563</a:t>
            </a:r>
          </a:p>
        </p:txBody>
      </p:sp>
      <p:grpSp>
        <p:nvGrpSpPr>
          <p:cNvPr id="67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68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69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70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71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2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3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4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5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16" name="CaixaDeTexto 5"/>
          <p:cNvSpPr txBox="1"/>
          <p:nvPr/>
        </p:nvSpPr>
        <p:spPr>
          <a:xfrm>
            <a:off x="4459508" y="6334572"/>
            <a:ext cx="3289591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/>
                </a:solidFill>
                <a:ea typeface="Verdana" pitchFamily="34" charset="0"/>
                <a:cs typeface="Arial" charset="0"/>
              </a:rPr>
              <a:t>(apenas para quem encerrou as atividades)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7862954" y="3170112"/>
            <a:ext cx="3805586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/>
              <a:t>independentemente do critério de segmentação (porte, relacionamento com Sebrae, regime tributário, região, escolaridade), esses dois motivos sempre se destacam das demais justificativas </a:t>
            </a:r>
            <a:r>
              <a:rPr lang="pt-BR" sz="1200" dirty="0"/>
              <a:t>(p2)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34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</p:childTnLst>
        </p:cTn>
      </p:par>
    </p:tnLst>
    <p:bldLst>
      <p:bldGraphic spid="4" grpId="0">
        <p:bldAsOne/>
      </p:bldGraphic>
      <p:bldP spid="66" grpId="0"/>
      <p:bldP spid="66" grpId="1"/>
      <p:bldP spid="16" grpId="0"/>
      <p:bldP spid="16" grpId="1"/>
      <p:bldP spid="17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escolaridade 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40" name="Retângulo 39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P32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sua escolaridade? (ESP-RU)</a:t>
            </a:r>
          </a:p>
        </p:txBody>
      </p:sp>
      <p:graphicFrame>
        <p:nvGraphicFramePr>
          <p:cNvPr id="43" name="Gráfico 42"/>
          <p:cNvGraphicFramePr/>
          <p:nvPr>
            <p:extLst>
              <p:ext uri="{D42A27DB-BD31-4B8C-83A1-F6EECF244321}">
                <p14:modId xmlns:p14="http://schemas.microsoft.com/office/powerpoint/2010/main" val="1961802964"/>
              </p:ext>
            </p:extLst>
          </p:nvPr>
        </p:nvGraphicFramePr>
        <p:xfrm>
          <a:off x="2169343" y="1746224"/>
          <a:ext cx="4726757" cy="35530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9" name="Freeform 6"/>
          <p:cNvSpPr>
            <a:spLocks noEditPoints="1"/>
          </p:cNvSpPr>
          <p:nvPr/>
        </p:nvSpPr>
        <p:spPr bwMode="auto">
          <a:xfrm>
            <a:off x="573295" y="2069401"/>
            <a:ext cx="1344613" cy="1006475"/>
          </a:xfrm>
          <a:custGeom>
            <a:avLst/>
            <a:gdLst>
              <a:gd name="T0" fmla="*/ 3070 w 3389"/>
              <a:gd name="T1" fmla="*/ 2195 h 2537"/>
              <a:gd name="T2" fmla="*/ 3015 w 3389"/>
              <a:gd name="T3" fmla="*/ 1791 h 2537"/>
              <a:gd name="T4" fmla="*/ 2995 w 3389"/>
              <a:gd name="T5" fmla="*/ 1868 h 2537"/>
              <a:gd name="T6" fmla="*/ 3050 w 3389"/>
              <a:gd name="T7" fmla="*/ 1922 h 2537"/>
              <a:gd name="T8" fmla="*/ 3126 w 3389"/>
              <a:gd name="T9" fmla="*/ 1903 h 2537"/>
              <a:gd name="T10" fmla="*/ 3146 w 3389"/>
              <a:gd name="T11" fmla="*/ 1825 h 2537"/>
              <a:gd name="T12" fmla="*/ 3092 w 3389"/>
              <a:gd name="T13" fmla="*/ 1771 h 2537"/>
              <a:gd name="T14" fmla="*/ 717 w 3389"/>
              <a:gd name="T15" fmla="*/ 1757 h 2537"/>
              <a:gd name="T16" fmla="*/ 773 w 3389"/>
              <a:gd name="T17" fmla="*/ 1903 h 2537"/>
              <a:gd name="T18" fmla="*/ 931 w 3389"/>
              <a:gd name="T19" fmla="*/ 2035 h 2537"/>
              <a:gd name="T20" fmla="*/ 1193 w 3389"/>
              <a:gd name="T21" fmla="*/ 2145 h 2537"/>
              <a:gd name="T22" fmla="*/ 1518 w 3389"/>
              <a:gd name="T23" fmla="*/ 2203 h 2537"/>
              <a:gd name="T24" fmla="*/ 1871 w 3389"/>
              <a:gd name="T25" fmla="*/ 2203 h 2537"/>
              <a:gd name="T26" fmla="*/ 2196 w 3389"/>
              <a:gd name="T27" fmla="*/ 2145 h 2537"/>
              <a:gd name="T28" fmla="*/ 2458 w 3389"/>
              <a:gd name="T29" fmla="*/ 2035 h 2537"/>
              <a:gd name="T30" fmla="*/ 2615 w 3389"/>
              <a:gd name="T31" fmla="*/ 1903 h 2537"/>
              <a:gd name="T32" fmla="*/ 2671 w 3389"/>
              <a:gd name="T33" fmla="*/ 1757 h 2537"/>
              <a:gd name="T34" fmla="*/ 1694 w 3389"/>
              <a:gd name="T35" fmla="*/ 1768 h 2537"/>
              <a:gd name="T36" fmla="*/ 1694 w 3389"/>
              <a:gd name="T37" fmla="*/ 150 h 2537"/>
              <a:gd name="T38" fmla="*/ 1688 w 3389"/>
              <a:gd name="T39" fmla="*/ 954 h 2537"/>
              <a:gd name="T40" fmla="*/ 1630 w 3389"/>
              <a:gd name="T41" fmla="*/ 914 h 2537"/>
              <a:gd name="T42" fmla="*/ 1636 w 3389"/>
              <a:gd name="T43" fmla="*/ 843 h 2537"/>
              <a:gd name="T44" fmla="*/ 1701 w 3389"/>
              <a:gd name="T45" fmla="*/ 814 h 2537"/>
              <a:gd name="T46" fmla="*/ 1694 w 3389"/>
              <a:gd name="T47" fmla="*/ 0 h 2537"/>
              <a:gd name="T48" fmla="*/ 3366 w 3389"/>
              <a:gd name="T49" fmla="*/ 832 h 2537"/>
              <a:gd name="T50" fmla="*/ 3386 w 3389"/>
              <a:gd name="T51" fmla="*/ 904 h 2537"/>
              <a:gd name="T52" fmla="*/ 3141 w 3389"/>
              <a:gd name="T53" fmla="*/ 1052 h 2537"/>
              <a:gd name="T54" fmla="*/ 3227 w 3389"/>
              <a:gd name="T55" fmla="*/ 1692 h 2537"/>
              <a:gd name="T56" fmla="*/ 3287 w 3389"/>
              <a:gd name="T57" fmla="*/ 1811 h 2537"/>
              <a:gd name="T58" fmla="*/ 3264 w 3389"/>
              <a:gd name="T59" fmla="*/ 1950 h 2537"/>
              <a:gd name="T60" fmla="*/ 3165 w 3389"/>
              <a:gd name="T61" fmla="*/ 2045 h 2537"/>
              <a:gd name="T62" fmla="*/ 3315 w 3389"/>
              <a:gd name="T63" fmla="*/ 2491 h 2537"/>
              <a:gd name="T64" fmla="*/ 3266 w 3389"/>
              <a:gd name="T65" fmla="*/ 2535 h 2537"/>
              <a:gd name="T66" fmla="*/ 2860 w 3389"/>
              <a:gd name="T67" fmla="*/ 2530 h 2537"/>
              <a:gd name="T68" fmla="*/ 2823 w 3389"/>
              <a:gd name="T69" fmla="*/ 2475 h 2537"/>
              <a:gd name="T70" fmla="*/ 2946 w 3389"/>
              <a:gd name="T71" fmla="*/ 2027 h 2537"/>
              <a:gd name="T72" fmla="*/ 2863 w 3389"/>
              <a:gd name="T73" fmla="*/ 1918 h 2537"/>
              <a:gd name="T74" fmla="*/ 2862 w 3389"/>
              <a:gd name="T75" fmla="*/ 1778 h 2537"/>
              <a:gd name="T76" fmla="*/ 2940 w 3389"/>
              <a:gd name="T77" fmla="*/ 1670 h 2537"/>
              <a:gd name="T78" fmla="*/ 2812 w 3389"/>
              <a:gd name="T79" fmla="*/ 1217 h 2537"/>
              <a:gd name="T80" fmla="*/ 2783 w 3389"/>
              <a:gd name="T81" fmla="*/ 1895 h 2537"/>
              <a:gd name="T82" fmla="*/ 2661 w 3389"/>
              <a:gd name="T83" fmla="*/ 2060 h 2537"/>
              <a:gd name="T84" fmla="*/ 2459 w 3389"/>
              <a:gd name="T85" fmla="*/ 2195 h 2537"/>
              <a:gd name="T86" fmla="*/ 2190 w 3389"/>
              <a:gd name="T87" fmla="*/ 2293 h 2537"/>
              <a:gd name="T88" fmla="*/ 1870 w 3389"/>
              <a:gd name="T89" fmla="*/ 2345 h 2537"/>
              <a:gd name="T90" fmla="*/ 1519 w 3389"/>
              <a:gd name="T91" fmla="*/ 2345 h 2537"/>
              <a:gd name="T92" fmla="*/ 1199 w 3389"/>
              <a:gd name="T93" fmla="*/ 2293 h 2537"/>
              <a:gd name="T94" fmla="*/ 929 w 3389"/>
              <a:gd name="T95" fmla="*/ 2195 h 2537"/>
              <a:gd name="T96" fmla="*/ 727 w 3389"/>
              <a:gd name="T97" fmla="*/ 2060 h 2537"/>
              <a:gd name="T98" fmla="*/ 605 w 3389"/>
              <a:gd name="T99" fmla="*/ 1895 h 2537"/>
              <a:gd name="T100" fmla="*/ 577 w 3389"/>
              <a:gd name="T101" fmla="*/ 1217 h 2537"/>
              <a:gd name="T102" fmla="*/ 3 w 3389"/>
              <a:gd name="T103" fmla="*/ 904 h 2537"/>
              <a:gd name="T104" fmla="*/ 23 w 3389"/>
              <a:gd name="T105" fmla="*/ 832 h 2537"/>
              <a:gd name="T106" fmla="*/ 1694 w 3389"/>
              <a:gd name="T107" fmla="*/ 0 h 2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89" h="2537">
                <a:moveTo>
                  <a:pt x="3070" y="2195"/>
                </a:moveTo>
                <a:lnTo>
                  <a:pt x="2994" y="2396"/>
                </a:lnTo>
                <a:lnTo>
                  <a:pt x="3146" y="2396"/>
                </a:lnTo>
                <a:lnTo>
                  <a:pt x="3070" y="2195"/>
                </a:lnTo>
                <a:close/>
                <a:moveTo>
                  <a:pt x="3070" y="1769"/>
                </a:moveTo>
                <a:lnTo>
                  <a:pt x="3050" y="1771"/>
                </a:lnTo>
                <a:lnTo>
                  <a:pt x="3030" y="1779"/>
                </a:lnTo>
                <a:lnTo>
                  <a:pt x="3015" y="1791"/>
                </a:lnTo>
                <a:lnTo>
                  <a:pt x="3002" y="1807"/>
                </a:lnTo>
                <a:lnTo>
                  <a:pt x="2995" y="1825"/>
                </a:lnTo>
                <a:lnTo>
                  <a:pt x="2992" y="1847"/>
                </a:lnTo>
                <a:lnTo>
                  <a:pt x="2995" y="1868"/>
                </a:lnTo>
                <a:lnTo>
                  <a:pt x="3002" y="1886"/>
                </a:lnTo>
                <a:lnTo>
                  <a:pt x="3015" y="1903"/>
                </a:lnTo>
                <a:lnTo>
                  <a:pt x="3031" y="1914"/>
                </a:lnTo>
                <a:lnTo>
                  <a:pt x="3050" y="1922"/>
                </a:lnTo>
                <a:lnTo>
                  <a:pt x="3070" y="1925"/>
                </a:lnTo>
                <a:lnTo>
                  <a:pt x="3091" y="1922"/>
                </a:lnTo>
                <a:lnTo>
                  <a:pt x="3110" y="1914"/>
                </a:lnTo>
                <a:lnTo>
                  <a:pt x="3126" y="1903"/>
                </a:lnTo>
                <a:lnTo>
                  <a:pt x="3138" y="1886"/>
                </a:lnTo>
                <a:lnTo>
                  <a:pt x="3146" y="1868"/>
                </a:lnTo>
                <a:lnTo>
                  <a:pt x="3148" y="1847"/>
                </a:lnTo>
                <a:lnTo>
                  <a:pt x="3146" y="1825"/>
                </a:lnTo>
                <a:lnTo>
                  <a:pt x="3138" y="1807"/>
                </a:lnTo>
                <a:lnTo>
                  <a:pt x="3126" y="1791"/>
                </a:lnTo>
                <a:lnTo>
                  <a:pt x="3110" y="1779"/>
                </a:lnTo>
                <a:lnTo>
                  <a:pt x="3092" y="1771"/>
                </a:lnTo>
                <a:lnTo>
                  <a:pt x="3070" y="1769"/>
                </a:lnTo>
                <a:lnTo>
                  <a:pt x="3070" y="1769"/>
                </a:lnTo>
                <a:close/>
                <a:moveTo>
                  <a:pt x="717" y="1288"/>
                </a:moveTo>
                <a:lnTo>
                  <a:pt x="717" y="1757"/>
                </a:lnTo>
                <a:lnTo>
                  <a:pt x="722" y="1793"/>
                </a:lnTo>
                <a:lnTo>
                  <a:pt x="732" y="1831"/>
                </a:lnTo>
                <a:lnTo>
                  <a:pt x="749" y="1867"/>
                </a:lnTo>
                <a:lnTo>
                  <a:pt x="773" y="1903"/>
                </a:lnTo>
                <a:lnTo>
                  <a:pt x="804" y="1938"/>
                </a:lnTo>
                <a:lnTo>
                  <a:pt x="841" y="1972"/>
                </a:lnTo>
                <a:lnTo>
                  <a:pt x="883" y="2005"/>
                </a:lnTo>
                <a:lnTo>
                  <a:pt x="931" y="2035"/>
                </a:lnTo>
                <a:lnTo>
                  <a:pt x="986" y="2065"/>
                </a:lnTo>
                <a:lnTo>
                  <a:pt x="1050" y="2094"/>
                </a:lnTo>
                <a:lnTo>
                  <a:pt x="1119" y="2121"/>
                </a:lnTo>
                <a:lnTo>
                  <a:pt x="1193" y="2145"/>
                </a:lnTo>
                <a:lnTo>
                  <a:pt x="1270" y="2164"/>
                </a:lnTo>
                <a:lnTo>
                  <a:pt x="1350" y="2181"/>
                </a:lnTo>
                <a:lnTo>
                  <a:pt x="1433" y="2194"/>
                </a:lnTo>
                <a:lnTo>
                  <a:pt x="1518" y="2203"/>
                </a:lnTo>
                <a:lnTo>
                  <a:pt x="1606" y="2209"/>
                </a:lnTo>
                <a:lnTo>
                  <a:pt x="1694" y="2210"/>
                </a:lnTo>
                <a:lnTo>
                  <a:pt x="1783" y="2209"/>
                </a:lnTo>
                <a:lnTo>
                  <a:pt x="1871" y="2203"/>
                </a:lnTo>
                <a:lnTo>
                  <a:pt x="1956" y="2194"/>
                </a:lnTo>
                <a:lnTo>
                  <a:pt x="2038" y="2181"/>
                </a:lnTo>
                <a:lnTo>
                  <a:pt x="2118" y="2164"/>
                </a:lnTo>
                <a:lnTo>
                  <a:pt x="2196" y="2145"/>
                </a:lnTo>
                <a:lnTo>
                  <a:pt x="2269" y="2121"/>
                </a:lnTo>
                <a:lnTo>
                  <a:pt x="2338" y="2094"/>
                </a:lnTo>
                <a:lnTo>
                  <a:pt x="2403" y="2065"/>
                </a:lnTo>
                <a:lnTo>
                  <a:pt x="2458" y="2035"/>
                </a:lnTo>
                <a:lnTo>
                  <a:pt x="2506" y="2005"/>
                </a:lnTo>
                <a:lnTo>
                  <a:pt x="2548" y="1972"/>
                </a:lnTo>
                <a:lnTo>
                  <a:pt x="2585" y="1938"/>
                </a:lnTo>
                <a:lnTo>
                  <a:pt x="2615" y="1903"/>
                </a:lnTo>
                <a:lnTo>
                  <a:pt x="2640" y="1867"/>
                </a:lnTo>
                <a:lnTo>
                  <a:pt x="2657" y="1831"/>
                </a:lnTo>
                <a:lnTo>
                  <a:pt x="2667" y="1793"/>
                </a:lnTo>
                <a:lnTo>
                  <a:pt x="2671" y="1757"/>
                </a:lnTo>
                <a:lnTo>
                  <a:pt x="2671" y="1288"/>
                </a:lnTo>
                <a:lnTo>
                  <a:pt x="1726" y="1761"/>
                </a:lnTo>
                <a:lnTo>
                  <a:pt x="1710" y="1767"/>
                </a:lnTo>
                <a:lnTo>
                  <a:pt x="1694" y="1768"/>
                </a:lnTo>
                <a:lnTo>
                  <a:pt x="1679" y="1767"/>
                </a:lnTo>
                <a:lnTo>
                  <a:pt x="1663" y="1761"/>
                </a:lnTo>
                <a:lnTo>
                  <a:pt x="717" y="1288"/>
                </a:lnTo>
                <a:close/>
                <a:moveTo>
                  <a:pt x="1694" y="150"/>
                </a:moveTo>
                <a:lnTo>
                  <a:pt x="228" y="884"/>
                </a:lnTo>
                <a:lnTo>
                  <a:pt x="1694" y="1618"/>
                </a:lnTo>
                <a:lnTo>
                  <a:pt x="2815" y="1056"/>
                </a:lnTo>
                <a:lnTo>
                  <a:pt x="1688" y="954"/>
                </a:lnTo>
                <a:lnTo>
                  <a:pt x="1669" y="950"/>
                </a:lnTo>
                <a:lnTo>
                  <a:pt x="1654" y="942"/>
                </a:lnTo>
                <a:lnTo>
                  <a:pt x="1640" y="930"/>
                </a:lnTo>
                <a:lnTo>
                  <a:pt x="1630" y="914"/>
                </a:lnTo>
                <a:lnTo>
                  <a:pt x="1625" y="897"/>
                </a:lnTo>
                <a:lnTo>
                  <a:pt x="1624" y="878"/>
                </a:lnTo>
                <a:lnTo>
                  <a:pt x="1628" y="860"/>
                </a:lnTo>
                <a:lnTo>
                  <a:pt x="1636" y="843"/>
                </a:lnTo>
                <a:lnTo>
                  <a:pt x="1649" y="830"/>
                </a:lnTo>
                <a:lnTo>
                  <a:pt x="1664" y="821"/>
                </a:lnTo>
                <a:lnTo>
                  <a:pt x="1682" y="814"/>
                </a:lnTo>
                <a:lnTo>
                  <a:pt x="1701" y="814"/>
                </a:lnTo>
                <a:lnTo>
                  <a:pt x="3056" y="937"/>
                </a:lnTo>
                <a:lnTo>
                  <a:pt x="3161" y="884"/>
                </a:lnTo>
                <a:lnTo>
                  <a:pt x="1694" y="150"/>
                </a:lnTo>
                <a:close/>
                <a:moveTo>
                  <a:pt x="1694" y="0"/>
                </a:moveTo>
                <a:lnTo>
                  <a:pt x="1710" y="2"/>
                </a:lnTo>
                <a:lnTo>
                  <a:pt x="1726" y="8"/>
                </a:lnTo>
                <a:lnTo>
                  <a:pt x="3350" y="822"/>
                </a:lnTo>
                <a:lnTo>
                  <a:pt x="3366" y="832"/>
                </a:lnTo>
                <a:lnTo>
                  <a:pt x="3379" y="847"/>
                </a:lnTo>
                <a:lnTo>
                  <a:pt x="3386" y="865"/>
                </a:lnTo>
                <a:lnTo>
                  <a:pt x="3389" y="884"/>
                </a:lnTo>
                <a:lnTo>
                  <a:pt x="3386" y="904"/>
                </a:lnTo>
                <a:lnTo>
                  <a:pt x="3379" y="922"/>
                </a:lnTo>
                <a:lnTo>
                  <a:pt x="3366" y="937"/>
                </a:lnTo>
                <a:lnTo>
                  <a:pt x="3350" y="947"/>
                </a:lnTo>
                <a:lnTo>
                  <a:pt x="3141" y="1052"/>
                </a:lnTo>
                <a:lnTo>
                  <a:pt x="3141" y="1639"/>
                </a:lnTo>
                <a:lnTo>
                  <a:pt x="3172" y="1652"/>
                </a:lnTo>
                <a:lnTo>
                  <a:pt x="3201" y="1670"/>
                </a:lnTo>
                <a:lnTo>
                  <a:pt x="3227" y="1692"/>
                </a:lnTo>
                <a:lnTo>
                  <a:pt x="3248" y="1717"/>
                </a:lnTo>
                <a:lnTo>
                  <a:pt x="3266" y="1746"/>
                </a:lnTo>
                <a:lnTo>
                  <a:pt x="3279" y="1778"/>
                </a:lnTo>
                <a:lnTo>
                  <a:pt x="3287" y="1811"/>
                </a:lnTo>
                <a:lnTo>
                  <a:pt x="3290" y="1847"/>
                </a:lnTo>
                <a:lnTo>
                  <a:pt x="3287" y="1883"/>
                </a:lnTo>
                <a:lnTo>
                  <a:pt x="3278" y="1918"/>
                </a:lnTo>
                <a:lnTo>
                  <a:pt x="3264" y="1950"/>
                </a:lnTo>
                <a:lnTo>
                  <a:pt x="3245" y="1980"/>
                </a:lnTo>
                <a:lnTo>
                  <a:pt x="3221" y="2006"/>
                </a:lnTo>
                <a:lnTo>
                  <a:pt x="3195" y="2027"/>
                </a:lnTo>
                <a:lnTo>
                  <a:pt x="3165" y="2045"/>
                </a:lnTo>
                <a:lnTo>
                  <a:pt x="3315" y="2441"/>
                </a:lnTo>
                <a:lnTo>
                  <a:pt x="3319" y="2458"/>
                </a:lnTo>
                <a:lnTo>
                  <a:pt x="3319" y="2475"/>
                </a:lnTo>
                <a:lnTo>
                  <a:pt x="3315" y="2491"/>
                </a:lnTo>
                <a:lnTo>
                  <a:pt x="3307" y="2507"/>
                </a:lnTo>
                <a:lnTo>
                  <a:pt x="3295" y="2519"/>
                </a:lnTo>
                <a:lnTo>
                  <a:pt x="3281" y="2530"/>
                </a:lnTo>
                <a:lnTo>
                  <a:pt x="3266" y="2535"/>
                </a:lnTo>
                <a:lnTo>
                  <a:pt x="3248" y="2537"/>
                </a:lnTo>
                <a:lnTo>
                  <a:pt x="2892" y="2537"/>
                </a:lnTo>
                <a:lnTo>
                  <a:pt x="2875" y="2535"/>
                </a:lnTo>
                <a:lnTo>
                  <a:pt x="2860" y="2530"/>
                </a:lnTo>
                <a:lnTo>
                  <a:pt x="2845" y="2519"/>
                </a:lnTo>
                <a:lnTo>
                  <a:pt x="2834" y="2507"/>
                </a:lnTo>
                <a:lnTo>
                  <a:pt x="2827" y="2491"/>
                </a:lnTo>
                <a:lnTo>
                  <a:pt x="2823" y="2475"/>
                </a:lnTo>
                <a:lnTo>
                  <a:pt x="2823" y="2458"/>
                </a:lnTo>
                <a:lnTo>
                  <a:pt x="2827" y="2441"/>
                </a:lnTo>
                <a:lnTo>
                  <a:pt x="2976" y="2045"/>
                </a:lnTo>
                <a:lnTo>
                  <a:pt x="2946" y="2027"/>
                </a:lnTo>
                <a:lnTo>
                  <a:pt x="2919" y="2006"/>
                </a:lnTo>
                <a:lnTo>
                  <a:pt x="2896" y="1980"/>
                </a:lnTo>
                <a:lnTo>
                  <a:pt x="2877" y="1950"/>
                </a:lnTo>
                <a:lnTo>
                  <a:pt x="2863" y="1918"/>
                </a:lnTo>
                <a:lnTo>
                  <a:pt x="2854" y="1883"/>
                </a:lnTo>
                <a:lnTo>
                  <a:pt x="2851" y="1847"/>
                </a:lnTo>
                <a:lnTo>
                  <a:pt x="2853" y="1811"/>
                </a:lnTo>
                <a:lnTo>
                  <a:pt x="2862" y="1778"/>
                </a:lnTo>
                <a:lnTo>
                  <a:pt x="2875" y="1746"/>
                </a:lnTo>
                <a:lnTo>
                  <a:pt x="2892" y="1717"/>
                </a:lnTo>
                <a:lnTo>
                  <a:pt x="2915" y="1692"/>
                </a:lnTo>
                <a:lnTo>
                  <a:pt x="2940" y="1670"/>
                </a:lnTo>
                <a:lnTo>
                  <a:pt x="2969" y="1652"/>
                </a:lnTo>
                <a:lnTo>
                  <a:pt x="2999" y="1639"/>
                </a:lnTo>
                <a:lnTo>
                  <a:pt x="2999" y="1123"/>
                </a:lnTo>
                <a:lnTo>
                  <a:pt x="2812" y="1217"/>
                </a:lnTo>
                <a:lnTo>
                  <a:pt x="2812" y="1757"/>
                </a:lnTo>
                <a:lnTo>
                  <a:pt x="2809" y="1805"/>
                </a:lnTo>
                <a:lnTo>
                  <a:pt x="2799" y="1850"/>
                </a:lnTo>
                <a:lnTo>
                  <a:pt x="2783" y="1895"/>
                </a:lnTo>
                <a:lnTo>
                  <a:pt x="2761" y="1939"/>
                </a:lnTo>
                <a:lnTo>
                  <a:pt x="2733" y="1981"/>
                </a:lnTo>
                <a:lnTo>
                  <a:pt x="2700" y="2021"/>
                </a:lnTo>
                <a:lnTo>
                  <a:pt x="2661" y="2060"/>
                </a:lnTo>
                <a:lnTo>
                  <a:pt x="2618" y="2096"/>
                </a:lnTo>
                <a:lnTo>
                  <a:pt x="2570" y="2131"/>
                </a:lnTo>
                <a:lnTo>
                  <a:pt x="2516" y="2164"/>
                </a:lnTo>
                <a:lnTo>
                  <a:pt x="2459" y="2195"/>
                </a:lnTo>
                <a:lnTo>
                  <a:pt x="2397" y="2223"/>
                </a:lnTo>
                <a:lnTo>
                  <a:pt x="2332" y="2248"/>
                </a:lnTo>
                <a:lnTo>
                  <a:pt x="2262" y="2272"/>
                </a:lnTo>
                <a:lnTo>
                  <a:pt x="2190" y="2293"/>
                </a:lnTo>
                <a:lnTo>
                  <a:pt x="2114" y="2310"/>
                </a:lnTo>
                <a:lnTo>
                  <a:pt x="2035" y="2325"/>
                </a:lnTo>
                <a:lnTo>
                  <a:pt x="1954" y="2337"/>
                </a:lnTo>
                <a:lnTo>
                  <a:pt x="1870" y="2345"/>
                </a:lnTo>
                <a:lnTo>
                  <a:pt x="1783" y="2350"/>
                </a:lnTo>
                <a:lnTo>
                  <a:pt x="1694" y="2352"/>
                </a:lnTo>
                <a:lnTo>
                  <a:pt x="1606" y="2350"/>
                </a:lnTo>
                <a:lnTo>
                  <a:pt x="1519" y="2345"/>
                </a:lnTo>
                <a:lnTo>
                  <a:pt x="1435" y="2337"/>
                </a:lnTo>
                <a:lnTo>
                  <a:pt x="1354" y="2325"/>
                </a:lnTo>
                <a:lnTo>
                  <a:pt x="1275" y="2310"/>
                </a:lnTo>
                <a:lnTo>
                  <a:pt x="1199" y="2293"/>
                </a:lnTo>
                <a:lnTo>
                  <a:pt x="1126" y="2272"/>
                </a:lnTo>
                <a:lnTo>
                  <a:pt x="1057" y="2248"/>
                </a:lnTo>
                <a:lnTo>
                  <a:pt x="991" y="2223"/>
                </a:lnTo>
                <a:lnTo>
                  <a:pt x="929" y="2195"/>
                </a:lnTo>
                <a:lnTo>
                  <a:pt x="873" y="2164"/>
                </a:lnTo>
                <a:lnTo>
                  <a:pt x="819" y="2131"/>
                </a:lnTo>
                <a:lnTo>
                  <a:pt x="771" y="2096"/>
                </a:lnTo>
                <a:lnTo>
                  <a:pt x="727" y="2060"/>
                </a:lnTo>
                <a:lnTo>
                  <a:pt x="689" y="2021"/>
                </a:lnTo>
                <a:lnTo>
                  <a:pt x="656" y="1981"/>
                </a:lnTo>
                <a:lnTo>
                  <a:pt x="628" y="1939"/>
                </a:lnTo>
                <a:lnTo>
                  <a:pt x="605" y="1895"/>
                </a:lnTo>
                <a:lnTo>
                  <a:pt x="590" y="1850"/>
                </a:lnTo>
                <a:lnTo>
                  <a:pt x="580" y="1805"/>
                </a:lnTo>
                <a:lnTo>
                  <a:pt x="577" y="1757"/>
                </a:lnTo>
                <a:lnTo>
                  <a:pt x="577" y="1217"/>
                </a:lnTo>
                <a:lnTo>
                  <a:pt x="39" y="947"/>
                </a:lnTo>
                <a:lnTo>
                  <a:pt x="23" y="937"/>
                </a:lnTo>
                <a:lnTo>
                  <a:pt x="10" y="922"/>
                </a:lnTo>
                <a:lnTo>
                  <a:pt x="3" y="904"/>
                </a:lnTo>
                <a:lnTo>
                  <a:pt x="0" y="884"/>
                </a:lnTo>
                <a:lnTo>
                  <a:pt x="3" y="865"/>
                </a:lnTo>
                <a:lnTo>
                  <a:pt x="10" y="847"/>
                </a:lnTo>
                <a:lnTo>
                  <a:pt x="23" y="832"/>
                </a:lnTo>
                <a:lnTo>
                  <a:pt x="39" y="822"/>
                </a:lnTo>
                <a:lnTo>
                  <a:pt x="1663" y="8"/>
                </a:lnTo>
                <a:lnTo>
                  <a:pt x="1679" y="2"/>
                </a:lnTo>
                <a:lnTo>
                  <a:pt x="1694" y="0"/>
                </a:lnTo>
                <a:close/>
              </a:path>
            </a:pathLst>
          </a:custGeom>
          <a:solidFill>
            <a:srgbClr val="003399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" name="CaixaDeTexto 7"/>
          <p:cNvSpPr txBox="1"/>
          <p:nvPr/>
        </p:nvSpPr>
        <p:spPr>
          <a:xfrm>
            <a:off x="5533415" y="5345698"/>
            <a:ext cx="5498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</a:t>
            </a:r>
          </a:p>
        </p:txBody>
      </p:sp>
      <p:grpSp>
        <p:nvGrpSpPr>
          <p:cNvPr id="18" name="+ informações"/>
          <p:cNvGrpSpPr/>
          <p:nvPr/>
        </p:nvGrpSpPr>
        <p:grpSpPr>
          <a:xfrm>
            <a:off x="492637" y="5388143"/>
            <a:ext cx="1402473" cy="346249"/>
            <a:chOff x="7300120" y="5125288"/>
            <a:chExt cx="1748287" cy="431624"/>
          </a:xfrm>
        </p:grpSpPr>
        <p:sp>
          <p:nvSpPr>
            <p:cNvPr id="19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0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1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2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8728097"/>
              </p:ext>
            </p:extLst>
          </p:nvPr>
        </p:nvGraphicFramePr>
        <p:xfrm>
          <a:off x="6956376" y="1792144"/>
          <a:ext cx="4583112" cy="346122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28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234505543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2779432908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475970472"/>
                    </a:ext>
                  </a:extLst>
                </a:gridCol>
              </a:tblGrid>
              <a:tr h="3146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146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146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146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146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146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146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146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728741"/>
                  </a:ext>
                </a:extLst>
              </a:tr>
              <a:tr h="3146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49827357"/>
                  </a:ext>
                </a:extLst>
              </a:tr>
              <a:tr h="3146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226788993"/>
                  </a:ext>
                </a:extLst>
              </a:tr>
              <a:tr h="3146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15161880"/>
                  </a:ext>
                </a:extLst>
              </a:tr>
            </a:tbl>
          </a:graphicData>
        </a:graphic>
      </p:graphicFrame>
      <p:graphicFrame>
        <p:nvGraphicFramePr>
          <p:cNvPr id="28" name="Tabela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8178427"/>
              </p:ext>
            </p:extLst>
          </p:nvPr>
        </p:nvGraphicFramePr>
        <p:xfrm>
          <a:off x="6911924" y="1240430"/>
          <a:ext cx="4672016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400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507406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609600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635000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9" name="Tabe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7541083"/>
              </p:ext>
            </p:extLst>
          </p:nvPr>
        </p:nvGraphicFramePr>
        <p:xfrm>
          <a:off x="6911924" y="5283623"/>
          <a:ext cx="4672016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400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498807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669197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0" name="CaixaDeTexto 29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</p:spTree>
    <p:extLst>
      <p:ext uri="{BB962C8B-B14F-4D97-AF65-F5344CB8AC3E}">
        <p14:creationId xmlns:p14="http://schemas.microsoft.com/office/powerpoint/2010/main" val="1907328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39" grpId="0"/>
      <p:bldGraphic spid="43" grpId="0">
        <p:bldAsOne/>
      </p:bldGraphic>
      <p:bldP spid="49" grpId="0" animBg="1"/>
      <p:bldP spid="8" grpId="0"/>
      <p:bldP spid="8" grpId="1"/>
      <p:bldP spid="30" grpId="0"/>
      <p:bldP spid="30" grpId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escolaridade 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5" name="Retângulo 4"/>
          <p:cNvSpPr/>
          <p:nvPr/>
        </p:nvSpPr>
        <p:spPr>
          <a:xfrm>
            <a:off x="1021921" y="6347785"/>
            <a:ext cx="2933008" cy="2915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P32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sua escolaridade? (ESP-RU)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2302858"/>
              </p:ext>
            </p:extLst>
          </p:nvPr>
        </p:nvGraphicFramePr>
        <p:xfrm>
          <a:off x="4953955" y="5341386"/>
          <a:ext cx="4799645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5992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95992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95992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95992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95992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3998614"/>
              </p:ext>
            </p:extLst>
          </p:nvPr>
        </p:nvGraphicFramePr>
        <p:xfrm>
          <a:off x="4933544" y="2142562"/>
          <a:ext cx="4834570" cy="32331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6691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66914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966914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966914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966914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29392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392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392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392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392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392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392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529276298"/>
                  </a:ext>
                </a:extLst>
              </a:tr>
              <a:tr h="29392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388433061"/>
                  </a:ext>
                </a:extLst>
              </a:tr>
              <a:tr h="29392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58667619"/>
                  </a:ext>
                </a:extLst>
              </a:tr>
              <a:tr h="29392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93736564"/>
                  </a:ext>
                </a:extLst>
              </a:tr>
              <a:tr h="29392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02595094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0713642"/>
              </p:ext>
            </p:extLst>
          </p:nvPr>
        </p:nvGraphicFramePr>
        <p:xfrm>
          <a:off x="1998316" y="1805207"/>
          <a:ext cx="2868553" cy="35705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85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08641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296537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analfabeto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6537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fundamental -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6537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fundamental. -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6537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médio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6537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médio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6537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técnico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6537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técnico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52606228"/>
                  </a:ext>
                </a:extLst>
              </a:tr>
              <a:tr h="296537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superior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3146498"/>
                  </a:ext>
                </a:extLst>
              </a:tr>
              <a:tr h="296537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superior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46869017"/>
                  </a:ext>
                </a:extLst>
              </a:tr>
              <a:tr h="296537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pós-graduação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656735221"/>
                  </a:ext>
                </a:extLst>
              </a:tr>
              <a:tr h="296537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sem resposta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62412241"/>
                  </a:ext>
                </a:extLst>
              </a:tr>
            </a:tbl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9423400"/>
              </p:ext>
            </p:extLst>
          </p:nvPr>
        </p:nvGraphicFramePr>
        <p:xfrm>
          <a:off x="4968469" y="1647745"/>
          <a:ext cx="4799645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5992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95992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95992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95992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95992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3954928" y="5375756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12" name="Freeform 6"/>
          <p:cNvSpPr>
            <a:spLocks noEditPoints="1"/>
          </p:cNvSpPr>
          <p:nvPr/>
        </p:nvSpPr>
        <p:spPr bwMode="auto">
          <a:xfrm>
            <a:off x="1144795" y="2069401"/>
            <a:ext cx="1344613" cy="1006475"/>
          </a:xfrm>
          <a:custGeom>
            <a:avLst/>
            <a:gdLst>
              <a:gd name="T0" fmla="*/ 3070 w 3389"/>
              <a:gd name="T1" fmla="*/ 2195 h 2537"/>
              <a:gd name="T2" fmla="*/ 3015 w 3389"/>
              <a:gd name="T3" fmla="*/ 1791 h 2537"/>
              <a:gd name="T4" fmla="*/ 2995 w 3389"/>
              <a:gd name="T5" fmla="*/ 1868 h 2537"/>
              <a:gd name="T6" fmla="*/ 3050 w 3389"/>
              <a:gd name="T7" fmla="*/ 1922 h 2537"/>
              <a:gd name="T8" fmla="*/ 3126 w 3389"/>
              <a:gd name="T9" fmla="*/ 1903 h 2537"/>
              <a:gd name="T10" fmla="*/ 3146 w 3389"/>
              <a:gd name="T11" fmla="*/ 1825 h 2537"/>
              <a:gd name="T12" fmla="*/ 3092 w 3389"/>
              <a:gd name="T13" fmla="*/ 1771 h 2537"/>
              <a:gd name="T14" fmla="*/ 717 w 3389"/>
              <a:gd name="T15" fmla="*/ 1757 h 2537"/>
              <a:gd name="T16" fmla="*/ 773 w 3389"/>
              <a:gd name="T17" fmla="*/ 1903 h 2537"/>
              <a:gd name="T18" fmla="*/ 931 w 3389"/>
              <a:gd name="T19" fmla="*/ 2035 h 2537"/>
              <a:gd name="T20" fmla="*/ 1193 w 3389"/>
              <a:gd name="T21" fmla="*/ 2145 h 2537"/>
              <a:gd name="T22" fmla="*/ 1518 w 3389"/>
              <a:gd name="T23" fmla="*/ 2203 h 2537"/>
              <a:gd name="T24" fmla="*/ 1871 w 3389"/>
              <a:gd name="T25" fmla="*/ 2203 h 2537"/>
              <a:gd name="T26" fmla="*/ 2196 w 3389"/>
              <a:gd name="T27" fmla="*/ 2145 h 2537"/>
              <a:gd name="T28" fmla="*/ 2458 w 3389"/>
              <a:gd name="T29" fmla="*/ 2035 h 2537"/>
              <a:gd name="T30" fmla="*/ 2615 w 3389"/>
              <a:gd name="T31" fmla="*/ 1903 h 2537"/>
              <a:gd name="T32" fmla="*/ 2671 w 3389"/>
              <a:gd name="T33" fmla="*/ 1757 h 2537"/>
              <a:gd name="T34" fmla="*/ 1694 w 3389"/>
              <a:gd name="T35" fmla="*/ 1768 h 2537"/>
              <a:gd name="T36" fmla="*/ 1694 w 3389"/>
              <a:gd name="T37" fmla="*/ 150 h 2537"/>
              <a:gd name="T38" fmla="*/ 1688 w 3389"/>
              <a:gd name="T39" fmla="*/ 954 h 2537"/>
              <a:gd name="T40" fmla="*/ 1630 w 3389"/>
              <a:gd name="T41" fmla="*/ 914 h 2537"/>
              <a:gd name="T42" fmla="*/ 1636 w 3389"/>
              <a:gd name="T43" fmla="*/ 843 h 2537"/>
              <a:gd name="T44" fmla="*/ 1701 w 3389"/>
              <a:gd name="T45" fmla="*/ 814 h 2537"/>
              <a:gd name="T46" fmla="*/ 1694 w 3389"/>
              <a:gd name="T47" fmla="*/ 0 h 2537"/>
              <a:gd name="T48" fmla="*/ 3366 w 3389"/>
              <a:gd name="T49" fmla="*/ 832 h 2537"/>
              <a:gd name="T50" fmla="*/ 3386 w 3389"/>
              <a:gd name="T51" fmla="*/ 904 h 2537"/>
              <a:gd name="T52" fmla="*/ 3141 w 3389"/>
              <a:gd name="T53" fmla="*/ 1052 h 2537"/>
              <a:gd name="T54" fmla="*/ 3227 w 3389"/>
              <a:gd name="T55" fmla="*/ 1692 h 2537"/>
              <a:gd name="T56" fmla="*/ 3287 w 3389"/>
              <a:gd name="T57" fmla="*/ 1811 h 2537"/>
              <a:gd name="T58" fmla="*/ 3264 w 3389"/>
              <a:gd name="T59" fmla="*/ 1950 h 2537"/>
              <a:gd name="T60" fmla="*/ 3165 w 3389"/>
              <a:gd name="T61" fmla="*/ 2045 h 2537"/>
              <a:gd name="T62" fmla="*/ 3315 w 3389"/>
              <a:gd name="T63" fmla="*/ 2491 h 2537"/>
              <a:gd name="T64" fmla="*/ 3266 w 3389"/>
              <a:gd name="T65" fmla="*/ 2535 h 2537"/>
              <a:gd name="T66" fmla="*/ 2860 w 3389"/>
              <a:gd name="T67" fmla="*/ 2530 h 2537"/>
              <a:gd name="T68" fmla="*/ 2823 w 3389"/>
              <a:gd name="T69" fmla="*/ 2475 h 2537"/>
              <a:gd name="T70" fmla="*/ 2946 w 3389"/>
              <a:gd name="T71" fmla="*/ 2027 h 2537"/>
              <a:gd name="T72" fmla="*/ 2863 w 3389"/>
              <a:gd name="T73" fmla="*/ 1918 h 2537"/>
              <a:gd name="T74" fmla="*/ 2862 w 3389"/>
              <a:gd name="T75" fmla="*/ 1778 h 2537"/>
              <a:gd name="T76" fmla="*/ 2940 w 3389"/>
              <a:gd name="T77" fmla="*/ 1670 h 2537"/>
              <a:gd name="T78" fmla="*/ 2812 w 3389"/>
              <a:gd name="T79" fmla="*/ 1217 h 2537"/>
              <a:gd name="T80" fmla="*/ 2783 w 3389"/>
              <a:gd name="T81" fmla="*/ 1895 h 2537"/>
              <a:gd name="T82" fmla="*/ 2661 w 3389"/>
              <a:gd name="T83" fmla="*/ 2060 h 2537"/>
              <a:gd name="T84" fmla="*/ 2459 w 3389"/>
              <a:gd name="T85" fmla="*/ 2195 h 2537"/>
              <a:gd name="T86" fmla="*/ 2190 w 3389"/>
              <a:gd name="T87" fmla="*/ 2293 h 2537"/>
              <a:gd name="T88" fmla="*/ 1870 w 3389"/>
              <a:gd name="T89" fmla="*/ 2345 h 2537"/>
              <a:gd name="T90" fmla="*/ 1519 w 3389"/>
              <a:gd name="T91" fmla="*/ 2345 h 2537"/>
              <a:gd name="T92" fmla="*/ 1199 w 3389"/>
              <a:gd name="T93" fmla="*/ 2293 h 2537"/>
              <a:gd name="T94" fmla="*/ 929 w 3389"/>
              <a:gd name="T95" fmla="*/ 2195 h 2537"/>
              <a:gd name="T96" fmla="*/ 727 w 3389"/>
              <a:gd name="T97" fmla="*/ 2060 h 2537"/>
              <a:gd name="T98" fmla="*/ 605 w 3389"/>
              <a:gd name="T99" fmla="*/ 1895 h 2537"/>
              <a:gd name="T100" fmla="*/ 577 w 3389"/>
              <a:gd name="T101" fmla="*/ 1217 h 2537"/>
              <a:gd name="T102" fmla="*/ 3 w 3389"/>
              <a:gd name="T103" fmla="*/ 904 h 2537"/>
              <a:gd name="T104" fmla="*/ 23 w 3389"/>
              <a:gd name="T105" fmla="*/ 832 h 2537"/>
              <a:gd name="T106" fmla="*/ 1694 w 3389"/>
              <a:gd name="T107" fmla="*/ 0 h 2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89" h="2537">
                <a:moveTo>
                  <a:pt x="3070" y="2195"/>
                </a:moveTo>
                <a:lnTo>
                  <a:pt x="2994" y="2396"/>
                </a:lnTo>
                <a:lnTo>
                  <a:pt x="3146" y="2396"/>
                </a:lnTo>
                <a:lnTo>
                  <a:pt x="3070" y="2195"/>
                </a:lnTo>
                <a:close/>
                <a:moveTo>
                  <a:pt x="3070" y="1769"/>
                </a:moveTo>
                <a:lnTo>
                  <a:pt x="3050" y="1771"/>
                </a:lnTo>
                <a:lnTo>
                  <a:pt x="3030" y="1779"/>
                </a:lnTo>
                <a:lnTo>
                  <a:pt x="3015" y="1791"/>
                </a:lnTo>
                <a:lnTo>
                  <a:pt x="3002" y="1807"/>
                </a:lnTo>
                <a:lnTo>
                  <a:pt x="2995" y="1825"/>
                </a:lnTo>
                <a:lnTo>
                  <a:pt x="2992" y="1847"/>
                </a:lnTo>
                <a:lnTo>
                  <a:pt x="2995" y="1868"/>
                </a:lnTo>
                <a:lnTo>
                  <a:pt x="3002" y="1886"/>
                </a:lnTo>
                <a:lnTo>
                  <a:pt x="3015" y="1903"/>
                </a:lnTo>
                <a:lnTo>
                  <a:pt x="3031" y="1914"/>
                </a:lnTo>
                <a:lnTo>
                  <a:pt x="3050" y="1922"/>
                </a:lnTo>
                <a:lnTo>
                  <a:pt x="3070" y="1925"/>
                </a:lnTo>
                <a:lnTo>
                  <a:pt x="3091" y="1922"/>
                </a:lnTo>
                <a:lnTo>
                  <a:pt x="3110" y="1914"/>
                </a:lnTo>
                <a:lnTo>
                  <a:pt x="3126" y="1903"/>
                </a:lnTo>
                <a:lnTo>
                  <a:pt x="3138" y="1886"/>
                </a:lnTo>
                <a:lnTo>
                  <a:pt x="3146" y="1868"/>
                </a:lnTo>
                <a:lnTo>
                  <a:pt x="3148" y="1847"/>
                </a:lnTo>
                <a:lnTo>
                  <a:pt x="3146" y="1825"/>
                </a:lnTo>
                <a:lnTo>
                  <a:pt x="3138" y="1807"/>
                </a:lnTo>
                <a:lnTo>
                  <a:pt x="3126" y="1791"/>
                </a:lnTo>
                <a:lnTo>
                  <a:pt x="3110" y="1779"/>
                </a:lnTo>
                <a:lnTo>
                  <a:pt x="3092" y="1771"/>
                </a:lnTo>
                <a:lnTo>
                  <a:pt x="3070" y="1769"/>
                </a:lnTo>
                <a:lnTo>
                  <a:pt x="3070" y="1769"/>
                </a:lnTo>
                <a:close/>
                <a:moveTo>
                  <a:pt x="717" y="1288"/>
                </a:moveTo>
                <a:lnTo>
                  <a:pt x="717" y="1757"/>
                </a:lnTo>
                <a:lnTo>
                  <a:pt x="722" y="1793"/>
                </a:lnTo>
                <a:lnTo>
                  <a:pt x="732" y="1831"/>
                </a:lnTo>
                <a:lnTo>
                  <a:pt x="749" y="1867"/>
                </a:lnTo>
                <a:lnTo>
                  <a:pt x="773" y="1903"/>
                </a:lnTo>
                <a:lnTo>
                  <a:pt x="804" y="1938"/>
                </a:lnTo>
                <a:lnTo>
                  <a:pt x="841" y="1972"/>
                </a:lnTo>
                <a:lnTo>
                  <a:pt x="883" y="2005"/>
                </a:lnTo>
                <a:lnTo>
                  <a:pt x="931" y="2035"/>
                </a:lnTo>
                <a:lnTo>
                  <a:pt x="986" y="2065"/>
                </a:lnTo>
                <a:lnTo>
                  <a:pt x="1050" y="2094"/>
                </a:lnTo>
                <a:lnTo>
                  <a:pt x="1119" y="2121"/>
                </a:lnTo>
                <a:lnTo>
                  <a:pt x="1193" y="2145"/>
                </a:lnTo>
                <a:lnTo>
                  <a:pt x="1270" y="2164"/>
                </a:lnTo>
                <a:lnTo>
                  <a:pt x="1350" y="2181"/>
                </a:lnTo>
                <a:lnTo>
                  <a:pt x="1433" y="2194"/>
                </a:lnTo>
                <a:lnTo>
                  <a:pt x="1518" y="2203"/>
                </a:lnTo>
                <a:lnTo>
                  <a:pt x="1606" y="2209"/>
                </a:lnTo>
                <a:lnTo>
                  <a:pt x="1694" y="2210"/>
                </a:lnTo>
                <a:lnTo>
                  <a:pt x="1783" y="2209"/>
                </a:lnTo>
                <a:lnTo>
                  <a:pt x="1871" y="2203"/>
                </a:lnTo>
                <a:lnTo>
                  <a:pt x="1956" y="2194"/>
                </a:lnTo>
                <a:lnTo>
                  <a:pt x="2038" y="2181"/>
                </a:lnTo>
                <a:lnTo>
                  <a:pt x="2118" y="2164"/>
                </a:lnTo>
                <a:lnTo>
                  <a:pt x="2196" y="2145"/>
                </a:lnTo>
                <a:lnTo>
                  <a:pt x="2269" y="2121"/>
                </a:lnTo>
                <a:lnTo>
                  <a:pt x="2338" y="2094"/>
                </a:lnTo>
                <a:lnTo>
                  <a:pt x="2403" y="2065"/>
                </a:lnTo>
                <a:lnTo>
                  <a:pt x="2458" y="2035"/>
                </a:lnTo>
                <a:lnTo>
                  <a:pt x="2506" y="2005"/>
                </a:lnTo>
                <a:lnTo>
                  <a:pt x="2548" y="1972"/>
                </a:lnTo>
                <a:lnTo>
                  <a:pt x="2585" y="1938"/>
                </a:lnTo>
                <a:lnTo>
                  <a:pt x="2615" y="1903"/>
                </a:lnTo>
                <a:lnTo>
                  <a:pt x="2640" y="1867"/>
                </a:lnTo>
                <a:lnTo>
                  <a:pt x="2657" y="1831"/>
                </a:lnTo>
                <a:lnTo>
                  <a:pt x="2667" y="1793"/>
                </a:lnTo>
                <a:lnTo>
                  <a:pt x="2671" y="1757"/>
                </a:lnTo>
                <a:lnTo>
                  <a:pt x="2671" y="1288"/>
                </a:lnTo>
                <a:lnTo>
                  <a:pt x="1726" y="1761"/>
                </a:lnTo>
                <a:lnTo>
                  <a:pt x="1710" y="1767"/>
                </a:lnTo>
                <a:lnTo>
                  <a:pt x="1694" y="1768"/>
                </a:lnTo>
                <a:lnTo>
                  <a:pt x="1679" y="1767"/>
                </a:lnTo>
                <a:lnTo>
                  <a:pt x="1663" y="1761"/>
                </a:lnTo>
                <a:lnTo>
                  <a:pt x="717" y="1288"/>
                </a:lnTo>
                <a:close/>
                <a:moveTo>
                  <a:pt x="1694" y="150"/>
                </a:moveTo>
                <a:lnTo>
                  <a:pt x="228" y="884"/>
                </a:lnTo>
                <a:lnTo>
                  <a:pt x="1694" y="1618"/>
                </a:lnTo>
                <a:lnTo>
                  <a:pt x="2815" y="1056"/>
                </a:lnTo>
                <a:lnTo>
                  <a:pt x="1688" y="954"/>
                </a:lnTo>
                <a:lnTo>
                  <a:pt x="1669" y="950"/>
                </a:lnTo>
                <a:lnTo>
                  <a:pt x="1654" y="942"/>
                </a:lnTo>
                <a:lnTo>
                  <a:pt x="1640" y="930"/>
                </a:lnTo>
                <a:lnTo>
                  <a:pt x="1630" y="914"/>
                </a:lnTo>
                <a:lnTo>
                  <a:pt x="1625" y="897"/>
                </a:lnTo>
                <a:lnTo>
                  <a:pt x="1624" y="878"/>
                </a:lnTo>
                <a:lnTo>
                  <a:pt x="1628" y="860"/>
                </a:lnTo>
                <a:lnTo>
                  <a:pt x="1636" y="843"/>
                </a:lnTo>
                <a:lnTo>
                  <a:pt x="1649" y="830"/>
                </a:lnTo>
                <a:lnTo>
                  <a:pt x="1664" y="821"/>
                </a:lnTo>
                <a:lnTo>
                  <a:pt x="1682" y="814"/>
                </a:lnTo>
                <a:lnTo>
                  <a:pt x="1701" y="814"/>
                </a:lnTo>
                <a:lnTo>
                  <a:pt x="3056" y="937"/>
                </a:lnTo>
                <a:lnTo>
                  <a:pt x="3161" y="884"/>
                </a:lnTo>
                <a:lnTo>
                  <a:pt x="1694" y="150"/>
                </a:lnTo>
                <a:close/>
                <a:moveTo>
                  <a:pt x="1694" y="0"/>
                </a:moveTo>
                <a:lnTo>
                  <a:pt x="1710" y="2"/>
                </a:lnTo>
                <a:lnTo>
                  <a:pt x="1726" y="8"/>
                </a:lnTo>
                <a:lnTo>
                  <a:pt x="3350" y="822"/>
                </a:lnTo>
                <a:lnTo>
                  <a:pt x="3366" y="832"/>
                </a:lnTo>
                <a:lnTo>
                  <a:pt x="3379" y="847"/>
                </a:lnTo>
                <a:lnTo>
                  <a:pt x="3386" y="865"/>
                </a:lnTo>
                <a:lnTo>
                  <a:pt x="3389" y="884"/>
                </a:lnTo>
                <a:lnTo>
                  <a:pt x="3386" y="904"/>
                </a:lnTo>
                <a:lnTo>
                  <a:pt x="3379" y="922"/>
                </a:lnTo>
                <a:lnTo>
                  <a:pt x="3366" y="937"/>
                </a:lnTo>
                <a:lnTo>
                  <a:pt x="3350" y="947"/>
                </a:lnTo>
                <a:lnTo>
                  <a:pt x="3141" y="1052"/>
                </a:lnTo>
                <a:lnTo>
                  <a:pt x="3141" y="1639"/>
                </a:lnTo>
                <a:lnTo>
                  <a:pt x="3172" y="1652"/>
                </a:lnTo>
                <a:lnTo>
                  <a:pt x="3201" y="1670"/>
                </a:lnTo>
                <a:lnTo>
                  <a:pt x="3227" y="1692"/>
                </a:lnTo>
                <a:lnTo>
                  <a:pt x="3248" y="1717"/>
                </a:lnTo>
                <a:lnTo>
                  <a:pt x="3266" y="1746"/>
                </a:lnTo>
                <a:lnTo>
                  <a:pt x="3279" y="1778"/>
                </a:lnTo>
                <a:lnTo>
                  <a:pt x="3287" y="1811"/>
                </a:lnTo>
                <a:lnTo>
                  <a:pt x="3290" y="1847"/>
                </a:lnTo>
                <a:lnTo>
                  <a:pt x="3287" y="1883"/>
                </a:lnTo>
                <a:lnTo>
                  <a:pt x="3278" y="1918"/>
                </a:lnTo>
                <a:lnTo>
                  <a:pt x="3264" y="1950"/>
                </a:lnTo>
                <a:lnTo>
                  <a:pt x="3245" y="1980"/>
                </a:lnTo>
                <a:lnTo>
                  <a:pt x="3221" y="2006"/>
                </a:lnTo>
                <a:lnTo>
                  <a:pt x="3195" y="2027"/>
                </a:lnTo>
                <a:lnTo>
                  <a:pt x="3165" y="2045"/>
                </a:lnTo>
                <a:lnTo>
                  <a:pt x="3315" y="2441"/>
                </a:lnTo>
                <a:lnTo>
                  <a:pt x="3319" y="2458"/>
                </a:lnTo>
                <a:lnTo>
                  <a:pt x="3319" y="2475"/>
                </a:lnTo>
                <a:lnTo>
                  <a:pt x="3315" y="2491"/>
                </a:lnTo>
                <a:lnTo>
                  <a:pt x="3307" y="2507"/>
                </a:lnTo>
                <a:lnTo>
                  <a:pt x="3295" y="2519"/>
                </a:lnTo>
                <a:lnTo>
                  <a:pt x="3281" y="2530"/>
                </a:lnTo>
                <a:lnTo>
                  <a:pt x="3266" y="2535"/>
                </a:lnTo>
                <a:lnTo>
                  <a:pt x="3248" y="2537"/>
                </a:lnTo>
                <a:lnTo>
                  <a:pt x="2892" y="2537"/>
                </a:lnTo>
                <a:lnTo>
                  <a:pt x="2875" y="2535"/>
                </a:lnTo>
                <a:lnTo>
                  <a:pt x="2860" y="2530"/>
                </a:lnTo>
                <a:lnTo>
                  <a:pt x="2845" y="2519"/>
                </a:lnTo>
                <a:lnTo>
                  <a:pt x="2834" y="2507"/>
                </a:lnTo>
                <a:lnTo>
                  <a:pt x="2827" y="2491"/>
                </a:lnTo>
                <a:lnTo>
                  <a:pt x="2823" y="2475"/>
                </a:lnTo>
                <a:lnTo>
                  <a:pt x="2823" y="2458"/>
                </a:lnTo>
                <a:lnTo>
                  <a:pt x="2827" y="2441"/>
                </a:lnTo>
                <a:lnTo>
                  <a:pt x="2976" y="2045"/>
                </a:lnTo>
                <a:lnTo>
                  <a:pt x="2946" y="2027"/>
                </a:lnTo>
                <a:lnTo>
                  <a:pt x="2919" y="2006"/>
                </a:lnTo>
                <a:lnTo>
                  <a:pt x="2896" y="1980"/>
                </a:lnTo>
                <a:lnTo>
                  <a:pt x="2877" y="1950"/>
                </a:lnTo>
                <a:lnTo>
                  <a:pt x="2863" y="1918"/>
                </a:lnTo>
                <a:lnTo>
                  <a:pt x="2854" y="1883"/>
                </a:lnTo>
                <a:lnTo>
                  <a:pt x="2851" y="1847"/>
                </a:lnTo>
                <a:lnTo>
                  <a:pt x="2853" y="1811"/>
                </a:lnTo>
                <a:lnTo>
                  <a:pt x="2862" y="1778"/>
                </a:lnTo>
                <a:lnTo>
                  <a:pt x="2875" y="1746"/>
                </a:lnTo>
                <a:lnTo>
                  <a:pt x="2892" y="1717"/>
                </a:lnTo>
                <a:lnTo>
                  <a:pt x="2915" y="1692"/>
                </a:lnTo>
                <a:lnTo>
                  <a:pt x="2940" y="1670"/>
                </a:lnTo>
                <a:lnTo>
                  <a:pt x="2969" y="1652"/>
                </a:lnTo>
                <a:lnTo>
                  <a:pt x="2999" y="1639"/>
                </a:lnTo>
                <a:lnTo>
                  <a:pt x="2999" y="1123"/>
                </a:lnTo>
                <a:lnTo>
                  <a:pt x="2812" y="1217"/>
                </a:lnTo>
                <a:lnTo>
                  <a:pt x="2812" y="1757"/>
                </a:lnTo>
                <a:lnTo>
                  <a:pt x="2809" y="1805"/>
                </a:lnTo>
                <a:lnTo>
                  <a:pt x="2799" y="1850"/>
                </a:lnTo>
                <a:lnTo>
                  <a:pt x="2783" y="1895"/>
                </a:lnTo>
                <a:lnTo>
                  <a:pt x="2761" y="1939"/>
                </a:lnTo>
                <a:lnTo>
                  <a:pt x="2733" y="1981"/>
                </a:lnTo>
                <a:lnTo>
                  <a:pt x="2700" y="2021"/>
                </a:lnTo>
                <a:lnTo>
                  <a:pt x="2661" y="2060"/>
                </a:lnTo>
                <a:lnTo>
                  <a:pt x="2618" y="2096"/>
                </a:lnTo>
                <a:lnTo>
                  <a:pt x="2570" y="2131"/>
                </a:lnTo>
                <a:lnTo>
                  <a:pt x="2516" y="2164"/>
                </a:lnTo>
                <a:lnTo>
                  <a:pt x="2459" y="2195"/>
                </a:lnTo>
                <a:lnTo>
                  <a:pt x="2397" y="2223"/>
                </a:lnTo>
                <a:lnTo>
                  <a:pt x="2332" y="2248"/>
                </a:lnTo>
                <a:lnTo>
                  <a:pt x="2262" y="2272"/>
                </a:lnTo>
                <a:lnTo>
                  <a:pt x="2190" y="2293"/>
                </a:lnTo>
                <a:lnTo>
                  <a:pt x="2114" y="2310"/>
                </a:lnTo>
                <a:lnTo>
                  <a:pt x="2035" y="2325"/>
                </a:lnTo>
                <a:lnTo>
                  <a:pt x="1954" y="2337"/>
                </a:lnTo>
                <a:lnTo>
                  <a:pt x="1870" y="2345"/>
                </a:lnTo>
                <a:lnTo>
                  <a:pt x="1783" y="2350"/>
                </a:lnTo>
                <a:lnTo>
                  <a:pt x="1694" y="2352"/>
                </a:lnTo>
                <a:lnTo>
                  <a:pt x="1606" y="2350"/>
                </a:lnTo>
                <a:lnTo>
                  <a:pt x="1519" y="2345"/>
                </a:lnTo>
                <a:lnTo>
                  <a:pt x="1435" y="2337"/>
                </a:lnTo>
                <a:lnTo>
                  <a:pt x="1354" y="2325"/>
                </a:lnTo>
                <a:lnTo>
                  <a:pt x="1275" y="2310"/>
                </a:lnTo>
                <a:lnTo>
                  <a:pt x="1199" y="2293"/>
                </a:lnTo>
                <a:lnTo>
                  <a:pt x="1126" y="2272"/>
                </a:lnTo>
                <a:lnTo>
                  <a:pt x="1057" y="2248"/>
                </a:lnTo>
                <a:lnTo>
                  <a:pt x="991" y="2223"/>
                </a:lnTo>
                <a:lnTo>
                  <a:pt x="929" y="2195"/>
                </a:lnTo>
                <a:lnTo>
                  <a:pt x="873" y="2164"/>
                </a:lnTo>
                <a:lnTo>
                  <a:pt x="819" y="2131"/>
                </a:lnTo>
                <a:lnTo>
                  <a:pt x="771" y="2096"/>
                </a:lnTo>
                <a:lnTo>
                  <a:pt x="727" y="2060"/>
                </a:lnTo>
                <a:lnTo>
                  <a:pt x="689" y="2021"/>
                </a:lnTo>
                <a:lnTo>
                  <a:pt x="656" y="1981"/>
                </a:lnTo>
                <a:lnTo>
                  <a:pt x="628" y="1939"/>
                </a:lnTo>
                <a:lnTo>
                  <a:pt x="605" y="1895"/>
                </a:lnTo>
                <a:lnTo>
                  <a:pt x="590" y="1850"/>
                </a:lnTo>
                <a:lnTo>
                  <a:pt x="580" y="1805"/>
                </a:lnTo>
                <a:lnTo>
                  <a:pt x="577" y="1757"/>
                </a:lnTo>
                <a:lnTo>
                  <a:pt x="577" y="1217"/>
                </a:lnTo>
                <a:lnTo>
                  <a:pt x="39" y="947"/>
                </a:lnTo>
                <a:lnTo>
                  <a:pt x="23" y="937"/>
                </a:lnTo>
                <a:lnTo>
                  <a:pt x="10" y="922"/>
                </a:lnTo>
                <a:lnTo>
                  <a:pt x="3" y="904"/>
                </a:lnTo>
                <a:lnTo>
                  <a:pt x="0" y="884"/>
                </a:lnTo>
                <a:lnTo>
                  <a:pt x="3" y="865"/>
                </a:lnTo>
                <a:lnTo>
                  <a:pt x="10" y="847"/>
                </a:lnTo>
                <a:lnTo>
                  <a:pt x="23" y="832"/>
                </a:lnTo>
                <a:lnTo>
                  <a:pt x="39" y="822"/>
                </a:lnTo>
                <a:lnTo>
                  <a:pt x="1663" y="8"/>
                </a:lnTo>
                <a:lnTo>
                  <a:pt x="1679" y="2"/>
                </a:lnTo>
                <a:lnTo>
                  <a:pt x="1694" y="0"/>
                </a:lnTo>
                <a:close/>
              </a:path>
            </a:pathLst>
          </a:custGeom>
          <a:solidFill>
            <a:srgbClr val="003399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4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1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4637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4" grpId="0"/>
      <p:bldP spid="11" grpId="0"/>
      <p:bldP spid="11" grpId="1"/>
      <p:bldP spid="12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escolaridade 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P32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sua escolaridade? (ESP-RU)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817789"/>
              </p:ext>
            </p:extLst>
          </p:nvPr>
        </p:nvGraphicFramePr>
        <p:xfrm>
          <a:off x="2373086" y="1777107"/>
          <a:ext cx="9011115" cy="31514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74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2864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95522907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212134563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81396198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430924529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249180476"/>
                  </a:ext>
                </a:extLst>
              </a:tr>
            </a:tbl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2166968"/>
              </p:ext>
            </p:extLst>
          </p:nvPr>
        </p:nvGraphicFramePr>
        <p:xfrm>
          <a:off x="-562142" y="1408191"/>
          <a:ext cx="2868553" cy="35879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85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10149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analfabeto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fundamental -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fundamental. -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médio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médio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técnico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técnico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30498844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superior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42466558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superior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83728002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pós-graduação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857823556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sem resposta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79609861"/>
                  </a:ext>
                </a:extLst>
              </a:tr>
            </a:tbl>
          </a:graphicData>
        </a:graphic>
      </p:graphicFrame>
      <p:graphicFrame>
        <p:nvGraphicFramePr>
          <p:cNvPr id="11" name="Tabe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2677675"/>
              </p:ext>
            </p:extLst>
          </p:nvPr>
        </p:nvGraphicFramePr>
        <p:xfrm>
          <a:off x="2408011" y="1250729"/>
          <a:ext cx="8976177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2" name="CaixaDeTexto 11"/>
          <p:cNvSpPr txBox="1"/>
          <p:nvPr/>
        </p:nvSpPr>
        <p:spPr>
          <a:xfrm>
            <a:off x="1394470" y="507526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13" name="Tabel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4403917"/>
              </p:ext>
            </p:extLst>
          </p:nvPr>
        </p:nvGraphicFramePr>
        <p:xfrm>
          <a:off x="2408011" y="5040890"/>
          <a:ext cx="8976177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14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1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3991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4" grpId="0"/>
      <p:bldP spid="12" grpId="0"/>
      <p:bldP spid="12" grpId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CaixaDeTexto 19"/>
          <p:cNvSpPr txBox="1"/>
          <p:nvPr/>
        </p:nvSpPr>
        <p:spPr>
          <a:xfrm>
            <a:off x="1021920" y="309957"/>
            <a:ext cx="33468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classificação de raça 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12" name="Retângulo 11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P33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Em termos de raça, como o(a) Sr.(a) se classificaria? (EST-RU)</a:t>
            </a:r>
          </a:p>
        </p:txBody>
      </p:sp>
      <p:graphicFrame>
        <p:nvGraphicFramePr>
          <p:cNvPr id="17" name="Gráfico 16"/>
          <p:cNvGraphicFramePr/>
          <p:nvPr>
            <p:extLst>
              <p:ext uri="{D42A27DB-BD31-4B8C-83A1-F6EECF244321}">
                <p14:modId xmlns:p14="http://schemas.microsoft.com/office/powerpoint/2010/main" val="4248346351"/>
              </p:ext>
            </p:extLst>
          </p:nvPr>
        </p:nvGraphicFramePr>
        <p:xfrm>
          <a:off x="1218165" y="1863283"/>
          <a:ext cx="5302680" cy="31120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3" name="Agrupar 42"/>
          <p:cNvGrpSpPr/>
          <p:nvPr/>
        </p:nvGrpSpPr>
        <p:grpSpPr>
          <a:xfrm>
            <a:off x="578360" y="1747010"/>
            <a:ext cx="1309942" cy="1221852"/>
            <a:chOff x="1022350" y="2695575"/>
            <a:chExt cx="992188" cy="831850"/>
          </a:xfrm>
        </p:grpSpPr>
        <p:sp>
          <p:nvSpPr>
            <p:cNvPr id="40" name="AutoShape 13"/>
            <p:cNvSpPr>
              <a:spLocks noChangeAspect="1" noChangeArrowheads="1" noTextEdit="1"/>
            </p:cNvSpPr>
            <p:nvPr/>
          </p:nvSpPr>
          <p:spPr bwMode="auto">
            <a:xfrm>
              <a:off x="1022350" y="2695575"/>
              <a:ext cx="992188" cy="83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16"/>
            <p:cNvSpPr>
              <a:spLocks noEditPoints="1"/>
            </p:cNvSpPr>
            <p:nvPr/>
          </p:nvSpPr>
          <p:spPr bwMode="auto">
            <a:xfrm>
              <a:off x="1022350" y="2697163"/>
              <a:ext cx="977900" cy="814388"/>
            </a:xfrm>
            <a:custGeom>
              <a:avLst/>
              <a:gdLst>
                <a:gd name="T0" fmla="*/ 2376 w 3699"/>
                <a:gd name="T1" fmla="*/ 1721 h 3084"/>
                <a:gd name="T2" fmla="*/ 2682 w 3699"/>
                <a:gd name="T3" fmla="*/ 1970 h 3084"/>
                <a:gd name="T4" fmla="*/ 2801 w 3699"/>
                <a:gd name="T5" fmla="*/ 2355 h 3084"/>
                <a:gd name="T6" fmla="*/ 2725 w 3699"/>
                <a:gd name="T7" fmla="*/ 2946 h 3084"/>
                <a:gd name="T8" fmla="*/ 2508 w 3699"/>
                <a:gd name="T9" fmla="*/ 3017 h 3084"/>
                <a:gd name="T10" fmla="*/ 2108 w 3699"/>
                <a:gd name="T11" fmla="*/ 3078 h 3084"/>
                <a:gd name="T12" fmla="*/ 1597 w 3699"/>
                <a:gd name="T13" fmla="*/ 3063 h 3084"/>
                <a:gd name="T14" fmla="*/ 992 w 3699"/>
                <a:gd name="T15" fmla="*/ 2933 h 3084"/>
                <a:gd name="T16" fmla="*/ 983 w 3699"/>
                <a:gd name="T17" fmla="*/ 2150 h 3084"/>
                <a:gd name="T18" fmla="*/ 1205 w 3699"/>
                <a:gd name="T19" fmla="*/ 1823 h 3084"/>
                <a:gd name="T20" fmla="*/ 1575 w 3699"/>
                <a:gd name="T21" fmla="*/ 1670 h 3084"/>
                <a:gd name="T22" fmla="*/ 3210 w 3699"/>
                <a:gd name="T23" fmla="*/ 1142 h 3084"/>
                <a:gd name="T24" fmla="*/ 3540 w 3699"/>
                <a:gd name="T25" fmla="*/ 1362 h 3084"/>
                <a:gd name="T26" fmla="*/ 3694 w 3699"/>
                <a:gd name="T27" fmla="*/ 1729 h 3084"/>
                <a:gd name="T28" fmla="*/ 3641 w 3699"/>
                <a:gd name="T29" fmla="*/ 2384 h 3084"/>
                <a:gd name="T30" fmla="*/ 3457 w 3699"/>
                <a:gd name="T31" fmla="*/ 2448 h 3084"/>
                <a:gd name="T32" fmla="*/ 3091 w 3699"/>
                <a:gd name="T33" fmla="*/ 2516 h 3084"/>
                <a:gd name="T34" fmla="*/ 2902 w 3699"/>
                <a:gd name="T35" fmla="*/ 2142 h 3084"/>
                <a:gd name="T36" fmla="*/ 2695 w 3699"/>
                <a:gd name="T37" fmla="*/ 1785 h 3084"/>
                <a:gd name="T38" fmla="*/ 2341 w 3699"/>
                <a:gd name="T39" fmla="*/ 1574 h 3084"/>
                <a:gd name="T40" fmla="*/ 2531 w 3699"/>
                <a:gd name="T41" fmla="*/ 1244 h 3084"/>
                <a:gd name="T42" fmla="*/ 1211 w 3699"/>
                <a:gd name="T43" fmla="*/ 1181 h 3084"/>
                <a:gd name="T44" fmla="*/ 1368 w 3699"/>
                <a:gd name="T45" fmla="*/ 1527 h 3084"/>
                <a:gd name="T46" fmla="*/ 1108 w 3699"/>
                <a:gd name="T47" fmla="*/ 1738 h 3084"/>
                <a:gd name="T48" fmla="*/ 873 w 3699"/>
                <a:gd name="T49" fmla="*/ 2075 h 3084"/>
                <a:gd name="T50" fmla="*/ 735 w 3699"/>
                <a:gd name="T51" fmla="*/ 2517 h 3084"/>
                <a:gd name="T52" fmla="*/ 149 w 3699"/>
                <a:gd name="T53" fmla="*/ 2410 h 3084"/>
                <a:gd name="T54" fmla="*/ 14 w 3699"/>
                <a:gd name="T55" fmla="*/ 1661 h 3084"/>
                <a:gd name="T56" fmla="*/ 203 w 3699"/>
                <a:gd name="T57" fmla="*/ 1313 h 3084"/>
                <a:gd name="T58" fmla="*/ 555 w 3699"/>
                <a:gd name="T59" fmla="*/ 1125 h 3084"/>
                <a:gd name="T60" fmla="*/ 2048 w 3699"/>
                <a:gd name="T61" fmla="*/ 583 h 3084"/>
                <a:gd name="T62" fmla="*/ 2314 w 3699"/>
                <a:gd name="T63" fmla="*/ 775 h 3084"/>
                <a:gd name="T64" fmla="*/ 2419 w 3699"/>
                <a:gd name="T65" fmla="*/ 1093 h 3084"/>
                <a:gd name="T66" fmla="*/ 2314 w 3699"/>
                <a:gd name="T67" fmla="*/ 1409 h 3084"/>
                <a:gd name="T68" fmla="*/ 2048 w 3699"/>
                <a:gd name="T69" fmla="*/ 1603 h 3084"/>
                <a:gd name="T70" fmla="*/ 1705 w 3699"/>
                <a:gd name="T71" fmla="*/ 1603 h 3084"/>
                <a:gd name="T72" fmla="*/ 1439 w 3699"/>
                <a:gd name="T73" fmla="*/ 1410 h 3084"/>
                <a:gd name="T74" fmla="*/ 1334 w 3699"/>
                <a:gd name="T75" fmla="*/ 1093 h 3084"/>
                <a:gd name="T76" fmla="*/ 1439 w 3699"/>
                <a:gd name="T77" fmla="*/ 775 h 3084"/>
                <a:gd name="T78" fmla="*/ 1705 w 3699"/>
                <a:gd name="T79" fmla="*/ 583 h 3084"/>
                <a:gd name="T80" fmla="*/ 2890 w 3699"/>
                <a:gd name="T81" fmla="*/ 13 h 3084"/>
                <a:gd name="T82" fmla="*/ 3176 w 3699"/>
                <a:gd name="T83" fmla="*/ 177 h 3084"/>
                <a:gd name="T84" fmla="*/ 3313 w 3699"/>
                <a:gd name="T85" fmla="*/ 479 h 3084"/>
                <a:gd name="T86" fmla="*/ 3242 w 3699"/>
                <a:gd name="T87" fmla="*/ 809 h 3084"/>
                <a:gd name="T88" fmla="*/ 2998 w 3699"/>
                <a:gd name="T89" fmla="*/ 1027 h 3084"/>
                <a:gd name="T90" fmla="*/ 2655 w 3699"/>
                <a:gd name="T91" fmla="*/ 1061 h 3084"/>
                <a:gd name="T92" fmla="*/ 2474 w 3699"/>
                <a:gd name="T93" fmla="*/ 790 h 3084"/>
                <a:gd name="T94" fmla="*/ 2232 w 3699"/>
                <a:gd name="T95" fmla="*/ 530 h 3084"/>
                <a:gd name="T96" fmla="*/ 2353 w 3699"/>
                <a:gd name="T97" fmla="*/ 197 h 3084"/>
                <a:gd name="T98" fmla="*/ 2650 w 3699"/>
                <a:gd name="T99" fmla="*/ 14 h 3084"/>
                <a:gd name="T100" fmla="*/ 1097 w 3699"/>
                <a:gd name="T101" fmla="*/ 27 h 3084"/>
                <a:gd name="T102" fmla="*/ 1363 w 3699"/>
                <a:gd name="T103" fmla="*/ 220 h 3084"/>
                <a:gd name="T104" fmla="*/ 1467 w 3699"/>
                <a:gd name="T105" fmla="*/ 538 h 3084"/>
                <a:gd name="T106" fmla="*/ 1300 w 3699"/>
                <a:gd name="T107" fmla="*/ 754 h 3084"/>
                <a:gd name="T108" fmla="*/ 1125 w 3699"/>
                <a:gd name="T109" fmla="*/ 1036 h 3084"/>
                <a:gd name="T110" fmla="*/ 808 w 3699"/>
                <a:gd name="T111" fmla="*/ 1062 h 3084"/>
                <a:gd name="T112" fmla="*/ 522 w 3699"/>
                <a:gd name="T113" fmla="*/ 898 h 3084"/>
                <a:gd name="T114" fmla="*/ 385 w 3699"/>
                <a:gd name="T115" fmla="*/ 596 h 3084"/>
                <a:gd name="T116" fmla="*/ 457 w 3699"/>
                <a:gd name="T117" fmla="*/ 266 h 3084"/>
                <a:gd name="T118" fmla="*/ 701 w 3699"/>
                <a:gd name="T119" fmla="*/ 48 h 3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99" h="3084">
                  <a:moveTo>
                    <a:pt x="1647" y="1666"/>
                  </a:moveTo>
                  <a:lnTo>
                    <a:pt x="2107" y="1666"/>
                  </a:lnTo>
                  <a:lnTo>
                    <a:pt x="2177" y="1670"/>
                  </a:lnTo>
                  <a:lnTo>
                    <a:pt x="2247" y="1680"/>
                  </a:lnTo>
                  <a:lnTo>
                    <a:pt x="2313" y="1697"/>
                  </a:lnTo>
                  <a:lnTo>
                    <a:pt x="2376" y="1721"/>
                  </a:lnTo>
                  <a:lnTo>
                    <a:pt x="2438" y="1749"/>
                  </a:lnTo>
                  <a:lnTo>
                    <a:pt x="2494" y="1784"/>
                  </a:lnTo>
                  <a:lnTo>
                    <a:pt x="2548" y="1823"/>
                  </a:lnTo>
                  <a:lnTo>
                    <a:pt x="2598" y="1869"/>
                  </a:lnTo>
                  <a:lnTo>
                    <a:pt x="2642" y="1917"/>
                  </a:lnTo>
                  <a:lnTo>
                    <a:pt x="2682" y="1970"/>
                  </a:lnTo>
                  <a:lnTo>
                    <a:pt x="2717" y="2027"/>
                  </a:lnTo>
                  <a:lnTo>
                    <a:pt x="2747" y="2087"/>
                  </a:lnTo>
                  <a:lnTo>
                    <a:pt x="2769" y="2150"/>
                  </a:lnTo>
                  <a:lnTo>
                    <a:pt x="2786" y="2216"/>
                  </a:lnTo>
                  <a:lnTo>
                    <a:pt x="2798" y="2284"/>
                  </a:lnTo>
                  <a:lnTo>
                    <a:pt x="2801" y="2355"/>
                  </a:lnTo>
                  <a:lnTo>
                    <a:pt x="2801" y="2912"/>
                  </a:lnTo>
                  <a:lnTo>
                    <a:pt x="2797" y="2912"/>
                  </a:lnTo>
                  <a:lnTo>
                    <a:pt x="2761" y="2930"/>
                  </a:lnTo>
                  <a:lnTo>
                    <a:pt x="2755" y="2934"/>
                  </a:lnTo>
                  <a:lnTo>
                    <a:pt x="2743" y="2939"/>
                  </a:lnTo>
                  <a:lnTo>
                    <a:pt x="2725" y="2946"/>
                  </a:lnTo>
                  <a:lnTo>
                    <a:pt x="2702" y="2956"/>
                  </a:lnTo>
                  <a:lnTo>
                    <a:pt x="2674" y="2966"/>
                  </a:lnTo>
                  <a:lnTo>
                    <a:pt x="2641" y="2979"/>
                  </a:lnTo>
                  <a:lnTo>
                    <a:pt x="2601" y="2991"/>
                  </a:lnTo>
                  <a:lnTo>
                    <a:pt x="2557" y="3004"/>
                  </a:lnTo>
                  <a:lnTo>
                    <a:pt x="2508" y="3017"/>
                  </a:lnTo>
                  <a:lnTo>
                    <a:pt x="2453" y="3031"/>
                  </a:lnTo>
                  <a:lnTo>
                    <a:pt x="2393" y="3042"/>
                  </a:lnTo>
                  <a:lnTo>
                    <a:pt x="2330" y="3053"/>
                  </a:lnTo>
                  <a:lnTo>
                    <a:pt x="2260" y="3063"/>
                  </a:lnTo>
                  <a:lnTo>
                    <a:pt x="2186" y="3072"/>
                  </a:lnTo>
                  <a:lnTo>
                    <a:pt x="2108" y="3078"/>
                  </a:lnTo>
                  <a:lnTo>
                    <a:pt x="2024" y="3082"/>
                  </a:lnTo>
                  <a:lnTo>
                    <a:pt x="1936" y="3084"/>
                  </a:lnTo>
                  <a:lnTo>
                    <a:pt x="1856" y="3082"/>
                  </a:lnTo>
                  <a:lnTo>
                    <a:pt x="1773" y="3079"/>
                  </a:lnTo>
                  <a:lnTo>
                    <a:pt x="1686" y="3072"/>
                  </a:lnTo>
                  <a:lnTo>
                    <a:pt x="1597" y="3063"/>
                  </a:lnTo>
                  <a:lnTo>
                    <a:pt x="1503" y="3051"/>
                  </a:lnTo>
                  <a:lnTo>
                    <a:pt x="1407" y="3035"/>
                  </a:lnTo>
                  <a:lnTo>
                    <a:pt x="1308" y="3016"/>
                  </a:lnTo>
                  <a:lnTo>
                    <a:pt x="1206" y="2992"/>
                  </a:lnTo>
                  <a:lnTo>
                    <a:pt x="1100" y="2965"/>
                  </a:lnTo>
                  <a:lnTo>
                    <a:pt x="992" y="2933"/>
                  </a:lnTo>
                  <a:lnTo>
                    <a:pt x="953" y="2921"/>
                  </a:lnTo>
                  <a:lnTo>
                    <a:pt x="951" y="2912"/>
                  </a:lnTo>
                  <a:lnTo>
                    <a:pt x="951" y="2355"/>
                  </a:lnTo>
                  <a:lnTo>
                    <a:pt x="956" y="2284"/>
                  </a:lnTo>
                  <a:lnTo>
                    <a:pt x="966" y="2216"/>
                  </a:lnTo>
                  <a:lnTo>
                    <a:pt x="983" y="2150"/>
                  </a:lnTo>
                  <a:lnTo>
                    <a:pt x="1007" y="2087"/>
                  </a:lnTo>
                  <a:lnTo>
                    <a:pt x="1035" y="2027"/>
                  </a:lnTo>
                  <a:lnTo>
                    <a:pt x="1070" y="1970"/>
                  </a:lnTo>
                  <a:lnTo>
                    <a:pt x="1110" y="1917"/>
                  </a:lnTo>
                  <a:lnTo>
                    <a:pt x="1156" y="1869"/>
                  </a:lnTo>
                  <a:lnTo>
                    <a:pt x="1205" y="1823"/>
                  </a:lnTo>
                  <a:lnTo>
                    <a:pt x="1258" y="1784"/>
                  </a:lnTo>
                  <a:lnTo>
                    <a:pt x="1316" y="1749"/>
                  </a:lnTo>
                  <a:lnTo>
                    <a:pt x="1376" y="1721"/>
                  </a:lnTo>
                  <a:lnTo>
                    <a:pt x="1440" y="1697"/>
                  </a:lnTo>
                  <a:lnTo>
                    <a:pt x="1507" y="1680"/>
                  </a:lnTo>
                  <a:lnTo>
                    <a:pt x="1575" y="1670"/>
                  </a:lnTo>
                  <a:lnTo>
                    <a:pt x="1647" y="1666"/>
                  </a:lnTo>
                  <a:close/>
                  <a:moveTo>
                    <a:pt x="2548" y="1112"/>
                  </a:moveTo>
                  <a:lnTo>
                    <a:pt x="3003" y="1112"/>
                  </a:lnTo>
                  <a:lnTo>
                    <a:pt x="3075" y="1115"/>
                  </a:lnTo>
                  <a:lnTo>
                    <a:pt x="3143" y="1125"/>
                  </a:lnTo>
                  <a:lnTo>
                    <a:pt x="3210" y="1142"/>
                  </a:lnTo>
                  <a:lnTo>
                    <a:pt x="3274" y="1166"/>
                  </a:lnTo>
                  <a:lnTo>
                    <a:pt x="3334" y="1195"/>
                  </a:lnTo>
                  <a:lnTo>
                    <a:pt x="3392" y="1229"/>
                  </a:lnTo>
                  <a:lnTo>
                    <a:pt x="3445" y="1268"/>
                  </a:lnTo>
                  <a:lnTo>
                    <a:pt x="3494" y="1313"/>
                  </a:lnTo>
                  <a:lnTo>
                    <a:pt x="3540" y="1362"/>
                  </a:lnTo>
                  <a:lnTo>
                    <a:pt x="3580" y="1415"/>
                  </a:lnTo>
                  <a:lnTo>
                    <a:pt x="3615" y="1472"/>
                  </a:lnTo>
                  <a:lnTo>
                    <a:pt x="3643" y="1532"/>
                  </a:lnTo>
                  <a:lnTo>
                    <a:pt x="3667" y="1595"/>
                  </a:lnTo>
                  <a:lnTo>
                    <a:pt x="3684" y="1661"/>
                  </a:lnTo>
                  <a:lnTo>
                    <a:pt x="3694" y="1729"/>
                  </a:lnTo>
                  <a:lnTo>
                    <a:pt x="3699" y="1800"/>
                  </a:lnTo>
                  <a:lnTo>
                    <a:pt x="3699" y="2357"/>
                  </a:lnTo>
                  <a:lnTo>
                    <a:pt x="3694" y="2357"/>
                  </a:lnTo>
                  <a:lnTo>
                    <a:pt x="3658" y="2375"/>
                  </a:lnTo>
                  <a:lnTo>
                    <a:pt x="3652" y="2379"/>
                  </a:lnTo>
                  <a:lnTo>
                    <a:pt x="3641" y="2384"/>
                  </a:lnTo>
                  <a:lnTo>
                    <a:pt x="3624" y="2391"/>
                  </a:lnTo>
                  <a:lnTo>
                    <a:pt x="3601" y="2401"/>
                  </a:lnTo>
                  <a:lnTo>
                    <a:pt x="3573" y="2411"/>
                  </a:lnTo>
                  <a:lnTo>
                    <a:pt x="3540" y="2424"/>
                  </a:lnTo>
                  <a:lnTo>
                    <a:pt x="3501" y="2436"/>
                  </a:lnTo>
                  <a:lnTo>
                    <a:pt x="3457" y="2448"/>
                  </a:lnTo>
                  <a:lnTo>
                    <a:pt x="3408" y="2462"/>
                  </a:lnTo>
                  <a:lnTo>
                    <a:pt x="3355" y="2474"/>
                  </a:lnTo>
                  <a:lnTo>
                    <a:pt x="3295" y="2487"/>
                  </a:lnTo>
                  <a:lnTo>
                    <a:pt x="3232" y="2498"/>
                  </a:lnTo>
                  <a:lnTo>
                    <a:pt x="3164" y="2508"/>
                  </a:lnTo>
                  <a:lnTo>
                    <a:pt x="3091" y="2516"/>
                  </a:lnTo>
                  <a:lnTo>
                    <a:pt x="3013" y="2523"/>
                  </a:lnTo>
                  <a:lnTo>
                    <a:pt x="2931" y="2527"/>
                  </a:lnTo>
                  <a:lnTo>
                    <a:pt x="2931" y="2355"/>
                  </a:lnTo>
                  <a:lnTo>
                    <a:pt x="2927" y="2283"/>
                  </a:lnTo>
                  <a:lnTo>
                    <a:pt x="2917" y="2211"/>
                  </a:lnTo>
                  <a:lnTo>
                    <a:pt x="2902" y="2142"/>
                  </a:lnTo>
                  <a:lnTo>
                    <a:pt x="2881" y="2075"/>
                  </a:lnTo>
                  <a:lnTo>
                    <a:pt x="2853" y="2010"/>
                  </a:lnTo>
                  <a:lnTo>
                    <a:pt x="2820" y="1950"/>
                  </a:lnTo>
                  <a:lnTo>
                    <a:pt x="2784" y="1891"/>
                  </a:lnTo>
                  <a:lnTo>
                    <a:pt x="2742" y="1836"/>
                  </a:lnTo>
                  <a:lnTo>
                    <a:pt x="2695" y="1785"/>
                  </a:lnTo>
                  <a:lnTo>
                    <a:pt x="2645" y="1738"/>
                  </a:lnTo>
                  <a:lnTo>
                    <a:pt x="2591" y="1695"/>
                  </a:lnTo>
                  <a:lnTo>
                    <a:pt x="2533" y="1657"/>
                  </a:lnTo>
                  <a:lnTo>
                    <a:pt x="2472" y="1624"/>
                  </a:lnTo>
                  <a:lnTo>
                    <a:pt x="2408" y="1596"/>
                  </a:lnTo>
                  <a:lnTo>
                    <a:pt x="2341" y="1574"/>
                  </a:lnTo>
                  <a:lnTo>
                    <a:pt x="2385" y="1527"/>
                  </a:lnTo>
                  <a:lnTo>
                    <a:pt x="2425" y="1477"/>
                  </a:lnTo>
                  <a:lnTo>
                    <a:pt x="2459" y="1423"/>
                  </a:lnTo>
                  <a:lnTo>
                    <a:pt x="2489" y="1366"/>
                  </a:lnTo>
                  <a:lnTo>
                    <a:pt x="2513" y="1307"/>
                  </a:lnTo>
                  <a:lnTo>
                    <a:pt x="2531" y="1244"/>
                  </a:lnTo>
                  <a:lnTo>
                    <a:pt x="2542" y="1178"/>
                  </a:lnTo>
                  <a:lnTo>
                    <a:pt x="2548" y="1112"/>
                  </a:lnTo>
                  <a:close/>
                  <a:moveTo>
                    <a:pt x="694" y="1112"/>
                  </a:moveTo>
                  <a:lnTo>
                    <a:pt x="1155" y="1112"/>
                  </a:lnTo>
                  <a:lnTo>
                    <a:pt x="1206" y="1114"/>
                  </a:lnTo>
                  <a:lnTo>
                    <a:pt x="1211" y="1181"/>
                  </a:lnTo>
                  <a:lnTo>
                    <a:pt x="1223" y="1245"/>
                  </a:lnTo>
                  <a:lnTo>
                    <a:pt x="1241" y="1308"/>
                  </a:lnTo>
                  <a:lnTo>
                    <a:pt x="1265" y="1367"/>
                  </a:lnTo>
                  <a:lnTo>
                    <a:pt x="1294" y="1424"/>
                  </a:lnTo>
                  <a:lnTo>
                    <a:pt x="1328" y="1478"/>
                  </a:lnTo>
                  <a:lnTo>
                    <a:pt x="1368" y="1527"/>
                  </a:lnTo>
                  <a:lnTo>
                    <a:pt x="1411" y="1574"/>
                  </a:lnTo>
                  <a:lnTo>
                    <a:pt x="1345" y="1596"/>
                  </a:lnTo>
                  <a:lnTo>
                    <a:pt x="1281" y="1624"/>
                  </a:lnTo>
                  <a:lnTo>
                    <a:pt x="1219" y="1657"/>
                  </a:lnTo>
                  <a:lnTo>
                    <a:pt x="1163" y="1695"/>
                  </a:lnTo>
                  <a:lnTo>
                    <a:pt x="1108" y="1738"/>
                  </a:lnTo>
                  <a:lnTo>
                    <a:pt x="1057" y="1785"/>
                  </a:lnTo>
                  <a:lnTo>
                    <a:pt x="1011" y="1836"/>
                  </a:lnTo>
                  <a:lnTo>
                    <a:pt x="969" y="1891"/>
                  </a:lnTo>
                  <a:lnTo>
                    <a:pt x="932" y="1950"/>
                  </a:lnTo>
                  <a:lnTo>
                    <a:pt x="900" y="2010"/>
                  </a:lnTo>
                  <a:lnTo>
                    <a:pt x="873" y="2075"/>
                  </a:lnTo>
                  <a:lnTo>
                    <a:pt x="851" y="2142"/>
                  </a:lnTo>
                  <a:lnTo>
                    <a:pt x="835" y="2211"/>
                  </a:lnTo>
                  <a:lnTo>
                    <a:pt x="826" y="2283"/>
                  </a:lnTo>
                  <a:lnTo>
                    <a:pt x="823" y="2355"/>
                  </a:lnTo>
                  <a:lnTo>
                    <a:pt x="823" y="2524"/>
                  </a:lnTo>
                  <a:lnTo>
                    <a:pt x="735" y="2517"/>
                  </a:lnTo>
                  <a:lnTo>
                    <a:pt x="645" y="2508"/>
                  </a:lnTo>
                  <a:lnTo>
                    <a:pt x="552" y="2496"/>
                  </a:lnTo>
                  <a:lnTo>
                    <a:pt x="456" y="2480"/>
                  </a:lnTo>
                  <a:lnTo>
                    <a:pt x="357" y="2461"/>
                  </a:lnTo>
                  <a:lnTo>
                    <a:pt x="255" y="2437"/>
                  </a:lnTo>
                  <a:lnTo>
                    <a:pt x="149" y="2410"/>
                  </a:lnTo>
                  <a:lnTo>
                    <a:pt x="40" y="2379"/>
                  </a:lnTo>
                  <a:lnTo>
                    <a:pt x="1" y="2366"/>
                  </a:lnTo>
                  <a:lnTo>
                    <a:pt x="0" y="2357"/>
                  </a:lnTo>
                  <a:lnTo>
                    <a:pt x="0" y="1800"/>
                  </a:lnTo>
                  <a:lnTo>
                    <a:pt x="3" y="1729"/>
                  </a:lnTo>
                  <a:lnTo>
                    <a:pt x="14" y="1661"/>
                  </a:lnTo>
                  <a:lnTo>
                    <a:pt x="32" y="1595"/>
                  </a:lnTo>
                  <a:lnTo>
                    <a:pt x="55" y="1532"/>
                  </a:lnTo>
                  <a:lnTo>
                    <a:pt x="84" y="1472"/>
                  </a:lnTo>
                  <a:lnTo>
                    <a:pt x="118" y="1415"/>
                  </a:lnTo>
                  <a:lnTo>
                    <a:pt x="159" y="1362"/>
                  </a:lnTo>
                  <a:lnTo>
                    <a:pt x="203" y="1313"/>
                  </a:lnTo>
                  <a:lnTo>
                    <a:pt x="253" y="1268"/>
                  </a:lnTo>
                  <a:lnTo>
                    <a:pt x="307" y="1229"/>
                  </a:lnTo>
                  <a:lnTo>
                    <a:pt x="364" y="1195"/>
                  </a:lnTo>
                  <a:lnTo>
                    <a:pt x="424" y="1166"/>
                  </a:lnTo>
                  <a:lnTo>
                    <a:pt x="489" y="1142"/>
                  </a:lnTo>
                  <a:lnTo>
                    <a:pt x="555" y="1125"/>
                  </a:lnTo>
                  <a:lnTo>
                    <a:pt x="624" y="1115"/>
                  </a:lnTo>
                  <a:lnTo>
                    <a:pt x="694" y="1112"/>
                  </a:lnTo>
                  <a:close/>
                  <a:moveTo>
                    <a:pt x="1876" y="554"/>
                  </a:moveTo>
                  <a:lnTo>
                    <a:pt x="1935" y="558"/>
                  </a:lnTo>
                  <a:lnTo>
                    <a:pt x="1993" y="567"/>
                  </a:lnTo>
                  <a:lnTo>
                    <a:pt x="2048" y="583"/>
                  </a:lnTo>
                  <a:lnTo>
                    <a:pt x="2100" y="603"/>
                  </a:lnTo>
                  <a:lnTo>
                    <a:pt x="2150" y="629"/>
                  </a:lnTo>
                  <a:lnTo>
                    <a:pt x="2197" y="658"/>
                  </a:lnTo>
                  <a:lnTo>
                    <a:pt x="2240" y="693"/>
                  </a:lnTo>
                  <a:lnTo>
                    <a:pt x="2280" y="732"/>
                  </a:lnTo>
                  <a:lnTo>
                    <a:pt x="2314" y="775"/>
                  </a:lnTo>
                  <a:lnTo>
                    <a:pt x="2344" y="821"/>
                  </a:lnTo>
                  <a:lnTo>
                    <a:pt x="2370" y="870"/>
                  </a:lnTo>
                  <a:lnTo>
                    <a:pt x="2391" y="923"/>
                  </a:lnTo>
                  <a:lnTo>
                    <a:pt x="2407" y="977"/>
                  </a:lnTo>
                  <a:lnTo>
                    <a:pt x="2416" y="1034"/>
                  </a:lnTo>
                  <a:lnTo>
                    <a:pt x="2419" y="1093"/>
                  </a:lnTo>
                  <a:lnTo>
                    <a:pt x="2416" y="1151"/>
                  </a:lnTo>
                  <a:lnTo>
                    <a:pt x="2407" y="1208"/>
                  </a:lnTo>
                  <a:lnTo>
                    <a:pt x="2391" y="1262"/>
                  </a:lnTo>
                  <a:lnTo>
                    <a:pt x="2370" y="1315"/>
                  </a:lnTo>
                  <a:lnTo>
                    <a:pt x="2344" y="1364"/>
                  </a:lnTo>
                  <a:lnTo>
                    <a:pt x="2314" y="1409"/>
                  </a:lnTo>
                  <a:lnTo>
                    <a:pt x="2280" y="1452"/>
                  </a:lnTo>
                  <a:lnTo>
                    <a:pt x="2240" y="1491"/>
                  </a:lnTo>
                  <a:lnTo>
                    <a:pt x="2197" y="1526"/>
                  </a:lnTo>
                  <a:lnTo>
                    <a:pt x="2150" y="1557"/>
                  </a:lnTo>
                  <a:lnTo>
                    <a:pt x="2100" y="1581"/>
                  </a:lnTo>
                  <a:lnTo>
                    <a:pt x="2048" y="1603"/>
                  </a:lnTo>
                  <a:lnTo>
                    <a:pt x="1993" y="1617"/>
                  </a:lnTo>
                  <a:lnTo>
                    <a:pt x="1935" y="1626"/>
                  </a:lnTo>
                  <a:lnTo>
                    <a:pt x="1876" y="1630"/>
                  </a:lnTo>
                  <a:lnTo>
                    <a:pt x="1817" y="1626"/>
                  </a:lnTo>
                  <a:lnTo>
                    <a:pt x="1760" y="1617"/>
                  </a:lnTo>
                  <a:lnTo>
                    <a:pt x="1705" y="1603"/>
                  </a:lnTo>
                  <a:lnTo>
                    <a:pt x="1652" y="1581"/>
                  </a:lnTo>
                  <a:lnTo>
                    <a:pt x="1602" y="1557"/>
                  </a:lnTo>
                  <a:lnTo>
                    <a:pt x="1556" y="1526"/>
                  </a:lnTo>
                  <a:lnTo>
                    <a:pt x="1513" y="1491"/>
                  </a:lnTo>
                  <a:lnTo>
                    <a:pt x="1474" y="1452"/>
                  </a:lnTo>
                  <a:lnTo>
                    <a:pt x="1439" y="1410"/>
                  </a:lnTo>
                  <a:lnTo>
                    <a:pt x="1408" y="1364"/>
                  </a:lnTo>
                  <a:lnTo>
                    <a:pt x="1382" y="1315"/>
                  </a:lnTo>
                  <a:lnTo>
                    <a:pt x="1361" y="1263"/>
                  </a:lnTo>
                  <a:lnTo>
                    <a:pt x="1347" y="1208"/>
                  </a:lnTo>
                  <a:lnTo>
                    <a:pt x="1338" y="1151"/>
                  </a:lnTo>
                  <a:lnTo>
                    <a:pt x="1334" y="1093"/>
                  </a:lnTo>
                  <a:lnTo>
                    <a:pt x="1338" y="1034"/>
                  </a:lnTo>
                  <a:lnTo>
                    <a:pt x="1347" y="977"/>
                  </a:lnTo>
                  <a:lnTo>
                    <a:pt x="1361" y="923"/>
                  </a:lnTo>
                  <a:lnTo>
                    <a:pt x="1382" y="871"/>
                  </a:lnTo>
                  <a:lnTo>
                    <a:pt x="1408" y="821"/>
                  </a:lnTo>
                  <a:lnTo>
                    <a:pt x="1439" y="775"/>
                  </a:lnTo>
                  <a:lnTo>
                    <a:pt x="1474" y="732"/>
                  </a:lnTo>
                  <a:lnTo>
                    <a:pt x="1513" y="693"/>
                  </a:lnTo>
                  <a:lnTo>
                    <a:pt x="1556" y="658"/>
                  </a:lnTo>
                  <a:lnTo>
                    <a:pt x="1602" y="629"/>
                  </a:lnTo>
                  <a:lnTo>
                    <a:pt x="1652" y="603"/>
                  </a:lnTo>
                  <a:lnTo>
                    <a:pt x="1705" y="583"/>
                  </a:lnTo>
                  <a:lnTo>
                    <a:pt x="1760" y="567"/>
                  </a:lnTo>
                  <a:lnTo>
                    <a:pt x="1817" y="558"/>
                  </a:lnTo>
                  <a:lnTo>
                    <a:pt x="1876" y="554"/>
                  </a:lnTo>
                  <a:close/>
                  <a:moveTo>
                    <a:pt x="2774" y="0"/>
                  </a:moveTo>
                  <a:lnTo>
                    <a:pt x="2833" y="3"/>
                  </a:lnTo>
                  <a:lnTo>
                    <a:pt x="2890" y="13"/>
                  </a:lnTo>
                  <a:lnTo>
                    <a:pt x="2945" y="27"/>
                  </a:lnTo>
                  <a:lnTo>
                    <a:pt x="2998" y="48"/>
                  </a:lnTo>
                  <a:lnTo>
                    <a:pt x="3048" y="74"/>
                  </a:lnTo>
                  <a:lnTo>
                    <a:pt x="3094" y="104"/>
                  </a:lnTo>
                  <a:lnTo>
                    <a:pt x="3138" y="139"/>
                  </a:lnTo>
                  <a:lnTo>
                    <a:pt x="3176" y="177"/>
                  </a:lnTo>
                  <a:lnTo>
                    <a:pt x="3211" y="220"/>
                  </a:lnTo>
                  <a:lnTo>
                    <a:pt x="3242" y="266"/>
                  </a:lnTo>
                  <a:lnTo>
                    <a:pt x="3268" y="316"/>
                  </a:lnTo>
                  <a:lnTo>
                    <a:pt x="3289" y="367"/>
                  </a:lnTo>
                  <a:lnTo>
                    <a:pt x="3303" y="422"/>
                  </a:lnTo>
                  <a:lnTo>
                    <a:pt x="3313" y="479"/>
                  </a:lnTo>
                  <a:lnTo>
                    <a:pt x="3316" y="538"/>
                  </a:lnTo>
                  <a:lnTo>
                    <a:pt x="3313" y="596"/>
                  </a:lnTo>
                  <a:lnTo>
                    <a:pt x="3303" y="652"/>
                  </a:lnTo>
                  <a:lnTo>
                    <a:pt x="3289" y="708"/>
                  </a:lnTo>
                  <a:lnTo>
                    <a:pt x="3268" y="759"/>
                  </a:lnTo>
                  <a:lnTo>
                    <a:pt x="3242" y="809"/>
                  </a:lnTo>
                  <a:lnTo>
                    <a:pt x="3211" y="855"/>
                  </a:lnTo>
                  <a:lnTo>
                    <a:pt x="3176" y="898"/>
                  </a:lnTo>
                  <a:lnTo>
                    <a:pt x="3138" y="936"/>
                  </a:lnTo>
                  <a:lnTo>
                    <a:pt x="3094" y="971"/>
                  </a:lnTo>
                  <a:lnTo>
                    <a:pt x="3048" y="1001"/>
                  </a:lnTo>
                  <a:lnTo>
                    <a:pt x="2998" y="1027"/>
                  </a:lnTo>
                  <a:lnTo>
                    <a:pt x="2945" y="1048"/>
                  </a:lnTo>
                  <a:lnTo>
                    <a:pt x="2890" y="1062"/>
                  </a:lnTo>
                  <a:lnTo>
                    <a:pt x="2833" y="1071"/>
                  </a:lnTo>
                  <a:lnTo>
                    <a:pt x="2774" y="1075"/>
                  </a:lnTo>
                  <a:lnTo>
                    <a:pt x="2714" y="1071"/>
                  </a:lnTo>
                  <a:lnTo>
                    <a:pt x="2655" y="1061"/>
                  </a:lnTo>
                  <a:lnTo>
                    <a:pt x="2598" y="1045"/>
                  </a:lnTo>
                  <a:lnTo>
                    <a:pt x="2544" y="1024"/>
                  </a:lnTo>
                  <a:lnTo>
                    <a:pt x="2535" y="962"/>
                  </a:lnTo>
                  <a:lnTo>
                    <a:pt x="2520" y="902"/>
                  </a:lnTo>
                  <a:lnTo>
                    <a:pt x="2500" y="845"/>
                  </a:lnTo>
                  <a:lnTo>
                    <a:pt x="2474" y="790"/>
                  </a:lnTo>
                  <a:lnTo>
                    <a:pt x="2444" y="738"/>
                  </a:lnTo>
                  <a:lnTo>
                    <a:pt x="2409" y="690"/>
                  </a:lnTo>
                  <a:lnTo>
                    <a:pt x="2370" y="643"/>
                  </a:lnTo>
                  <a:lnTo>
                    <a:pt x="2328" y="602"/>
                  </a:lnTo>
                  <a:lnTo>
                    <a:pt x="2282" y="563"/>
                  </a:lnTo>
                  <a:lnTo>
                    <a:pt x="2232" y="530"/>
                  </a:lnTo>
                  <a:lnTo>
                    <a:pt x="2236" y="468"/>
                  </a:lnTo>
                  <a:lnTo>
                    <a:pt x="2248" y="408"/>
                  </a:lnTo>
                  <a:lnTo>
                    <a:pt x="2266" y="351"/>
                  </a:lnTo>
                  <a:lnTo>
                    <a:pt x="2290" y="297"/>
                  </a:lnTo>
                  <a:lnTo>
                    <a:pt x="2319" y="245"/>
                  </a:lnTo>
                  <a:lnTo>
                    <a:pt x="2353" y="197"/>
                  </a:lnTo>
                  <a:lnTo>
                    <a:pt x="2393" y="155"/>
                  </a:lnTo>
                  <a:lnTo>
                    <a:pt x="2438" y="116"/>
                  </a:lnTo>
                  <a:lnTo>
                    <a:pt x="2485" y="83"/>
                  </a:lnTo>
                  <a:lnTo>
                    <a:pt x="2538" y="53"/>
                  </a:lnTo>
                  <a:lnTo>
                    <a:pt x="2592" y="31"/>
                  </a:lnTo>
                  <a:lnTo>
                    <a:pt x="2650" y="14"/>
                  </a:lnTo>
                  <a:lnTo>
                    <a:pt x="2711" y="4"/>
                  </a:lnTo>
                  <a:lnTo>
                    <a:pt x="2774" y="0"/>
                  </a:lnTo>
                  <a:close/>
                  <a:moveTo>
                    <a:pt x="925" y="0"/>
                  </a:moveTo>
                  <a:lnTo>
                    <a:pt x="984" y="3"/>
                  </a:lnTo>
                  <a:lnTo>
                    <a:pt x="1041" y="13"/>
                  </a:lnTo>
                  <a:lnTo>
                    <a:pt x="1097" y="27"/>
                  </a:lnTo>
                  <a:lnTo>
                    <a:pt x="1149" y="48"/>
                  </a:lnTo>
                  <a:lnTo>
                    <a:pt x="1199" y="74"/>
                  </a:lnTo>
                  <a:lnTo>
                    <a:pt x="1245" y="104"/>
                  </a:lnTo>
                  <a:lnTo>
                    <a:pt x="1289" y="139"/>
                  </a:lnTo>
                  <a:lnTo>
                    <a:pt x="1327" y="177"/>
                  </a:lnTo>
                  <a:lnTo>
                    <a:pt x="1363" y="220"/>
                  </a:lnTo>
                  <a:lnTo>
                    <a:pt x="1393" y="266"/>
                  </a:lnTo>
                  <a:lnTo>
                    <a:pt x="1419" y="316"/>
                  </a:lnTo>
                  <a:lnTo>
                    <a:pt x="1440" y="367"/>
                  </a:lnTo>
                  <a:lnTo>
                    <a:pt x="1455" y="423"/>
                  </a:lnTo>
                  <a:lnTo>
                    <a:pt x="1464" y="479"/>
                  </a:lnTo>
                  <a:lnTo>
                    <a:pt x="1467" y="538"/>
                  </a:lnTo>
                  <a:lnTo>
                    <a:pt x="1467" y="552"/>
                  </a:lnTo>
                  <a:lnTo>
                    <a:pt x="1466" y="568"/>
                  </a:lnTo>
                  <a:lnTo>
                    <a:pt x="1418" y="608"/>
                  </a:lnTo>
                  <a:lnTo>
                    <a:pt x="1374" y="652"/>
                  </a:lnTo>
                  <a:lnTo>
                    <a:pt x="1334" y="702"/>
                  </a:lnTo>
                  <a:lnTo>
                    <a:pt x="1300" y="754"/>
                  </a:lnTo>
                  <a:lnTo>
                    <a:pt x="1269" y="809"/>
                  </a:lnTo>
                  <a:lnTo>
                    <a:pt x="1245" y="867"/>
                  </a:lnTo>
                  <a:lnTo>
                    <a:pt x="1226" y="928"/>
                  </a:lnTo>
                  <a:lnTo>
                    <a:pt x="1214" y="991"/>
                  </a:lnTo>
                  <a:lnTo>
                    <a:pt x="1170" y="1016"/>
                  </a:lnTo>
                  <a:lnTo>
                    <a:pt x="1125" y="1036"/>
                  </a:lnTo>
                  <a:lnTo>
                    <a:pt x="1077" y="1053"/>
                  </a:lnTo>
                  <a:lnTo>
                    <a:pt x="1028" y="1065"/>
                  </a:lnTo>
                  <a:lnTo>
                    <a:pt x="977" y="1072"/>
                  </a:lnTo>
                  <a:lnTo>
                    <a:pt x="925" y="1075"/>
                  </a:lnTo>
                  <a:lnTo>
                    <a:pt x="866" y="1071"/>
                  </a:lnTo>
                  <a:lnTo>
                    <a:pt x="808" y="1062"/>
                  </a:lnTo>
                  <a:lnTo>
                    <a:pt x="753" y="1048"/>
                  </a:lnTo>
                  <a:lnTo>
                    <a:pt x="701" y="1027"/>
                  </a:lnTo>
                  <a:lnTo>
                    <a:pt x="651" y="1001"/>
                  </a:lnTo>
                  <a:lnTo>
                    <a:pt x="605" y="971"/>
                  </a:lnTo>
                  <a:lnTo>
                    <a:pt x="561" y="936"/>
                  </a:lnTo>
                  <a:lnTo>
                    <a:pt x="522" y="898"/>
                  </a:lnTo>
                  <a:lnTo>
                    <a:pt x="486" y="855"/>
                  </a:lnTo>
                  <a:lnTo>
                    <a:pt x="457" y="809"/>
                  </a:lnTo>
                  <a:lnTo>
                    <a:pt x="431" y="759"/>
                  </a:lnTo>
                  <a:lnTo>
                    <a:pt x="410" y="708"/>
                  </a:lnTo>
                  <a:lnTo>
                    <a:pt x="394" y="652"/>
                  </a:lnTo>
                  <a:lnTo>
                    <a:pt x="385" y="596"/>
                  </a:lnTo>
                  <a:lnTo>
                    <a:pt x="382" y="538"/>
                  </a:lnTo>
                  <a:lnTo>
                    <a:pt x="385" y="479"/>
                  </a:lnTo>
                  <a:lnTo>
                    <a:pt x="394" y="423"/>
                  </a:lnTo>
                  <a:lnTo>
                    <a:pt x="410" y="367"/>
                  </a:lnTo>
                  <a:lnTo>
                    <a:pt x="431" y="316"/>
                  </a:lnTo>
                  <a:lnTo>
                    <a:pt x="457" y="266"/>
                  </a:lnTo>
                  <a:lnTo>
                    <a:pt x="486" y="220"/>
                  </a:lnTo>
                  <a:lnTo>
                    <a:pt x="522" y="177"/>
                  </a:lnTo>
                  <a:lnTo>
                    <a:pt x="561" y="139"/>
                  </a:lnTo>
                  <a:lnTo>
                    <a:pt x="605" y="104"/>
                  </a:lnTo>
                  <a:lnTo>
                    <a:pt x="651" y="74"/>
                  </a:lnTo>
                  <a:lnTo>
                    <a:pt x="701" y="48"/>
                  </a:lnTo>
                  <a:lnTo>
                    <a:pt x="753" y="27"/>
                  </a:lnTo>
                  <a:lnTo>
                    <a:pt x="808" y="13"/>
                  </a:lnTo>
                  <a:lnTo>
                    <a:pt x="866" y="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0" name="CaixaDeTexto 9"/>
          <p:cNvSpPr txBox="1"/>
          <p:nvPr/>
        </p:nvSpPr>
        <p:spPr>
          <a:xfrm>
            <a:off x="6254633" y="4951998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</a:t>
            </a:r>
          </a:p>
        </p:txBody>
      </p:sp>
      <p:graphicFrame>
        <p:nvGraphicFramePr>
          <p:cNvPr id="25" name="Tabela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5728023"/>
              </p:ext>
            </p:extLst>
          </p:nvPr>
        </p:nvGraphicFramePr>
        <p:xfrm>
          <a:off x="6953200" y="1974189"/>
          <a:ext cx="4583112" cy="28947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28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234505543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2779432908"/>
                    </a:ext>
                  </a:extLst>
                </a:gridCol>
                <a:gridCol w="572889">
                  <a:extLst>
                    <a:ext uri="{9D8B030D-6E8A-4147-A177-3AD203B41FA5}">
                      <a16:colId xmlns="" xmlns:a16="http://schemas.microsoft.com/office/drawing/2014/main" val="475970472"/>
                    </a:ext>
                  </a:extLst>
                </a:gridCol>
              </a:tblGrid>
              <a:tr h="48246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sng" strike="sng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8246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sng" strike="sng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8246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sng" strike="sng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8246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sng" strike="sng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8246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sng" strike="sng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8246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sng" strike="sng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8" name="Tabela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2098409"/>
              </p:ext>
            </p:extLst>
          </p:nvPr>
        </p:nvGraphicFramePr>
        <p:xfrm>
          <a:off x="6908748" y="1240430"/>
          <a:ext cx="4672016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400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507406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609600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635000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9" name="Tabe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204663"/>
              </p:ext>
            </p:extLst>
          </p:nvPr>
        </p:nvGraphicFramePr>
        <p:xfrm>
          <a:off x="6915100" y="4889923"/>
          <a:ext cx="4672016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400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584002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31" name="+ informações"/>
          <p:cNvGrpSpPr/>
          <p:nvPr/>
        </p:nvGrpSpPr>
        <p:grpSpPr>
          <a:xfrm>
            <a:off x="2566255" y="5618684"/>
            <a:ext cx="1402474" cy="346249"/>
            <a:chOff x="7300120" y="5125291"/>
            <a:chExt cx="1748288" cy="431624"/>
          </a:xfrm>
        </p:grpSpPr>
        <p:sp>
          <p:nvSpPr>
            <p:cNvPr id="3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3" name="CaixaDeTexto 5"/>
            <p:cNvSpPr txBox="1"/>
            <p:nvPr/>
          </p:nvSpPr>
          <p:spPr>
            <a:xfrm>
              <a:off x="7543456" y="5125291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1" name="CaixaDeTexto 20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</p:spTree>
    <p:extLst>
      <p:ext uri="{BB962C8B-B14F-4D97-AF65-F5344CB8AC3E}">
        <p14:creationId xmlns:p14="http://schemas.microsoft.com/office/powerpoint/2010/main" val="3554328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11" grpId="0"/>
      <p:bldGraphic spid="17" grpId="0">
        <p:bldAsOne/>
      </p:bldGraphic>
      <p:bldP spid="10" grpId="0"/>
      <p:bldP spid="10" grpId="1"/>
      <p:bldP spid="21" grpId="0"/>
      <p:bldP spid="21" grpId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33899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classificação de raça 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P33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Em termos de raça, como o(a) Sr.(a) se classificaria? (EST-RU)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0535476"/>
              </p:ext>
            </p:extLst>
          </p:nvPr>
        </p:nvGraphicFramePr>
        <p:xfrm>
          <a:off x="4376944" y="2389885"/>
          <a:ext cx="4462255" cy="24518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24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92451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892451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892451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892451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408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08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08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08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08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086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9031279"/>
              </p:ext>
            </p:extLst>
          </p:nvPr>
        </p:nvGraphicFramePr>
        <p:xfrm>
          <a:off x="1441716" y="1941591"/>
          <a:ext cx="2868553" cy="28620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85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423079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Branco(a)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Pardo(a) 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Preto(a)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Amarelo(a) 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Indígena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8390671"/>
              </p:ext>
            </p:extLst>
          </p:nvPr>
        </p:nvGraphicFramePr>
        <p:xfrm>
          <a:off x="4411869" y="1873029"/>
          <a:ext cx="4427330" cy="45164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546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8546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8546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8546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8546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516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0" name="CaixaDeTexto 9"/>
          <p:cNvSpPr txBox="1"/>
          <p:nvPr/>
        </p:nvSpPr>
        <p:spPr>
          <a:xfrm>
            <a:off x="3398328" y="501176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1" u="none" strike="noStrike" kern="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</a:rPr>
              <a:t>base:</a:t>
            </a:r>
          </a:p>
        </p:txBody>
      </p:sp>
      <p:graphicFrame>
        <p:nvGraphicFramePr>
          <p:cNvPr id="11" name="Tabe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0987347"/>
              </p:ext>
            </p:extLst>
          </p:nvPr>
        </p:nvGraphicFramePr>
        <p:xfrm>
          <a:off x="4411869" y="4977390"/>
          <a:ext cx="4427330" cy="2959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546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8546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8546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8546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8546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29598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12" name="Agrupar 11"/>
          <p:cNvGrpSpPr/>
          <p:nvPr/>
        </p:nvGrpSpPr>
        <p:grpSpPr>
          <a:xfrm>
            <a:off x="1250591" y="2565798"/>
            <a:ext cx="992188" cy="831850"/>
            <a:chOff x="1022350" y="2695575"/>
            <a:chExt cx="992188" cy="831850"/>
          </a:xfrm>
        </p:grpSpPr>
        <p:sp>
          <p:nvSpPr>
            <p:cNvPr id="13" name="AutoShape 13"/>
            <p:cNvSpPr>
              <a:spLocks noChangeAspect="1" noChangeArrowheads="1" noTextEdit="1"/>
            </p:cNvSpPr>
            <p:nvPr/>
          </p:nvSpPr>
          <p:spPr bwMode="auto">
            <a:xfrm>
              <a:off x="1022350" y="2695575"/>
              <a:ext cx="992188" cy="83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6"/>
            <p:cNvSpPr>
              <a:spLocks noEditPoints="1"/>
            </p:cNvSpPr>
            <p:nvPr/>
          </p:nvSpPr>
          <p:spPr bwMode="auto">
            <a:xfrm>
              <a:off x="1022350" y="2697163"/>
              <a:ext cx="977900" cy="814388"/>
            </a:xfrm>
            <a:custGeom>
              <a:avLst/>
              <a:gdLst>
                <a:gd name="T0" fmla="*/ 2376 w 3699"/>
                <a:gd name="T1" fmla="*/ 1721 h 3084"/>
                <a:gd name="T2" fmla="*/ 2682 w 3699"/>
                <a:gd name="T3" fmla="*/ 1970 h 3084"/>
                <a:gd name="T4" fmla="*/ 2801 w 3699"/>
                <a:gd name="T5" fmla="*/ 2355 h 3084"/>
                <a:gd name="T6" fmla="*/ 2725 w 3699"/>
                <a:gd name="T7" fmla="*/ 2946 h 3084"/>
                <a:gd name="T8" fmla="*/ 2508 w 3699"/>
                <a:gd name="T9" fmla="*/ 3017 h 3084"/>
                <a:gd name="T10" fmla="*/ 2108 w 3699"/>
                <a:gd name="T11" fmla="*/ 3078 h 3084"/>
                <a:gd name="T12" fmla="*/ 1597 w 3699"/>
                <a:gd name="T13" fmla="*/ 3063 h 3084"/>
                <a:gd name="T14" fmla="*/ 992 w 3699"/>
                <a:gd name="T15" fmla="*/ 2933 h 3084"/>
                <a:gd name="T16" fmla="*/ 983 w 3699"/>
                <a:gd name="T17" fmla="*/ 2150 h 3084"/>
                <a:gd name="T18" fmla="*/ 1205 w 3699"/>
                <a:gd name="T19" fmla="*/ 1823 h 3084"/>
                <a:gd name="T20" fmla="*/ 1575 w 3699"/>
                <a:gd name="T21" fmla="*/ 1670 h 3084"/>
                <a:gd name="T22" fmla="*/ 3210 w 3699"/>
                <a:gd name="T23" fmla="*/ 1142 h 3084"/>
                <a:gd name="T24" fmla="*/ 3540 w 3699"/>
                <a:gd name="T25" fmla="*/ 1362 h 3084"/>
                <a:gd name="T26" fmla="*/ 3694 w 3699"/>
                <a:gd name="T27" fmla="*/ 1729 h 3084"/>
                <a:gd name="T28" fmla="*/ 3641 w 3699"/>
                <a:gd name="T29" fmla="*/ 2384 h 3084"/>
                <a:gd name="T30" fmla="*/ 3457 w 3699"/>
                <a:gd name="T31" fmla="*/ 2448 h 3084"/>
                <a:gd name="T32" fmla="*/ 3091 w 3699"/>
                <a:gd name="T33" fmla="*/ 2516 h 3084"/>
                <a:gd name="T34" fmla="*/ 2902 w 3699"/>
                <a:gd name="T35" fmla="*/ 2142 h 3084"/>
                <a:gd name="T36" fmla="*/ 2695 w 3699"/>
                <a:gd name="T37" fmla="*/ 1785 h 3084"/>
                <a:gd name="T38" fmla="*/ 2341 w 3699"/>
                <a:gd name="T39" fmla="*/ 1574 h 3084"/>
                <a:gd name="T40" fmla="*/ 2531 w 3699"/>
                <a:gd name="T41" fmla="*/ 1244 h 3084"/>
                <a:gd name="T42" fmla="*/ 1211 w 3699"/>
                <a:gd name="T43" fmla="*/ 1181 h 3084"/>
                <a:gd name="T44" fmla="*/ 1368 w 3699"/>
                <a:gd name="T45" fmla="*/ 1527 h 3084"/>
                <a:gd name="T46" fmla="*/ 1108 w 3699"/>
                <a:gd name="T47" fmla="*/ 1738 h 3084"/>
                <a:gd name="T48" fmla="*/ 873 w 3699"/>
                <a:gd name="T49" fmla="*/ 2075 h 3084"/>
                <a:gd name="T50" fmla="*/ 735 w 3699"/>
                <a:gd name="T51" fmla="*/ 2517 h 3084"/>
                <a:gd name="T52" fmla="*/ 149 w 3699"/>
                <a:gd name="T53" fmla="*/ 2410 h 3084"/>
                <a:gd name="T54" fmla="*/ 14 w 3699"/>
                <a:gd name="T55" fmla="*/ 1661 h 3084"/>
                <a:gd name="T56" fmla="*/ 203 w 3699"/>
                <a:gd name="T57" fmla="*/ 1313 h 3084"/>
                <a:gd name="T58" fmla="*/ 555 w 3699"/>
                <a:gd name="T59" fmla="*/ 1125 h 3084"/>
                <a:gd name="T60" fmla="*/ 2048 w 3699"/>
                <a:gd name="T61" fmla="*/ 583 h 3084"/>
                <a:gd name="T62" fmla="*/ 2314 w 3699"/>
                <a:gd name="T63" fmla="*/ 775 h 3084"/>
                <a:gd name="T64" fmla="*/ 2419 w 3699"/>
                <a:gd name="T65" fmla="*/ 1093 h 3084"/>
                <a:gd name="T66" fmla="*/ 2314 w 3699"/>
                <a:gd name="T67" fmla="*/ 1409 h 3084"/>
                <a:gd name="T68" fmla="*/ 2048 w 3699"/>
                <a:gd name="T69" fmla="*/ 1603 h 3084"/>
                <a:gd name="T70" fmla="*/ 1705 w 3699"/>
                <a:gd name="T71" fmla="*/ 1603 h 3084"/>
                <a:gd name="T72" fmla="*/ 1439 w 3699"/>
                <a:gd name="T73" fmla="*/ 1410 h 3084"/>
                <a:gd name="T74" fmla="*/ 1334 w 3699"/>
                <a:gd name="T75" fmla="*/ 1093 h 3084"/>
                <a:gd name="T76" fmla="*/ 1439 w 3699"/>
                <a:gd name="T77" fmla="*/ 775 h 3084"/>
                <a:gd name="T78" fmla="*/ 1705 w 3699"/>
                <a:gd name="T79" fmla="*/ 583 h 3084"/>
                <a:gd name="T80" fmla="*/ 2890 w 3699"/>
                <a:gd name="T81" fmla="*/ 13 h 3084"/>
                <a:gd name="T82" fmla="*/ 3176 w 3699"/>
                <a:gd name="T83" fmla="*/ 177 h 3084"/>
                <a:gd name="T84" fmla="*/ 3313 w 3699"/>
                <a:gd name="T85" fmla="*/ 479 h 3084"/>
                <a:gd name="T86" fmla="*/ 3242 w 3699"/>
                <a:gd name="T87" fmla="*/ 809 h 3084"/>
                <a:gd name="T88" fmla="*/ 2998 w 3699"/>
                <a:gd name="T89" fmla="*/ 1027 h 3084"/>
                <a:gd name="T90" fmla="*/ 2655 w 3699"/>
                <a:gd name="T91" fmla="*/ 1061 h 3084"/>
                <a:gd name="T92" fmla="*/ 2474 w 3699"/>
                <a:gd name="T93" fmla="*/ 790 h 3084"/>
                <a:gd name="T94" fmla="*/ 2232 w 3699"/>
                <a:gd name="T95" fmla="*/ 530 h 3084"/>
                <a:gd name="T96" fmla="*/ 2353 w 3699"/>
                <a:gd name="T97" fmla="*/ 197 h 3084"/>
                <a:gd name="T98" fmla="*/ 2650 w 3699"/>
                <a:gd name="T99" fmla="*/ 14 h 3084"/>
                <a:gd name="T100" fmla="*/ 1097 w 3699"/>
                <a:gd name="T101" fmla="*/ 27 h 3084"/>
                <a:gd name="T102" fmla="*/ 1363 w 3699"/>
                <a:gd name="T103" fmla="*/ 220 h 3084"/>
                <a:gd name="T104" fmla="*/ 1467 w 3699"/>
                <a:gd name="T105" fmla="*/ 538 h 3084"/>
                <a:gd name="T106" fmla="*/ 1300 w 3699"/>
                <a:gd name="T107" fmla="*/ 754 h 3084"/>
                <a:gd name="T108" fmla="*/ 1125 w 3699"/>
                <a:gd name="T109" fmla="*/ 1036 h 3084"/>
                <a:gd name="T110" fmla="*/ 808 w 3699"/>
                <a:gd name="T111" fmla="*/ 1062 h 3084"/>
                <a:gd name="T112" fmla="*/ 522 w 3699"/>
                <a:gd name="T113" fmla="*/ 898 h 3084"/>
                <a:gd name="T114" fmla="*/ 385 w 3699"/>
                <a:gd name="T115" fmla="*/ 596 h 3084"/>
                <a:gd name="T116" fmla="*/ 457 w 3699"/>
                <a:gd name="T117" fmla="*/ 266 h 3084"/>
                <a:gd name="T118" fmla="*/ 701 w 3699"/>
                <a:gd name="T119" fmla="*/ 48 h 3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99" h="3084">
                  <a:moveTo>
                    <a:pt x="1647" y="1666"/>
                  </a:moveTo>
                  <a:lnTo>
                    <a:pt x="2107" y="1666"/>
                  </a:lnTo>
                  <a:lnTo>
                    <a:pt x="2177" y="1670"/>
                  </a:lnTo>
                  <a:lnTo>
                    <a:pt x="2247" y="1680"/>
                  </a:lnTo>
                  <a:lnTo>
                    <a:pt x="2313" y="1697"/>
                  </a:lnTo>
                  <a:lnTo>
                    <a:pt x="2376" y="1721"/>
                  </a:lnTo>
                  <a:lnTo>
                    <a:pt x="2438" y="1749"/>
                  </a:lnTo>
                  <a:lnTo>
                    <a:pt x="2494" y="1784"/>
                  </a:lnTo>
                  <a:lnTo>
                    <a:pt x="2548" y="1823"/>
                  </a:lnTo>
                  <a:lnTo>
                    <a:pt x="2598" y="1869"/>
                  </a:lnTo>
                  <a:lnTo>
                    <a:pt x="2642" y="1917"/>
                  </a:lnTo>
                  <a:lnTo>
                    <a:pt x="2682" y="1970"/>
                  </a:lnTo>
                  <a:lnTo>
                    <a:pt x="2717" y="2027"/>
                  </a:lnTo>
                  <a:lnTo>
                    <a:pt x="2747" y="2087"/>
                  </a:lnTo>
                  <a:lnTo>
                    <a:pt x="2769" y="2150"/>
                  </a:lnTo>
                  <a:lnTo>
                    <a:pt x="2786" y="2216"/>
                  </a:lnTo>
                  <a:lnTo>
                    <a:pt x="2798" y="2284"/>
                  </a:lnTo>
                  <a:lnTo>
                    <a:pt x="2801" y="2355"/>
                  </a:lnTo>
                  <a:lnTo>
                    <a:pt x="2801" y="2912"/>
                  </a:lnTo>
                  <a:lnTo>
                    <a:pt x="2797" y="2912"/>
                  </a:lnTo>
                  <a:lnTo>
                    <a:pt x="2761" y="2930"/>
                  </a:lnTo>
                  <a:lnTo>
                    <a:pt x="2755" y="2934"/>
                  </a:lnTo>
                  <a:lnTo>
                    <a:pt x="2743" y="2939"/>
                  </a:lnTo>
                  <a:lnTo>
                    <a:pt x="2725" y="2946"/>
                  </a:lnTo>
                  <a:lnTo>
                    <a:pt x="2702" y="2956"/>
                  </a:lnTo>
                  <a:lnTo>
                    <a:pt x="2674" y="2966"/>
                  </a:lnTo>
                  <a:lnTo>
                    <a:pt x="2641" y="2979"/>
                  </a:lnTo>
                  <a:lnTo>
                    <a:pt x="2601" y="2991"/>
                  </a:lnTo>
                  <a:lnTo>
                    <a:pt x="2557" y="3004"/>
                  </a:lnTo>
                  <a:lnTo>
                    <a:pt x="2508" y="3017"/>
                  </a:lnTo>
                  <a:lnTo>
                    <a:pt x="2453" y="3031"/>
                  </a:lnTo>
                  <a:lnTo>
                    <a:pt x="2393" y="3042"/>
                  </a:lnTo>
                  <a:lnTo>
                    <a:pt x="2330" y="3053"/>
                  </a:lnTo>
                  <a:lnTo>
                    <a:pt x="2260" y="3063"/>
                  </a:lnTo>
                  <a:lnTo>
                    <a:pt x="2186" y="3072"/>
                  </a:lnTo>
                  <a:lnTo>
                    <a:pt x="2108" y="3078"/>
                  </a:lnTo>
                  <a:lnTo>
                    <a:pt x="2024" y="3082"/>
                  </a:lnTo>
                  <a:lnTo>
                    <a:pt x="1936" y="3084"/>
                  </a:lnTo>
                  <a:lnTo>
                    <a:pt x="1856" y="3082"/>
                  </a:lnTo>
                  <a:lnTo>
                    <a:pt x="1773" y="3079"/>
                  </a:lnTo>
                  <a:lnTo>
                    <a:pt x="1686" y="3072"/>
                  </a:lnTo>
                  <a:lnTo>
                    <a:pt x="1597" y="3063"/>
                  </a:lnTo>
                  <a:lnTo>
                    <a:pt x="1503" y="3051"/>
                  </a:lnTo>
                  <a:lnTo>
                    <a:pt x="1407" y="3035"/>
                  </a:lnTo>
                  <a:lnTo>
                    <a:pt x="1308" y="3016"/>
                  </a:lnTo>
                  <a:lnTo>
                    <a:pt x="1206" y="2992"/>
                  </a:lnTo>
                  <a:lnTo>
                    <a:pt x="1100" y="2965"/>
                  </a:lnTo>
                  <a:lnTo>
                    <a:pt x="992" y="2933"/>
                  </a:lnTo>
                  <a:lnTo>
                    <a:pt x="953" y="2921"/>
                  </a:lnTo>
                  <a:lnTo>
                    <a:pt x="951" y="2912"/>
                  </a:lnTo>
                  <a:lnTo>
                    <a:pt x="951" y="2355"/>
                  </a:lnTo>
                  <a:lnTo>
                    <a:pt x="956" y="2284"/>
                  </a:lnTo>
                  <a:lnTo>
                    <a:pt x="966" y="2216"/>
                  </a:lnTo>
                  <a:lnTo>
                    <a:pt x="983" y="2150"/>
                  </a:lnTo>
                  <a:lnTo>
                    <a:pt x="1007" y="2087"/>
                  </a:lnTo>
                  <a:lnTo>
                    <a:pt x="1035" y="2027"/>
                  </a:lnTo>
                  <a:lnTo>
                    <a:pt x="1070" y="1970"/>
                  </a:lnTo>
                  <a:lnTo>
                    <a:pt x="1110" y="1917"/>
                  </a:lnTo>
                  <a:lnTo>
                    <a:pt x="1156" y="1869"/>
                  </a:lnTo>
                  <a:lnTo>
                    <a:pt x="1205" y="1823"/>
                  </a:lnTo>
                  <a:lnTo>
                    <a:pt x="1258" y="1784"/>
                  </a:lnTo>
                  <a:lnTo>
                    <a:pt x="1316" y="1749"/>
                  </a:lnTo>
                  <a:lnTo>
                    <a:pt x="1376" y="1721"/>
                  </a:lnTo>
                  <a:lnTo>
                    <a:pt x="1440" y="1697"/>
                  </a:lnTo>
                  <a:lnTo>
                    <a:pt x="1507" y="1680"/>
                  </a:lnTo>
                  <a:lnTo>
                    <a:pt x="1575" y="1670"/>
                  </a:lnTo>
                  <a:lnTo>
                    <a:pt x="1647" y="1666"/>
                  </a:lnTo>
                  <a:close/>
                  <a:moveTo>
                    <a:pt x="2548" y="1112"/>
                  </a:moveTo>
                  <a:lnTo>
                    <a:pt x="3003" y="1112"/>
                  </a:lnTo>
                  <a:lnTo>
                    <a:pt x="3075" y="1115"/>
                  </a:lnTo>
                  <a:lnTo>
                    <a:pt x="3143" y="1125"/>
                  </a:lnTo>
                  <a:lnTo>
                    <a:pt x="3210" y="1142"/>
                  </a:lnTo>
                  <a:lnTo>
                    <a:pt x="3274" y="1166"/>
                  </a:lnTo>
                  <a:lnTo>
                    <a:pt x="3334" y="1195"/>
                  </a:lnTo>
                  <a:lnTo>
                    <a:pt x="3392" y="1229"/>
                  </a:lnTo>
                  <a:lnTo>
                    <a:pt x="3445" y="1268"/>
                  </a:lnTo>
                  <a:lnTo>
                    <a:pt x="3494" y="1313"/>
                  </a:lnTo>
                  <a:lnTo>
                    <a:pt x="3540" y="1362"/>
                  </a:lnTo>
                  <a:lnTo>
                    <a:pt x="3580" y="1415"/>
                  </a:lnTo>
                  <a:lnTo>
                    <a:pt x="3615" y="1472"/>
                  </a:lnTo>
                  <a:lnTo>
                    <a:pt x="3643" y="1532"/>
                  </a:lnTo>
                  <a:lnTo>
                    <a:pt x="3667" y="1595"/>
                  </a:lnTo>
                  <a:lnTo>
                    <a:pt x="3684" y="1661"/>
                  </a:lnTo>
                  <a:lnTo>
                    <a:pt x="3694" y="1729"/>
                  </a:lnTo>
                  <a:lnTo>
                    <a:pt x="3699" y="1800"/>
                  </a:lnTo>
                  <a:lnTo>
                    <a:pt x="3699" y="2357"/>
                  </a:lnTo>
                  <a:lnTo>
                    <a:pt x="3694" y="2357"/>
                  </a:lnTo>
                  <a:lnTo>
                    <a:pt x="3658" y="2375"/>
                  </a:lnTo>
                  <a:lnTo>
                    <a:pt x="3652" y="2379"/>
                  </a:lnTo>
                  <a:lnTo>
                    <a:pt x="3641" y="2384"/>
                  </a:lnTo>
                  <a:lnTo>
                    <a:pt x="3624" y="2391"/>
                  </a:lnTo>
                  <a:lnTo>
                    <a:pt x="3601" y="2401"/>
                  </a:lnTo>
                  <a:lnTo>
                    <a:pt x="3573" y="2411"/>
                  </a:lnTo>
                  <a:lnTo>
                    <a:pt x="3540" y="2424"/>
                  </a:lnTo>
                  <a:lnTo>
                    <a:pt x="3501" y="2436"/>
                  </a:lnTo>
                  <a:lnTo>
                    <a:pt x="3457" y="2448"/>
                  </a:lnTo>
                  <a:lnTo>
                    <a:pt x="3408" y="2462"/>
                  </a:lnTo>
                  <a:lnTo>
                    <a:pt x="3355" y="2474"/>
                  </a:lnTo>
                  <a:lnTo>
                    <a:pt x="3295" y="2487"/>
                  </a:lnTo>
                  <a:lnTo>
                    <a:pt x="3232" y="2498"/>
                  </a:lnTo>
                  <a:lnTo>
                    <a:pt x="3164" y="2508"/>
                  </a:lnTo>
                  <a:lnTo>
                    <a:pt x="3091" y="2516"/>
                  </a:lnTo>
                  <a:lnTo>
                    <a:pt x="3013" y="2523"/>
                  </a:lnTo>
                  <a:lnTo>
                    <a:pt x="2931" y="2527"/>
                  </a:lnTo>
                  <a:lnTo>
                    <a:pt x="2931" y="2355"/>
                  </a:lnTo>
                  <a:lnTo>
                    <a:pt x="2927" y="2283"/>
                  </a:lnTo>
                  <a:lnTo>
                    <a:pt x="2917" y="2211"/>
                  </a:lnTo>
                  <a:lnTo>
                    <a:pt x="2902" y="2142"/>
                  </a:lnTo>
                  <a:lnTo>
                    <a:pt x="2881" y="2075"/>
                  </a:lnTo>
                  <a:lnTo>
                    <a:pt x="2853" y="2010"/>
                  </a:lnTo>
                  <a:lnTo>
                    <a:pt x="2820" y="1950"/>
                  </a:lnTo>
                  <a:lnTo>
                    <a:pt x="2784" y="1891"/>
                  </a:lnTo>
                  <a:lnTo>
                    <a:pt x="2742" y="1836"/>
                  </a:lnTo>
                  <a:lnTo>
                    <a:pt x="2695" y="1785"/>
                  </a:lnTo>
                  <a:lnTo>
                    <a:pt x="2645" y="1738"/>
                  </a:lnTo>
                  <a:lnTo>
                    <a:pt x="2591" y="1695"/>
                  </a:lnTo>
                  <a:lnTo>
                    <a:pt x="2533" y="1657"/>
                  </a:lnTo>
                  <a:lnTo>
                    <a:pt x="2472" y="1624"/>
                  </a:lnTo>
                  <a:lnTo>
                    <a:pt x="2408" y="1596"/>
                  </a:lnTo>
                  <a:lnTo>
                    <a:pt x="2341" y="1574"/>
                  </a:lnTo>
                  <a:lnTo>
                    <a:pt x="2385" y="1527"/>
                  </a:lnTo>
                  <a:lnTo>
                    <a:pt x="2425" y="1477"/>
                  </a:lnTo>
                  <a:lnTo>
                    <a:pt x="2459" y="1423"/>
                  </a:lnTo>
                  <a:lnTo>
                    <a:pt x="2489" y="1366"/>
                  </a:lnTo>
                  <a:lnTo>
                    <a:pt x="2513" y="1307"/>
                  </a:lnTo>
                  <a:lnTo>
                    <a:pt x="2531" y="1244"/>
                  </a:lnTo>
                  <a:lnTo>
                    <a:pt x="2542" y="1178"/>
                  </a:lnTo>
                  <a:lnTo>
                    <a:pt x="2548" y="1112"/>
                  </a:lnTo>
                  <a:close/>
                  <a:moveTo>
                    <a:pt x="694" y="1112"/>
                  </a:moveTo>
                  <a:lnTo>
                    <a:pt x="1155" y="1112"/>
                  </a:lnTo>
                  <a:lnTo>
                    <a:pt x="1206" y="1114"/>
                  </a:lnTo>
                  <a:lnTo>
                    <a:pt x="1211" y="1181"/>
                  </a:lnTo>
                  <a:lnTo>
                    <a:pt x="1223" y="1245"/>
                  </a:lnTo>
                  <a:lnTo>
                    <a:pt x="1241" y="1308"/>
                  </a:lnTo>
                  <a:lnTo>
                    <a:pt x="1265" y="1367"/>
                  </a:lnTo>
                  <a:lnTo>
                    <a:pt x="1294" y="1424"/>
                  </a:lnTo>
                  <a:lnTo>
                    <a:pt x="1328" y="1478"/>
                  </a:lnTo>
                  <a:lnTo>
                    <a:pt x="1368" y="1527"/>
                  </a:lnTo>
                  <a:lnTo>
                    <a:pt x="1411" y="1574"/>
                  </a:lnTo>
                  <a:lnTo>
                    <a:pt x="1345" y="1596"/>
                  </a:lnTo>
                  <a:lnTo>
                    <a:pt x="1281" y="1624"/>
                  </a:lnTo>
                  <a:lnTo>
                    <a:pt x="1219" y="1657"/>
                  </a:lnTo>
                  <a:lnTo>
                    <a:pt x="1163" y="1695"/>
                  </a:lnTo>
                  <a:lnTo>
                    <a:pt x="1108" y="1738"/>
                  </a:lnTo>
                  <a:lnTo>
                    <a:pt x="1057" y="1785"/>
                  </a:lnTo>
                  <a:lnTo>
                    <a:pt x="1011" y="1836"/>
                  </a:lnTo>
                  <a:lnTo>
                    <a:pt x="969" y="1891"/>
                  </a:lnTo>
                  <a:lnTo>
                    <a:pt x="932" y="1950"/>
                  </a:lnTo>
                  <a:lnTo>
                    <a:pt x="900" y="2010"/>
                  </a:lnTo>
                  <a:lnTo>
                    <a:pt x="873" y="2075"/>
                  </a:lnTo>
                  <a:lnTo>
                    <a:pt x="851" y="2142"/>
                  </a:lnTo>
                  <a:lnTo>
                    <a:pt x="835" y="2211"/>
                  </a:lnTo>
                  <a:lnTo>
                    <a:pt x="826" y="2283"/>
                  </a:lnTo>
                  <a:lnTo>
                    <a:pt x="823" y="2355"/>
                  </a:lnTo>
                  <a:lnTo>
                    <a:pt x="823" y="2524"/>
                  </a:lnTo>
                  <a:lnTo>
                    <a:pt x="735" y="2517"/>
                  </a:lnTo>
                  <a:lnTo>
                    <a:pt x="645" y="2508"/>
                  </a:lnTo>
                  <a:lnTo>
                    <a:pt x="552" y="2496"/>
                  </a:lnTo>
                  <a:lnTo>
                    <a:pt x="456" y="2480"/>
                  </a:lnTo>
                  <a:lnTo>
                    <a:pt x="357" y="2461"/>
                  </a:lnTo>
                  <a:lnTo>
                    <a:pt x="255" y="2437"/>
                  </a:lnTo>
                  <a:lnTo>
                    <a:pt x="149" y="2410"/>
                  </a:lnTo>
                  <a:lnTo>
                    <a:pt x="40" y="2379"/>
                  </a:lnTo>
                  <a:lnTo>
                    <a:pt x="1" y="2366"/>
                  </a:lnTo>
                  <a:lnTo>
                    <a:pt x="0" y="2357"/>
                  </a:lnTo>
                  <a:lnTo>
                    <a:pt x="0" y="1800"/>
                  </a:lnTo>
                  <a:lnTo>
                    <a:pt x="3" y="1729"/>
                  </a:lnTo>
                  <a:lnTo>
                    <a:pt x="14" y="1661"/>
                  </a:lnTo>
                  <a:lnTo>
                    <a:pt x="32" y="1595"/>
                  </a:lnTo>
                  <a:lnTo>
                    <a:pt x="55" y="1532"/>
                  </a:lnTo>
                  <a:lnTo>
                    <a:pt x="84" y="1472"/>
                  </a:lnTo>
                  <a:lnTo>
                    <a:pt x="118" y="1415"/>
                  </a:lnTo>
                  <a:lnTo>
                    <a:pt x="159" y="1362"/>
                  </a:lnTo>
                  <a:lnTo>
                    <a:pt x="203" y="1313"/>
                  </a:lnTo>
                  <a:lnTo>
                    <a:pt x="253" y="1268"/>
                  </a:lnTo>
                  <a:lnTo>
                    <a:pt x="307" y="1229"/>
                  </a:lnTo>
                  <a:lnTo>
                    <a:pt x="364" y="1195"/>
                  </a:lnTo>
                  <a:lnTo>
                    <a:pt x="424" y="1166"/>
                  </a:lnTo>
                  <a:lnTo>
                    <a:pt x="489" y="1142"/>
                  </a:lnTo>
                  <a:lnTo>
                    <a:pt x="555" y="1125"/>
                  </a:lnTo>
                  <a:lnTo>
                    <a:pt x="624" y="1115"/>
                  </a:lnTo>
                  <a:lnTo>
                    <a:pt x="694" y="1112"/>
                  </a:lnTo>
                  <a:close/>
                  <a:moveTo>
                    <a:pt x="1876" y="554"/>
                  </a:moveTo>
                  <a:lnTo>
                    <a:pt x="1935" y="558"/>
                  </a:lnTo>
                  <a:lnTo>
                    <a:pt x="1993" y="567"/>
                  </a:lnTo>
                  <a:lnTo>
                    <a:pt x="2048" y="583"/>
                  </a:lnTo>
                  <a:lnTo>
                    <a:pt x="2100" y="603"/>
                  </a:lnTo>
                  <a:lnTo>
                    <a:pt x="2150" y="629"/>
                  </a:lnTo>
                  <a:lnTo>
                    <a:pt x="2197" y="658"/>
                  </a:lnTo>
                  <a:lnTo>
                    <a:pt x="2240" y="693"/>
                  </a:lnTo>
                  <a:lnTo>
                    <a:pt x="2280" y="732"/>
                  </a:lnTo>
                  <a:lnTo>
                    <a:pt x="2314" y="775"/>
                  </a:lnTo>
                  <a:lnTo>
                    <a:pt x="2344" y="821"/>
                  </a:lnTo>
                  <a:lnTo>
                    <a:pt x="2370" y="870"/>
                  </a:lnTo>
                  <a:lnTo>
                    <a:pt x="2391" y="923"/>
                  </a:lnTo>
                  <a:lnTo>
                    <a:pt x="2407" y="977"/>
                  </a:lnTo>
                  <a:lnTo>
                    <a:pt x="2416" y="1034"/>
                  </a:lnTo>
                  <a:lnTo>
                    <a:pt x="2419" y="1093"/>
                  </a:lnTo>
                  <a:lnTo>
                    <a:pt x="2416" y="1151"/>
                  </a:lnTo>
                  <a:lnTo>
                    <a:pt x="2407" y="1208"/>
                  </a:lnTo>
                  <a:lnTo>
                    <a:pt x="2391" y="1262"/>
                  </a:lnTo>
                  <a:lnTo>
                    <a:pt x="2370" y="1315"/>
                  </a:lnTo>
                  <a:lnTo>
                    <a:pt x="2344" y="1364"/>
                  </a:lnTo>
                  <a:lnTo>
                    <a:pt x="2314" y="1409"/>
                  </a:lnTo>
                  <a:lnTo>
                    <a:pt x="2280" y="1452"/>
                  </a:lnTo>
                  <a:lnTo>
                    <a:pt x="2240" y="1491"/>
                  </a:lnTo>
                  <a:lnTo>
                    <a:pt x="2197" y="1526"/>
                  </a:lnTo>
                  <a:lnTo>
                    <a:pt x="2150" y="1557"/>
                  </a:lnTo>
                  <a:lnTo>
                    <a:pt x="2100" y="1581"/>
                  </a:lnTo>
                  <a:lnTo>
                    <a:pt x="2048" y="1603"/>
                  </a:lnTo>
                  <a:lnTo>
                    <a:pt x="1993" y="1617"/>
                  </a:lnTo>
                  <a:lnTo>
                    <a:pt x="1935" y="1626"/>
                  </a:lnTo>
                  <a:lnTo>
                    <a:pt x="1876" y="1630"/>
                  </a:lnTo>
                  <a:lnTo>
                    <a:pt x="1817" y="1626"/>
                  </a:lnTo>
                  <a:lnTo>
                    <a:pt x="1760" y="1617"/>
                  </a:lnTo>
                  <a:lnTo>
                    <a:pt x="1705" y="1603"/>
                  </a:lnTo>
                  <a:lnTo>
                    <a:pt x="1652" y="1581"/>
                  </a:lnTo>
                  <a:lnTo>
                    <a:pt x="1602" y="1557"/>
                  </a:lnTo>
                  <a:lnTo>
                    <a:pt x="1556" y="1526"/>
                  </a:lnTo>
                  <a:lnTo>
                    <a:pt x="1513" y="1491"/>
                  </a:lnTo>
                  <a:lnTo>
                    <a:pt x="1474" y="1452"/>
                  </a:lnTo>
                  <a:lnTo>
                    <a:pt x="1439" y="1410"/>
                  </a:lnTo>
                  <a:lnTo>
                    <a:pt x="1408" y="1364"/>
                  </a:lnTo>
                  <a:lnTo>
                    <a:pt x="1382" y="1315"/>
                  </a:lnTo>
                  <a:lnTo>
                    <a:pt x="1361" y="1263"/>
                  </a:lnTo>
                  <a:lnTo>
                    <a:pt x="1347" y="1208"/>
                  </a:lnTo>
                  <a:lnTo>
                    <a:pt x="1338" y="1151"/>
                  </a:lnTo>
                  <a:lnTo>
                    <a:pt x="1334" y="1093"/>
                  </a:lnTo>
                  <a:lnTo>
                    <a:pt x="1338" y="1034"/>
                  </a:lnTo>
                  <a:lnTo>
                    <a:pt x="1347" y="977"/>
                  </a:lnTo>
                  <a:lnTo>
                    <a:pt x="1361" y="923"/>
                  </a:lnTo>
                  <a:lnTo>
                    <a:pt x="1382" y="871"/>
                  </a:lnTo>
                  <a:lnTo>
                    <a:pt x="1408" y="821"/>
                  </a:lnTo>
                  <a:lnTo>
                    <a:pt x="1439" y="775"/>
                  </a:lnTo>
                  <a:lnTo>
                    <a:pt x="1474" y="732"/>
                  </a:lnTo>
                  <a:lnTo>
                    <a:pt x="1513" y="693"/>
                  </a:lnTo>
                  <a:lnTo>
                    <a:pt x="1556" y="658"/>
                  </a:lnTo>
                  <a:lnTo>
                    <a:pt x="1602" y="629"/>
                  </a:lnTo>
                  <a:lnTo>
                    <a:pt x="1652" y="603"/>
                  </a:lnTo>
                  <a:lnTo>
                    <a:pt x="1705" y="583"/>
                  </a:lnTo>
                  <a:lnTo>
                    <a:pt x="1760" y="567"/>
                  </a:lnTo>
                  <a:lnTo>
                    <a:pt x="1817" y="558"/>
                  </a:lnTo>
                  <a:lnTo>
                    <a:pt x="1876" y="554"/>
                  </a:lnTo>
                  <a:close/>
                  <a:moveTo>
                    <a:pt x="2774" y="0"/>
                  </a:moveTo>
                  <a:lnTo>
                    <a:pt x="2833" y="3"/>
                  </a:lnTo>
                  <a:lnTo>
                    <a:pt x="2890" y="13"/>
                  </a:lnTo>
                  <a:lnTo>
                    <a:pt x="2945" y="27"/>
                  </a:lnTo>
                  <a:lnTo>
                    <a:pt x="2998" y="48"/>
                  </a:lnTo>
                  <a:lnTo>
                    <a:pt x="3048" y="74"/>
                  </a:lnTo>
                  <a:lnTo>
                    <a:pt x="3094" y="104"/>
                  </a:lnTo>
                  <a:lnTo>
                    <a:pt x="3138" y="139"/>
                  </a:lnTo>
                  <a:lnTo>
                    <a:pt x="3176" y="177"/>
                  </a:lnTo>
                  <a:lnTo>
                    <a:pt x="3211" y="220"/>
                  </a:lnTo>
                  <a:lnTo>
                    <a:pt x="3242" y="266"/>
                  </a:lnTo>
                  <a:lnTo>
                    <a:pt x="3268" y="316"/>
                  </a:lnTo>
                  <a:lnTo>
                    <a:pt x="3289" y="367"/>
                  </a:lnTo>
                  <a:lnTo>
                    <a:pt x="3303" y="422"/>
                  </a:lnTo>
                  <a:lnTo>
                    <a:pt x="3313" y="479"/>
                  </a:lnTo>
                  <a:lnTo>
                    <a:pt x="3316" y="538"/>
                  </a:lnTo>
                  <a:lnTo>
                    <a:pt x="3313" y="596"/>
                  </a:lnTo>
                  <a:lnTo>
                    <a:pt x="3303" y="652"/>
                  </a:lnTo>
                  <a:lnTo>
                    <a:pt x="3289" y="708"/>
                  </a:lnTo>
                  <a:lnTo>
                    <a:pt x="3268" y="759"/>
                  </a:lnTo>
                  <a:lnTo>
                    <a:pt x="3242" y="809"/>
                  </a:lnTo>
                  <a:lnTo>
                    <a:pt x="3211" y="855"/>
                  </a:lnTo>
                  <a:lnTo>
                    <a:pt x="3176" y="898"/>
                  </a:lnTo>
                  <a:lnTo>
                    <a:pt x="3138" y="936"/>
                  </a:lnTo>
                  <a:lnTo>
                    <a:pt x="3094" y="971"/>
                  </a:lnTo>
                  <a:lnTo>
                    <a:pt x="3048" y="1001"/>
                  </a:lnTo>
                  <a:lnTo>
                    <a:pt x="2998" y="1027"/>
                  </a:lnTo>
                  <a:lnTo>
                    <a:pt x="2945" y="1048"/>
                  </a:lnTo>
                  <a:lnTo>
                    <a:pt x="2890" y="1062"/>
                  </a:lnTo>
                  <a:lnTo>
                    <a:pt x="2833" y="1071"/>
                  </a:lnTo>
                  <a:lnTo>
                    <a:pt x="2774" y="1075"/>
                  </a:lnTo>
                  <a:lnTo>
                    <a:pt x="2714" y="1071"/>
                  </a:lnTo>
                  <a:lnTo>
                    <a:pt x="2655" y="1061"/>
                  </a:lnTo>
                  <a:lnTo>
                    <a:pt x="2598" y="1045"/>
                  </a:lnTo>
                  <a:lnTo>
                    <a:pt x="2544" y="1024"/>
                  </a:lnTo>
                  <a:lnTo>
                    <a:pt x="2535" y="962"/>
                  </a:lnTo>
                  <a:lnTo>
                    <a:pt x="2520" y="902"/>
                  </a:lnTo>
                  <a:lnTo>
                    <a:pt x="2500" y="845"/>
                  </a:lnTo>
                  <a:lnTo>
                    <a:pt x="2474" y="790"/>
                  </a:lnTo>
                  <a:lnTo>
                    <a:pt x="2444" y="738"/>
                  </a:lnTo>
                  <a:lnTo>
                    <a:pt x="2409" y="690"/>
                  </a:lnTo>
                  <a:lnTo>
                    <a:pt x="2370" y="643"/>
                  </a:lnTo>
                  <a:lnTo>
                    <a:pt x="2328" y="602"/>
                  </a:lnTo>
                  <a:lnTo>
                    <a:pt x="2282" y="563"/>
                  </a:lnTo>
                  <a:lnTo>
                    <a:pt x="2232" y="530"/>
                  </a:lnTo>
                  <a:lnTo>
                    <a:pt x="2236" y="468"/>
                  </a:lnTo>
                  <a:lnTo>
                    <a:pt x="2248" y="408"/>
                  </a:lnTo>
                  <a:lnTo>
                    <a:pt x="2266" y="351"/>
                  </a:lnTo>
                  <a:lnTo>
                    <a:pt x="2290" y="297"/>
                  </a:lnTo>
                  <a:lnTo>
                    <a:pt x="2319" y="245"/>
                  </a:lnTo>
                  <a:lnTo>
                    <a:pt x="2353" y="197"/>
                  </a:lnTo>
                  <a:lnTo>
                    <a:pt x="2393" y="155"/>
                  </a:lnTo>
                  <a:lnTo>
                    <a:pt x="2438" y="116"/>
                  </a:lnTo>
                  <a:lnTo>
                    <a:pt x="2485" y="83"/>
                  </a:lnTo>
                  <a:lnTo>
                    <a:pt x="2538" y="53"/>
                  </a:lnTo>
                  <a:lnTo>
                    <a:pt x="2592" y="31"/>
                  </a:lnTo>
                  <a:lnTo>
                    <a:pt x="2650" y="14"/>
                  </a:lnTo>
                  <a:lnTo>
                    <a:pt x="2711" y="4"/>
                  </a:lnTo>
                  <a:lnTo>
                    <a:pt x="2774" y="0"/>
                  </a:lnTo>
                  <a:close/>
                  <a:moveTo>
                    <a:pt x="925" y="0"/>
                  </a:moveTo>
                  <a:lnTo>
                    <a:pt x="984" y="3"/>
                  </a:lnTo>
                  <a:lnTo>
                    <a:pt x="1041" y="13"/>
                  </a:lnTo>
                  <a:lnTo>
                    <a:pt x="1097" y="27"/>
                  </a:lnTo>
                  <a:lnTo>
                    <a:pt x="1149" y="48"/>
                  </a:lnTo>
                  <a:lnTo>
                    <a:pt x="1199" y="74"/>
                  </a:lnTo>
                  <a:lnTo>
                    <a:pt x="1245" y="104"/>
                  </a:lnTo>
                  <a:lnTo>
                    <a:pt x="1289" y="139"/>
                  </a:lnTo>
                  <a:lnTo>
                    <a:pt x="1327" y="177"/>
                  </a:lnTo>
                  <a:lnTo>
                    <a:pt x="1363" y="220"/>
                  </a:lnTo>
                  <a:lnTo>
                    <a:pt x="1393" y="266"/>
                  </a:lnTo>
                  <a:lnTo>
                    <a:pt x="1419" y="316"/>
                  </a:lnTo>
                  <a:lnTo>
                    <a:pt x="1440" y="367"/>
                  </a:lnTo>
                  <a:lnTo>
                    <a:pt x="1455" y="423"/>
                  </a:lnTo>
                  <a:lnTo>
                    <a:pt x="1464" y="479"/>
                  </a:lnTo>
                  <a:lnTo>
                    <a:pt x="1467" y="538"/>
                  </a:lnTo>
                  <a:lnTo>
                    <a:pt x="1467" y="552"/>
                  </a:lnTo>
                  <a:lnTo>
                    <a:pt x="1466" y="568"/>
                  </a:lnTo>
                  <a:lnTo>
                    <a:pt x="1418" y="608"/>
                  </a:lnTo>
                  <a:lnTo>
                    <a:pt x="1374" y="652"/>
                  </a:lnTo>
                  <a:lnTo>
                    <a:pt x="1334" y="702"/>
                  </a:lnTo>
                  <a:lnTo>
                    <a:pt x="1300" y="754"/>
                  </a:lnTo>
                  <a:lnTo>
                    <a:pt x="1269" y="809"/>
                  </a:lnTo>
                  <a:lnTo>
                    <a:pt x="1245" y="867"/>
                  </a:lnTo>
                  <a:lnTo>
                    <a:pt x="1226" y="928"/>
                  </a:lnTo>
                  <a:lnTo>
                    <a:pt x="1214" y="991"/>
                  </a:lnTo>
                  <a:lnTo>
                    <a:pt x="1170" y="1016"/>
                  </a:lnTo>
                  <a:lnTo>
                    <a:pt x="1125" y="1036"/>
                  </a:lnTo>
                  <a:lnTo>
                    <a:pt x="1077" y="1053"/>
                  </a:lnTo>
                  <a:lnTo>
                    <a:pt x="1028" y="1065"/>
                  </a:lnTo>
                  <a:lnTo>
                    <a:pt x="977" y="1072"/>
                  </a:lnTo>
                  <a:lnTo>
                    <a:pt x="925" y="1075"/>
                  </a:lnTo>
                  <a:lnTo>
                    <a:pt x="866" y="1071"/>
                  </a:lnTo>
                  <a:lnTo>
                    <a:pt x="808" y="1062"/>
                  </a:lnTo>
                  <a:lnTo>
                    <a:pt x="753" y="1048"/>
                  </a:lnTo>
                  <a:lnTo>
                    <a:pt x="701" y="1027"/>
                  </a:lnTo>
                  <a:lnTo>
                    <a:pt x="651" y="1001"/>
                  </a:lnTo>
                  <a:lnTo>
                    <a:pt x="605" y="971"/>
                  </a:lnTo>
                  <a:lnTo>
                    <a:pt x="561" y="936"/>
                  </a:lnTo>
                  <a:lnTo>
                    <a:pt x="522" y="898"/>
                  </a:lnTo>
                  <a:lnTo>
                    <a:pt x="486" y="855"/>
                  </a:lnTo>
                  <a:lnTo>
                    <a:pt x="457" y="809"/>
                  </a:lnTo>
                  <a:lnTo>
                    <a:pt x="431" y="759"/>
                  </a:lnTo>
                  <a:lnTo>
                    <a:pt x="410" y="708"/>
                  </a:lnTo>
                  <a:lnTo>
                    <a:pt x="394" y="652"/>
                  </a:lnTo>
                  <a:lnTo>
                    <a:pt x="385" y="596"/>
                  </a:lnTo>
                  <a:lnTo>
                    <a:pt x="382" y="538"/>
                  </a:lnTo>
                  <a:lnTo>
                    <a:pt x="385" y="479"/>
                  </a:lnTo>
                  <a:lnTo>
                    <a:pt x="394" y="423"/>
                  </a:lnTo>
                  <a:lnTo>
                    <a:pt x="410" y="367"/>
                  </a:lnTo>
                  <a:lnTo>
                    <a:pt x="431" y="316"/>
                  </a:lnTo>
                  <a:lnTo>
                    <a:pt x="457" y="266"/>
                  </a:lnTo>
                  <a:lnTo>
                    <a:pt x="486" y="220"/>
                  </a:lnTo>
                  <a:lnTo>
                    <a:pt x="522" y="177"/>
                  </a:lnTo>
                  <a:lnTo>
                    <a:pt x="561" y="139"/>
                  </a:lnTo>
                  <a:lnTo>
                    <a:pt x="605" y="104"/>
                  </a:lnTo>
                  <a:lnTo>
                    <a:pt x="651" y="74"/>
                  </a:lnTo>
                  <a:lnTo>
                    <a:pt x="701" y="48"/>
                  </a:lnTo>
                  <a:lnTo>
                    <a:pt x="753" y="27"/>
                  </a:lnTo>
                  <a:lnTo>
                    <a:pt x="808" y="13"/>
                  </a:lnTo>
                  <a:lnTo>
                    <a:pt x="866" y="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5" name="+ informações"/>
          <p:cNvGrpSpPr/>
          <p:nvPr/>
        </p:nvGrpSpPr>
        <p:grpSpPr>
          <a:xfrm>
            <a:off x="1385155" y="5752152"/>
            <a:ext cx="1402473" cy="346249"/>
            <a:chOff x="7300120" y="5125288"/>
            <a:chExt cx="1748287" cy="431624"/>
          </a:xfrm>
        </p:grpSpPr>
        <p:sp>
          <p:nvSpPr>
            <p:cNvPr id="16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52842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4" grpId="0"/>
      <p:bldP spid="10" grpId="0"/>
      <p:bldP spid="10" grpId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33468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classificação de raça 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P33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Em termos de raça, como o(a) Sr.(a) se classificaria? (EST-RU)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3796394"/>
              </p:ext>
            </p:extLst>
          </p:nvPr>
        </p:nvGraphicFramePr>
        <p:xfrm>
          <a:off x="2341789" y="2358767"/>
          <a:ext cx="9011115" cy="23813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74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6005073"/>
              </p:ext>
            </p:extLst>
          </p:nvPr>
        </p:nvGraphicFramePr>
        <p:xfrm>
          <a:off x="-593439" y="1814591"/>
          <a:ext cx="2868553" cy="28620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85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423079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Branco(a)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Pardo(a) 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Preto(a)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Amarelo(a) 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Indígena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1871244"/>
              </p:ext>
            </p:extLst>
          </p:nvPr>
        </p:nvGraphicFramePr>
        <p:xfrm>
          <a:off x="2376714" y="1771429"/>
          <a:ext cx="8976177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0" name="CaixaDeTexto 9"/>
          <p:cNvSpPr txBox="1"/>
          <p:nvPr/>
        </p:nvSpPr>
        <p:spPr>
          <a:xfrm>
            <a:off x="1363173" y="491016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1" u="none" strike="noStrike" kern="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</a:rPr>
              <a:t>base:</a:t>
            </a:r>
          </a:p>
        </p:txBody>
      </p:sp>
      <p:graphicFrame>
        <p:nvGraphicFramePr>
          <p:cNvPr id="11" name="Tabe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8837304"/>
              </p:ext>
            </p:extLst>
          </p:nvPr>
        </p:nvGraphicFramePr>
        <p:xfrm>
          <a:off x="2376714" y="4875790"/>
          <a:ext cx="8976177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12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1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3580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4" grpId="0"/>
      <p:bldP spid="10" grpId="0"/>
      <p:bldP spid="10" grpId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620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renda familiar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(de todas as pessoas que moram na casa)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052232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P34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Somando todas as rendas de todas as pessoas que moram na sua casa, o(a) Sr.(a) diria que a sua renda familiar mensal, incluindo salários, “bicos”, aposentadorias etc. é de quanto, aproximadamente? (ESP – RU)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7.028</a:t>
            </a:r>
          </a:p>
        </p:txBody>
      </p:sp>
      <p:grpSp>
        <p:nvGrpSpPr>
          <p:cNvPr id="16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1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32" name="AutoShape 3"/>
          <p:cNvSpPr>
            <a:spLocks noChangeAspect="1" noChangeArrowheads="1" noTextEdit="1"/>
          </p:cNvSpPr>
          <p:nvPr/>
        </p:nvSpPr>
        <p:spPr bwMode="auto">
          <a:xfrm>
            <a:off x="1079500" y="1885950"/>
            <a:ext cx="1292225" cy="150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33" name="Freeform 6"/>
          <p:cNvSpPr>
            <a:spLocks/>
          </p:cNvSpPr>
          <p:nvPr/>
        </p:nvSpPr>
        <p:spPr bwMode="auto">
          <a:xfrm>
            <a:off x="1558925" y="2554288"/>
            <a:ext cx="349250" cy="631825"/>
          </a:xfrm>
          <a:custGeom>
            <a:avLst/>
            <a:gdLst>
              <a:gd name="T0" fmla="*/ 122 w 220"/>
              <a:gd name="T1" fmla="*/ 3 h 398"/>
              <a:gd name="T2" fmla="*/ 133 w 220"/>
              <a:gd name="T3" fmla="*/ 17 h 398"/>
              <a:gd name="T4" fmla="*/ 178 w 220"/>
              <a:gd name="T5" fmla="*/ 56 h 398"/>
              <a:gd name="T6" fmla="*/ 195 w 220"/>
              <a:gd name="T7" fmla="*/ 63 h 398"/>
              <a:gd name="T8" fmla="*/ 202 w 220"/>
              <a:gd name="T9" fmla="*/ 80 h 398"/>
              <a:gd name="T10" fmla="*/ 195 w 220"/>
              <a:gd name="T11" fmla="*/ 97 h 398"/>
              <a:gd name="T12" fmla="*/ 178 w 220"/>
              <a:gd name="T13" fmla="*/ 104 h 398"/>
              <a:gd name="T14" fmla="*/ 69 w 220"/>
              <a:gd name="T15" fmla="*/ 107 h 398"/>
              <a:gd name="T16" fmla="*/ 53 w 220"/>
              <a:gd name="T17" fmla="*/ 119 h 398"/>
              <a:gd name="T18" fmla="*/ 47 w 220"/>
              <a:gd name="T19" fmla="*/ 139 h 398"/>
              <a:gd name="T20" fmla="*/ 53 w 220"/>
              <a:gd name="T21" fmla="*/ 159 h 398"/>
              <a:gd name="T22" fmla="*/ 69 w 220"/>
              <a:gd name="T23" fmla="*/ 172 h 398"/>
              <a:gd name="T24" fmla="*/ 137 w 220"/>
              <a:gd name="T25" fmla="*/ 175 h 398"/>
              <a:gd name="T26" fmla="*/ 172 w 220"/>
              <a:gd name="T27" fmla="*/ 183 h 398"/>
              <a:gd name="T28" fmla="*/ 200 w 220"/>
              <a:gd name="T29" fmla="*/ 204 h 398"/>
              <a:gd name="T30" fmla="*/ 217 w 220"/>
              <a:gd name="T31" fmla="*/ 234 h 398"/>
              <a:gd name="T32" fmla="*/ 219 w 220"/>
              <a:gd name="T33" fmla="*/ 270 h 398"/>
              <a:gd name="T34" fmla="*/ 207 w 220"/>
              <a:gd name="T35" fmla="*/ 303 h 398"/>
              <a:gd name="T36" fmla="*/ 183 w 220"/>
              <a:gd name="T37" fmla="*/ 328 h 398"/>
              <a:gd name="T38" fmla="*/ 151 w 220"/>
              <a:gd name="T39" fmla="*/ 340 h 398"/>
              <a:gd name="T40" fmla="*/ 134 w 220"/>
              <a:gd name="T41" fmla="*/ 375 h 398"/>
              <a:gd name="T42" fmla="*/ 127 w 220"/>
              <a:gd name="T43" fmla="*/ 392 h 398"/>
              <a:gd name="T44" fmla="*/ 110 w 220"/>
              <a:gd name="T45" fmla="*/ 398 h 398"/>
              <a:gd name="T46" fmla="*/ 93 w 220"/>
              <a:gd name="T47" fmla="*/ 392 h 398"/>
              <a:gd name="T48" fmla="*/ 87 w 220"/>
              <a:gd name="T49" fmla="*/ 375 h 398"/>
              <a:gd name="T50" fmla="*/ 34 w 220"/>
              <a:gd name="T51" fmla="*/ 340 h 398"/>
              <a:gd name="T52" fmla="*/ 20 w 220"/>
              <a:gd name="T53" fmla="*/ 330 h 398"/>
              <a:gd name="T54" fmla="*/ 17 w 220"/>
              <a:gd name="T55" fmla="*/ 311 h 398"/>
              <a:gd name="T56" fmla="*/ 28 w 220"/>
              <a:gd name="T57" fmla="*/ 297 h 398"/>
              <a:gd name="T58" fmla="*/ 137 w 220"/>
              <a:gd name="T59" fmla="*/ 294 h 398"/>
              <a:gd name="T60" fmla="*/ 157 w 220"/>
              <a:gd name="T61" fmla="*/ 288 h 398"/>
              <a:gd name="T62" fmla="*/ 170 w 220"/>
              <a:gd name="T63" fmla="*/ 272 h 398"/>
              <a:gd name="T64" fmla="*/ 172 w 220"/>
              <a:gd name="T65" fmla="*/ 251 h 398"/>
              <a:gd name="T66" fmla="*/ 162 w 220"/>
              <a:gd name="T67" fmla="*/ 233 h 398"/>
              <a:gd name="T68" fmla="*/ 144 w 220"/>
              <a:gd name="T69" fmla="*/ 223 h 398"/>
              <a:gd name="T70" fmla="*/ 71 w 220"/>
              <a:gd name="T71" fmla="*/ 222 h 398"/>
              <a:gd name="T72" fmla="*/ 38 w 220"/>
              <a:gd name="T73" fmla="*/ 209 h 398"/>
              <a:gd name="T74" fmla="*/ 13 w 220"/>
              <a:gd name="T75" fmla="*/ 184 h 398"/>
              <a:gd name="T76" fmla="*/ 1 w 220"/>
              <a:gd name="T77" fmla="*/ 152 h 398"/>
              <a:gd name="T78" fmla="*/ 3 w 220"/>
              <a:gd name="T79" fmla="*/ 116 h 398"/>
              <a:gd name="T80" fmla="*/ 21 w 220"/>
              <a:gd name="T81" fmla="*/ 85 h 398"/>
              <a:gd name="T82" fmla="*/ 48 w 220"/>
              <a:gd name="T83" fmla="*/ 64 h 398"/>
              <a:gd name="T84" fmla="*/ 83 w 220"/>
              <a:gd name="T85" fmla="*/ 56 h 398"/>
              <a:gd name="T86" fmla="*/ 87 w 220"/>
              <a:gd name="T87" fmla="*/ 17 h 398"/>
              <a:gd name="T88" fmla="*/ 98 w 220"/>
              <a:gd name="T89" fmla="*/ 3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20" h="398">
                <a:moveTo>
                  <a:pt x="110" y="0"/>
                </a:moveTo>
                <a:lnTo>
                  <a:pt x="116" y="0"/>
                </a:lnTo>
                <a:lnTo>
                  <a:pt x="122" y="3"/>
                </a:lnTo>
                <a:lnTo>
                  <a:pt x="127" y="7"/>
                </a:lnTo>
                <a:lnTo>
                  <a:pt x="130" y="11"/>
                </a:lnTo>
                <a:lnTo>
                  <a:pt x="133" y="17"/>
                </a:lnTo>
                <a:lnTo>
                  <a:pt x="134" y="24"/>
                </a:lnTo>
                <a:lnTo>
                  <a:pt x="134" y="56"/>
                </a:lnTo>
                <a:lnTo>
                  <a:pt x="178" y="56"/>
                </a:lnTo>
                <a:lnTo>
                  <a:pt x="185" y="57"/>
                </a:lnTo>
                <a:lnTo>
                  <a:pt x="190" y="60"/>
                </a:lnTo>
                <a:lnTo>
                  <a:pt x="195" y="63"/>
                </a:lnTo>
                <a:lnTo>
                  <a:pt x="199" y="68"/>
                </a:lnTo>
                <a:lnTo>
                  <a:pt x="201" y="74"/>
                </a:lnTo>
                <a:lnTo>
                  <a:pt x="202" y="80"/>
                </a:lnTo>
                <a:lnTo>
                  <a:pt x="201" y="86"/>
                </a:lnTo>
                <a:lnTo>
                  <a:pt x="199" y="92"/>
                </a:lnTo>
                <a:lnTo>
                  <a:pt x="195" y="97"/>
                </a:lnTo>
                <a:lnTo>
                  <a:pt x="190" y="101"/>
                </a:lnTo>
                <a:lnTo>
                  <a:pt x="185" y="103"/>
                </a:lnTo>
                <a:lnTo>
                  <a:pt x="178" y="104"/>
                </a:lnTo>
                <a:lnTo>
                  <a:pt x="83" y="104"/>
                </a:lnTo>
                <a:lnTo>
                  <a:pt x="76" y="104"/>
                </a:lnTo>
                <a:lnTo>
                  <a:pt x="69" y="107"/>
                </a:lnTo>
                <a:lnTo>
                  <a:pt x="63" y="110"/>
                </a:lnTo>
                <a:lnTo>
                  <a:pt x="58" y="114"/>
                </a:lnTo>
                <a:lnTo>
                  <a:pt x="53" y="119"/>
                </a:lnTo>
                <a:lnTo>
                  <a:pt x="50" y="126"/>
                </a:lnTo>
                <a:lnTo>
                  <a:pt x="48" y="132"/>
                </a:lnTo>
                <a:lnTo>
                  <a:pt x="47" y="139"/>
                </a:lnTo>
                <a:lnTo>
                  <a:pt x="48" y="147"/>
                </a:lnTo>
                <a:lnTo>
                  <a:pt x="50" y="153"/>
                </a:lnTo>
                <a:lnTo>
                  <a:pt x="53" y="159"/>
                </a:lnTo>
                <a:lnTo>
                  <a:pt x="58" y="165"/>
                </a:lnTo>
                <a:lnTo>
                  <a:pt x="63" y="169"/>
                </a:lnTo>
                <a:lnTo>
                  <a:pt x="69" y="172"/>
                </a:lnTo>
                <a:lnTo>
                  <a:pt x="76" y="174"/>
                </a:lnTo>
                <a:lnTo>
                  <a:pt x="83" y="175"/>
                </a:lnTo>
                <a:lnTo>
                  <a:pt x="137" y="175"/>
                </a:lnTo>
                <a:lnTo>
                  <a:pt x="149" y="176"/>
                </a:lnTo>
                <a:lnTo>
                  <a:pt x="161" y="179"/>
                </a:lnTo>
                <a:lnTo>
                  <a:pt x="172" y="183"/>
                </a:lnTo>
                <a:lnTo>
                  <a:pt x="183" y="188"/>
                </a:lnTo>
                <a:lnTo>
                  <a:pt x="192" y="195"/>
                </a:lnTo>
                <a:lnTo>
                  <a:pt x="200" y="204"/>
                </a:lnTo>
                <a:lnTo>
                  <a:pt x="207" y="213"/>
                </a:lnTo>
                <a:lnTo>
                  <a:pt x="213" y="223"/>
                </a:lnTo>
                <a:lnTo>
                  <a:pt x="217" y="234"/>
                </a:lnTo>
                <a:lnTo>
                  <a:pt x="219" y="246"/>
                </a:lnTo>
                <a:lnTo>
                  <a:pt x="220" y="258"/>
                </a:lnTo>
                <a:lnTo>
                  <a:pt x="219" y="270"/>
                </a:lnTo>
                <a:lnTo>
                  <a:pt x="217" y="282"/>
                </a:lnTo>
                <a:lnTo>
                  <a:pt x="213" y="293"/>
                </a:lnTo>
                <a:lnTo>
                  <a:pt x="207" y="303"/>
                </a:lnTo>
                <a:lnTo>
                  <a:pt x="200" y="312"/>
                </a:lnTo>
                <a:lnTo>
                  <a:pt x="192" y="320"/>
                </a:lnTo>
                <a:lnTo>
                  <a:pt x="183" y="328"/>
                </a:lnTo>
                <a:lnTo>
                  <a:pt x="173" y="333"/>
                </a:lnTo>
                <a:lnTo>
                  <a:pt x="162" y="337"/>
                </a:lnTo>
                <a:lnTo>
                  <a:pt x="151" y="340"/>
                </a:lnTo>
                <a:lnTo>
                  <a:pt x="138" y="341"/>
                </a:lnTo>
                <a:lnTo>
                  <a:pt x="134" y="341"/>
                </a:lnTo>
                <a:lnTo>
                  <a:pt x="134" y="375"/>
                </a:lnTo>
                <a:lnTo>
                  <a:pt x="133" y="381"/>
                </a:lnTo>
                <a:lnTo>
                  <a:pt x="131" y="387"/>
                </a:lnTo>
                <a:lnTo>
                  <a:pt x="127" y="392"/>
                </a:lnTo>
                <a:lnTo>
                  <a:pt x="122" y="395"/>
                </a:lnTo>
                <a:lnTo>
                  <a:pt x="116" y="398"/>
                </a:lnTo>
                <a:lnTo>
                  <a:pt x="110" y="398"/>
                </a:lnTo>
                <a:lnTo>
                  <a:pt x="104" y="398"/>
                </a:lnTo>
                <a:lnTo>
                  <a:pt x="98" y="395"/>
                </a:lnTo>
                <a:lnTo>
                  <a:pt x="93" y="392"/>
                </a:lnTo>
                <a:lnTo>
                  <a:pt x="90" y="387"/>
                </a:lnTo>
                <a:lnTo>
                  <a:pt x="87" y="381"/>
                </a:lnTo>
                <a:lnTo>
                  <a:pt x="87" y="375"/>
                </a:lnTo>
                <a:lnTo>
                  <a:pt x="87" y="341"/>
                </a:lnTo>
                <a:lnTo>
                  <a:pt x="40" y="341"/>
                </a:lnTo>
                <a:lnTo>
                  <a:pt x="34" y="340"/>
                </a:lnTo>
                <a:lnTo>
                  <a:pt x="28" y="338"/>
                </a:lnTo>
                <a:lnTo>
                  <a:pt x="23" y="334"/>
                </a:lnTo>
                <a:lnTo>
                  <a:pt x="20" y="330"/>
                </a:lnTo>
                <a:lnTo>
                  <a:pt x="17" y="324"/>
                </a:lnTo>
                <a:lnTo>
                  <a:pt x="16" y="317"/>
                </a:lnTo>
                <a:lnTo>
                  <a:pt x="17" y="311"/>
                </a:lnTo>
                <a:lnTo>
                  <a:pt x="20" y="306"/>
                </a:lnTo>
                <a:lnTo>
                  <a:pt x="23" y="301"/>
                </a:lnTo>
                <a:lnTo>
                  <a:pt x="28" y="297"/>
                </a:lnTo>
                <a:lnTo>
                  <a:pt x="34" y="295"/>
                </a:lnTo>
                <a:lnTo>
                  <a:pt x="40" y="294"/>
                </a:lnTo>
                <a:lnTo>
                  <a:pt x="137" y="294"/>
                </a:lnTo>
                <a:lnTo>
                  <a:pt x="144" y="293"/>
                </a:lnTo>
                <a:lnTo>
                  <a:pt x="151" y="291"/>
                </a:lnTo>
                <a:lnTo>
                  <a:pt x="157" y="288"/>
                </a:lnTo>
                <a:lnTo>
                  <a:pt x="162" y="283"/>
                </a:lnTo>
                <a:lnTo>
                  <a:pt x="167" y="278"/>
                </a:lnTo>
                <a:lnTo>
                  <a:pt x="170" y="272"/>
                </a:lnTo>
                <a:lnTo>
                  <a:pt x="172" y="265"/>
                </a:lnTo>
                <a:lnTo>
                  <a:pt x="173" y="258"/>
                </a:lnTo>
                <a:lnTo>
                  <a:pt x="172" y="251"/>
                </a:lnTo>
                <a:lnTo>
                  <a:pt x="170" y="244"/>
                </a:lnTo>
                <a:lnTo>
                  <a:pt x="167" y="238"/>
                </a:lnTo>
                <a:lnTo>
                  <a:pt x="162" y="233"/>
                </a:lnTo>
                <a:lnTo>
                  <a:pt x="157" y="229"/>
                </a:lnTo>
                <a:lnTo>
                  <a:pt x="151" y="225"/>
                </a:lnTo>
                <a:lnTo>
                  <a:pt x="144" y="223"/>
                </a:lnTo>
                <a:lnTo>
                  <a:pt x="137" y="223"/>
                </a:lnTo>
                <a:lnTo>
                  <a:pt x="83" y="223"/>
                </a:lnTo>
                <a:lnTo>
                  <a:pt x="71" y="222"/>
                </a:lnTo>
                <a:lnTo>
                  <a:pt x="59" y="219"/>
                </a:lnTo>
                <a:lnTo>
                  <a:pt x="48" y="215"/>
                </a:lnTo>
                <a:lnTo>
                  <a:pt x="38" y="209"/>
                </a:lnTo>
                <a:lnTo>
                  <a:pt x="29" y="202"/>
                </a:lnTo>
                <a:lnTo>
                  <a:pt x="21" y="194"/>
                </a:lnTo>
                <a:lnTo>
                  <a:pt x="13" y="184"/>
                </a:lnTo>
                <a:lnTo>
                  <a:pt x="8" y="174"/>
                </a:lnTo>
                <a:lnTo>
                  <a:pt x="3" y="163"/>
                </a:lnTo>
                <a:lnTo>
                  <a:pt x="1" y="152"/>
                </a:lnTo>
                <a:lnTo>
                  <a:pt x="0" y="139"/>
                </a:lnTo>
                <a:lnTo>
                  <a:pt x="1" y="127"/>
                </a:lnTo>
                <a:lnTo>
                  <a:pt x="3" y="116"/>
                </a:lnTo>
                <a:lnTo>
                  <a:pt x="8" y="104"/>
                </a:lnTo>
                <a:lnTo>
                  <a:pt x="13" y="94"/>
                </a:lnTo>
                <a:lnTo>
                  <a:pt x="21" y="85"/>
                </a:lnTo>
                <a:lnTo>
                  <a:pt x="29" y="77"/>
                </a:lnTo>
                <a:lnTo>
                  <a:pt x="38" y="70"/>
                </a:lnTo>
                <a:lnTo>
                  <a:pt x="48" y="64"/>
                </a:lnTo>
                <a:lnTo>
                  <a:pt x="59" y="60"/>
                </a:lnTo>
                <a:lnTo>
                  <a:pt x="71" y="57"/>
                </a:lnTo>
                <a:lnTo>
                  <a:pt x="83" y="56"/>
                </a:lnTo>
                <a:lnTo>
                  <a:pt x="86" y="56"/>
                </a:lnTo>
                <a:lnTo>
                  <a:pt x="86" y="24"/>
                </a:lnTo>
                <a:lnTo>
                  <a:pt x="87" y="17"/>
                </a:lnTo>
                <a:lnTo>
                  <a:pt x="90" y="11"/>
                </a:lnTo>
                <a:lnTo>
                  <a:pt x="93" y="7"/>
                </a:lnTo>
                <a:lnTo>
                  <a:pt x="98" y="3"/>
                </a:lnTo>
                <a:lnTo>
                  <a:pt x="104" y="0"/>
                </a:lnTo>
                <a:lnTo>
                  <a:pt x="110" y="0"/>
                </a:lnTo>
                <a:close/>
              </a:path>
            </a:pathLst>
          </a:custGeom>
          <a:solidFill>
            <a:schemeClr val="accent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34" name="Freeform 7"/>
          <p:cNvSpPr>
            <a:spLocks noEditPoints="1"/>
          </p:cNvSpPr>
          <p:nvPr/>
        </p:nvSpPr>
        <p:spPr bwMode="auto">
          <a:xfrm>
            <a:off x="1079500" y="1887538"/>
            <a:ext cx="1293813" cy="1504950"/>
          </a:xfrm>
          <a:custGeom>
            <a:avLst/>
            <a:gdLst>
              <a:gd name="T0" fmla="*/ 294 w 815"/>
              <a:gd name="T1" fmla="*/ 301 h 948"/>
              <a:gd name="T2" fmla="*/ 245 w 815"/>
              <a:gd name="T3" fmla="*/ 344 h 948"/>
              <a:gd name="T4" fmla="*/ 185 w 815"/>
              <a:gd name="T5" fmla="*/ 408 h 948"/>
              <a:gd name="T6" fmla="*/ 94 w 815"/>
              <a:gd name="T7" fmla="*/ 551 h 948"/>
              <a:gd name="T8" fmla="*/ 51 w 815"/>
              <a:gd name="T9" fmla="*/ 702 h 948"/>
              <a:gd name="T10" fmla="*/ 55 w 815"/>
              <a:gd name="T11" fmla="*/ 811 h 948"/>
              <a:gd name="T12" fmla="*/ 98 w 815"/>
              <a:gd name="T13" fmla="*/ 871 h 948"/>
              <a:gd name="T14" fmla="*/ 168 w 815"/>
              <a:gd name="T15" fmla="*/ 900 h 948"/>
              <a:gd name="T16" fmla="*/ 674 w 815"/>
              <a:gd name="T17" fmla="*/ 894 h 948"/>
              <a:gd name="T18" fmla="*/ 732 w 815"/>
              <a:gd name="T19" fmla="*/ 856 h 948"/>
              <a:gd name="T20" fmla="*/ 764 w 815"/>
              <a:gd name="T21" fmla="*/ 794 h 948"/>
              <a:gd name="T22" fmla="*/ 759 w 815"/>
              <a:gd name="T23" fmla="*/ 671 h 948"/>
              <a:gd name="T24" fmla="*/ 706 w 815"/>
              <a:gd name="T25" fmla="*/ 521 h 948"/>
              <a:gd name="T26" fmla="*/ 617 w 815"/>
              <a:gd name="T27" fmla="*/ 394 h 948"/>
              <a:gd name="T28" fmla="*/ 558 w 815"/>
              <a:gd name="T29" fmla="*/ 334 h 948"/>
              <a:gd name="T30" fmla="*/ 512 w 815"/>
              <a:gd name="T31" fmla="*/ 295 h 948"/>
              <a:gd name="T32" fmla="*/ 546 w 815"/>
              <a:gd name="T33" fmla="*/ 46 h 948"/>
              <a:gd name="T34" fmla="*/ 487 w 815"/>
              <a:gd name="T35" fmla="*/ 63 h 948"/>
              <a:gd name="T36" fmla="*/ 432 w 815"/>
              <a:gd name="T37" fmla="*/ 80 h 948"/>
              <a:gd name="T38" fmla="*/ 376 w 815"/>
              <a:gd name="T39" fmla="*/ 70 h 948"/>
              <a:gd name="T40" fmla="*/ 304 w 815"/>
              <a:gd name="T41" fmla="*/ 52 h 948"/>
              <a:gd name="T42" fmla="*/ 244 w 815"/>
              <a:gd name="T43" fmla="*/ 63 h 948"/>
              <a:gd name="T44" fmla="*/ 584 w 815"/>
              <a:gd name="T45" fmla="*/ 60 h 948"/>
              <a:gd name="T46" fmla="*/ 550 w 815"/>
              <a:gd name="T47" fmla="*/ 47 h 948"/>
              <a:gd name="T48" fmla="*/ 584 w 815"/>
              <a:gd name="T49" fmla="*/ 7 h 948"/>
              <a:gd name="T50" fmla="*/ 634 w 815"/>
              <a:gd name="T51" fmla="*/ 41 h 948"/>
              <a:gd name="T52" fmla="*/ 634 w 815"/>
              <a:gd name="T53" fmla="*/ 65 h 948"/>
              <a:gd name="T54" fmla="*/ 568 w 815"/>
              <a:gd name="T55" fmla="*/ 279 h 948"/>
              <a:gd name="T56" fmla="*/ 626 w 815"/>
              <a:gd name="T57" fmla="*/ 334 h 948"/>
              <a:gd name="T58" fmla="*/ 706 w 815"/>
              <a:gd name="T59" fmla="*/ 430 h 948"/>
              <a:gd name="T60" fmla="*/ 780 w 815"/>
              <a:gd name="T61" fmla="*/ 572 h 948"/>
              <a:gd name="T62" fmla="*/ 814 w 815"/>
              <a:gd name="T63" fmla="*/ 732 h 948"/>
              <a:gd name="T64" fmla="*/ 802 w 815"/>
              <a:gd name="T65" fmla="*/ 832 h 948"/>
              <a:gd name="T66" fmla="*/ 755 w 815"/>
              <a:gd name="T67" fmla="*/ 900 h 948"/>
              <a:gd name="T68" fmla="*/ 683 w 815"/>
              <a:gd name="T69" fmla="*/ 941 h 948"/>
              <a:gd name="T70" fmla="*/ 166 w 815"/>
              <a:gd name="T71" fmla="*/ 948 h 948"/>
              <a:gd name="T72" fmla="*/ 86 w 815"/>
              <a:gd name="T73" fmla="*/ 920 h 948"/>
              <a:gd name="T74" fmla="*/ 28 w 815"/>
              <a:gd name="T75" fmla="*/ 862 h 948"/>
              <a:gd name="T76" fmla="*/ 1 w 815"/>
              <a:gd name="T77" fmla="*/ 782 h 948"/>
              <a:gd name="T78" fmla="*/ 15 w 815"/>
              <a:gd name="T79" fmla="*/ 636 h 948"/>
              <a:gd name="T80" fmla="*/ 75 w 815"/>
              <a:gd name="T81" fmla="*/ 485 h 948"/>
              <a:gd name="T82" fmla="*/ 163 w 815"/>
              <a:gd name="T83" fmla="*/ 360 h 948"/>
              <a:gd name="T84" fmla="*/ 229 w 815"/>
              <a:gd name="T85" fmla="*/ 294 h 948"/>
              <a:gd name="T86" fmla="*/ 279 w 815"/>
              <a:gd name="T87" fmla="*/ 253 h 948"/>
              <a:gd name="T88" fmla="*/ 168 w 815"/>
              <a:gd name="T89" fmla="*/ 69 h 948"/>
              <a:gd name="T90" fmla="*/ 215 w 815"/>
              <a:gd name="T91" fmla="*/ 26 h 948"/>
              <a:gd name="T92" fmla="*/ 292 w 815"/>
              <a:gd name="T93" fmla="*/ 4 h 948"/>
              <a:gd name="T94" fmla="*/ 372 w 815"/>
              <a:gd name="T95" fmla="*/ 19 h 948"/>
              <a:gd name="T96" fmla="*/ 428 w 815"/>
              <a:gd name="T97" fmla="*/ 33 h 948"/>
              <a:gd name="T98" fmla="*/ 469 w 815"/>
              <a:gd name="T99" fmla="*/ 20 h 948"/>
              <a:gd name="T100" fmla="*/ 532 w 815"/>
              <a:gd name="T101" fmla="*/ 1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15" h="948">
                <a:moveTo>
                  <a:pt x="318" y="283"/>
                </a:moveTo>
                <a:lnTo>
                  <a:pt x="314" y="286"/>
                </a:lnTo>
                <a:lnTo>
                  <a:pt x="309" y="290"/>
                </a:lnTo>
                <a:lnTo>
                  <a:pt x="302" y="295"/>
                </a:lnTo>
                <a:lnTo>
                  <a:pt x="294" y="301"/>
                </a:lnTo>
                <a:lnTo>
                  <a:pt x="286" y="308"/>
                </a:lnTo>
                <a:lnTo>
                  <a:pt x="277" y="315"/>
                </a:lnTo>
                <a:lnTo>
                  <a:pt x="267" y="324"/>
                </a:lnTo>
                <a:lnTo>
                  <a:pt x="256" y="334"/>
                </a:lnTo>
                <a:lnTo>
                  <a:pt x="245" y="344"/>
                </a:lnTo>
                <a:lnTo>
                  <a:pt x="233" y="355"/>
                </a:lnTo>
                <a:lnTo>
                  <a:pt x="221" y="367"/>
                </a:lnTo>
                <a:lnTo>
                  <a:pt x="209" y="380"/>
                </a:lnTo>
                <a:lnTo>
                  <a:pt x="197" y="394"/>
                </a:lnTo>
                <a:lnTo>
                  <a:pt x="185" y="408"/>
                </a:lnTo>
                <a:lnTo>
                  <a:pt x="163" y="436"/>
                </a:lnTo>
                <a:lnTo>
                  <a:pt x="143" y="464"/>
                </a:lnTo>
                <a:lnTo>
                  <a:pt x="125" y="493"/>
                </a:lnTo>
                <a:lnTo>
                  <a:pt x="109" y="521"/>
                </a:lnTo>
                <a:lnTo>
                  <a:pt x="94" y="551"/>
                </a:lnTo>
                <a:lnTo>
                  <a:pt x="82" y="580"/>
                </a:lnTo>
                <a:lnTo>
                  <a:pt x="71" y="610"/>
                </a:lnTo>
                <a:lnTo>
                  <a:pt x="63" y="640"/>
                </a:lnTo>
                <a:lnTo>
                  <a:pt x="56" y="671"/>
                </a:lnTo>
                <a:lnTo>
                  <a:pt x="51" y="702"/>
                </a:lnTo>
                <a:lnTo>
                  <a:pt x="48" y="733"/>
                </a:lnTo>
                <a:lnTo>
                  <a:pt x="47" y="765"/>
                </a:lnTo>
                <a:lnTo>
                  <a:pt x="48" y="781"/>
                </a:lnTo>
                <a:lnTo>
                  <a:pt x="51" y="796"/>
                </a:lnTo>
                <a:lnTo>
                  <a:pt x="55" y="811"/>
                </a:lnTo>
                <a:lnTo>
                  <a:pt x="61" y="825"/>
                </a:lnTo>
                <a:lnTo>
                  <a:pt x="68" y="838"/>
                </a:lnTo>
                <a:lnTo>
                  <a:pt x="77" y="850"/>
                </a:lnTo>
                <a:lnTo>
                  <a:pt x="87" y="861"/>
                </a:lnTo>
                <a:lnTo>
                  <a:pt x="98" y="871"/>
                </a:lnTo>
                <a:lnTo>
                  <a:pt x="111" y="880"/>
                </a:lnTo>
                <a:lnTo>
                  <a:pt x="124" y="887"/>
                </a:lnTo>
                <a:lnTo>
                  <a:pt x="138" y="893"/>
                </a:lnTo>
                <a:lnTo>
                  <a:pt x="152" y="897"/>
                </a:lnTo>
                <a:lnTo>
                  <a:pt x="168" y="900"/>
                </a:lnTo>
                <a:lnTo>
                  <a:pt x="184" y="901"/>
                </a:lnTo>
                <a:lnTo>
                  <a:pt x="631" y="901"/>
                </a:lnTo>
                <a:lnTo>
                  <a:pt x="646" y="900"/>
                </a:lnTo>
                <a:lnTo>
                  <a:pt x="660" y="898"/>
                </a:lnTo>
                <a:lnTo>
                  <a:pt x="674" y="894"/>
                </a:lnTo>
                <a:lnTo>
                  <a:pt x="687" y="889"/>
                </a:lnTo>
                <a:lnTo>
                  <a:pt x="700" y="882"/>
                </a:lnTo>
                <a:lnTo>
                  <a:pt x="711" y="875"/>
                </a:lnTo>
                <a:lnTo>
                  <a:pt x="722" y="866"/>
                </a:lnTo>
                <a:lnTo>
                  <a:pt x="732" y="856"/>
                </a:lnTo>
                <a:lnTo>
                  <a:pt x="741" y="845"/>
                </a:lnTo>
                <a:lnTo>
                  <a:pt x="749" y="833"/>
                </a:lnTo>
                <a:lnTo>
                  <a:pt x="755" y="821"/>
                </a:lnTo>
                <a:lnTo>
                  <a:pt x="760" y="808"/>
                </a:lnTo>
                <a:lnTo>
                  <a:pt x="764" y="794"/>
                </a:lnTo>
                <a:lnTo>
                  <a:pt x="766" y="780"/>
                </a:lnTo>
                <a:lnTo>
                  <a:pt x="767" y="765"/>
                </a:lnTo>
                <a:lnTo>
                  <a:pt x="766" y="733"/>
                </a:lnTo>
                <a:lnTo>
                  <a:pt x="763" y="702"/>
                </a:lnTo>
                <a:lnTo>
                  <a:pt x="759" y="671"/>
                </a:lnTo>
                <a:lnTo>
                  <a:pt x="752" y="640"/>
                </a:lnTo>
                <a:lnTo>
                  <a:pt x="743" y="610"/>
                </a:lnTo>
                <a:lnTo>
                  <a:pt x="733" y="580"/>
                </a:lnTo>
                <a:lnTo>
                  <a:pt x="720" y="551"/>
                </a:lnTo>
                <a:lnTo>
                  <a:pt x="706" y="521"/>
                </a:lnTo>
                <a:lnTo>
                  <a:pt x="690" y="493"/>
                </a:lnTo>
                <a:lnTo>
                  <a:pt x="671" y="464"/>
                </a:lnTo>
                <a:lnTo>
                  <a:pt x="652" y="436"/>
                </a:lnTo>
                <a:lnTo>
                  <a:pt x="630" y="408"/>
                </a:lnTo>
                <a:lnTo>
                  <a:pt x="617" y="394"/>
                </a:lnTo>
                <a:lnTo>
                  <a:pt x="605" y="380"/>
                </a:lnTo>
                <a:lnTo>
                  <a:pt x="593" y="367"/>
                </a:lnTo>
                <a:lnTo>
                  <a:pt x="581" y="355"/>
                </a:lnTo>
                <a:lnTo>
                  <a:pt x="569" y="344"/>
                </a:lnTo>
                <a:lnTo>
                  <a:pt x="558" y="334"/>
                </a:lnTo>
                <a:lnTo>
                  <a:pt x="548" y="324"/>
                </a:lnTo>
                <a:lnTo>
                  <a:pt x="538" y="315"/>
                </a:lnTo>
                <a:lnTo>
                  <a:pt x="528" y="308"/>
                </a:lnTo>
                <a:lnTo>
                  <a:pt x="520" y="301"/>
                </a:lnTo>
                <a:lnTo>
                  <a:pt x="512" y="295"/>
                </a:lnTo>
                <a:lnTo>
                  <a:pt x="506" y="290"/>
                </a:lnTo>
                <a:lnTo>
                  <a:pt x="500" y="286"/>
                </a:lnTo>
                <a:lnTo>
                  <a:pt x="496" y="283"/>
                </a:lnTo>
                <a:lnTo>
                  <a:pt x="318" y="283"/>
                </a:lnTo>
                <a:close/>
                <a:moveTo>
                  <a:pt x="546" y="46"/>
                </a:moveTo>
                <a:lnTo>
                  <a:pt x="534" y="48"/>
                </a:lnTo>
                <a:lnTo>
                  <a:pt x="523" y="50"/>
                </a:lnTo>
                <a:lnTo>
                  <a:pt x="511" y="54"/>
                </a:lnTo>
                <a:lnTo>
                  <a:pt x="499" y="58"/>
                </a:lnTo>
                <a:lnTo>
                  <a:pt x="487" y="63"/>
                </a:lnTo>
                <a:lnTo>
                  <a:pt x="476" y="67"/>
                </a:lnTo>
                <a:lnTo>
                  <a:pt x="466" y="72"/>
                </a:lnTo>
                <a:lnTo>
                  <a:pt x="455" y="76"/>
                </a:lnTo>
                <a:lnTo>
                  <a:pt x="444" y="78"/>
                </a:lnTo>
                <a:lnTo>
                  <a:pt x="432" y="80"/>
                </a:lnTo>
                <a:lnTo>
                  <a:pt x="421" y="81"/>
                </a:lnTo>
                <a:lnTo>
                  <a:pt x="412" y="80"/>
                </a:lnTo>
                <a:lnTo>
                  <a:pt x="402" y="79"/>
                </a:lnTo>
                <a:lnTo>
                  <a:pt x="393" y="76"/>
                </a:lnTo>
                <a:lnTo>
                  <a:pt x="376" y="70"/>
                </a:lnTo>
                <a:lnTo>
                  <a:pt x="360" y="65"/>
                </a:lnTo>
                <a:lnTo>
                  <a:pt x="345" y="60"/>
                </a:lnTo>
                <a:lnTo>
                  <a:pt x="331" y="56"/>
                </a:lnTo>
                <a:lnTo>
                  <a:pt x="317" y="54"/>
                </a:lnTo>
                <a:lnTo>
                  <a:pt x="304" y="52"/>
                </a:lnTo>
                <a:lnTo>
                  <a:pt x="292" y="51"/>
                </a:lnTo>
                <a:lnTo>
                  <a:pt x="279" y="52"/>
                </a:lnTo>
                <a:lnTo>
                  <a:pt x="267" y="54"/>
                </a:lnTo>
                <a:lnTo>
                  <a:pt x="255" y="58"/>
                </a:lnTo>
                <a:lnTo>
                  <a:pt x="244" y="63"/>
                </a:lnTo>
                <a:lnTo>
                  <a:pt x="232" y="71"/>
                </a:lnTo>
                <a:lnTo>
                  <a:pt x="221" y="80"/>
                </a:lnTo>
                <a:lnTo>
                  <a:pt x="324" y="236"/>
                </a:lnTo>
                <a:lnTo>
                  <a:pt x="489" y="236"/>
                </a:lnTo>
                <a:lnTo>
                  <a:pt x="584" y="60"/>
                </a:lnTo>
                <a:lnTo>
                  <a:pt x="576" y="55"/>
                </a:lnTo>
                <a:lnTo>
                  <a:pt x="568" y="51"/>
                </a:lnTo>
                <a:lnTo>
                  <a:pt x="562" y="49"/>
                </a:lnTo>
                <a:lnTo>
                  <a:pt x="556" y="47"/>
                </a:lnTo>
                <a:lnTo>
                  <a:pt x="550" y="47"/>
                </a:lnTo>
                <a:lnTo>
                  <a:pt x="546" y="46"/>
                </a:lnTo>
                <a:close/>
                <a:moveTo>
                  <a:pt x="546" y="0"/>
                </a:moveTo>
                <a:lnTo>
                  <a:pt x="559" y="0"/>
                </a:lnTo>
                <a:lnTo>
                  <a:pt x="571" y="3"/>
                </a:lnTo>
                <a:lnTo>
                  <a:pt x="584" y="7"/>
                </a:lnTo>
                <a:lnTo>
                  <a:pt x="596" y="12"/>
                </a:lnTo>
                <a:lnTo>
                  <a:pt x="607" y="19"/>
                </a:lnTo>
                <a:lnTo>
                  <a:pt x="619" y="27"/>
                </a:lnTo>
                <a:lnTo>
                  <a:pt x="630" y="37"/>
                </a:lnTo>
                <a:lnTo>
                  <a:pt x="634" y="41"/>
                </a:lnTo>
                <a:lnTo>
                  <a:pt x="636" y="46"/>
                </a:lnTo>
                <a:lnTo>
                  <a:pt x="637" y="51"/>
                </a:lnTo>
                <a:lnTo>
                  <a:pt x="637" y="56"/>
                </a:lnTo>
                <a:lnTo>
                  <a:pt x="637" y="61"/>
                </a:lnTo>
                <a:lnTo>
                  <a:pt x="634" y="65"/>
                </a:lnTo>
                <a:lnTo>
                  <a:pt x="534" y="252"/>
                </a:lnTo>
                <a:lnTo>
                  <a:pt x="541" y="258"/>
                </a:lnTo>
                <a:lnTo>
                  <a:pt x="549" y="264"/>
                </a:lnTo>
                <a:lnTo>
                  <a:pt x="558" y="271"/>
                </a:lnTo>
                <a:lnTo>
                  <a:pt x="568" y="279"/>
                </a:lnTo>
                <a:lnTo>
                  <a:pt x="579" y="288"/>
                </a:lnTo>
                <a:lnTo>
                  <a:pt x="590" y="298"/>
                </a:lnTo>
                <a:lnTo>
                  <a:pt x="602" y="309"/>
                </a:lnTo>
                <a:lnTo>
                  <a:pt x="614" y="321"/>
                </a:lnTo>
                <a:lnTo>
                  <a:pt x="626" y="334"/>
                </a:lnTo>
                <a:lnTo>
                  <a:pt x="639" y="347"/>
                </a:lnTo>
                <a:lnTo>
                  <a:pt x="652" y="362"/>
                </a:lnTo>
                <a:lnTo>
                  <a:pt x="665" y="377"/>
                </a:lnTo>
                <a:lnTo>
                  <a:pt x="686" y="403"/>
                </a:lnTo>
                <a:lnTo>
                  <a:pt x="706" y="430"/>
                </a:lnTo>
                <a:lnTo>
                  <a:pt x="724" y="457"/>
                </a:lnTo>
                <a:lnTo>
                  <a:pt x="740" y="485"/>
                </a:lnTo>
                <a:lnTo>
                  <a:pt x="755" y="513"/>
                </a:lnTo>
                <a:lnTo>
                  <a:pt x="768" y="542"/>
                </a:lnTo>
                <a:lnTo>
                  <a:pt x="780" y="572"/>
                </a:lnTo>
                <a:lnTo>
                  <a:pt x="791" y="604"/>
                </a:lnTo>
                <a:lnTo>
                  <a:pt x="799" y="636"/>
                </a:lnTo>
                <a:lnTo>
                  <a:pt x="806" y="668"/>
                </a:lnTo>
                <a:lnTo>
                  <a:pt x="811" y="700"/>
                </a:lnTo>
                <a:lnTo>
                  <a:pt x="814" y="732"/>
                </a:lnTo>
                <a:lnTo>
                  <a:pt x="815" y="765"/>
                </a:lnTo>
                <a:lnTo>
                  <a:pt x="814" y="782"/>
                </a:lnTo>
                <a:lnTo>
                  <a:pt x="812" y="799"/>
                </a:lnTo>
                <a:lnTo>
                  <a:pt x="808" y="816"/>
                </a:lnTo>
                <a:lnTo>
                  <a:pt x="802" y="832"/>
                </a:lnTo>
                <a:lnTo>
                  <a:pt x="795" y="848"/>
                </a:lnTo>
                <a:lnTo>
                  <a:pt x="787" y="862"/>
                </a:lnTo>
                <a:lnTo>
                  <a:pt x="777" y="876"/>
                </a:lnTo>
                <a:lnTo>
                  <a:pt x="767" y="889"/>
                </a:lnTo>
                <a:lnTo>
                  <a:pt x="755" y="900"/>
                </a:lnTo>
                <a:lnTo>
                  <a:pt x="742" y="911"/>
                </a:lnTo>
                <a:lnTo>
                  <a:pt x="729" y="920"/>
                </a:lnTo>
                <a:lnTo>
                  <a:pt x="714" y="929"/>
                </a:lnTo>
                <a:lnTo>
                  <a:pt x="699" y="936"/>
                </a:lnTo>
                <a:lnTo>
                  <a:pt x="683" y="941"/>
                </a:lnTo>
                <a:lnTo>
                  <a:pt x="666" y="945"/>
                </a:lnTo>
                <a:lnTo>
                  <a:pt x="649" y="948"/>
                </a:lnTo>
                <a:lnTo>
                  <a:pt x="631" y="948"/>
                </a:lnTo>
                <a:lnTo>
                  <a:pt x="184" y="948"/>
                </a:lnTo>
                <a:lnTo>
                  <a:pt x="166" y="948"/>
                </a:lnTo>
                <a:lnTo>
                  <a:pt x="149" y="945"/>
                </a:lnTo>
                <a:lnTo>
                  <a:pt x="132" y="941"/>
                </a:lnTo>
                <a:lnTo>
                  <a:pt x="116" y="936"/>
                </a:lnTo>
                <a:lnTo>
                  <a:pt x="101" y="929"/>
                </a:lnTo>
                <a:lnTo>
                  <a:pt x="86" y="920"/>
                </a:lnTo>
                <a:lnTo>
                  <a:pt x="72" y="911"/>
                </a:lnTo>
                <a:lnTo>
                  <a:pt x="60" y="900"/>
                </a:lnTo>
                <a:lnTo>
                  <a:pt x="48" y="889"/>
                </a:lnTo>
                <a:lnTo>
                  <a:pt x="37" y="876"/>
                </a:lnTo>
                <a:lnTo>
                  <a:pt x="28" y="862"/>
                </a:lnTo>
                <a:lnTo>
                  <a:pt x="20" y="848"/>
                </a:lnTo>
                <a:lnTo>
                  <a:pt x="13" y="832"/>
                </a:lnTo>
                <a:lnTo>
                  <a:pt x="7" y="816"/>
                </a:lnTo>
                <a:lnTo>
                  <a:pt x="3" y="799"/>
                </a:lnTo>
                <a:lnTo>
                  <a:pt x="1" y="782"/>
                </a:lnTo>
                <a:lnTo>
                  <a:pt x="0" y="765"/>
                </a:lnTo>
                <a:lnTo>
                  <a:pt x="1" y="732"/>
                </a:lnTo>
                <a:lnTo>
                  <a:pt x="4" y="700"/>
                </a:lnTo>
                <a:lnTo>
                  <a:pt x="8" y="668"/>
                </a:lnTo>
                <a:lnTo>
                  <a:pt x="15" y="636"/>
                </a:lnTo>
                <a:lnTo>
                  <a:pt x="24" y="604"/>
                </a:lnTo>
                <a:lnTo>
                  <a:pt x="34" y="572"/>
                </a:lnTo>
                <a:lnTo>
                  <a:pt x="47" y="542"/>
                </a:lnTo>
                <a:lnTo>
                  <a:pt x="60" y="513"/>
                </a:lnTo>
                <a:lnTo>
                  <a:pt x="75" y="485"/>
                </a:lnTo>
                <a:lnTo>
                  <a:pt x="91" y="457"/>
                </a:lnTo>
                <a:lnTo>
                  <a:pt x="109" y="430"/>
                </a:lnTo>
                <a:lnTo>
                  <a:pt x="128" y="403"/>
                </a:lnTo>
                <a:lnTo>
                  <a:pt x="149" y="377"/>
                </a:lnTo>
                <a:lnTo>
                  <a:pt x="163" y="360"/>
                </a:lnTo>
                <a:lnTo>
                  <a:pt x="177" y="345"/>
                </a:lnTo>
                <a:lnTo>
                  <a:pt x="191" y="331"/>
                </a:lnTo>
                <a:lnTo>
                  <a:pt x="204" y="318"/>
                </a:lnTo>
                <a:lnTo>
                  <a:pt x="217" y="305"/>
                </a:lnTo>
                <a:lnTo>
                  <a:pt x="229" y="294"/>
                </a:lnTo>
                <a:lnTo>
                  <a:pt x="241" y="284"/>
                </a:lnTo>
                <a:lnTo>
                  <a:pt x="252" y="275"/>
                </a:lnTo>
                <a:lnTo>
                  <a:pt x="262" y="266"/>
                </a:lnTo>
                <a:lnTo>
                  <a:pt x="271" y="260"/>
                </a:lnTo>
                <a:lnTo>
                  <a:pt x="279" y="253"/>
                </a:lnTo>
                <a:lnTo>
                  <a:pt x="171" y="90"/>
                </a:lnTo>
                <a:lnTo>
                  <a:pt x="168" y="85"/>
                </a:lnTo>
                <a:lnTo>
                  <a:pt x="167" y="80"/>
                </a:lnTo>
                <a:lnTo>
                  <a:pt x="167" y="74"/>
                </a:lnTo>
                <a:lnTo>
                  <a:pt x="168" y="69"/>
                </a:lnTo>
                <a:lnTo>
                  <a:pt x="170" y="64"/>
                </a:lnTo>
                <a:lnTo>
                  <a:pt x="173" y="60"/>
                </a:lnTo>
                <a:lnTo>
                  <a:pt x="187" y="47"/>
                </a:lnTo>
                <a:lnTo>
                  <a:pt x="201" y="35"/>
                </a:lnTo>
                <a:lnTo>
                  <a:pt x="215" y="26"/>
                </a:lnTo>
                <a:lnTo>
                  <a:pt x="230" y="18"/>
                </a:lnTo>
                <a:lnTo>
                  <a:pt x="245" y="12"/>
                </a:lnTo>
                <a:lnTo>
                  <a:pt x="260" y="8"/>
                </a:lnTo>
                <a:lnTo>
                  <a:pt x="276" y="5"/>
                </a:lnTo>
                <a:lnTo>
                  <a:pt x="292" y="4"/>
                </a:lnTo>
                <a:lnTo>
                  <a:pt x="307" y="5"/>
                </a:lnTo>
                <a:lnTo>
                  <a:pt x="323" y="7"/>
                </a:lnTo>
                <a:lnTo>
                  <a:pt x="338" y="10"/>
                </a:lnTo>
                <a:lnTo>
                  <a:pt x="355" y="14"/>
                </a:lnTo>
                <a:lnTo>
                  <a:pt x="372" y="19"/>
                </a:lnTo>
                <a:lnTo>
                  <a:pt x="390" y="25"/>
                </a:lnTo>
                <a:lnTo>
                  <a:pt x="410" y="32"/>
                </a:lnTo>
                <a:lnTo>
                  <a:pt x="415" y="34"/>
                </a:lnTo>
                <a:lnTo>
                  <a:pt x="421" y="34"/>
                </a:lnTo>
                <a:lnTo>
                  <a:pt x="428" y="33"/>
                </a:lnTo>
                <a:lnTo>
                  <a:pt x="436" y="32"/>
                </a:lnTo>
                <a:lnTo>
                  <a:pt x="444" y="30"/>
                </a:lnTo>
                <a:lnTo>
                  <a:pt x="452" y="27"/>
                </a:lnTo>
                <a:lnTo>
                  <a:pt x="460" y="23"/>
                </a:lnTo>
                <a:lnTo>
                  <a:pt x="469" y="20"/>
                </a:lnTo>
                <a:lnTo>
                  <a:pt x="481" y="15"/>
                </a:lnTo>
                <a:lnTo>
                  <a:pt x="493" y="10"/>
                </a:lnTo>
                <a:lnTo>
                  <a:pt x="505" y="6"/>
                </a:lnTo>
                <a:lnTo>
                  <a:pt x="518" y="3"/>
                </a:lnTo>
                <a:lnTo>
                  <a:pt x="532" y="1"/>
                </a:lnTo>
                <a:lnTo>
                  <a:pt x="546" y="0"/>
                </a:lnTo>
                <a:close/>
              </a:path>
            </a:pathLst>
          </a:custGeom>
          <a:solidFill>
            <a:srgbClr val="2B55AA"/>
          </a:solidFill>
          <a:ln w="0">
            <a:solidFill>
              <a:srgbClr val="2B55A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35" name="Forma livre 72"/>
          <p:cNvSpPr/>
          <p:nvPr/>
        </p:nvSpPr>
        <p:spPr>
          <a:xfrm>
            <a:off x="3083076" y="2038435"/>
            <a:ext cx="333828" cy="705896"/>
          </a:xfrm>
          <a:custGeom>
            <a:avLst/>
            <a:gdLst>
              <a:gd name="connsiteX0" fmla="*/ 333828 w 333828"/>
              <a:gd name="connsiteY0" fmla="*/ 0 h 1219200"/>
              <a:gd name="connsiteX1" fmla="*/ 0 w 333828"/>
              <a:gd name="connsiteY1" fmla="*/ 0 h 1219200"/>
              <a:gd name="connsiteX2" fmla="*/ 0 w 333828"/>
              <a:gd name="connsiteY2" fmla="*/ 1219200 h 1219200"/>
              <a:gd name="connsiteX3" fmla="*/ 333828 w 333828"/>
              <a:gd name="connsiteY3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828" h="1219200">
                <a:moveTo>
                  <a:pt x="333828" y="0"/>
                </a:moveTo>
                <a:lnTo>
                  <a:pt x="0" y="0"/>
                </a:lnTo>
                <a:lnTo>
                  <a:pt x="0" y="1219200"/>
                </a:lnTo>
                <a:lnTo>
                  <a:pt x="333828" y="1219200"/>
                </a:lnTo>
              </a:path>
            </a:pathLst>
          </a:custGeom>
          <a:noFill/>
          <a:ln w="76200">
            <a:solidFill>
              <a:srgbClr val="2B55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6" name="Forma livre 73"/>
          <p:cNvSpPr/>
          <p:nvPr/>
        </p:nvSpPr>
        <p:spPr>
          <a:xfrm rot="10800000">
            <a:off x="4843237" y="2038435"/>
            <a:ext cx="333828" cy="705896"/>
          </a:xfrm>
          <a:custGeom>
            <a:avLst/>
            <a:gdLst>
              <a:gd name="connsiteX0" fmla="*/ 333828 w 333828"/>
              <a:gd name="connsiteY0" fmla="*/ 0 h 1219200"/>
              <a:gd name="connsiteX1" fmla="*/ 0 w 333828"/>
              <a:gd name="connsiteY1" fmla="*/ 0 h 1219200"/>
              <a:gd name="connsiteX2" fmla="*/ 0 w 333828"/>
              <a:gd name="connsiteY2" fmla="*/ 1219200 h 1219200"/>
              <a:gd name="connsiteX3" fmla="*/ 333828 w 333828"/>
              <a:gd name="connsiteY3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828" h="1219200">
                <a:moveTo>
                  <a:pt x="333828" y="0"/>
                </a:moveTo>
                <a:lnTo>
                  <a:pt x="0" y="0"/>
                </a:lnTo>
                <a:lnTo>
                  <a:pt x="0" y="1219200"/>
                </a:lnTo>
                <a:lnTo>
                  <a:pt x="333828" y="1219200"/>
                </a:lnTo>
              </a:path>
            </a:pathLst>
          </a:custGeom>
          <a:noFill/>
          <a:ln w="76200">
            <a:solidFill>
              <a:srgbClr val="2B55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7" name="Rectangle 17"/>
          <p:cNvSpPr>
            <a:spLocks noChangeArrowheads="1"/>
          </p:cNvSpPr>
          <p:nvPr/>
        </p:nvSpPr>
        <p:spPr bwMode="auto">
          <a:xfrm>
            <a:off x="3460864" y="2200767"/>
            <a:ext cx="1381789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BR" altLang="pt-BR" sz="3200" b="1" i="0" u="none" strike="noStrike" cap="none" normalizeH="0" baseline="0" dirty="0">
                <a:ln>
                  <a:noFill/>
                </a:ln>
                <a:solidFill>
                  <a:srgbClr val="002060"/>
                </a:solidFill>
                <a:effectLst/>
                <a:latin typeface="+mn-lt"/>
                <a:cs typeface="Arial" pitchFamily="34" charset="0"/>
              </a:rPr>
              <a:t>R$8.507</a:t>
            </a:r>
            <a:endParaRPr kumimoji="0" lang="pt-BR" altLang="pt-BR" sz="36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8" name="Rectangle 17"/>
          <p:cNvSpPr>
            <a:spLocks noChangeArrowheads="1"/>
          </p:cNvSpPr>
          <p:nvPr/>
        </p:nvSpPr>
        <p:spPr bwMode="auto">
          <a:xfrm>
            <a:off x="3815084" y="1922648"/>
            <a:ext cx="59952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BR" altLang="pt-BR" b="1" i="1" u="none" strike="noStrike" cap="none" normalizeH="0" baseline="0" dirty="0">
                <a:ln>
                  <a:noFill/>
                </a:ln>
                <a:solidFill>
                  <a:srgbClr val="26A9E0"/>
                </a:solidFill>
                <a:effectLst/>
                <a:latin typeface="+mn-lt"/>
                <a:cs typeface="Arial" pitchFamily="34" charset="0"/>
              </a:rPr>
              <a:t>média</a:t>
            </a:r>
            <a:endParaRPr kumimoji="0" lang="pt-BR" altLang="pt-BR" sz="2000" b="1" i="1" u="none" strike="noStrike" cap="none" normalizeH="0" baseline="0" dirty="0">
              <a:ln>
                <a:noFill/>
              </a:ln>
              <a:solidFill>
                <a:srgbClr val="26A9E0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9" name="Espaço Reservado para Conteúdo 3"/>
          <p:cNvSpPr txBox="1">
            <a:spLocks/>
          </p:cNvSpPr>
          <p:nvPr/>
        </p:nvSpPr>
        <p:spPr>
          <a:xfrm>
            <a:off x="796893" y="3705142"/>
            <a:ext cx="4660932" cy="100985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l">
              <a:lnSpc>
                <a:spcPct val="100000"/>
              </a:lnSpc>
              <a:buClr>
                <a:schemeClr val="accent1">
                  <a:lumMod val="75000"/>
                </a:schemeClr>
              </a:buClr>
              <a:buFont typeface="Courier New" panose="02070309020205020404" pitchFamily="49" charset="0"/>
              <a:buChar char="o"/>
            </a:pPr>
            <a:r>
              <a:rPr lang="pt-BR" sz="1800" dirty="0">
                <a:solidFill>
                  <a:schemeClr val="tx2">
                    <a:lumMod val="75000"/>
                  </a:schemeClr>
                </a:solidFill>
              </a:rPr>
              <a:t>dentre os que continuam com as suas respectivas empresas ativas, a renda média familiar alcançou R$ 8.507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(p38)</a:t>
            </a:r>
            <a:endParaRPr lang="pt-BR" sz="1200" strike="sngStrike" dirty="0"/>
          </a:p>
        </p:txBody>
      </p:sp>
      <p:graphicFrame>
        <p:nvGraphicFramePr>
          <p:cNvPr id="40" name="Gráfico 39"/>
          <p:cNvGraphicFramePr/>
          <p:nvPr>
            <p:extLst>
              <p:ext uri="{D42A27DB-BD31-4B8C-83A1-F6EECF244321}">
                <p14:modId xmlns:p14="http://schemas.microsoft.com/office/powerpoint/2010/main" val="3736746555"/>
              </p:ext>
            </p:extLst>
          </p:nvPr>
        </p:nvGraphicFramePr>
        <p:xfrm>
          <a:off x="6129032" y="2166877"/>
          <a:ext cx="5489052" cy="35510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4" name="Agrupar 53"/>
          <p:cNvGrpSpPr/>
          <p:nvPr/>
        </p:nvGrpSpPr>
        <p:grpSpPr>
          <a:xfrm>
            <a:off x="6362700" y="1898835"/>
            <a:ext cx="2908300" cy="836890"/>
            <a:chOff x="6362700" y="1898835"/>
            <a:chExt cx="2908300" cy="836890"/>
          </a:xfrm>
        </p:grpSpPr>
        <p:cxnSp>
          <p:nvCxnSpPr>
            <p:cNvPr id="55" name="Conector reto 54"/>
            <p:cNvCxnSpPr/>
            <p:nvPr/>
          </p:nvCxnSpPr>
          <p:spPr>
            <a:xfrm flipH="1">
              <a:off x="6362700" y="2191041"/>
              <a:ext cx="0" cy="544684"/>
            </a:xfrm>
            <a:prstGeom prst="line">
              <a:avLst/>
            </a:prstGeom>
            <a:ln>
              <a:solidFill>
                <a:srgbClr val="00778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ector reto 55"/>
            <p:cNvCxnSpPr/>
            <p:nvPr/>
          </p:nvCxnSpPr>
          <p:spPr>
            <a:xfrm flipH="1">
              <a:off x="9271000" y="2191041"/>
              <a:ext cx="0" cy="544684"/>
            </a:xfrm>
            <a:prstGeom prst="line">
              <a:avLst/>
            </a:prstGeom>
            <a:ln>
              <a:solidFill>
                <a:srgbClr val="00778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ector reto 56"/>
            <p:cNvCxnSpPr/>
            <p:nvPr/>
          </p:nvCxnSpPr>
          <p:spPr>
            <a:xfrm flipH="1" flipV="1">
              <a:off x="6362700" y="2199647"/>
              <a:ext cx="2895600" cy="0"/>
            </a:xfrm>
            <a:prstGeom prst="line">
              <a:avLst/>
            </a:prstGeom>
            <a:ln>
              <a:solidFill>
                <a:srgbClr val="00778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Rectangle 17"/>
            <p:cNvSpPr>
              <a:spLocks noChangeArrowheads="1"/>
            </p:cNvSpPr>
            <p:nvPr/>
          </p:nvSpPr>
          <p:spPr bwMode="auto">
            <a:xfrm>
              <a:off x="7452228" y="1898835"/>
              <a:ext cx="716543" cy="4924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altLang="pt-BR" sz="3200" b="1" i="0" u="none" strike="noStrike" cap="none" normalizeH="0" baseline="0" dirty="0">
                  <a:ln>
                    <a:noFill/>
                  </a:ln>
                  <a:solidFill>
                    <a:srgbClr val="002060"/>
                  </a:solidFill>
                  <a:effectLst/>
                  <a:latin typeface="+mn-lt"/>
                  <a:cs typeface="Arial" pitchFamily="34" charset="0"/>
                </a:rPr>
                <a:t>25%</a:t>
              </a:r>
              <a:endParaRPr kumimoji="0" lang="pt-BR" altLang="pt-BR" sz="36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</p:grpSp>
      <p:sp>
        <p:nvSpPr>
          <p:cNvPr id="28" name="Espaço Reservado para Conteúdo 3"/>
          <p:cNvSpPr txBox="1">
            <a:spLocks/>
          </p:cNvSpPr>
          <p:nvPr/>
        </p:nvSpPr>
        <p:spPr>
          <a:xfrm>
            <a:off x="796893" y="4752839"/>
            <a:ext cx="5003832" cy="1176473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l">
              <a:lnSpc>
                <a:spcPct val="100000"/>
              </a:lnSpc>
              <a:buClr>
                <a:schemeClr val="accent1">
                  <a:lumMod val="75000"/>
                </a:schemeClr>
              </a:buClr>
              <a:buFont typeface="Courier New" panose="02070309020205020404" pitchFamily="49" charset="0"/>
              <a:buChar char="o"/>
            </a:pPr>
            <a:r>
              <a:rPr lang="pt-BR" sz="1800" dirty="0">
                <a:solidFill>
                  <a:schemeClr val="tx2">
                    <a:lumMod val="75000"/>
                  </a:schemeClr>
                </a:solidFill>
              </a:rPr>
              <a:t>mas, apesar da longevidade e dos portes dessas empresas, 1 em cada 4 desses empreendedores declara uma renda familiar igual ou inferior a 4 salários mínimos </a:t>
            </a:r>
            <a:endParaRPr lang="pt-BR" sz="1200" strike="sngStrike" dirty="0"/>
          </a:p>
        </p:txBody>
      </p:sp>
    </p:spTree>
    <p:extLst>
      <p:ext uri="{BB962C8B-B14F-4D97-AF65-F5344CB8AC3E}">
        <p14:creationId xmlns:p14="http://schemas.microsoft.com/office/powerpoint/2010/main" val="1304235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4" grpId="0"/>
      <p:bldP spid="15" grpId="0"/>
      <p:bldP spid="15" grpId="1"/>
      <p:bldP spid="33" grpId="0" animBg="1"/>
      <p:bldP spid="34" grpId="0" animBg="1"/>
      <p:bldP spid="35" grpId="0" animBg="1"/>
      <p:bldP spid="36" grpId="0" animBg="1"/>
      <p:bldP spid="37" grpId="0"/>
      <p:bldP spid="38" grpId="0"/>
      <p:bldP spid="39" grpId="0"/>
      <p:bldGraphic spid="40" grpId="0">
        <p:bldAsOne/>
      </p:bldGraphic>
      <p:bldP spid="28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620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renda familiar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de todas as pessoas que moram na casa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052232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P34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Somando todas as rendas de todas as pessoas que moram na sua casa, o(a) Sr.(a) diria que a sua renda familiar mensal, incluindo salários, “bicos”, aposentadorias etc. é de quanto, aproximadamente? (ESP – RU)</a:t>
            </a:r>
          </a:p>
        </p:txBody>
      </p:sp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9236536"/>
              </p:ext>
            </p:extLst>
          </p:nvPr>
        </p:nvGraphicFramePr>
        <p:xfrm>
          <a:off x="592872" y="2307035"/>
          <a:ext cx="10277921" cy="24491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524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2660024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440881359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20986974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614127565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49805991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62391608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389973671"/>
                    </a:ext>
                  </a:extLst>
                </a:gridCol>
              </a:tblGrid>
              <a:tr h="43125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1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3630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1 a 2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3630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2 a 3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3630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3 a 4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719549067"/>
                  </a:ext>
                </a:extLst>
              </a:tr>
              <a:tr h="33630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4 a 5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3630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5 a 6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82053255"/>
                  </a:ext>
                </a:extLst>
              </a:tr>
              <a:tr h="33630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de 6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732794243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8513081"/>
              </p:ext>
            </p:extLst>
          </p:nvPr>
        </p:nvGraphicFramePr>
        <p:xfrm>
          <a:off x="3911980" y="1588788"/>
          <a:ext cx="7022312" cy="5581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7778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0" name="+ informações"/>
          <p:cNvGrpSpPr/>
          <p:nvPr/>
        </p:nvGrpSpPr>
        <p:grpSpPr>
          <a:xfrm>
            <a:off x="1021919" y="5663860"/>
            <a:ext cx="1402473" cy="346249"/>
            <a:chOff x="7300120" y="5125288"/>
            <a:chExt cx="1748287" cy="431624"/>
          </a:xfrm>
        </p:grpSpPr>
        <p:sp>
          <p:nvSpPr>
            <p:cNvPr id="11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0" name="Tabela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0380214"/>
              </p:ext>
            </p:extLst>
          </p:nvPr>
        </p:nvGraphicFramePr>
        <p:xfrm>
          <a:off x="3848480" y="5337774"/>
          <a:ext cx="7091536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644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5.486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1.542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4.061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2.967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4.848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2.180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1" name="CaixaDeTexto 20"/>
          <p:cNvSpPr txBox="1"/>
          <p:nvPr/>
        </p:nvSpPr>
        <p:spPr>
          <a:xfrm>
            <a:off x="2830638" y="5442436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5850219"/>
              </p:ext>
            </p:extLst>
          </p:nvPr>
        </p:nvGraphicFramePr>
        <p:xfrm>
          <a:off x="3848480" y="4844292"/>
          <a:ext cx="7091536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644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7.940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10.705 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400" b="1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7.345 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9.143 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400" b="1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7.525 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11.241 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3" name="CaixaDeTexto 22"/>
          <p:cNvSpPr txBox="1"/>
          <p:nvPr/>
        </p:nvSpPr>
        <p:spPr>
          <a:xfrm>
            <a:off x="2830638" y="4948954"/>
            <a:ext cx="10178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média</a:t>
            </a:r>
          </a:p>
        </p:txBody>
      </p:sp>
    </p:spTree>
    <p:extLst>
      <p:ext uri="{BB962C8B-B14F-4D97-AF65-F5344CB8AC3E}">
        <p14:creationId xmlns:p14="http://schemas.microsoft.com/office/powerpoint/2010/main" val="3785880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" dur="8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4" grpId="0"/>
      <p:bldP spid="21" grpId="0"/>
      <p:bldP spid="21" grpId="1"/>
      <p:bldP spid="23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620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renda familiar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de todas as pessoas que moram na casa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P34 </a:t>
            </a:r>
            <a:r>
              <a:rPr lang="pt-BR" sz="1100" dirty="0">
                <a:solidFill>
                  <a:schemeClr val="bg1"/>
                </a:solidFill>
              </a:rPr>
              <a:t>Somando todas as rendas de todas as pessoas que moram na sua casa, o(a) Sr.(a) diria que a sua renda familiar mensal, incluindo salários, “bicos”, aposentadorias etc. é de quanto, aproximadamente? (ESP – RU)</a:t>
            </a:r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120432"/>
              </p:ext>
            </p:extLst>
          </p:nvPr>
        </p:nvGraphicFramePr>
        <p:xfrm>
          <a:off x="5016362" y="1818443"/>
          <a:ext cx="3864900" cy="28694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298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72980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72980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772980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772980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40991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0991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0991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0991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0991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0991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40991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47961674"/>
                  </a:ext>
                </a:extLst>
              </a:tr>
            </a:tbl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1985909"/>
              </p:ext>
            </p:extLst>
          </p:nvPr>
        </p:nvGraphicFramePr>
        <p:xfrm>
          <a:off x="2081134" y="1388570"/>
          <a:ext cx="2756067" cy="32684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5606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423079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1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1 a 2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2 a 3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3 a 4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4 a 5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5 a 6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de 6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923104330"/>
                  </a:ext>
                </a:extLst>
              </a:tr>
            </a:tbl>
          </a:graphicData>
        </a:graphic>
      </p:graphicFrame>
      <p:graphicFrame>
        <p:nvGraphicFramePr>
          <p:cNvPr id="11" name="Tabe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2892250"/>
              </p:ext>
            </p:extLst>
          </p:nvPr>
        </p:nvGraphicFramePr>
        <p:xfrm>
          <a:off x="5051287" y="1231108"/>
          <a:ext cx="3849915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99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699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99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699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699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2" name="CaixaDeTexto 11"/>
          <p:cNvSpPr txBox="1"/>
          <p:nvPr/>
        </p:nvSpPr>
        <p:spPr>
          <a:xfrm>
            <a:off x="4013851" y="5551479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1" u="none" strike="noStrike" kern="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</a:rPr>
              <a:t>base:</a:t>
            </a:r>
          </a:p>
        </p:txBody>
      </p:sp>
      <p:graphicFrame>
        <p:nvGraphicFramePr>
          <p:cNvPr id="13" name="Tabel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0811891"/>
              </p:ext>
            </p:extLst>
          </p:nvPr>
        </p:nvGraphicFramePr>
        <p:xfrm>
          <a:off x="5027392" y="5517109"/>
          <a:ext cx="387381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476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7476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7476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7476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7476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1.184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2.355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1.661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2389810"/>
              </p:ext>
            </p:extLst>
          </p:nvPr>
        </p:nvGraphicFramePr>
        <p:xfrm>
          <a:off x="5016362" y="4821398"/>
          <a:ext cx="3864900" cy="4660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298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72980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72980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772980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772980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40991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      7.990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      9.115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      8.417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      7.471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R$               7.885 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47961674"/>
                  </a:ext>
                </a:extLst>
              </a:tr>
            </a:tbl>
          </a:graphicData>
        </a:graphic>
      </p:graphicFrame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6492537"/>
              </p:ext>
            </p:extLst>
          </p:nvPr>
        </p:nvGraphicFramePr>
        <p:xfrm>
          <a:off x="794429" y="4868080"/>
          <a:ext cx="3896970" cy="40648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9697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923104330"/>
                  </a:ext>
                </a:extLst>
              </a:tr>
            </a:tbl>
          </a:graphicData>
        </a:graphic>
      </p:graphicFrame>
      <p:grpSp>
        <p:nvGrpSpPr>
          <p:cNvPr id="16" name="+ informações"/>
          <p:cNvGrpSpPr/>
          <p:nvPr/>
        </p:nvGrpSpPr>
        <p:grpSpPr>
          <a:xfrm>
            <a:off x="458055" y="5621920"/>
            <a:ext cx="1402473" cy="346249"/>
            <a:chOff x="7300120" y="5125288"/>
            <a:chExt cx="1748287" cy="431624"/>
          </a:xfrm>
        </p:grpSpPr>
        <p:sp>
          <p:nvSpPr>
            <p:cNvPr id="1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33614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4" grpId="0"/>
      <p:bldP spid="12" grpId="0"/>
      <p:bldP spid="12" grpId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620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renda familiar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de todas as pessoas que moram na casa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P34 </a:t>
            </a:r>
            <a:r>
              <a:rPr lang="pt-BR" sz="1100" dirty="0">
                <a:solidFill>
                  <a:schemeClr val="bg1"/>
                </a:solidFill>
              </a:rPr>
              <a:t>Somando todas as rendas de todas as pessoas que moram na sua casa, o(a) Sr.(a) diria que a sua renda familiar mensal, incluindo salários, “bicos”, aposentadorias etc. é de quanto, aproximadamente? (ESP – RU)</a:t>
            </a:r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graphicFrame>
        <p:nvGraphicFramePr>
          <p:cNvPr id="43" name="Tabela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2850639"/>
              </p:ext>
            </p:extLst>
          </p:nvPr>
        </p:nvGraphicFramePr>
        <p:xfrm>
          <a:off x="-559915" y="2070097"/>
          <a:ext cx="2756067" cy="261640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5606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38672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accent1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3253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até 1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53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1 a 2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53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2 a 3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253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3 a 4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253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4 a 5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253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5 a 6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25391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de 6 's.m.'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923104330"/>
                  </a:ext>
                </a:extLst>
              </a:tr>
            </a:tbl>
          </a:graphicData>
        </a:graphic>
      </p:graphicFrame>
      <p:graphicFrame>
        <p:nvGraphicFramePr>
          <p:cNvPr id="48" name="Tabela 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1208395"/>
              </p:ext>
            </p:extLst>
          </p:nvPr>
        </p:nvGraphicFramePr>
        <p:xfrm>
          <a:off x="1363173" y="4737884"/>
          <a:ext cx="673926" cy="40648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7392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923104330"/>
                  </a:ext>
                </a:extLst>
              </a:tr>
            </a:tbl>
          </a:graphicData>
        </a:graphic>
      </p:graphicFrame>
      <p:graphicFrame>
        <p:nvGraphicFramePr>
          <p:cNvPr id="58" name="Tabela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2224359"/>
              </p:ext>
            </p:extLst>
          </p:nvPr>
        </p:nvGraphicFramePr>
        <p:xfrm>
          <a:off x="2341789" y="2358767"/>
          <a:ext cx="9011115" cy="23791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74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339874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39874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39874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39874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39874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39874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39874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206214553"/>
                  </a:ext>
                </a:extLst>
              </a:tr>
            </a:tbl>
          </a:graphicData>
        </a:graphic>
      </p:graphicFrame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4878553"/>
              </p:ext>
            </p:extLst>
          </p:nvPr>
        </p:nvGraphicFramePr>
        <p:xfrm>
          <a:off x="2376714" y="1771429"/>
          <a:ext cx="8976177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60" name="CaixaDeTexto 59"/>
          <p:cNvSpPr txBox="1"/>
          <p:nvPr/>
        </p:nvSpPr>
        <p:spPr>
          <a:xfrm>
            <a:off x="1363173" y="524036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0" i="1" u="none" strike="noStrike" kern="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</a:rPr>
              <a:t>base:</a:t>
            </a:r>
          </a:p>
        </p:txBody>
      </p:sp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4444572"/>
              </p:ext>
            </p:extLst>
          </p:nvPr>
        </p:nvGraphicFramePr>
        <p:xfrm>
          <a:off x="2376714" y="5205990"/>
          <a:ext cx="8976177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62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6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6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71" name="Tabela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872225"/>
              </p:ext>
            </p:extLst>
          </p:nvPr>
        </p:nvGraphicFramePr>
        <p:xfrm>
          <a:off x="2338614" y="4793094"/>
          <a:ext cx="9011115" cy="3398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74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33987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7.859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7.682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8.369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9.500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10.011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7.754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7.647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10.993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8.043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8.290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6.883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7.526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7.497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7.435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8.417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7.369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8.153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7.932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6.443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7.740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8.871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8.789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6.425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7.905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8.056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7.784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800" b="0" i="0" u="none" strike="noStrike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effectLst/>
                          <a:latin typeface="+mn-lt"/>
                        </a:rPr>
                        <a:t>6.393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FA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20621455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0288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</p:childTnLst>
        </p:cTn>
      </p:par>
    </p:tnLst>
    <p:bldLst>
      <p:bldP spid="4" grpId="0"/>
      <p:bldP spid="60" grpId="0"/>
      <p:bldP spid="60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9"/>
          <p:cNvSpPr txBox="1"/>
          <p:nvPr/>
        </p:nvSpPr>
        <p:spPr>
          <a:xfrm>
            <a:off x="1021920" y="309957"/>
            <a:ext cx="78426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motivos para o</a:t>
            </a:r>
            <a:r>
              <a:rPr lang="pt-BR" sz="2800" dirty="0">
                <a:solidFill>
                  <a:srgbClr val="5D9897"/>
                </a:solidFill>
                <a:effectLst/>
                <a:latin typeface="+mn-lt"/>
                <a:ea typeface="Adobe Fan Heiti Std B" panose="020B0700000000000000" pitchFamily="34" charset="-128"/>
              </a:rPr>
              <a:t>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encerramento das atividades</a:t>
            </a:r>
          </a:p>
        </p:txBody>
      </p:sp>
      <p:grpSp>
        <p:nvGrpSpPr>
          <p:cNvPr id="5" name="+ informações"/>
          <p:cNvGrpSpPr/>
          <p:nvPr/>
        </p:nvGrpSpPr>
        <p:grpSpPr>
          <a:xfrm>
            <a:off x="320683" y="5748178"/>
            <a:ext cx="1402473" cy="346249"/>
            <a:chOff x="7300120" y="5125288"/>
            <a:chExt cx="1748287" cy="431624"/>
          </a:xfrm>
        </p:grpSpPr>
        <p:sp>
          <p:nvSpPr>
            <p:cNvPr id="6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18" name="Retângulo 17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P2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Por que o(a) Sr.(a) encerrou suas atividades? (ESP-RM)</a:t>
            </a:r>
          </a:p>
        </p:txBody>
      </p:sp>
      <p:graphicFrame>
        <p:nvGraphicFramePr>
          <p:cNvPr id="20" name="Tabela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2057920"/>
              </p:ext>
            </p:extLst>
          </p:nvPr>
        </p:nvGraphicFramePr>
        <p:xfrm>
          <a:off x="5067840" y="1495757"/>
          <a:ext cx="6489160" cy="409291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1114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469741618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3785707718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759372384"/>
                    </a:ext>
                  </a:extLst>
                </a:gridCol>
              </a:tblGrid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graphicFrame>
        <p:nvGraphicFramePr>
          <p:cNvPr id="21" name="Tabela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7697230"/>
              </p:ext>
            </p:extLst>
          </p:nvPr>
        </p:nvGraphicFramePr>
        <p:xfrm>
          <a:off x="5067844" y="5617739"/>
          <a:ext cx="648916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11145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1755842844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1057898761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3236134546"/>
                    </a:ext>
                  </a:extLst>
                </a:gridCol>
                <a:gridCol w="811145">
                  <a:extLst>
                    <a:ext uri="{9D8B030D-6E8A-4147-A177-3AD203B41FA5}">
                      <a16:colId xmlns="" xmlns:a16="http://schemas.microsoft.com/office/drawing/2014/main" val="395947179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679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884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782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781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8894187"/>
              </p:ext>
            </p:extLst>
          </p:nvPr>
        </p:nvGraphicFramePr>
        <p:xfrm>
          <a:off x="720822" y="1489535"/>
          <a:ext cx="4347018" cy="409913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3470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dava lucro, só prejuízo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clientes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motivos diversos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muita burocracia ‎| impostos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abriu outra empresa| mudou de ramo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 um emprego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dificuldades com o ponto comercial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dinheiro para investir | pagar fornecedores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tempo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concorrência muito forte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problema de saúde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tive apoio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mão de obra qualificada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tenho perfil de empresário | empreendedor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23" name="CaixaDeTexto 22"/>
          <p:cNvSpPr txBox="1"/>
          <p:nvPr/>
        </p:nvSpPr>
        <p:spPr>
          <a:xfrm>
            <a:off x="4162379" y="5669405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6126551"/>
              </p:ext>
            </p:extLst>
          </p:nvPr>
        </p:nvGraphicFramePr>
        <p:xfrm>
          <a:off x="5055140" y="928644"/>
          <a:ext cx="651832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1479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1479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1479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1479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1479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14790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814790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814790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9" name="CaixaDeTexto 5"/>
          <p:cNvSpPr txBox="1"/>
          <p:nvPr/>
        </p:nvSpPr>
        <p:spPr>
          <a:xfrm>
            <a:off x="4459508" y="6334572"/>
            <a:ext cx="3289591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/>
                </a:solidFill>
                <a:ea typeface="Verdana" pitchFamily="34" charset="0"/>
                <a:cs typeface="Arial" charset="0"/>
              </a:rPr>
              <a:t>(apenas para quem encerrou as atividades)</a:t>
            </a:r>
          </a:p>
        </p:txBody>
      </p:sp>
    </p:spTree>
    <p:extLst>
      <p:ext uri="{BB962C8B-B14F-4D97-AF65-F5344CB8AC3E}">
        <p14:creationId xmlns:p14="http://schemas.microsoft.com/office/powerpoint/2010/main" val="1340698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3" grpId="0"/>
      <p:bldP spid="23" grpId="1"/>
      <p:bldP spid="19" grpId="0"/>
      <p:bldP spid="19" grpId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0105" y="320095"/>
            <a:ext cx="503779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quantidade de pessoas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que moram na casa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P35 </a:t>
            </a:r>
            <a:r>
              <a:rPr lang="pt-BR" sz="1100" dirty="0">
                <a:solidFill>
                  <a:schemeClr val="bg1"/>
                </a:solidFill>
              </a:rPr>
              <a:t>Quantas pessoas moram na sua casa, incluindo filhos e parentes (Incluindo o(a) entrevistado(a))? (ESP-RU)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8.433 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1730942"/>
              </p:ext>
            </p:extLst>
          </p:nvPr>
        </p:nvGraphicFramePr>
        <p:xfrm>
          <a:off x="7095570" y="2360911"/>
          <a:ext cx="1116000" cy="356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="" xmlns:a16="http://schemas.microsoft.com/office/drawing/2014/main" val="1842291246"/>
                    </a:ext>
                  </a:extLst>
                </a:gridCol>
                <a:gridCol w="540000">
                  <a:extLst>
                    <a:ext uri="{9D8B030D-6E8A-4147-A177-3AD203B41FA5}">
                      <a16:colId xmlns=""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7832646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6442360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92077694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61923838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20447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89198762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7668459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70647341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1441254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7058966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577220934"/>
                  </a:ext>
                </a:extLst>
              </a:tr>
            </a:tbl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9243942"/>
              </p:ext>
            </p:extLst>
          </p:nvPr>
        </p:nvGraphicFramePr>
        <p:xfrm>
          <a:off x="8785634" y="2360911"/>
          <a:ext cx="1116000" cy="2916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="" xmlns:a16="http://schemas.microsoft.com/office/drawing/2014/main" val="1842291246"/>
                    </a:ext>
                  </a:extLst>
                </a:gridCol>
                <a:gridCol w="540000">
                  <a:extLst>
                    <a:ext uri="{9D8B030D-6E8A-4147-A177-3AD203B41FA5}">
                      <a16:colId xmlns=""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58296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69223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9015862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864321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22318476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906855883"/>
                  </a:ext>
                </a:extLst>
              </a:tr>
            </a:tbl>
          </a:graphicData>
        </a:graphic>
      </p:graphicFrame>
      <p:graphicFrame>
        <p:nvGraphicFramePr>
          <p:cNvPr id="11" name="Tabe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6867725"/>
              </p:ext>
            </p:extLst>
          </p:nvPr>
        </p:nvGraphicFramePr>
        <p:xfrm>
          <a:off x="10342756" y="2360911"/>
          <a:ext cx="1116000" cy="2268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="" xmlns:a16="http://schemas.microsoft.com/office/drawing/2014/main" val="1842291246"/>
                    </a:ext>
                  </a:extLst>
                </a:gridCol>
                <a:gridCol w="540000">
                  <a:extLst>
                    <a:ext uri="{9D8B030D-6E8A-4147-A177-3AD203B41FA5}">
                      <a16:colId xmlns=""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4,2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7584362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52150119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86411858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647353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9493101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1421022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3,5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24391309"/>
                  </a:ext>
                </a:extLst>
              </a:tr>
            </a:tbl>
          </a:graphicData>
        </a:graphic>
      </p:graphicFrame>
      <p:graphicFrame>
        <p:nvGraphicFramePr>
          <p:cNvPr id="12" name="Tabe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9058543"/>
              </p:ext>
            </p:extLst>
          </p:nvPr>
        </p:nvGraphicFramePr>
        <p:xfrm>
          <a:off x="5236136" y="5224637"/>
          <a:ext cx="1224000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371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6028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N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u="none" dirty="0">
                          <a:solidFill>
                            <a:srgbClr val="0060AA"/>
                          </a:solidFill>
                        </a:rPr>
                        <a:t>3,7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" name="Tabel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9769756"/>
              </p:ext>
            </p:extLst>
          </p:nvPr>
        </p:nvGraphicFramePr>
        <p:xfrm>
          <a:off x="5274236" y="4563044"/>
          <a:ext cx="1222825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193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088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kern="1200" dirty="0">
                          <a:solidFill>
                            <a:srgbClr val="002060"/>
                          </a:solidFill>
                          <a:latin typeface="+mn-lt"/>
                          <a:ea typeface="Verdana" pitchFamily="34" charset="0"/>
                          <a:cs typeface="Arial" charset="0"/>
                        </a:rPr>
                        <a:t>NE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u="none" dirty="0">
                          <a:solidFill>
                            <a:srgbClr val="0060AA"/>
                          </a:solidFill>
                        </a:rPr>
                        <a:t>3,6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4" name="Tabe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999763"/>
              </p:ext>
            </p:extLst>
          </p:nvPr>
        </p:nvGraphicFramePr>
        <p:xfrm>
          <a:off x="5274236" y="2639591"/>
          <a:ext cx="1224000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183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3216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S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u="none" dirty="0">
                          <a:solidFill>
                            <a:srgbClr val="0060AA"/>
                          </a:solidFill>
                        </a:rPr>
                        <a:t>3,2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966211"/>
              </p:ext>
            </p:extLst>
          </p:nvPr>
        </p:nvGraphicFramePr>
        <p:xfrm>
          <a:off x="5274236" y="3963864"/>
          <a:ext cx="1224000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7224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CO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u="none" dirty="0">
                          <a:solidFill>
                            <a:srgbClr val="0060AA"/>
                          </a:solidFill>
                        </a:rPr>
                        <a:t>3,4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2437442"/>
              </p:ext>
            </p:extLst>
          </p:nvPr>
        </p:nvGraphicFramePr>
        <p:xfrm>
          <a:off x="5274236" y="3283818"/>
          <a:ext cx="1224000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489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1910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SE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u="none" dirty="0">
                          <a:solidFill>
                            <a:srgbClr val="0060AA"/>
                          </a:solidFill>
                        </a:rPr>
                        <a:t>3,2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7" name="CaixaDeTexto 19"/>
          <p:cNvSpPr txBox="1"/>
          <p:nvPr/>
        </p:nvSpPr>
        <p:spPr>
          <a:xfrm>
            <a:off x="1046902" y="1579506"/>
            <a:ext cx="125077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dirty="0">
                <a:solidFill>
                  <a:srgbClr val="2B55AA"/>
                </a:solidFill>
                <a:effectLst/>
                <a:latin typeface="+mn-lt"/>
                <a:ea typeface="Adobe Fan Heiti Std B" panose="020B0700000000000000" pitchFamily="34" charset="-128"/>
              </a:rPr>
              <a:t>3,3</a:t>
            </a:r>
          </a:p>
        </p:txBody>
      </p:sp>
      <p:sp>
        <p:nvSpPr>
          <p:cNvPr id="18" name="CaixaDeTexto 19"/>
          <p:cNvSpPr txBox="1"/>
          <p:nvPr/>
        </p:nvSpPr>
        <p:spPr>
          <a:xfrm>
            <a:off x="2181411" y="1881090"/>
            <a:ext cx="19067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000" dirty="0">
                <a:solidFill>
                  <a:srgbClr val="2B55AA"/>
                </a:solidFill>
                <a:effectLst/>
                <a:latin typeface="+mn-lt"/>
                <a:ea typeface="Adobe Fan Heiti Std B" panose="020B0700000000000000" pitchFamily="34" charset="-128"/>
              </a:rPr>
              <a:t>pessoas</a:t>
            </a:r>
          </a:p>
        </p:txBody>
      </p: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863600" y="3008314"/>
            <a:ext cx="2427288" cy="2101850"/>
            <a:chOff x="544" y="1895"/>
            <a:chExt cx="1529" cy="1324"/>
          </a:xfrm>
          <a:solidFill>
            <a:srgbClr val="2B55AA"/>
          </a:solidFill>
        </p:grpSpPr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1181" y="2659"/>
              <a:ext cx="357" cy="382"/>
            </a:xfrm>
            <a:custGeom>
              <a:avLst/>
              <a:gdLst>
                <a:gd name="T0" fmla="*/ 137 w 357"/>
                <a:gd name="T1" fmla="*/ 52 h 382"/>
                <a:gd name="T2" fmla="*/ 108 w 357"/>
                <a:gd name="T3" fmla="*/ 59 h 382"/>
                <a:gd name="T4" fmla="*/ 84 w 357"/>
                <a:gd name="T5" fmla="*/ 74 h 382"/>
                <a:gd name="T6" fmla="*/ 66 w 357"/>
                <a:gd name="T7" fmla="*/ 94 h 382"/>
                <a:gd name="T8" fmla="*/ 55 w 357"/>
                <a:gd name="T9" fmla="*/ 121 h 382"/>
                <a:gd name="T10" fmla="*/ 51 w 357"/>
                <a:gd name="T11" fmla="*/ 152 h 382"/>
                <a:gd name="T12" fmla="*/ 51 w 357"/>
                <a:gd name="T13" fmla="*/ 186 h 382"/>
                <a:gd name="T14" fmla="*/ 52 w 357"/>
                <a:gd name="T15" fmla="*/ 204 h 382"/>
                <a:gd name="T16" fmla="*/ 56 w 357"/>
                <a:gd name="T17" fmla="*/ 224 h 382"/>
                <a:gd name="T18" fmla="*/ 61 w 357"/>
                <a:gd name="T19" fmla="*/ 245 h 382"/>
                <a:gd name="T20" fmla="*/ 69 w 357"/>
                <a:gd name="T21" fmla="*/ 266 h 382"/>
                <a:gd name="T22" fmla="*/ 81 w 357"/>
                <a:gd name="T23" fmla="*/ 287 h 382"/>
                <a:gd name="T24" fmla="*/ 97 w 357"/>
                <a:gd name="T25" fmla="*/ 304 h 382"/>
                <a:gd name="T26" fmla="*/ 119 w 357"/>
                <a:gd name="T27" fmla="*/ 318 h 382"/>
                <a:gd name="T28" fmla="*/ 146 w 357"/>
                <a:gd name="T29" fmla="*/ 327 h 382"/>
                <a:gd name="T30" fmla="*/ 178 w 357"/>
                <a:gd name="T31" fmla="*/ 331 h 382"/>
                <a:gd name="T32" fmla="*/ 211 w 357"/>
                <a:gd name="T33" fmla="*/ 327 h 382"/>
                <a:gd name="T34" fmla="*/ 238 w 357"/>
                <a:gd name="T35" fmla="*/ 318 h 382"/>
                <a:gd name="T36" fmla="*/ 260 w 357"/>
                <a:gd name="T37" fmla="*/ 304 h 382"/>
                <a:gd name="T38" fmla="*/ 276 w 357"/>
                <a:gd name="T39" fmla="*/ 287 h 382"/>
                <a:gd name="T40" fmla="*/ 288 w 357"/>
                <a:gd name="T41" fmla="*/ 266 h 382"/>
                <a:gd name="T42" fmla="*/ 296 w 357"/>
                <a:gd name="T43" fmla="*/ 245 h 382"/>
                <a:gd name="T44" fmla="*/ 302 w 357"/>
                <a:gd name="T45" fmla="*/ 224 h 382"/>
                <a:gd name="T46" fmla="*/ 305 w 357"/>
                <a:gd name="T47" fmla="*/ 204 h 382"/>
                <a:gd name="T48" fmla="*/ 306 w 357"/>
                <a:gd name="T49" fmla="*/ 186 h 382"/>
                <a:gd name="T50" fmla="*/ 306 w 357"/>
                <a:gd name="T51" fmla="*/ 152 h 382"/>
                <a:gd name="T52" fmla="*/ 302 w 357"/>
                <a:gd name="T53" fmla="*/ 121 h 382"/>
                <a:gd name="T54" fmla="*/ 291 w 357"/>
                <a:gd name="T55" fmla="*/ 94 h 382"/>
                <a:gd name="T56" fmla="*/ 273 w 357"/>
                <a:gd name="T57" fmla="*/ 74 h 382"/>
                <a:gd name="T58" fmla="*/ 249 w 357"/>
                <a:gd name="T59" fmla="*/ 59 h 382"/>
                <a:gd name="T60" fmla="*/ 220 w 357"/>
                <a:gd name="T61" fmla="*/ 52 h 382"/>
                <a:gd name="T62" fmla="*/ 153 w 357"/>
                <a:gd name="T63" fmla="*/ 51 h 382"/>
                <a:gd name="T64" fmla="*/ 204 w 357"/>
                <a:gd name="T65" fmla="*/ 0 h 382"/>
                <a:gd name="T66" fmla="*/ 243 w 357"/>
                <a:gd name="T67" fmla="*/ 4 h 382"/>
                <a:gd name="T68" fmla="*/ 279 w 357"/>
                <a:gd name="T69" fmla="*/ 16 h 382"/>
                <a:gd name="T70" fmla="*/ 308 w 357"/>
                <a:gd name="T71" fmla="*/ 36 h 382"/>
                <a:gd name="T72" fmla="*/ 331 w 357"/>
                <a:gd name="T73" fmla="*/ 63 h 382"/>
                <a:gd name="T74" fmla="*/ 347 w 357"/>
                <a:gd name="T75" fmla="*/ 95 h 382"/>
                <a:gd name="T76" fmla="*/ 356 w 357"/>
                <a:gd name="T77" fmla="*/ 132 h 382"/>
                <a:gd name="T78" fmla="*/ 357 w 357"/>
                <a:gd name="T79" fmla="*/ 178 h 382"/>
                <a:gd name="T80" fmla="*/ 353 w 357"/>
                <a:gd name="T81" fmla="*/ 228 h 382"/>
                <a:gd name="T82" fmla="*/ 341 w 357"/>
                <a:gd name="T83" fmla="*/ 272 h 382"/>
                <a:gd name="T84" fmla="*/ 321 w 357"/>
                <a:gd name="T85" fmla="*/ 310 h 382"/>
                <a:gd name="T86" fmla="*/ 294 w 357"/>
                <a:gd name="T87" fmla="*/ 340 h 382"/>
                <a:gd name="T88" fmla="*/ 262 w 357"/>
                <a:gd name="T89" fmla="*/ 363 h 382"/>
                <a:gd name="T90" fmla="*/ 223 w 357"/>
                <a:gd name="T91" fmla="*/ 377 h 382"/>
                <a:gd name="T92" fmla="*/ 178 w 357"/>
                <a:gd name="T93" fmla="*/ 382 h 382"/>
                <a:gd name="T94" fmla="*/ 134 w 357"/>
                <a:gd name="T95" fmla="*/ 377 h 382"/>
                <a:gd name="T96" fmla="*/ 96 w 357"/>
                <a:gd name="T97" fmla="*/ 363 h 382"/>
                <a:gd name="T98" fmla="*/ 63 w 357"/>
                <a:gd name="T99" fmla="*/ 340 h 382"/>
                <a:gd name="T100" fmla="*/ 36 w 357"/>
                <a:gd name="T101" fmla="*/ 310 h 382"/>
                <a:gd name="T102" fmla="*/ 17 w 357"/>
                <a:gd name="T103" fmla="*/ 272 h 382"/>
                <a:gd name="T104" fmla="*/ 5 w 357"/>
                <a:gd name="T105" fmla="*/ 228 h 382"/>
                <a:gd name="T106" fmla="*/ 0 w 357"/>
                <a:gd name="T107" fmla="*/ 178 h 382"/>
                <a:gd name="T108" fmla="*/ 1 w 357"/>
                <a:gd name="T109" fmla="*/ 132 h 382"/>
                <a:gd name="T110" fmla="*/ 10 w 357"/>
                <a:gd name="T111" fmla="*/ 95 h 382"/>
                <a:gd name="T112" fmla="*/ 26 w 357"/>
                <a:gd name="T113" fmla="*/ 63 h 382"/>
                <a:gd name="T114" fmla="*/ 50 w 357"/>
                <a:gd name="T115" fmla="*/ 36 h 382"/>
                <a:gd name="T116" fmla="*/ 79 w 357"/>
                <a:gd name="T117" fmla="*/ 16 h 382"/>
                <a:gd name="T118" fmla="*/ 114 w 357"/>
                <a:gd name="T119" fmla="*/ 4 h 382"/>
                <a:gd name="T120" fmla="*/ 153 w 357"/>
                <a:gd name="T121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" h="382">
                  <a:moveTo>
                    <a:pt x="153" y="51"/>
                  </a:moveTo>
                  <a:lnTo>
                    <a:pt x="137" y="52"/>
                  </a:lnTo>
                  <a:lnTo>
                    <a:pt x="121" y="54"/>
                  </a:lnTo>
                  <a:lnTo>
                    <a:pt x="108" y="59"/>
                  </a:lnTo>
                  <a:lnTo>
                    <a:pt x="95" y="66"/>
                  </a:lnTo>
                  <a:lnTo>
                    <a:pt x="84" y="74"/>
                  </a:lnTo>
                  <a:lnTo>
                    <a:pt x="74" y="83"/>
                  </a:lnTo>
                  <a:lnTo>
                    <a:pt x="66" y="94"/>
                  </a:lnTo>
                  <a:lnTo>
                    <a:pt x="60" y="107"/>
                  </a:lnTo>
                  <a:lnTo>
                    <a:pt x="55" y="121"/>
                  </a:lnTo>
                  <a:lnTo>
                    <a:pt x="52" y="136"/>
                  </a:lnTo>
                  <a:lnTo>
                    <a:pt x="51" y="152"/>
                  </a:lnTo>
                  <a:lnTo>
                    <a:pt x="51" y="178"/>
                  </a:lnTo>
                  <a:lnTo>
                    <a:pt x="51" y="186"/>
                  </a:lnTo>
                  <a:lnTo>
                    <a:pt x="52" y="194"/>
                  </a:lnTo>
                  <a:lnTo>
                    <a:pt x="52" y="204"/>
                  </a:lnTo>
                  <a:lnTo>
                    <a:pt x="54" y="213"/>
                  </a:lnTo>
                  <a:lnTo>
                    <a:pt x="56" y="224"/>
                  </a:lnTo>
                  <a:lnTo>
                    <a:pt x="58" y="234"/>
                  </a:lnTo>
                  <a:lnTo>
                    <a:pt x="61" y="245"/>
                  </a:lnTo>
                  <a:lnTo>
                    <a:pt x="64" y="256"/>
                  </a:lnTo>
                  <a:lnTo>
                    <a:pt x="69" y="266"/>
                  </a:lnTo>
                  <a:lnTo>
                    <a:pt x="75" y="276"/>
                  </a:lnTo>
                  <a:lnTo>
                    <a:pt x="81" y="287"/>
                  </a:lnTo>
                  <a:lnTo>
                    <a:pt x="89" y="295"/>
                  </a:lnTo>
                  <a:lnTo>
                    <a:pt x="97" y="304"/>
                  </a:lnTo>
                  <a:lnTo>
                    <a:pt x="108" y="312"/>
                  </a:lnTo>
                  <a:lnTo>
                    <a:pt x="119" y="318"/>
                  </a:lnTo>
                  <a:lnTo>
                    <a:pt x="132" y="323"/>
                  </a:lnTo>
                  <a:lnTo>
                    <a:pt x="146" y="327"/>
                  </a:lnTo>
                  <a:lnTo>
                    <a:pt x="161" y="330"/>
                  </a:lnTo>
                  <a:lnTo>
                    <a:pt x="178" y="331"/>
                  </a:lnTo>
                  <a:lnTo>
                    <a:pt x="196" y="330"/>
                  </a:lnTo>
                  <a:lnTo>
                    <a:pt x="211" y="327"/>
                  </a:lnTo>
                  <a:lnTo>
                    <a:pt x="226" y="323"/>
                  </a:lnTo>
                  <a:lnTo>
                    <a:pt x="238" y="318"/>
                  </a:lnTo>
                  <a:lnTo>
                    <a:pt x="250" y="312"/>
                  </a:lnTo>
                  <a:lnTo>
                    <a:pt x="260" y="304"/>
                  </a:lnTo>
                  <a:lnTo>
                    <a:pt x="268" y="295"/>
                  </a:lnTo>
                  <a:lnTo>
                    <a:pt x="276" y="287"/>
                  </a:lnTo>
                  <a:lnTo>
                    <a:pt x="282" y="276"/>
                  </a:lnTo>
                  <a:lnTo>
                    <a:pt x="288" y="266"/>
                  </a:lnTo>
                  <a:lnTo>
                    <a:pt x="293" y="256"/>
                  </a:lnTo>
                  <a:lnTo>
                    <a:pt x="296" y="245"/>
                  </a:lnTo>
                  <a:lnTo>
                    <a:pt x="300" y="234"/>
                  </a:lnTo>
                  <a:lnTo>
                    <a:pt x="302" y="224"/>
                  </a:lnTo>
                  <a:lnTo>
                    <a:pt x="304" y="213"/>
                  </a:lnTo>
                  <a:lnTo>
                    <a:pt x="305" y="204"/>
                  </a:lnTo>
                  <a:lnTo>
                    <a:pt x="306" y="194"/>
                  </a:lnTo>
                  <a:lnTo>
                    <a:pt x="306" y="186"/>
                  </a:lnTo>
                  <a:lnTo>
                    <a:pt x="306" y="178"/>
                  </a:lnTo>
                  <a:lnTo>
                    <a:pt x="306" y="152"/>
                  </a:lnTo>
                  <a:lnTo>
                    <a:pt x="305" y="136"/>
                  </a:lnTo>
                  <a:lnTo>
                    <a:pt x="302" y="121"/>
                  </a:lnTo>
                  <a:lnTo>
                    <a:pt x="298" y="107"/>
                  </a:lnTo>
                  <a:lnTo>
                    <a:pt x="291" y="94"/>
                  </a:lnTo>
                  <a:lnTo>
                    <a:pt x="283" y="83"/>
                  </a:lnTo>
                  <a:lnTo>
                    <a:pt x="273" y="74"/>
                  </a:lnTo>
                  <a:lnTo>
                    <a:pt x="262" y="66"/>
                  </a:lnTo>
                  <a:lnTo>
                    <a:pt x="249" y="59"/>
                  </a:lnTo>
                  <a:lnTo>
                    <a:pt x="236" y="54"/>
                  </a:lnTo>
                  <a:lnTo>
                    <a:pt x="220" y="52"/>
                  </a:lnTo>
                  <a:lnTo>
                    <a:pt x="204" y="51"/>
                  </a:lnTo>
                  <a:lnTo>
                    <a:pt x="153" y="51"/>
                  </a:lnTo>
                  <a:close/>
                  <a:moveTo>
                    <a:pt x="153" y="0"/>
                  </a:moveTo>
                  <a:lnTo>
                    <a:pt x="204" y="0"/>
                  </a:lnTo>
                  <a:lnTo>
                    <a:pt x="224" y="1"/>
                  </a:lnTo>
                  <a:lnTo>
                    <a:pt x="243" y="4"/>
                  </a:lnTo>
                  <a:lnTo>
                    <a:pt x="262" y="10"/>
                  </a:lnTo>
                  <a:lnTo>
                    <a:pt x="279" y="16"/>
                  </a:lnTo>
                  <a:lnTo>
                    <a:pt x="294" y="26"/>
                  </a:lnTo>
                  <a:lnTo>
                    <a:pt x="308" y="36"/>
                  </a:lnTo>
                  <a:lnTo>
                    <a:pt x="320" y="49"/>
                  </a:lnTo>
                  <a:lnTo>
                    <a:pt x="331" y="63"/>
                  </a:lnTo>
                  <a:lnTo>
                    <a:pt x="340" y="78"/>
                  </a:lnTo>
                  <a:lnTo>
                    <a:pt x="347" y="95"/>
                  </a:lnTo>
                  <a:lnTo>
                    <a:pt x="353" y="113"/>
                  </a:lnTo>
                  <a:lnTo>
                    <a:pt x="356" y="132"/>
                  </a:lnTo>
                  <a:lnTo>
                    <a:pt x="357" y="152"/>
                  </a:lnTo>
                  <a:lnTo>
                    <a:pt x="357" y="178"/>
                  </a:lnTo>
                  <a:lnTo>
                    <a:pt x="356" y="204"/>
                  </a:lnTo>
                  <a:lnTo>
                    <a:pt x="353" y="228"/>
                  </a:lnTo>
                  <a:lnTo>
                    <a:pt x="348" y="251"/>
                  </a:lnTo>
                  <a:lnTo>
                    <a:pt x="341" y="272"/>
                  </a:lnTo>
                  <a:lnTo>
                    <a:pt x="332" y="292"/>
                  </a:lnTo>
                  <a:lnTo>
                    <a:pt x="321" y="310"/>
                  </a:lnTo>
                  <a:lnTo>
                    <a:pt x="308" y="326"/>
                  </a:lnTo>
                  <a:lnTo>
                    <a:pt x="294" y="340"/>
                  </a:lnTo>
                  <a:lnTo>
                    <a:pt x="279" y="353"/>
                  </a:lnTo>
                  <a:lnTo>
                    <a:pt x="262" y="363"/>
                  </a:lnTo>
                  <a:lnTo>
                    <a:pt x="242" y="371"/>
                  </a:lnTo>
                  <a:lnTo>
                    <a:pt x="223" y="377"/>
                  </a:lnTo>
                  <a:lnTo>
                    <a:pt x="201" y="380"/>
                  </a:lnTo>
                  <a:lnTo>
                    <a:pt x="178" y="382"/>
                  </a:lnTo>
                  <a:lnTo>
                    <a:pt x="156" y="380"/>
                  </a:lnTo>
                  <a:lnTo>
                    <a:pt x="134" y="377"/>
                  </a:lnTo>
                  <a:lnTo>
                    <a:pt x="115" y="371"/>
                  </a:lnTo>
                  <a:lnTo>
                    <a:pt x="96" y="363"/>
                  </a:lnTo>
                  <a:lnTo>
                    <a:pt x="79" y="353"/>
                  </a:lnTo>
                  <a:lnTo>
                    <a:pt x="63" y="340"/>
                  </a:lnTo>
                  <a:lnTo>
                    <a:pt x="49" y="326"/>
                  </a:lnTo>
                  <a:lnTo>
                    <a:pt x="36" y="310"/>
                  </a:lnTo>
                  <a:lnTo>
                    <a:pt x="25" y="292"/>
                  </a:lnTo>
                  <a:lnTo>
                    <a:pt x="17" y="272"/>
                  </a:lnTo>
                  <a:lnTo>
                    <a:pt x="10" y="251"/>
                  </a:lnTo>
                  <a:lnTo>
                    <a:pt x="5" y="228"/>
                  </a:lnTo>
                  <a:lnTo>
                    <a:pt x="1" y="204"/>
                  </a:lnTo>
                  <a:lnTo>
                    <a:pt x="0" y="178"/>
                  </a:lnTo>
                  <a:lnTo>
                    <a:pt x="0" y="152"/>
                  </a:lnTo>
                  <a:lnTo>
                    <a:pt x="1" y="132"/>
                  </a:lnTo>
                  <a:lnTo>
                    <a:pt x="5" y="113"/>
                  </a:lnTo>
                  <a:lnTo>
                    <a:pt x="10" y="95"/>
                  </a:lnTo>
                  <a:lnTo>
                    <a:pt x="17" y="78"/>
                  </a:lnTo>
                  <a:lnTo>
                    <a:pt x="26" y="63"/>
                  </a:lnTo>
                  <a:lnTo>
                    <a:pt x="37" y="49"/>
                  </a:lnTo>
                  <a:lnTo>
                    <a:pt x="50" y="36"/>
                  </a:lnTo>
                  <a:lnTo>
                    <a:pt x="63" y="26"/>
                  </a:lnTo>
                  <a:lnTo>
                    <a:pt x="79" y="16"/>
                  </a:lnTo>
                  <a:lnTo>
                    <a:pt x="96" y="10"/>
                  </a:lnTo>
                  <a:lnTo>
                    <a:pt x="114" y="4"/>
                  </a:lnTo>
                  <a:lnTo>
                    <a:pt x="133" y="1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>
              <a:off x="1284" y="2811"/>
              <a:ext cx="51" cy="51"/>
            </a:xfrm>
            <a:custGeom>
              <a:avLst/>
              <a:gdLst>
                <a:gd name="T0" fmla="*/ 25 w 51"/>
                <a:gd name="T1" fmla="*/ 0 h 51"/>
                <a:gd name="T2" fmla="*/ 25 w 51"/>
                <a:gd name="T3" fmla="*/ 0 h 51"/>
                <a:gd name="T4" fmla="*/ 33 w 51"/>
                <a:gd name="T5" fmla="*/ 2 h 51"/>
                <a:gd name="T6" fmla="*/ 40 w 51"/>
                <a:gd name="T7" fmla="*/ 5 h 51"/>
                <a:gd name="T8" fmla="*/ 46 w 51"/>
                <a:gd name="T9" fmla="*/ 11 h 51"/>
                <a:gd name="T10" fmla="*/ 49 w 51"/>
                <a:gd name="T11" fmla="*/ 18 h 51"/>
                <a:gd name="T12" fmla="*/ 51 w 51"/>
                <a:gd name="T13" fmla="*/ 26 h 51"/>
                <a:gd name="T14" fmla="*/ 49 w 51"/>
                <a:gd name="T15" fmla="*/ 34 h 51"/>
                <a:gd name="T16" fmla="*/ 46 w 51"/>
                <a:gd name="T17" fmla="*/ 41 h 51"/>
                <a:gd name="T18" fmla="*/ 40 w 51"/>
                <a:gd name="T19" fmla="*/ 47 h 51"/>
                <a:gd name="T20" fmla="*/ 33 w 51"/>
                <a:gd name="T21" fmla="*/ 50 h 51"/>
                <a:gd name="T22" fmla="*/ 25 w 51"/>
                <a:gd name="T23" fmla="*/ 51 h 51"/>
                <a:gd name="T24" fmla="*/ 18 w 51"/>
                <a:gd name="T25" fmla="*/ 50 h 51"/>
                <a:gd name="T26" fmla="*/ 10 w 51"/>
                <a:gd name="T27" fmla="*/ 47 h 51"/>
                <a:gd name="T28" fmla="*/ 5 w 51"/>
                <a:gd name="T29" fmla="*/ 41 h 51"/>
                <a:gd name="T30" fmla="*/ 1 w 51"/>
                <a:gd name="T31" fmla="*/ 34 h 51"/>
                <a:gd name="T32" fmla="*/ 0 w 51"/>
                <a:gd name="T33" fmla="*/ 26 h 51"/>
                <a:gd name="T34" fmla="*/ 1 w 51"/>
                <a:gd name="T35" fmla="*/ 18 h 51"/>
                <a:gd name="T36" fmla="*/ 5 w 51"/>
                <a:gd name="T37" fmla="*/ 11 h 51"/>
                <a:gd name="T38" fmla="*/ 10 w 51"/>
                <a:gd name="T39" fmla="*/ 5 h 51"/>
                <a:gd name="T40" fmla="*/ 17 w 51"/>
                <a:gd name="T41" fmla="*/ 2 h 51"/>
                <a:gd name="T42" fmla="*/ 25 w 51"/>
                <a:gd name="T4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51">
                  <a:moveTo>
                    <a:pt x="25" y="0"/>
                  </a:moveTo>
                  <a:lnTo>
                    <a:pt x="25" y="0"/>
                  </a:lnTo>
                  <a:lnTo>
                    <a:pt x="33" y="2"/>
                  </a:lnTo>
                  <a:lnTo>
                    <a:pt x="40" y="5"/>
                  </a:lnTo>
                  <a:lnTo>
                    <a:pt x="46" y="11"/>
                  </a:lnTo>
                  <a:lnTo>
                    <a:pt x="49" y="18"/>
                  </a:lnTo>
                  <a:lnTo>
                    <a:pt x="51" y="26"/>
                  </a:lnTo>
                  <a:lnTo>
                    <a:pt x="49" y="34"/>
                  </a:lnTo>
                  <a:lnTo>
                    <a:pt x="46" y="41"/>
                  </a:lnTo>
                  <a:lnTo>
                    <a:pt x="40" y="47"/>
                  </a:lnTo>
                  <a:lnTo>
                    <a:pt x="33" y="50"/>
                  </a:lnTo>
                  <a:lnTo>
                    <a:pt x="25" y="51"/>
                  </a:lnTo>
                  <a:lnTo>
                    <a:pt x="18" y="50"/>
                  </a:lnTo>
                  <a:lnTo>
                    <a:pt x="10" y="47"/>
                  </a:lnTo>
                  <a:lnTo>
                    <a:pt x="5" y="41"/>
                  </a:lnTo>
                  <a:lnTo>
                    <a:pt x="1" y="34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5" y="11"/>
                  </a:lnTo>
                  <a:lnTo>
                    <a:pt x="10" y="5"/>
                  </a:lnTo>
                  <a:lnTo>
                    <a:pt x="17" y="2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1410" y="1946"/>
              <a:ext cx="510" cy="534"/>
            </a:xfrm>
            <a:custGeom>
              <a:avLst/>
              <a:gdLst>
                <a:gd name="T0" fmla="*/ 281 w 510"/>
                <a:gd name="T1" fmla="*/ 0 h 534"/>
                <a:gd name="T2" fmla="*/ 318 w 510"/>
                <a:gd name="T3" fmla="*/ 5 h 534"/>
                <a:gd name="T4" fmla="*/ 357 w 510"/>
                <a:gd name="T5" fmla="*/ 19 h 534"/>
                <a:gd name="T6" fmla="*/ 394 w 510"/>
                <a:gd name="T7" fmla="*/ 40 h 534"/>
                <a:gd name="T8" fmla="*/ 428 w 510"/>
                <a:gd name="T9" fmla="*/ 68 h 534"/>
                <a:gd name="T10" fmla="*/ 456 w 510"/>
                <a:gd name="T11" fmla="*/ 100 h 534"/>
                <a:gd name="T12" fmla="*/ 476 w 510"/>
                <a:gd name="T13" fmla="*/ 137 h 534"/>
                <a:gd name="T14" fmla="*/ 485 w 510"/>
                <a:gd name="T15" fmla="*/ 176 h 534"/>
                <a:gd name="T16" fmla="*/ 509 w 510"/>
                <a:gd name="T17" fmla="*/ 515 h 534"/>
                <a:gd name="T18" fmla="*/ 501 w 510"/>
                <a:gd name="T19" fmla="*/ 528 h 534"/>
                <a:gd name="T20" fmla="*/ 487 w 510"/>
                <a:gd name="T21" fmla="*/ 534 h 534"/>
                <a:gd name="T22" fmla="*/ 477 w 510"/>
                <a:gd name="T23" fmla="*/ 533 h 534"/>
                <a:gd name="T24" fmla="*/ 465 w 510"/>
                <a:gd name="T25" fmla="*/ 525 h 534"/>
                <a:gd name="T26" fmla="*/ 459 w 510"/>
                <a:gd name="T27" fmla="*/ 511 h 534"/>
                <a:gd name="T28" fmla="*/ 431 w 510"/>
                <a:gd name="T29" fmla="*/ 165 h 534"/>
                <a:gd name="T30" fmla="*/ 418 w 510"/>
                <a:gd name="T31" fmla="*/ 134 h 534"/>
                <a:gd name="T32" fmla="*/ 395 w 510"/>
                <a:gd name="T33" fmla="*/ 106 h 534"/>
                <a:gd name="T34" fmla="*/ 366 w 510"/>
                <a:gd name="T35" fmla="*/ 81 h 534"/>
                <a:gd name="T36" fmla="*/ 333 w 510"/>
                <a:gd name="T37" fmla="*/ 62 h 534"/>
                <a:gd name="T38" fmla="*/ 298 w 510"/>
                <a:gd name="T39" fmla="*/ 52 h 534"/>
                <a:gd name="T40" fmla="*/ 230 w 510"/>
                <a:gd name="T41" fmla="*/ 51 h 534"/>
                <a:gd name="T42" fmla="*/ 196 w 510"/>
                <a:gd name="T43" fmla="*/ 56 h 534"/>
                <a:gd name="T44" fmla="*/ 162 w 510"/>
                <a:gd name="T45" fmla="*/ 71 h 534"/>
                <a:gd name="T46" fmla="*/ 131 w 510"/>
                <a:gd name="T47" fmla="*/ 93 h 534"/>
                <a:gd name="T48" fmla="*/ 104 w 510"/>
                <a:gd name="T49" fmla="*/ 120 h 534"/>
                <a:gd name="T50" fmla="*/ 86 w 510"/>
                <a:gd name="T51" fmla="*/ 150 h 534"/>
                <a:gd name="T52" fmla="*/ 77 w 510"/>
                <a:gd name="T53" fmla="*/ 180 h 534"/>
                <a:gd name="T54" fmla="*/ 50 w 510"/>
                <a:gd name="T55" fmla="*/ 519 h 534"/>
                <a:gd name="T56" fmla="*/ 39 w 510"/>
                <a:gd name="T57" fmla="*/ 531 h 534"/>
                <a:gd name="T58" fmla="*/ 24 w 510"/>
                <a:gd name="T59" fmla="*/ 534 h 534"/>
                <a:gd name="T60" fmla="*/ 9 w 510"/>
                <a:gd name="T61" fmla="*/ 528 h 534"/>
                <a:gd name="T62" fmla="*/ 1 w 510"/>
                <a:gd name="T63" fmla="*/ 515 h 534"/>
                <a:gd name="T64" fmla="*/ 26 w 510"/>
                <a:gd name="T65" fmla="*/ 176 h 534"/>
                <a:gd name="T66" fmla="*/ 36 w 510"/>
                <a:gd name="T67" fmla="*/ 136 h 534"/>
                <a:gd name="T68" fmla="*/ 58 w 510"/>
                <a:gd name="T69" fmla="*/ 97 h 534"/>
                <a:gd name="T70" fmla="*/ 88 w 510"/>
                <a:gd name="T71" fmla="*/ 63 h 534"/>
                <a:gd name="T72" fmla="*/ 124 w 510"/>
                <a:gd name="T73" fmla="*/ 34 h 534"/>
                <a:gd name="T74" fmla="*/ 166 w 510"/>
                <a:gd name="T75" fmla="*/ 13 h 534"/>
                <a:gd name="T76" fmla="*/ 208 w 510"/>
                <a:gd name="T77" fmla="*/ 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10" h="534">
                  <a:moveTo>
                    <a:pt x="230" y="0"/>
                  </a:moveTo>
                  <a:lnTo>
                    <a:pt x="281" y="0"/>
                  </a:lnTo>
                  <a:lnTo>
                    <a:pt x="299" y="1"/>
                  </a:lnTo>
                  <a:lnTo>
                    <a:pt x="318" y="5"/>
                  </a:lnTo>
                  <a:lnTo>
                    <a:pt x="338" y="10"/>
                  </a:lnTo>
                  <a:lnTo>
                    <a:pt x="357" y="19"/>
                  </a:lnTo>
                  <a:lnTo>
                    <a:pt x="376" y="28"/>
                  </a:lnTo>
                  <a:lnTo>
                    <a:pt x="394" y="40"/>
                  </a:lnTo>
                  <a:lnTo>
                    <a:pt x="412" y="53"/>
                  </a:lnTo>
                  <a:lnTo>
                    <a:pt x="428" y="68"/>
                  </a:lnTo>
                  <a:lnTo>
                    <a:pt x="443" y="83"/>
                  </a:lnTo>
                  <a:lnTo>
                    <a:pt x="456" y="100"/>
                  </a:lnTo>
                  <a:lnTo>
                    <a:pt x="467" y="118"/>
                  </a:lnTo>
                  <a:lnTo>
                    <a:pt x="476" y="137"/>
                  </a:lnTo>
                  <a:lnTo>
                    <a:pt x="482" y="156"/>
                  </a:lnTo>
                  <a:lnTo>
                    <a:pt x="485" y="176"/>
                  </a:lnTo>
                  <a:lnTo>
                    <a:pt x="510" y="507"/>
                  </a:lnTo>
                  <a:lnTo>
                    <a:pt x="509" y="515"/>
                  </a:lnTo>
                  <a:lnTo>
                    <a:pt x="507" y="522"/>
                  </a:lnTo>
                  <a:lnTo>
                    <a:pt x="501" y="528"/>
                  </a:lnTo>
                  <a:lnTo>
                    <a:pt x="495" y="533"/>
                  </a:lnTo>
                  <a:lnTo>
                    <a:pt x="487" y="534"/>
                  </a:lnTo>
                  <a:lnTo>
                    <a:pt x="485" y="534"/>
                  </a:lnTo>
                  <a:lnTo>
                    <a:pt x="477" y="533"/>
                  </a:lnTo>
                  <a:lnTo>
                    <a:pt x="470" y="530"/>
                  </a:lnTo>
                  <a:lnTo>
                    <a:pt x="465" y="525"/>
                  </a:lnTo>
                  <a:lnTo>
                    <a:pt x="461" y="519"/>
                  </a:lnTo>
                  <a:lnTo>
                    <a:pt x="459" y="511"/>
                  </a:lnTo>
                  <a:lnTo>
                    <a:pt x="434" y="180"/>
                  </a:lnTo>
                  <a:lnTo>
                    <a:pt x="431" y="165"/>
                  </a:lnTo>
                  <a:lnTo>
                    <a:pt x="426" y="149"/>
                  </a:lnTo>
                  <a:lnTo>
                    <a:pt x="418" y="134"/>
                  </a:lnTo>
                  <a:lnTo>
                    <a:pt x="407" y="120"/>
                  </a:lnTo>
                  <a:lnTo>
                    <a:pt x="395" y="106"/>
                  </a:lnTo>
                  <a:lnTo>
                    <a:pt x="381" y="93"/>
                  </a:lnTo>
                  <a:lnTo>
                    <a:pt x="366" y="81"/>
                  </a:lnTo>
                  <a:lnTo>
                    <a:pt x="349" y="71"/>
                  </a:lnTo>
                  <a:lnTo>
                    <a:pt x="333" y="62"/>
                  </a:lnTo>
                  <a:lnTo>
                    <a:pt x="315" y="56"/>
                  </a:lnTo>
                  <a:lnTo>
                    <a:pt x="298" y="52"/>
                  </a:lnTo>
                  <a:lnTo>
                    <a:pt x="281" y="51"/>
                  </a:lnTo>
                  <a:lnTo>
                    <a:pt x="230" y="51"/>
                  </a:lnTo>
                  <a:lnTo>
                    <a:pt x="213" y="52"/>
                  </a:lnTo>
                  <a:lnTo>
                    <a:pt x="196" y="56"/>
                  </a:lnTo>
                  <a:lnTo>
                    <a:pt x="179" y="63"/>
                  </a:lnTo>
                  <a:lnTo>
                    <a:pt x="162" y="71"/>
                  </a:lnTo>
                  <a:lnTo>
                    <a:pt x="146" y="81"/>
                  </a:lnTo>
                  <a:lnTo>
                    <a:pt x="131" y="93"/>
                  </a:lnTo>
                  <a:lnTo>
                    <a:pt x="117" y="106"/>
                  </a:lnTo>
                  <a:lnTo>
                    <a:pt x="104" y="120"/>
                  </a:lnTo>
                  <a:lnTo>
                    <a:pt x="94" y="134"/>
                  </a:lnTo>
                  <a:lnTo>
                    <a:pt x="86" y="150"/>
                  </a:lnTo>
                  <a:lnTo>
                    <a:pt x="80" y="165"/>
                  </a:lnTo>
                  <a:lnTo>
                    <a:pt x="77" y="180"/>
                  </a:lnTo>
                  <a:lnTo>
                    <a:pt x="52" y="511"/>
                  </a:lnTo>
                  <a:lnTo>
                    <a:pt x="50" y="519"/>
                  </a:lnTo>
                  <a:lnTo>
                    <a:pt x="45" y="526"/>
                  </a:lnTo>
                  <a:lnTo>
                    <a:pt x="39" y="531"/>
                  </a:lnTo>
                  <a:lnTo>
                    <a:pt x="33" y="533"/>
                  </a:lnTo>
                  <a:lnTo>
                    <a:pt x="24" y="534"/>
                  </a:lnTo>
                  <a:lnTo>
                    <a:pt x="16" y="533"/>
                  </a:lnTo>
                  <a:lnTo>
                    <a:pt x="9" y="528"/>
                  </a:lnTo>
                  <a:lnTo>
                    <a:pt x="4" y="522"/>
                  </a:lnTo>
                  <a:lnTo>
                    <a:pt x="1" y="515"/>
                  </a:lnTo>
                  <a:lnTo>
                    <a:pt x="0" y="507"/>
                  </a:lnTo>
                  <a:lnTo>
                    <a:pt x="26" y="176"/>
                  </a:lnTo>
                  <a:lnTo>
                    <a:pt x="30" y="156"/>
                  </a:lnTo>
                  <a:lnTo>
                    <a:pt x="36" y="136"/>
                  </a:lnTo>
                  <a:lnTo>
                    <a:pt x="45" y="116"/>
                  </a:lnTo>
                  <a:lnTo>
                    <a:pt x="58" y="97"/>
                  </a:lnTo>
                  <a:lnTo>
                    <a:pt x="71" y="80"/>
                  </a:lnTo>
                  <a:lnTo>
                    <a:pt x="88" y="63"/>
                  </a:lnTo>
                  <a:lnTo>
                    <a:pt x="105" y="48"/>
                  </a:lnTo>
                  <a:lnTo>
                    <a:pt x="124" y="34"/>
                  </a:lnTo>
                  <a:lnTo>
                    <a:pt x="144" y="22"/>
                  </a:lnTo>
                  <a:lnTo>
                    <a:pt x="166" y="13"/>
                  </a:lnTo>
                  <a:lnTo>
                    <a:pt x="187" y="6"/>
                  </a:lnTo>
                  <a:lnTo>
                    <a:pt x="208" y="1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9"/>
            <p:cNvSpPr>
              <a:spLocks noEditPoints="1"/>
            </p:cNvSpPr>
            <p:nvPr/>
          </p:nvSpPr>
          <p:spPr bwMode="auto">
            <a:xfrm>
              <a:off x="1513" y="2099"/>
              <a:ext cx="305" cy="407"/>
            </a:xfrm>
            <a:custGeom>
              <a:avLst/>
              <a:gdLst>
                <a:gd name="T0" fmla="*/ 119 w 305"/>
                <a:gd name="T1" fmla="*/ 87 h 407"/>
                <a:gd name="T2" fmla="*/ 96 w 305"/>
                <a:gd name="T3" fmla="*/ 105 h 407"/>
                <a:gd name="T4" fmla="*/ 73 w 305"/>
                <a:gd name="T5" fmla="*/ 117 h 407"/>
                <a:gd name="T6" fmla="*/ 51 w 305"/>
                <a:gd name="T7" fmla="*/ 124 h 407"/>
                <a:gd name="T8" fmla="*/ 52 w 305"/>
                <a:gd name="T9" fmla="*/ 219 h 407"/>
                <a:gd name="T10" fmla="*/ 58 w 305"/>
                <a:gd name="T11" fmla="*/ 252 h 407"/>
                <a:gd name="T12" fmla="*/ 69 w 305"/>
                <a:gd name="T13" fmla="*/ 284 h 407"/>
                <a:gd name="T14" fmla="*/ 85 w 305"/>
                <a:gd name="T15" fmla="*/ 312 h 407"/>
                <a:gd name="T16" fmla="*/ 104 w 305"/>
                <a:gd name="T17" fmla="*/ 335 h 407"/>
                <a:gd name="T18" fmla="*/ 127 w 305"/>
                <a:gd name="T19" fmla="*/ 350 h 407"/>
                <a:gd name="T20" fmla="*/ 153 w 305"/>
                <a:gd name="T21" fmla="*/ 356 h 407"/>
                <a:gd name="T22" fmla="*/ 178 w 305"/>
                <a:gd name="T23" fmla="*/ 350 h 407"/>
                <a:gd name="T24" fmla="*/ 200 w 305"/>
                <a:gd name="T25" fmla="*/ 335 h 407"/>
                <a:gd name="T26" fmla="*/ 220 w 305"/>
                <a:gd name="T27" fmla="*/ 312 h 407"/>
                <a:gd name="T28" fmla="*/ 236 w 305"/>
                <a:gd name="T29" fmla="*/ 284 h 407"/>
                <a:gd name="T30" fmla="*/ 248 w 305"/>
                <a:gd name="T31" fmla="*/ 252 h 407"/>
                <a:gd name="T32" fmla="*/ 254 w 305"/>
                <a:gd name="T33" fmla="*/ 219 h 407"/>
                <a:gd name="T34" fmla="*/ 254 w 305"/>
                <a:gd name="T35" fmla="*/ 125 h 407"/>
                <a:gd name="T36" fmla="*/ 230 w 305"/>
                <a:gd name="T37" fmla="*/ 121 h 407"/>
                <a:gd name="T38" fmla="*/ 200 w 305"/>
                <a:gd name="T39" fmla="*/ 114 h 407"/>
                <a:gd name="T40" fmla="*/ 170 w 305"/>
                <a:gd name="T41" fmla="*/ 103 h 407"/>
                <a:gd name="T42" fmla="*/ 141 w 305"/>
                <a:gd name="T43" fmla="*/ 86 h 407"/>
                <a:gd name="T44" fmla="*/ 127 w 305"/>
                <a:gd name="T45" fmla="*/ 0 h 407"/>
                <a:gd name="T46" fmla="*/ 142 w 305"/>
                <a:gd name="T47" fmla="*/ 4 h 407"/>
                <a:gd name="T48" fmla="*/ 151 w 305"/>
                <a:gd name="T49" fmla="*/ 17 h 407"/>
                <a:gd name="T50" fmla="*/ 162 w 305"/>
                <a:gd name="T51" fmla="*/ 36 h 407"/>
                <a:gd name="T52" fmla="*/ 179 w 305"/>
                <a:gd name="T53" fmla="*/ 51 h 407"/>
                <a:gd name="T54" fmla="*/ 200 w 305"/>
                <a:gd name="T55" fmla="*/ 61 h 407"/>
                <a:gd name="T56" fmla="*/ 222 w 305"/>
                <a:gd name="T57" fmla="*/ 68 h 407"/>
                <a:gd name="T58" fmla="*/ 244 w 305"/>
                <a:gd name="T59" fmla="*/ 72 h 407"/>
                <a:gd name="T60" fmla="*/ 262 w 305"/>
                <a:gd name="T61" fmla="*/ 75 h 407"/>
                <a:gd name="T62" fmla="*/ 275 w 305"/>
                <a:gd name="T63" fmla="*/ 76 h 407"/>
                <a:gd name="T64" fmla="*/ 280 w 305"/>
                <a:gd name="T65" fmla="*/ 76 h 407"/>
                <a:gd name="T66" fmla="*/ 295 w 305"/>
                <a:gd name="T67" fmla="*/ 81 h 407"/>
                <a:gd name="T68" fmla="*/ 304 w 305"/>
                <a:gd name="T69" fmla="*/ 93 h 407"/>
                <a:gd name="T70" fmla="*/ 305 w 305"/>
                <a:gd name="T71" fmla="*/ 203 h 407"/>
                <a:gd name="T72" fmla="*/ 303 w 305"/>
                <a:gd name="T73" fmla="*/ 236 h 407"/>
                <a:gd name="T74" fmla="*/ 295 w 305"/>
                <a:gd name="T75" fmla="*/ 271 h 407"/>
                <a:gd name="T76" fmla="*/ 282 w 305"/>
                <a:gd name="T77" fmla="*/ 305 h 407"/>
                <a:gd name="T78" fmla="*/ 264 w 305"/>
                <a:gd name="T79" fmla="*/ 337 h 407"/>
                <a:gd name="T80" fmla="*/ 243 w 305"/>
                <a:gd name="T81" fmla="*/ 365 h 407"/>
                <a:gd name="T82" fmla="*/ 216 w 305"/>
                <a:gd name="T83" fmla="*/ 387 h 407"/>
                <a:gd name="T84" fmla="*/ 186 w 305"/>
                <a:gd name="T85" fmla="*/ 402 h 407"/>
                <a:gd name="T86" fmla="*/ 153 w 305"/>
                <a:gd name="T87" fmla="*/ 407 h 407"/>
                <a:gd name="T88" fmla="*/ 119 w 305"/>
                <a:gd name="T89" fmla="*/ 402 h 407"/>
                <a:gd name="T90" fmla="*/ 89 w 305"/>
                <a:gd name="T91" fmla="*/ 387 h 407"/>
                <a:gd name="T92" fmla="*/ 63 w 305"/>
                <a:gd name="T93" fmla="*/ 365 h 407"/>
                <a:gd name="T94" fmla="*/ 40 w 305"/>
                <a:gd name="T95" fmla="*/ 337 h 407"/>
                <a:gd name="T96" fmla="*/ 23 w 305"/>
                <a:gd name="T97" fmla="*/ 305 h 407"/>
                <a:gd name="T98" fmla="*/ 10 w 305"/>
                <a:gd name="T99" fmla="*/ 271 h 407"/>
                <a:gd name="T100" fmla="*/ 2 w 305"/>
                <a:gd name="T101" fmla="*/ 236 h 407"/>
                <a:gd name="T102" fmla="*/ 0 w 305"/>
                <a:gd name="T103" fmla="*/ 203 h 407"/>
                <a:gd name="T104" fmla="*/ 1 w 305"/>
                <a:gd name="T105" fmla="*/ 93 h 407"/>
                <a:gd name="T106" fmla="*/ 10 w 305"/>
                <a:gd name="T107" fmla="*/ 81 h 407"/>
                <a:gd name="T108" fmla="*/ 25 w 305"/>
                <a:gd name="T109" fmla="*/ 76 h 407"/>
                <a:gd name="T110" fmla="*/ 30 w 305"/>
                <a:gd name="T111" fmla="*/ 76 h 407"/>
                <a:gd name="T112" fmla="*/ 40 w 305"/>
                <a:gd name="T113" fmla="*/ 74 h 407"/>
                <a:gd name="T114" fmla="*/ 54 w 305"/>
                <a:gd name="T115" fmla="*/ 70 h 407"/>
                <a:gd name="T116" fmla="*/ 69 w 305"/>
                <a:gd name="T117" fmla="*/ 62 h 407"/>
                <a:gd name="T118" fmla="*/ 85 w 305"/>
                <a:gd name="T119" fmla="*/ 49 h 407"/>
                <a:gd name="T120" fmla="*/ 98 w 305"/>
                <a:gd name="T121" fmla="*/ 29 h 407"/>
                <a:gd name="T122" fmla="*/ 107 w 305"/>
                <a:gd name="T123" fmla="*/ 10 h 407"/>
                <a:gd name="T124" fmla="*/ 119 w 305"/>
                <a:gd name="T125" fmla="*/ 1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5" h="407">
                  <a:moveTo>
                    <a:pt x="129" y="75"/>
                  </a:moveTo>
                  <a:lnTo>
                    <a:pt x="119" y="87"/>
                  </a:lnTo>
                  <a:lnTo>
                    <a:pt x="108" y="96"/>
                  </a:lnTo>
                  <a:lnTo>
                    <a:pt x="96" y="105"/>
                  </a:lnTo>
                  <a:lnTo>
                    <a:pt x="85" y="111"/>
                  </a:lnTo>
                  <a:lnTo>
                    <a:pt x="73" y="117"/>
                  </a:lnTo>
                  <a:lnTo>
                    <a:pt x="62" y="121"/>
                  </a:lnTo>
                  <a:lnTo>
                    <a:pt x="51" y="124"/>
                  </a:lnTo>
                  <a:lnTo>
                    <a:pt x="51" y="203"/>
                  </a:lnTo>
                  <a:lnTo>
                    <a:pt x="52" y="219"/>
                  </a:lnTo>
                  <a:lnTo>
                    <a:pt x="54" y="236"/>
                  </a:lnTo>
                  <a:lnTo>
                    <a:pt x="58" y="252"/>
                  </a:lnTo>
                  <a:lnTo>
                    <a:pt x="63" y="268"/>
                  </a:lnTo>
                  <a:lnTo>
                    <a:pt x="69" y="284"/>
                  </a:lnTo>
                  <a:lnTo>
                    <a:pt x="76" y="298"/>
                  </a:lnTo>
                  <a:lnTo>
                    <a:pt x="85" y="312"/>
                  </a:lnTo>
                  <a:lnTo>
                    <a:pt x="94" y="324"/>
                  </a:lnTo>
                  <a:lnTo>
                    <a:pt x="104" y="335"/>
                  </a:lnTo>
                  <a:lnTo>
                    <a:pt x="116" y="344"/>
                  </a:lnTo>
                  <a:lnTo>
                    <a:pt x="127" y="350"/>
                  </a:lnTo>
                  <a:lnTo>
                    <a:pt x="140" y="355"/>
                  </a:lnTo>
                  <a:lnTo>
                    <a:pt x="153" y="356"/>
                  </a:lnTo>
                  <a:lnTo>
                    <a:pt x="165" y="355"/>
                  </a:lnTo>
                  <a:lnTo>
                    <a:pt x="178" y="350"/>
                  </a:lnTo>
                  <a:lnTo>
                    <a:pt x="189" y="344"/>
                  </a:lnTo>
                  <a:lnTo>
                    <a:pt x="200" y="335"/>
                  </a:lnTo>
                  <a:lnTo>
                    <a:pt x="211" y="324"/>
                  </a:lnTo>
                  <a:lnTo>
                    <a:pt x="220" y="312"/>
                  </a:lnTo>
                  <a:lnTo>
                    <a:pt x="229" y="298"/>
                  </a:lnTo>
                  <a:lnTo>
                    <a:pt x="236" y="284"/>
                  </a:lnTo>
                  <a:lnTo>
                    <a:pt x="243" y="268"/>
                  </a:lnTo>
                  <a:lnTo>
                    <a:pt x="248" y="252"/>
                  </a:lnTo>
                  <a:lnTo>
                    <a:pt x="251" y="236"/>
                  </a:lnTo>
                  <a:lnTo>
                    <a:pt x="254" y="219"/>
                  </a:lnTo>
                  <a:lnTo>
                    <a:pt x="254" y="203"/>
                  </a:lnTo>
                  <a:lnTo>
                    <a:pt x="254" y="125"/>
                  </a:lnTo>
                  <a:lnTo>
                    <a:pt x="243" y="124"/>
                  </a:lnTo>
                  <a:lnTo>
                    <a:pt x="230" y="121"/>
                  </a:lnTo>
                  <a:lnTo>
                    <a:pt x="215" y="119"/>
                  </a:lnTo>
                  <a:lnTo>
                    <a:pt x="200" y="114"/>
                  </a:lnTo>
                  <a:lnTo>
                    <a:pt x="185" y="109"/>
                  </a:lnTo>
                  <a:lnTo>
                    <a:pt x="170" y="103"/>
                  </a:lnTo>
                  <a:lnTo>
                    <a:pt x="155" y="95"/>
                  </a:lnTo>
                  <a:lnTo>
                    <a:pt x="141" y="86"/>
                  </a:lnTo>
                  <a:lnTo>
                    <a:pt x="129" y="75"/>
                  </a:lnTo>
                  <a:close/>
                  <a:moveTo>
                    <a:pt x="127" y="0"/>
                  </a:moveTo>
                  <a:lnTo>
                    <a:pt x="135" y="1"/>
                  </a:lnTo>
                  <a:lnTo>
                    <a:pt x="142" y="4"/>
                  </a:lnTo>
                  <a:lnTo>
                    <a:pt x="148" y="10"/>
                  </a:lnTo>
                  <a:lnTo>
                    <a:pt x="151" y="17"/>
                  </a:lnTo>
                  <a:lnTo>
                    <a:pt x="156" y="27"/>
                  </a:lnTo>
                  <a:lnTo>
                    <a:pt x="162" y="36"/>
                  </a:lnTo>
                  <a:lnTo>
                    <a:pt x="170" y="44"/>
                  </a:lnTo>
                  <a:lnTo>
                    <a:pt x="179" y="51"/>
                  </a:lnTo>
                  <a:lnTo>
                    <a:pt x="189" y="56"/>
                  </a:lnTo>
                  <a:lnTo>
                    <a:pt x="200" y="61"/>
                  </a:lnTo>
                  <a:lnTo>
                    <a:pt x="211" y="65"/>
                  </a:lnTo>
                  <a:lnTo>
                    <a:pt x="222" y="68"/>
                  </a:lnTo>
                  <a:lnTo>
                    <a:pt x="233" y="70"/>
                  </a:lnTo>
                  <a:lnTo>
                    <a:pt x="244" y="72"/>
                  </a:lnTo>
                  <a:lnTo>
                    <a:pt x="253" y="74"/>
                  </a:lnTo>
                  <a:lnTo>
                    <a:pt x="262" y="75"/>
                  </a:lnTo>
                  <a:lnTo>
                    <a:pt x="269" y="76"/>
                  </a:lnTo>
                  <a:lnTo>
                    <a:pt x="275" y="76"/>
                  </a:lnTo>
                  <a:lnTo>
                    <a:pt x="278" y="76"/>
                  </a:lnTo>
                  <a:lnTo>
                    <a:pt x="280" y="76"/>
                  </a:lnTo>
                  <a:lnTo>
                    <a:pt x="288" y="77"/>
                  </a:lnTo>
                  <a:lnTo>
                    <a:pt x="295" y="81"/>
                  </a:lnTo>
                  <a:lnTo>
                    <a:pt x="301" y="86"/>
                  </a:lnTo>
                  <a:lnTo>
                    <a:pt x="304" y="93"/>
                  </a:lnTo>
                  <a:lnTo>
                    <a:pt x="305" y="101"/>
                  </a:lnTo>
                  <a:lnTo>
                    <a:pt x="305" y="203"/>
                  </a:lnTo>
                  <a:lnTo>
                    <a:pt x="305" y="220"/>
                  </a:lnTo>
                  <a:lnTo>
                    <a:pt x="303" y="236"/>
                  </a:lnTo>
                  <a:lnTo>
                    <a:pt x="299" y="254"/>
                  </a:lnTo>
                  <a:lnTo>
                    <a:pt x="295" y="271"/>
                  </a:lnTo>
                  <a:lnTo>
                    <a:pt x="289" y="288"/>
                  </a:lnTo>
                  <a:lnTo>
                    <a:pt x="282" y="305"/>
                  </a:lnTo>
                  <a:lnTo>
                    <a:pt x="274" y="322"/>
                  </a:lnTo>
                  <a:lnTo>
                    <a:pt x="264" y="337"/>
                  </a:lnTo>
                  <a:lnTo>
                    <a:pt x="254" y="352"/>
                  </a:lnTo>
                  <a:lnTo>
                    <a:pt x="243" y="365"/>
                  </a:lnTo>
                  <a:lnTo>
                    <a:pt x="230" y="377"/>
                  </a:lnTo>
                  <a:lnTo>
                    <a:pt x="216" y="387"/>
                  </a:lnTo>
                  <a:lnTo>
                    <a:pt x="202" y="395"/>
                  </a:lnTo>
                  <a:lnTo>
                    <a:pt x="186" y="402"/>
                  </a:lnTo>
                  <a:lnTo>
                    <a:pt x="170" y="406"/>
                  </a:lnTo>
                  <a:lnTo>
                    <a:pt x="153" y="407"/>
                  </a:lnTo>
                  <a:lnTo>
                    <a:pt x="135" y="406"/>
                  </a:lnTo>
                  <a:lnTo>
                    <a:pt x="119" y="402"/>
                  </a:lnTo>
                  <a:lnTo>
                    <a:pt x="103" y="395"/>
                  </a:lnTo>
                  <a:lnTo>
                    <a:pt x="89" y="387"/>
                  </a:lnTo>
                  <a:lnTo>
                    <a:pt x="75" y="377"/>
                  </a:lnTo>
                  <a:lnTo>
                    <a:pt x="63" y="365"/>
                  </a:lnTo>
                  <a:lnTo>
                    <a:pt x="51" y="352"/>
                  </a:lnTo>
                  <a:lnTo>
                    <a:pt x="40" y="337"/>
                  </a:lnTo>
                  <a:lnTo>
                    <a:pt x="31" y="322"/>
                  </a:lnTo>
                  <a:lnTo>
                    <a:pt x="23" y="305"/>
                  </a:lnTo>
                  <a:lnTo>
                    <a:pt x="16" y="288"/>
                  </a:lnTo>
                  <a:lnTo>
                    <a:pt x="10" y="271"/>
                  </a:lnTo>
                  <a:lnTo>
                    <a:pt x="6" y="254"/>
                  </a:lnTo>
                  <a:lnTo>
                    <a:pt x="2" y="236"/>
                  </a:lnTo>
                  <a:lnTo>
                    <a:pt x="0" y="220"/>
                  </a:lnTo>
                  <a:lnTo>
                    <a:pt x="0" y="203"/>
                  </a:lnTo>
                  <a:lnTo>
                    <a:pt x="0" y="101"/>
                  </a:lnTo>
                  <a:lnTo>
                    <a:pt x="1" y="93"/>
                  </a:lnTo>
                  <a:lnTo>
                    <a:pt x="5" y="86"/>
                  </a:lnTo>
                  <a:lnTo>
                    <a:pt x="10" y="81"/>
                  </a:lnTo>
                  <a:lnTo>
                    <a:pt x="17" y="77"/>
                  </a:lnTo>
                  <a:lnTo>
                    <a:pt x="25" y="76"/>
                  </a:lnTo>
                  <a:lnTo>
                    <a:pt x="26" y="76"/>
                  </a:lnTo>
                  <a:lnTo>
                    <a:pt x="30" y="76"/>
                  </a:lnTo>
                  <a:lnTo>
                    <a:pt x="34" y="75"/>
                  </a:lnTo>
                  <a:lnTo>
                    <a:pt x="40" y="74"/>
                  </a:lnTo>
                  <a:lnTo>
                    <a:pt x="46" y="72"/>
                  </a:lnTo>
                  <a:lnTo>
                    <a:pt x="54" y="70"/>
                  </a:lnTo>
                  <a:lnTo>
                    <a:pt x="61" y="66"/>
                  </a:lnTo>
                  <a:lnTo>
                    <a:pt x="69" y="62"/>
                  </a:lnTo>
                  <a:lnTo>
                    <a:pt x="77" y="56"/>
                  </a:lnTo>
                  <a:lnTo>
                    <a:pt x="85" y="49"/>
                  </a:lnTo>
                  <a:lnTo>
                    <a:pt x="92" y="40"/>
                  </a:lnTo>
                  <a:lnTo>
                    <a:pt x="98" y="29"/>
                  </a:lnTo>
                  <a:lnTo>
                    <a:pt x="103" y="17"/>
                  </a:lnTo>
                  <a:lnTo>
                    <a:pt x="107" y="10"/>
                  </a:lnTo>
                  <a:lnTo>
                    <a:pt x="112" y="4"/>
                  </a:lnTo>
                  <a:lnTo>
                    <a:pt x="119" y="1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1028" y="2099"/>
              <a:ext cx="77" cy="51"/>
            </a:xfrm>
            <a:custGeom>
              <a:avLst/>
              <a:gdLst>
                <a:gd name="T0" fmla="*/ 26 w 77"/>
                <a:gd name="T1" fmla="*/ 0 h 51"/>
                <a:gd name="T2" fmla="*/ 51 w 77"/>
                <a:gd name="T3" fmla="*/ 0 h 51"/>
                <a:gd name="T4" fmla="*/ 59 w 77"/>
                <a:gd name="T5" fmla="*/ 1 h 51"/>
                <a:gd name="T6" fmla="*/ 66 w 77"/>
                <a:gd name="T7" fmla="*/ 5 h 51"/>
                <a:gd name="T8" fmla="*/ 72 w 77"/>
                <a:gd name="T9" fmla="*/ 10 h 51"/>
                <a:gd name="T10" fmla="*/ 75 w 77"/>
                <a:gd name="T11" fmla="*/ 17 h 51"/>
                <a:gd name="T12" fmla="*/ 77 w 77"/>
                <a:gd name="T13" fmla="*/ 25 h 51"/>
                <a:gd name="T14" fmla="*/ 75 w 77"/>
                <a:gd name="T15" fmla="*/ 33 h 51"/>
                <a:gd name="T16" fmla="*/ 72 w 77"/>
                <a:gd name="T17" fmla="*/ 40 h 51"/>
                <a:gd name="T18" fmla="*/ 66 w 77"/>
                <a:gd name="T19" fmla="*/ 45 h 51"/>
                <a:gd name="T20" fmla="*/ 59 w 77"/>
                <a:gd name="T21" fmla="*/ 49 h 51"/>
                <a:gd name="T22" fmla="*/ 51 w 77"/>
                <a:gd name="T23" fmla="*/ 51 h 51"/>
                <a:gd name="T24" fmla="*/ 26 w 77"/>
                <a:gd name="T25" fmla="*/ 51 h 51"/>
                <a:gd name="T26" fmla="*/ 18 w 77"/>
                <a:gd name="T27" fmla="*/ 49 h 51"/>
                <a:gd name="T28" fmla="*/ 11 w 77"/>
                <a:gd name="T29" fmla="*/ 45 h 51"/>
                <a:gd name="T30" fmla="*/ 5 w 77"/>
                <a:gd name="T31" fmla="*/ 40 h 51"/>
                <a:gd name="T32" fmla="*/ 2 w 77"/>
                <a:gd name="T33" fmla="*/ 33 h 51"/>
                <a:gd name="T34" fmla="*/ 0 w 77"/>
                <a:gd name="T35" fmla="*/ 25 h 51"/>
                <a:gd name="T36" fmla="*/ 2 w 77"/>
                <a:gd name="T37" fmla="*/ 17 h 51"/>
                <a:gd name="T38" fmla="*/ 5 w 77"/>
                <a:gd name="T39" fmla="*/ 10 h 51"/>
                <a:gd name="T40" fmla="*/ 11 w 77"/>
                <a:gd name="T41" fmla="*/ 5 h 51"/>
                <a:gd name="T42" fmla="*/ 18 w 77"/>
                <a:gd name="T43" fmla="*/ 1 h 51"/>
                <a:gd name="T44" fmla="*/ 26 w 77"/>
                <a:gd name="T4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51">
                  <a:moveTo>
                    <a:pt x="26" y="0"/>
                  </a:moveTo>
                  <a:lnTo>
                    <a:pt x="51" y="0"/>
                  </a:lnTo>
                  <a:lnTo>
                    <a:pt x="59" y="1"/>
                  </a:lnTo>
                  <a:lnTo>
                    <a:pt x="66" y="5"/>
                  </a:lnTo>
                  <a:lnTo>
                    <a:pt x="72" y="10"/>
                  </a:lnTo>
                  <a:lnTo>
                    <a:pt x="75" y="17"/>
                  </a:lnTo>
                  <a:lnTo>
                    <a:pt x="77" y="25"/>
                  </a:lnTo>
                  <a:lnTo>
                    <a:pt x="75" y="33"/>
                  </a:lnTo>
                  <a:lnTo>
                    <a:pt x="72" y="40"/>
                  </a:lnTo>
                  <a:lnTo>
                    <a:pt x="66" y="45"/>
                  </a:lnTo>
                  <a:lnTo>
                    <a:pt x="59" y="49"/>
                  </a:lnTo>
                  <a:lnTo>
                    <a:pt x="51" y="51"/>
                  </a:lnTo>
                  <a:lnTo>
                    <a:pt x="26" y="51"/>
                  </a:lnTo>
                  <a:lnTo>
                    <a:pt x="18" y="49"/>
                  </a:lnTo>
                  <a:lnTo>
                    <a:pt x="11" y="45"/>
                  </a:lnTo>
                  <a:lnTo>
                    <a:pt x="5" y="40"/>
                  </a:lnTo>
                  <a:lnTo>
                    <a:pt x="2" y="33"/>
                  </a:lnTo>
                  <a:lnTo>
                    <a:pt x="0" y="25"/>
                  </a:lnTo>
                  <a:lnTo>
                    <a:pt x="2" y="17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8" y="1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1386" y="2812"/>
              <a:ext cx="51" cy="50"/>
            </a:xfrm>
            <a:custGeom>
              <a:avLst/>
              <a:gdLst>
                <a:gd name="T0" fmla="*/ 25 w 51"/>
                <a:gd name="T1" fmla="*/ 0 h 50"/>
                <a:gd name="T2" fmla="*/ 25 w 51"/>
                <a:gd name="T3" fmla="*/ 0 h 50"/>
                <a:gd name="T4" fmla="*/ 33 w 51"/>
                <a:gd name="T5" fmla="*/ 1 h 50"/>
                <a:gd name="T6" fmla="*/ 40 w 51"/>
                <a:gd name="T7" fmla="*/ 4 h 50"/>
                <a:gd name="T8" fmla="*/ 46 w 51"/>
                <a:gd name="T9" fmla="*/ 10 h 50"/>
                <a:gd name="T10" fmla="*/ 50 w 51"/>
                <a:gd name="T11" fmla="*/ 17 h 50"/>
                <a:gd name="T12" fmla="*/ 51 w 51"/>
                <a:gd name="T13" fmla="*/ 25 h 50"/>
                <a:gd name="T14" fmla="*/ 50 w 51"/>
                <a:gd name="T15" fmla="*/ 33 h 50"/>
                <a:gd name="T16" fmla="*/ 46 w 51"/>
                <a:gd name="T17" fmla="*/ 40 h 50"/>
                <a:gd name="T18" fmla="*/ 40 w 51"/>
                <a:gd name="T19" fmla="*/ 46 h 50"/>
                <a:gd name="T20" fmla="*/ 33 w 51"/>
                <a:gd name="T21" fmla="*/ 49 h 50"/>
                <a:gd name="T22" fmla="*/ 25 w 51"/>
                <a:gd name="T23" fmla="*/ 50 h 50"/>
                <a:gd name="T24" fmla="*/ 17 w 51"/>
                <a:gd name="T25" fmla="*/ 49 h 50"/>
                <a:gd name="T26" fmla="*/ 10 w 51"/>
                <a:gd name="T27" fmla="*/ 46 h 50"/>
                <a:gd name="T28" fmla="*/ 5 w 51"/>
                <a:gd name="T29" fmla="*/ 40 h 50"/>
                <a:gd name="T30" fmla="*/ 1 w 51"/>
                <a:gd name="T31" fmla="*/ 33 h 50"/>
                <a:gd name="T32" fmla="*/ 0 w 51"/>
                <a:gd name="T33" fmla="*/ 25 h 50"/>
                <a:gd name="T34" fmla="*/ 1 w 51"/>
                <a:gd name="T35" fmla="*/ 17 h 50"/>
                <a:gd name="T36" fmla="*/ 5 w 51"/>
                <a:gd name="T37" fmla="*/ 10 h 50"/>
                <a:gd name="T38" fmla="*/ 10 w 51"/>
                <a:gd name="T39" fmla="*/ 4 h 50"/>
                <a:gd name="T40" fmla="*/ 17 w 51"/>
                <a:gd name="T41" fmla="*/ 1 h 50"/>
                <a:gd name="T42" fmla="*/ 25 w 51"/>
                <a:gd name="T4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50">
                  <a:moveTo>
                    <a:pt x="25" y="0"/>
                  </a:moveTo>
                  <a:lnTo>
                    <a:pt x="25" y="0"/>
                  </a:lnTo>
                  <a:lnTo>
                    <a:pt x="33" y="1"/>
                  </a:lnTo>
                  <a:lnTo>
                    <a:pt x="40" y="4"/>
                  </a:lnTo>
                  <a:lnTo>
                    <a:pt x="46" y="10"/>
                  </a:lnTo>
                  <a:lnTo>
                    <a:pt x="50" y="17"/>
                  </a:lnTo>
                  <a:lnTo>
                    <a:pt x="51" y="25"/>
                  </a:lnTo>
                  <a:lnTo>
                    <a:pt x="50" y="33"/>
                  </a:lnTo>
                  <a:lnTo>
                    <a:pt x="46" y="40"/>
                  </a:lnTo>
                  <a:lnTo>
                    <a:pt x="40" y="46"/>
                  </a:lnTo>
                  <a:lnTo>
                    <a:pt x="33" y="49"/>
                  </a:lnTo>
                  <a:lnTo>
                    <a:pt x="25" y="50"/>
                  </a:lnTo>
                  <a:lnTo>
                    <a:pt x="17" y="49"/>
                  </a:lnTo>
                  <a:lnTo>
                    <a:pt x="10" y="46"/>
                  </a:lnTo>
                  <a:lnTo>
                    <a:pt x="5" y="40"/>
                  </a:lnTo>
                  <a:lnTo>
                    <a:pt x="1" y="33"/>
                  </a:lnTo>
                  <a:lnTo>
                    <a:pt x="0" y="25"/>
                  </a:lnTo>
                  <a:lnTo>
                    <a:pt x="1" y="17"/>
                  </a:lnTo>
                  <a:lnTo>
                    <a:pt x="5" y="10"/>
                  </a:lnTo>
                  <a:lnTo>
                    <a:pt x="10" y="4"/>
                  </a:lnTo>
                  <a:lnTo>
                    <a:pt x="17" y="1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2"/>
            <p:cNvSpPr>
              <a:spLocks noEditPoints="1"/>
            </p:cNvSpPr>
            <p:nvPr/>
          </p:nvSpPr>
          <p:spPr bwMode="auto">
            <a:xfrm>
              <a:off x="774" y="1895"/>
              <a:ext cx="458" cy="509"/>
            </a:xfrm>
            <a:custGeom>
              <a:avLst/>
              <a:gdLst>
                <a:gd name="T0" fmla="*/ 131 w 458"/>
                <a:gd name="T1" fmla="*/ 62 h 509"/>
                <a:gd name="T2" fmla="*/ 87 w 458"/>
                <a:gd name="T3" fmla="*/ 106 h 509"/>
                <a:gd name="T4" fmla="*/ 76 w 458"/>
                <a:gd name="T5" fmla="*/ 178 h 509"/>
                <a:gd name="T6" fmla="*/ 59 w 458"/>
                <a:gd name="T7" fmla="*/ 202 h 509"/>
                <a:gd name="T8" fmla="*/ 66 w 458"/>
                <a:gd name="T9" fmla="*/ 259 h 509"/>
                <a:gd name="T10" fmla="*/ 76 w 458"/>
                <a:gd name="T11" fmla="*/ 292 h 509"/>
                <a:gd name="T12" fmla="*/ 85 w 458"/>
                <a:gd name="T13" fmla="*/ 337 h 509"/>
                <a:gd name="T14" fmla="*/ 97 w 458"/>
                <a:gd name="T15" fmla="*/ 366 h 509"/>
                <a:gd name="T16" fmla="*/ 111 w 458"/>
                <a:gd name="T17" fmla="*/ 394 h 509"/>
                <a:gd name="T18" fmla="*/ 139 w 458"/>
                <a:gd name="T19" fmla="*/ 431 h 509"/>
                <a:gd name="T20" fmla="*/ 182 w 458"/>
                <a:gd name="T21" fmla="*/ 453 h 509"/>
                <a:gd name="T22" fmla="*/ 246 w 458"/>
                <a:gd name="T23" fmla="*/ 458 h 509"/>
                <a:gd name="T24" fmla="*/ 300 w 458"/>
                <a:gd name="T25" fmla="*/ 444 h 509"/>
                <a:gd name="T26" fmla="*/ 334 w 458"/>
                <a:gd name="T27" fmla="*/ 413 h 509"/>
                <a:gd name="T28" fmla="*/ 359 w 458"/>
                <a:gd name="T29" fmla="*/ 370 h 509"/>
                <a:gd name="T30" fmla="*/ 366 w 458"/>
                <a:gd name="T31" fmla="*/ 354 h 509"/>
                <a:gd name="T32" fmla="*/ 378 w 458"/>
                <a:gd name="T33" fmla="*/ 315 h 509"/>
                <a:gd name="T34" fmla="*/ 383 w 458"/>
                <a:gd name="T35" fmla="*/ 272 h 509"/>
                <a:gd name="T36" fmla="*/ 407 w 458"/>
                <a:gd name="T37" fmla="*/ 255 h 509"/>
                <a:gd name="T38" fmla="*/ 387 w 458"/>
                <a:gd name="T39" fmla="*/ 193 h 509"/>
                <a:gd name="T40" fmla="*/ 381 w 458"/>
                <a:gd name="T41" fmla="*/ 136 h 509"/>
                <a:gd name="T42" fmla="*/ 352 w 458"/>
                <a:gd name="T43" fmla="*/ 81 h 509"/>
                <a:gd name="T44" fmla="*/ 297 w 458"/>
                <a:gd name="T45" fmla="*/ 52 h 509"/>
                <a:gd name="T46" fmla="*/ 280 w 458"/>
                <a:gd name="T47" fmla="*/ 0 h 509"/>
                <a:gd name="T48" fmla="*/ 357 w 458"/>
                <a:gd name="T49" fmla="*/ 20 h 509"/>
                <a:gd name="T50" fmla="*/ 412 w 458"/>
                <a:gd name="T51" fmla="*/ 76 h 509"/>
                <a:gd name="T52" fmla="*/ 433 w 458"/>
                <a:gd name="T53" fmla="*/ 153 h 509"/>
                <a:gd name="T54" fmla="*/ 454 w 458"/>
                <a:gd name="T55" fmla="*/ 182 h 509"/>
                <a:gd name="T56" fmla="*/ 457 w 458"/>
                <a:gd name="T57" fmla="*/ 266 h 509"/>
                <a:gd name="T58" fmla="*/ 432 w 458"/>
                <a:gd name="T59" fmla="*/ 299 h 509"/>
                <a:gd name="T60" fmla="*/ 420 w 458"/>
                <a:gd name="T61" fmla="*/ 353 h 509"/>
                <a:gd name="T62" fmla="*/ 407 w 458"/>
                <a:gd name="T63" fmla="*/ 388 h 509"/>
                <a:gd name="T64" fmla="*/ 395 w 458"/>
                <a:gd name="T65" fmla="*/ 412 h 509"/>
                <a:gd name="T66" fmla="*/ 370 w 458"/>
                <a:gd name="T67" fmla="*/ 450 h 509"/>
                <a:gd name="T68" fmla="*/ 330 w 458"/>
                <a:gd name="T69" fmla="*/ 484 h 509"/>
                <a:gd name="T70" fmla="*/ 269 w 458"/>
                <a:gd name="T71" fmla="*/ 506 h 509"/>
                <a:gd name="T72" fmla="*/ 188 w 458"/>
                <a:gd name="T73" fmla="*/ 506 h 509"/>
                <a:gd name="T74" fmla="*/ 128 w 458"/>
                <a:gd name="T75" fmla="*/ 484 h 509"/>
                <a:gd name="T76" fmla="*/ 88 w 458"/>
                <a:gd name="T77" fmla="*/ 450 h 509"/>
                <a:gd name="T78" fmla="*/ 62 w 458"/>
                <a:gd name="T79" fmla="*/ 412 h 509"/>
                <a:gd name="T80" fmla="*/ 50 w 458"/>
                <a:gd name="T81" fmla="*/ 388 h 509"/>
                <a:gd name="T82" fmla="*/ 37 w 458"/>
                <a:gd name="T83" fmla="*/ 353 h 509"/>
                <a:gd name="T84" fmla="*/ 26 w 458"/>
                <a:gd name="T85" fmla="*/ 299 h 509"/>
                <a:gd name="T86" fmla="*/ 1 w 458"/>
                <a:gd name="T87" fmla="*/ 266 h 509"/>
                <a:gd name="T88" fmla="*/ 4 w 458"/>
                <a:gd name="T89" fmla="*/ 182 h 509"/>
                <a:gd name="T90" fmla="*/ 25 w 458"/>
                <a:gd name="T91" fmla="*/ 153 h 509"/>
                <a:gd name="T92" fmla="*/ 46 w 458"/>
                <a:gd name="T93" fmla="*/ 76 h 509"/>
                <a:gd name="T94" fmla="*/ 101 w 458"/>
                <a:gd name="T95" fmla="*/ 20 h 509"/>
                <a:gd name="T96" fmla="*/ 178 w 458"/>
                <a:gd name="T9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8" h="509">
                  <a:moveTo>
                    <a:pt x="178" y="51"/>
                  </a:moveTo>
                  <a:lnTo>
                    <a:pt x="162" y="52"/>
                  </a:lnTo>
                  <a:lnTo>
                    <a:pt x="146" y="56"/>
                  </a:lnTo>
                  <a:lnTo>
                    <a:pt x="131" y="62"/>
                  </a:lnTo>
                  <a:lnTo>
                    <a:pt x="117" y="71"/>
                  </a:lnTo>
                  <a:lnTo>
                    <a:pt x="106" y="81"/>
                  </a:lnTo>
                  <a:lnTo>
                    <a:pt x="96" y="92"/>
                  </a:lnTo>
                  <a:lnTo>
                    <a:pt x="87" y="106"/>
                  </a:lnTo>
                  <a:lnTo>
                    <a:pt x="81" y="121"/>
                  </a:lnTo>
                  <a:lnTo>
                    <a:pt x="77" y="136"/>
                  </a:lnTo>
                  <a:lnTo>
                    <a:pt x="76" y="153"/>
                  </a:lnTo>
                  <a:lnTo>
                    <a:pt x="76" y="178"/>
                  </a:lnTo>
                  <a:lnTo>
                    <a:pt x="75" y="186"/>
                  </a:lnTo>
                  <a:lnTo>
                    <a:pt x="71" y="193"/>
                  </a:lnTo>
                  <a:lnTo>
                    <a:pt x="66" y="198"/>
                  </a:lnTo>
                  <a:lnTo>
                    <a:pt x="59" y="202"/>
                  </a:lnTo>
                  <a:lnTo>
                    <a:pt x="50" y="204"/>
                  </a:lnTo>
                  <a:lnTo>
                    <a:pt x="50" y="255"/>
                  </a:lnTo>
                  <a:lnTo>
                    <a:pt x="59" y="256"/>
                  </a:lnTo>
                  <a:lnTo>
                    <a:pt x="66" y="259"/>
                  </a:lnTo>
                  <a:lnTo>
                    <a:pt x="71" y="265"/>
                  </a:lnTo>
                  <a:lnTo>
                    <a:pt x="75" y="272"/>
                  </a:lnTo>
                  <a:lnTo>
                    <a:pt x="76" y="280"/>
                  </a:lnTo>
                  <a:lnTo>
                    <a:pt x="76" y="292"/>
                  </a:lnTo>
                  <a:lnTo>
                    <a:pt x="78" y="304"/>
                  </a:lnTo>
                  <a:lnTo>
                    <a:pt x="80" y="315"/>
                  </a:lnTo>
                  <a:lnTo>
                    <a:pt x="83" y="326"/>
                  </a:lnTo>
                  <a:lnTo>
                    <a:pt x="85" y="337"/>
                  </a:lnTo>
                  <a:lnTo>
                    <a:pt x="89" y="346"/>
                  </a:lnTo>
                  <a:lnTo>
                    <a:pt x="92" y="354"/>
                  </a:lnTo>
                  <a:lnTo>
                    <a:pt x="94" y="361"/>
                  </a:lnTo>
                  <a:lnTo>
                    <a:pt x="97" y="366"/>
                  </a:lnTo>
                  <a:lnTo>
                    <a:pt x="98" y="369"/>
                  </a:lnTo>
                  <a:lnTo>
                    <a:pt x="99" y="370"/>
                  </a:lnTo>
                  <a:lnTo>
                    <a:pt x="105" y="382"/>
                  </a:lnTo>
                  <a:lnTo>
                    <a:pt x="111" y="394"/>
                  </a:lnTo>
                  <a:lnTo>
                    <a:pt x="117" y="404"/>
                  </a:lnTo>
                  <a:lnTo>
                    <a:pt x="124" y="413"/>
                  </a:lnTo>
                  <a:lnTo>
                    <a:pt x="131" y="423"/>
                  </a:lnTo>
                  <a:lnTo>
                    <a:pt x="139" y="431"/>
                  </a:lnTo>
                  <a:lnTo>
                    <a:pt x="148" y="438"/>
                  </a:lnTo>
                  <a:lnTo>
                    <a:pt x="158" y="444"/>
                  </a:lnTo>
                  <a:lnTo>
                    <a:pt x="169" y="449"/>
                  </a:lnTo>
                  <a:lnTo>
                    <a:pt x="182" y="453"/>
                  </a:lnTo>
                  <a:lnTo>
                    <a:pt x="195" y="456"/>
                  </a:lnTo>
                  <a:lnTo>
                    <a:pt x="211" y="458"/>
                  </a:lnTo>
                  <a:lnTo>
                    <a:pt x="229" y="458"/>
                  </a:lnTo>
                  <a:lnTo>
                    <a:pt x="246" y="458"/>
                  </a:lnTo>
                  <a:lnTo>
                    <a:pt x="262" y="456"/>
                  </a:lnTo>
                  <a:lnTo>
                    <a:pt x="276" y="453"/>
                  </a:lnTo>
                  <a:lnTo>
                    <a:pt x="289" y="449"/>
                  </a:lnTo>
                  <a:lnTo>
                    <a:pt x="300" y="444"/>
                  </a:lnTo>
                  <a:lnTo>
                    <a:pt x="310" y="438"/>
                  </a:lnTo>
                  <a:lnTo>
                    <a:pt x="318" y="431"/>
                  </a:lnTo>
                  <a:lnTo>
                    <a:pt x="326" y="423"/>
                  </a:lnTo>
                  <a:lnTo>
                    <a:pt x="334" y="413"/>
                  </a:lnTo>
                  <a:lnTo>
                    <a:pt x="340" y="404"/>
                  </a:lnTo>
                  <a:lnTo>
                    <a:pt x="347" y="394"/>
                  </a:lnTo>
                  <a:lnTo>
                    <a:pt x="353" y="382"/>
                  </a:lnTo>
                  <a:lnTo>
                    <a:pt x="359" y="370"/>
                  </a:lnTo>
                  <a:lnTo>
                    <a:pt x="360" y="369"/>
                  </a:lnTo>
                  <a:lnTo>
                    <a:pt x="361" y="366"/>
                  </a:lnTo>
                  <a:lnTo>
                    <a:pt x="363" y="361"/>
                  </a:lnTo>
                  <a:lnTo>
                    <a:pt x="366" y="354"/>
                  </a:lnTo>
                  <a:lnTo>
                    <a:pt x="369" y="346"/>
                  </a:lnTo>
                  <a:lnTo>
                    <a:pt x="372" y="337"/>
                  </a:lnTo>
                  <a:lnTo>
                    <a:pt x="375" y="326"/>
                  </a:lnTo>
                  <a:lnTo>
                    <a:pt x="378" y="315"/>
                  </a:lnTo>
                  <a:lnTo>
                    <a:pt x="380" y="304"/>
                  </a:lnTo>
                  <a:lnTo>
                    <a:pt x="381" y="292"/>
                  </a:lnTo>
                  <a:lnTo>
                    <a:pt x="382" y="280"/>
                  </a:lnTo>
                  <a:lnTo>
                    <a:pt x="383" y="272"/>
                  </a:lnTo>
                  <a:lnTo>
                    <a:pt x="387" y="265"/>
                  </a:lnTo>
                  <a:lnTo>
                    <a:pt x="392" y="259"/>
                  </a:lnTo>
                  <a:lnTo>
                    <a:pt x="399" y="256"/>
                  </a:lnTo>
                  <a:lnTo>
                    <a:pt x="407" y="255"/>
                  </a:lnTo>
                  <a:lnTo>
                    <a:pt x="407" y="204"/>
                  </a:lnTo>
                  <a:lnTo>
                    <a:pt x="399" y="202"/>
                  </a:lnTo>
                  <a:lnTo>
                    <a:pt x="392" y="198"/>
                  </a:lnTo>
                  <a:lnTo>
                    <a:pt x="387" y="193"/>
                  </a:lnTo>
                  <a:lnTo>
                    <a:pt x="383" y="186"/>
                  </a:lnTo>
                  <a:lnTo>
                    <a:pt x="382" y="178"/>
                  </a:lnTo>
                  <a:lnTo>
                    <a:pt x="382" y="153"/>
                  </a:lnTo>
                  <a:lnTo>
                    <a:pt x="381" y="136"/>
                  </a:lnTo>
                  <a:lnTo>
                    <a:pt x="376" y="121"/>
                  </a:lnTo>
                  <a:lnTo>
                    <a:pt x="370" y="106"/>
                  </a:lnTo>
                  <a:lnTo>
                    <a:pt x="362" y="92"/>
                  </a:lnTo>
                  <a:lnTo>
                    <a:pt x="352" y="81"/>
                  </a:lnTo>
                  <a:lnTo>
                    <a:pt x="340" y="71"/>
                  </a:lnTo>
                  <a:lnTo>
                    <a:pt x="327" y="62"/>
                  </a:lnTo>
                  <a:lnTo>
                    <a:pt x="312" y="56"/>
                  </a:lnTo>
                  <a:lnTo>
                    <a:pt x="297" y="52"/>
                  </a:lnTo>
                  <a:lnTo>
                    <a:pt x="280" y="51"/>
                  </a:lnTo>
                  <a:lnTo>
                    <a:pt x="178" y="51"/>
                  </a:lnTo>
                  <a:close/>
                  <a:moveTo>
                    <a:pt x="178" y="0"/>
                  </a:moveTo>
                  <a:lnTo>
                    <a:pt x="280" y="0"/>
                  </a:lnTo>
                  <a:lnTo>
                    <a:pt x="301" y="1"/>
                  </a:lnTo>
                  <a:lnTo>
                    <a:pt x="320" y="5"/>
                  </a:lnTo>
                  <a:lnTo>
                    <a:pt x="339" y="12"/>
                  </a:lnTo>
                  <a:lnTo>
                    <a:pt x="357" y="20"/>
                  </a:lnTo>
                  <a:lnTo>
                    <a:pt x="373" y="32"/>
                  </a:lnTo>
                  <a:lnTo>
                    <a:pt x="388" y="45"/>
                  </a:lnTo>
                  <a:lnTo>
                    <a:pt x="401" y="59"/>
                  </a:lnTo>
                  <a:lnTo>
                    <a:pt x="412" y="76"/>
                  </a:lnTo>
                  <a:lnTo>
                    <a:pt x="421" y="93"/>
                  </a:lnTo>
                  <a:lnTo>
                    <a:pt x="427" y="112"/>
                  </a:lnTo>
                  <a:lnTo>
                    <a:pt x="432" y="132"/>
                  </a:lnTo>
                  <a:lnTo>
                    <a:pt x="433" y="153"/>
                  </a:lnTo>
                  <a:lnTo>
                    <a:pt x="433" y="160"/>
                  </a:lnTo>
                  <a:lnTo>
                    <a:pt x="441" y="166"/>
                  </a:lnTo>
                  <a:lnTo>
                    <a:pt x="448" y="173"/>
                  </a:lnTo>
                  <a:lnTo>
                    <a:pt x="454" y="182"/>
                  </a:lnTo>
                  <a:lnTo>
                    <a:pt x="457" y="192"/>
                  </a:lnTo>
                  <a:lnTo>
                    <a:pt x="458" y="204"/>
                  </a:lnTo>
                  <a:lnTo>
                    <a:pt x="458" y="255"/>
                  </a:lnTo>
                  <a:lnTo>
                    <a:pt x="457" y="266"/>
                  </a:lnTo>
                  <a:lnTo>
                    <a:pt x="453" y="276"/>
                  </a:lnTo>
                  <a:lnTo>
                    <a:pt x="448" y="285"/>
                  </a:lnTo>
                  <a:lnTo>
                    <a:pt x="440" y="293"/>
                  </a:lnTo>
                  <a:lnTo>
                    <a:pt x="432" y="299"/>
                  </a:lnTo>
                  <a:lnTo>
                    <a:pt x="430" y="313"/>
                  </a:lnTo>
                  <a:lnTo>
                    <a:pt x="427" y="327"/>
                  </a:lnTo>
                  <a:lnTo>
                    <a:pt x="424" y="341"/>
                  </a:lnTo>
                  <a:lnTo>
                    <a:pt x="420" y="353"/>
                  </a:lnTo>
                  <a:lnTo>
                    <a:pt x="417" y="364"/>
                  </a:lnTo>
                  <a:lnTo>
                    <a:pt x="413" y="373"/>
                  </a:lnTo>
                  <a:lnTo>
                    <a:pt x="410" y="381"/>
                  </a:lnTo>
                  <a:lnTo>
                    <a:pt x="407" y="388"/>
                  </a:lnTo>
                  <a:lnTo>
                    <a:pt x="406" y="391"/>
                  </a:lnTo>
                  <a:lnTo>
                    <a:pt x="405" y="393"/>
                  </a:lnTo>
                  <a:lnTo>
                    <a:pt x="400" y="402"/>
                  </a:lnTo>
                  <a:lnTo>
                    <a:pt x="395" y="412"/>
                  </a:lnTo>
                  <a:lnTo>
                    <a:pt x="390" y="421"/>
                  </a:lnTo>
                  <a:lnTo>
                    <a:pt x="384" y="431"/>
                  </a:lnTo>
                  <a:lnTo>
                    <a:pt x="377" y="440"/>
                  </a:lnTo>
                  <a:lnTo>
                    <a:pt x="370" y="450"/>
                  </a:lnTo>
                  <a:lnTo>
                    <a:pt x="361" y="459"/>
                  </a:lnTo>
                  <a:lnTo>
                    <a:pt x="352" y="469"/>
                  </a:lnTo>
                  <a:lnTo>
                    <a:pt x="342" y="477"/>
                  </a:lnTo>
                  <a:lnTo>
                    <a:pt x="330" y="484"/>
                  </a:lnTo>
                  <a:lnTo>
                    <a:pt x="317" y="491"/>
                  </a:lnTo>
                  <a:lnTo>
                    <a:pt x="303" y="497"/>
                  </a:lnTo>
                  <a:lnTo>
                    <a:pt x="287" y="502"/>
                  </a:lnTo>
                  <a:lnTo>
                    <a:pt x="269" y="506"/>
                  </a:lnTo>
                  <a:lnTo>
                    <a:pt x="250" y="508"/>
                  </a:lnTo>
                  <a:lnTo>
                    <a:pt x="229" y="509"/>
                  </a:lnTo>
                  <a:lnTo>
                    <a:pt x="208" y="508"/>
                  </a:lnTo>
                  <a:lnTo>
                    <a:pt x="188" y="506"/>
                  </a:lnTo>
                  <a:lnTo>
                    <a:pt x="171" y="502"/>
                  </a:lnTo>
                  <a:lnTo>
                    <a:pt x="155" y="497"/>
                  </a:lnTo>
                  <a:lnTo>
                    <a:pt x="141" y="491"/>
                  </a:lnTo>
                  <a:lnTo>
                    <a:pt x="128" y="484"/>
                  </a:lnTo>
                  <a:lnTo>
                    <a:pt x="116" y="477"/>
                  </a:lnTo>
                  <a:lnTo>
                    <a:pt x="105" y="469"/>
                  </a:lnTo>
                  <a:lnTo>
                    <a:pt x="96" y="459"/>
                  </a:lnTo>
                  <a:lnTo>
                    <a:pt x="88" y="450"/>
                  </a:lnTo>
                  <a:lnTo>
                    <a:pt x="80" y="440"/>
                  </a:lnTo>
                  <a:lnTo>
                    <a:pt x="74" y="431"/>
                  </a:lnTo>
                  <a:lnTo>
                    <a:pt x="68" y="421"/>
                  </a:lnTo>
                  <a:lnTo>
                    <a:pt x="62" y="412"/>
                  </a:lnTo>
                  <a:lnTo>
                    <a:pt x="58" y="402"/>
                  </a:lnTo>
                  <a:lnTo>
                    <a:pt x="53" y="393"/>
                  </a:lnTo>
                  <a:lnTo>
                    <a:pt x="52" y="391"/>
                  </a:lnTo>
                  <a:lnTo>
                    <a:pt x="50" y="388"/>
                  </a:lnTo>
                  <a:lnTo>
                    <a:pt x="48" y="381"/>
                  </a:lnTo>
                  <a:lnTo>
                    <a:pt x="45" y="373"/>
                  </a:lnTo>
                  <a:lnTo>
                    <a:pt x="41" y="364"/>
                  </a:lnTo>
                  <a:lnTo>
                    <a:pt x="37" y="353"/>
                  </a:lnTo>
                  <a:lnTo>
                    <a:pt x="34" y="341"/>
                  </a:lnTo>
                  <a:lnTo>
                    <a:pt x="30" y="327"/>
                  </a:lnTo>
                  <a:lnTo>
                    <a:pt x="28" y="313"/>
                  </a:lnTo>
                  <a:lnTo>
                    <a:pt x="26" y="299"/>
                  </a:lnTo>
                  <a:lnTo>
                    <a:pt x="17" y="293"/>
                  </a:lnTo>
                  <a:lnTo>
                    <a:pt x="10" y="285"/>
                  </a:lnTo>
                  <a:lnTo>
                    <a:pt x="4" y="276"/>
                  </a:lnTo>
                  <a:lnTo>
                    <a:pt x="1" y="266"/>
                  </a:lnTo>
                  <a:lnTo>
                    <a:pt x="0" y="255"/>
                  </a:lnTo>
                  <a:lnTo>
                    <a:pt x="0" y="204"/>
                  </a:lnTo>
                  <a:lnTo>
                    <a:pt x="1" y="192"/>
                  </a:lnTo>
                  <a:lnTo>
                    <a:pt x="4" y="182"/>
                  </a:lnTo>
                  <a:lnTo>
                    <a:pt x="9" y="173"/>
                  </a:lnTo>
                  <a:lnTo>
                    <a:pt x="16" y="166"/>
                  </a:lnTo>
                  <a:lnTo>
                    <a:pt x="25" y="160"/>
                  </a:lnTo>
                  <a:lnTo>
                    <a:pt x="25" y="153"/>
                  </a:lnTo>
                  <a:lnTo>
                    <a:pt x="27" y="132"/>
                  </a:lnTo>
                  <a:lnTo>
                    <a:pt x="30" y="112"/>
                  </a:lnTo>
                  <a:lnTo>
                    <a:pt x="37" y="93"/>
                  </a:lnTo>
                  <a:lnTo>
                    <a:pt x="46" y="76"/>
                  </a:lnTo>
                  <a:lnTo>
                    <a:pt x="57" y="59"/>
                  </a:lnTo>
                  <a:lnTo>
                    <a:pt x="70" y="45"/>
                  </a:lnTo>
                  <a:lnTo>
                    <a:pt x="85" y="32"/>
                  </a:lnTo>
                  <a:lnTo>
                    <a:pt x="101" y="20"/>
                  </a:lnTo>
                  <a:lnTo>
                    <a:pt x="118" y="12"/>
                  </a:lnTo>
                  <a:lnTo>
                    <a:pt x="137" y="5"/>
                  </a:lnTo>
                  <a:lnTo>
                    <a:pt x="157" y="1"/>
                  </a:lnTo>
                  <a:lnTo>
                    <a:pt x="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1105" y="3066"/>
              <a:ext cx="510" cy="153"/>
            </a:xfrm>
            <a:custGeom>
              <a:avLst/>
              <a:gdLst>
                <a:gd name="T0" fmla="*/ 185 w 510"/>
                <a:gd name="T1" fmla="*/ 1 h 153"/>
                <a:gd name="T2" fmla="*/ 254 w 510"/>
                <a:gd name="T3" fmla="*/ 46 h 153"/>
                <a:gd name="T4" fmla="*/ 324 w 510"/>
                <a:gd name="T5" fmla="*/ 1 h 153"/>
                <a:gd name="T6" fmla="*/ 355 w 510"/>
                <a:gd name="T7" fmla="*/ 1 h 153"/>
                <a:gd name="T8" fmla="*/ 395 w 510"/>
                <a:gd name="T9" fmla="*/ 6 h 153"/>
                <a:gd name="T10" fmla="*/ 429 w 510"/>
                <a:gd name="T11" fmla="*/ 15 h 153"/>
                <a:gd name="T12" fmla="*/ 455 w 510"/>
                <a:gd name="T13" fmla="*/ 27 h 153"/>
                <a:gd name="T14" fmla="*/ 476 w 510"/>
                <a:gd name="T15" fmla="*/ 42 h 153"/>
                <a:gd name="T16" fmla="*/ 491 w 510"/>
                <a:gd name="T17" fmla="*/ 60 h 153"/>
                <a:gd name="T18" fmla="*/ 500 w 510"/>
                <a:gd name="T19" fmla="*/ 78 h 153"/>
                <a:gd name="T20" fmla="*/ 506 w 510"/>
                <a:gd name="T21" fmla="*/ 98 h 153"/>
                <a:gd name="T22" fmla="*/ 509 w 510"/>
                <a:gd name="T23" fmla="*/ 118 h 153"/>
                <a:gd name="T24" fmla="*/ 508 w 510"/>
                <a:gd name="T25" fmla="*/ 136 h 153"/>
                <a:gd name="T26" fmla="*/ 499 w 510"/>
                <a:gd name="T27" fmla="*/ 148 h 153"/>
                <a:gd name="T28" fmla="*/ 484 w 510"/>
                <a:gd name="T29" fmla="*/ 153 h 153"/>
                <a:gd name="T30" fmla="*/ 469 w 510"/>
                <a:gd name="T31" fmla="*/ 148 h 153"/>
                <a:gd name="T32" fmla="*/ 460 w 510"/>
                <a:gd name="T33" fmla="*/ 136 h 153"/>
                <a:gd name="T34" fmla="*/ 459 w 510"/>
                <a:gd name="T35" fmla="*/ 123 h 153"/>
                <a:gd name="T36" fmla="*/ 458 w 510"/>
                <a:gd name="T37" fmla="*/ 114 h 153"/>
                <a:gd name="T38" fmla="*/ 455 w 510"/>
                <a:gd name="T39" fmla="*/ 103 h 153"/>
                <a:gd name="T40" fmla="*/ 450 w 510"/>
                <a:gd name="T41" fmla="*/ 91 h 153"/>
                <a:gd name="T42" fmla="*/ 441 w 510"/>
                <a:gd name="T43" fmla="*/ 79 h 153"/>
                <a:gd name="T44" fmla="*/ 426 w 510"/>
                <a:gd name="T45" fmla="*/ 69 h 153"/>
                <a:gd name="T46" fmla="*/ 405 w 510"/>
                <a:gd name="T47" fmla="*/ 60 h 153"/>
                <a:gd name="T48" fmla="*/ 376 w 510"/>
                <a:gd name="T49" fmla="*/ 54 h 153"/>
                <a:gd name="T50" fmla="*/ 339 w 510"/>
                <a:gd name="T51" fmla="*/ 51 h 153"/>
                <a:gd name="T52" fmla="*/ 262 w 510"/>
                <a:gd name="T53" fmla="*/ 101 h 153"/>
                <a:gd name="T54" fmla="*/ 247 w 510"/>
                <a:gd name="T55" fmla="*/ 101 h 153"/>
                <a:gd name="T56" fmla="*/ 171 w 510"/>
                <a:gd name="T57" fmla="*/ 51 h 153"/>
                <a:gd name="T58" fmla="*/ 133 w 510"/>
                <a:gd name="T59" fmla="*/ 54 h 153"/>
                <a:gd name="T60" fmla="*/ 104 w 510"/>
                <a:gd name="T61" fmla="*/ 60 h 153"/>
                <a:gd name="T62" fmla="*/ 83 w 510"/>
                <a:gd name="T63" fmla="*/ 69 h 153"/>
                <a:gd name="T64" fmla="*/ 69 w 510"/>
                <a:gd name="T65" fmla="*/ 79 h 153"/>
                <a:gd name="T66" fmla="*/ 59 w 510"/>
                <a:gd name="T67" fmla="*/ 91 h 153"/>
                <a:gd name="T68" fmla="*/ 54 w 510"/>
                <a:gd name="T69" fmla="*/ 103 h 153"/>
                <a:gd name="T70" fmla="*/ 51 w 510"/>
                <a:gd name="T71" fmla="*/ 114 h 153"/>
                <a:gd name="T72" fmla="*/ 51 w 510"/>
                <a:gd name="T73" fmla="*/ 123 h 153"/>
                <a:gd name="T74" fmla="*/ 50 w 510"/>
                <a:gd name="T75" fmla="*/ 136 h 153"/>
                <a:gd name="T76" fmla="*/ 40 w 510"/>
                <a:gd name="T77" fmla="*/ 148 h 153"/>
                <a:gd name="T78" fmla="*/ 25 w 510"/>
                <a:gd name="T79" fmla="*/ 153 h 153"/>
                <a:gd name="T80" fmla="*/ 10 w 510"/>
                <a:gd name="T81" fmla="*/ 148 h 153"/>
                <a:gd name="T82" fmla="*/ 1 w 510"/>
                <a:gd name="T83" fmla="*/ 136 h 153"/>
                <a:gd name="T84" fmla="*/ 0 w 510"/>
                <a:gd name="T85" fmla="*/ 118 h 153"/>
                <a:gd name="T86" fmla="*/ 3 w 510"/>
                <a:gd name="T87" fmla="*/ 98 h 153"/>
                <a:gd name="T88" fmla="*/ 9 w 510"/>
                <a:gd name="T89" fmla="*/ 78 h 153"/>
                <a:gd name="T90" fmla="*/ 19 w 510"/>
                <a:gd name="T91" fmla="*/ 60 h 153"/>
                <a:gd name="T92" fmla="*/ 34 w 510"/>
                <a:gd name="T93" fmla="*/ 42 h 153"/>
                <a:gd name="T94" fmla="*/ 54 w 510"/>
                <a:gd name="T95" fmla="*/ 27 h 153"/>
                <a:gd name="T96" fmla="*/ 81 w 510"/>
                <a:gd name="T97" fmla="*/ 15 h 153"/>
                <a:gd name="T98" fmla="*/ 114 w 510"/>
                <a:gd name="T99" fmla="*/ 6 h 153"/>
                <a:gd name="T100" fmla="*/ 155 w 510"/>
                <a:gd name="T101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10" h="153">
                  <a:moveTo>
                    <a:pt x="178" y="0"/>
                  </a:moveTo>
                  <a:lnTo>
                    <a:pt x="185" y="1"/>
                  </a:lnTo>
                  <a:lnTo>
                    <a:pt x="192" y="4"/>
                  </a:lnTo>
                  <a:lnTo>
                    <a:pt x="254" y="46"/>
                  </a:lnTo>
                  <a:lnTo>
                    <a:pt x="317" y="4"/>
                  </a:lnTo>
                  <a:lnTo>
                    <a:pt x="324" y="1"/>
                  </a:lnTo>
                  <a:lnTo>
                    <a:pt x="331" y="0"/>
                  </a:lnTo>
                  <a:lnTo>
                    <a:pt x="355" y="1"/>
                  </a:lnTo>
                  <a:lnTo>
                    <a:pt x="376" y="2"/>
                  </a:lnTo>
                  <a:lnTo>
                    <a:pt x="395" y="6"/>
                  </a:lnTo>
                  <a:lnTo>
                    <a:pt x="413" y="9"/>
                  </a:lnTo>
                  <a:lnTo>
                    <a:pt x="429" y="15"/>
                  </a:lnTo>
                  <a:lnTo>
                    <a:pt x="443" y="20"/>
                  </a:lnTo>
                  <a:lnTo>
                    <a:pt x="455" y="27"/>
                  </a:lnTo>
                  <a:lnTo>
                    <a:pt x="466" y="34"/>
                  </a:lnTo>
                  <a:lnTo>
                    <a:pt x="476" y="42"/>
                  </a:lnTo>
                  <a:lnTo>
                    <a:pt x="484" y="51"/>
                  </a:lnTo>
                  <a:lnTo>
                    <a:pt x="491" y="60"/>
                  </a:lnTo>
                  <a:lnTo>
                    <a:pt x="496" y="69"/>
                  </a:lnTo>
                  <a:lnTo>
                    <a:pt x="500" y="78"/>
                  </a:lnTo>
                  <a:lnTo>
                    <a:pt x="504" y="88"/>
                  </a:lnTo>
                  <a:lnTo>
                    <a:pt x="506" y="98"/>
                  </a:lnTo>
                  <a:lnTo>
                    <a:pt x="508" y="108"/>
                  </a:lnTo>
                  <a:lnTo>
                    <a:pt x="509" y="118"/>
                  </a:lnTo>
                  <a:lnTo>
                    <a:pt x="510" y="128"/>
                  </a:lnTo>
                  <a:lnTo>
                    <a:pt x="508" y="136"/>
                  </a:lnTo>
                  <a:lnTo>
                    <a:pt x="504" y="142"/>
                  </a:lnTo>
                  <a:lnTo>
                    <a:pt x="499" y="148"/>
                  </a:lnTo>
                  <a:lnTo>
                    <a:pt x="492" y="152"/>
                  </a:lnTo>
                  <a:lnTo>
                    <a:pt x="484" y="153"/>
                  </a:lnTo>
                  <a:lnTo>
                    <a:pt x="476" y="152"/>
                  </a:lnTo>
                  <a:lnTo>
                    <a:pt x="469" y="148"/>
                  </a:lnTo>
                  <a:lnTo>
                    <a:pt x="463" y="142"/>
                  </a:lnTo>
                  <a:lnTo>
                    <a:pt x="460" y="136"/>
                  </a:lnTo>
                  <a:lnTo>
                    <a:pt x="459" y="128"/>
                  </a:lnTo>
                  <a:lnTo>
                    <a:pt x="459" y="123"/>
                  </a:lnTo>
                  <a:lnTo>
                    <a:pt x="458" y="119"/>
                  </a:lnTo>
                  <a:lnTo>
                    <a:pt x="458" y="114"/>
                  </a:lnTo>
                  <a:lnTo>
                    <a:pt x="457" y="109"/>
                  </a:lnTo>
                  <a:lnTo>
                    <a:pt x="455" y="103"/>
                  </a:lnTo>
                  <a:lnTo>
                    <a:pt x="453" y="97"/>
                  </a:lnTo>
                  <a:lnTo>
                    <a:pt x="450" y="91"/>
                  </a:lnTo>
                  <a:lnTo>
                    <a:pt x="446" y="85"/>
                  </a:lnTo>
                  <a:lnTo>
                    <a:pt x="441" y="79"/>
                  </a:lnTo>
                  <a:lnTo>
                    <a:pt x="434" y="74"/>
                  </a:lnTo>
                  <a:lnTo>
                    <a:pt x="426" y="69"/>
                  </a:lnTo>
                  <a:lnTo>
                    <a:pt x="416" y="64"/>
                  </a:lnTo>
                  <a:lnTo>
                    <a:pt x="405" y="60"/>
                  </a:lnTo>
                  <a:lnTo>
                    <a:pt x="392" y="57"/>
                  </a:lnTo>
                  <a:lnTo>
                    <a:pt x="376" y="54"/>
                  </a:lnTo>
                  <a:lnTo>
                    <a:pt x="358" y="52"/>
                  </a:lnTo>
                  <a:lnTo>
                    <a:pt x="339" y="51"/>
                  </a:lnTo>
                  <a:lnTo>
                    <a:pt x="269" y="98"/>
                  </a:lnTo>
                  <a:lnTo>
                    <a:pt x="262" y="101"/>
                  </a:lnTo>
                  <a:lnTo>
                    <a:pt x="254" y="102"/>
                  </a:lnTo>
                  <a:lnTo>
                    <a:pt x="247" y="101"/>
                  </a:lnTo>
                  <a:lnTo>
                    <a:pt x="241" y="98"/>
                  </a:lnTo>
                  <a:lnTo>
                    <a:pt x="171" y="51"/>
                  </a:lnTo>
                  <a:lnTo>
                    <a:pt x="151" y="52"/>
                  </a:lnTo>
                  <a:lnTo>
                    <a:pt x="133" y="54"/>
                  </a:lnTo>
                  <a:lnTo>
                    <a:pt x="118" y="57"/>
                  </a:lnTo>
                  <a:lnTo>
                    <a:pt x="104" y="60"/>
                  </a:lnTo>
                  <a:lnTo>
                    <a:pt x="93" y="64"/>
                  </a:lnTo>
                  <a:lnTo>
                    <a:pt x="83" y="69"/>
                  </a:lnTo>
                  <a:lnTo>
                    <a:pt x="75" y="74"/>
                  </a:lnTo>
                  <a:lnTo>
                    <a:pt x="69" y="79"/>
                  </a:lnTo>
                  <a:lnTo>
                    <a:pt x="63" y="85"/>
                  </a:lnTo>
                  <a:lnTo>
                    <a:pt x="59" y="91"/>
                  </a:lnTo>
                  <a:lnTo>
                    <a:pt x="56" y="97"/>
                  </a:lnTo>
                  <a:lnTo>
                    <a:pt x="54" y="103"/>
                  </a:lnTo>
                  <a:lnTo>
                    <a:pt x="52" y="109"/>
                  </a:lnTo>
                  <a:lnTo>
                    <a:pt x="51" y="114"/>
                  </a:lnTo>
                  <a:lnTo>
                    <a:pt x="51" y="119"/>
                  </a:lnTo>
                  <a:lnTo>
                    <a:pt x="51" y="123"/>
                  </a:lnTo>
                  <a:lnTo>
                    <a:pt x="51" y="128"/>
                  </a:lnTo>
                  <a:lnTo>
                    <a:pt x="50" y="136"/>
                  </a:lnTo>
                  <a:lnTo>
                    <a:pt x="46" y="142"/>
                  </a:lnTo>
                  <a:lnTo>
                    <a:pt x="40" y="148"/>
                  </a:lnTo>
                  <a:lnTo>
                    <a:pt x="33" y="152"/>
                  </a:lnTo>
                  <a:lnTo>
                    <a:pt x="25" y="153"/>
                  </a:lnTo>
                  <a:lnTo>
                    <a:pt x="17" y="152"/>
                  </a:lnTo>
                  <a:lnTo>
                    <a:pt x="10" y="148"/>
                  </a:lnTo>
                  <a:lnTo>
                    <a:pt x="5" y="142"/>
                  </a:lnTo>
                  <a:lnTo>
                    <a:pt x="1" y="136"/>
                  </a:lnTo>
                  <a:lnTo>
                    <a:pt x="0" y="128"/>
                  </a:lnTo>
                  <a:lnTo>
                    <a:pt x="0" y="118"/>
                  </a:lnTo>
                  <a:lnTo>
                    <a:pt x="1" y="108"/>
                  </a:lnTo>
                  <a:lnTo>
                    <a:pt x="3" y="98"/>
                  </a:lnTo>
                  <a:lnTo>
                    <a:pt x="5" y="88"/>
                  </a:lnTo>
                  <a:lnTo>
                    <a:pt x="9" y="78"/>
                  </a:lnTo>
                  <a:lnTo>
                    <a:pt x="13" y="69"/>
                  </a:lnTo>
                  <a:lnTo>
                    <a:pt x="19" y="60"/>
                  </a:lnTo>
                  <a:lnTo>
                    <a:pt x="26" y="51"/>
                  </a:lnTo>
                  <a:lnTo>
                    <a:pt x="34" y="42"/>
                  </a:lnTo>
                  <a:lnTo>
                    <a:pt x="43" y="34"/>
                  </a:lnTo>
                  <a:lnTo>
                    <a:pt x="54" y="27"/>
                  </a:lnTo>
                  <a:lnTo>
                    <a:pt x="66" y="20"/>
                  </a:lnTo>
                  <a:lnTo>
                    <a:pt x="81" y="15"/>
                  </a:lnTo>
                  <a:lnTo>
                    <a:pt x="96" y="9"/>
                  </a:lnTo>
                  <a:lnTo>
                    <a:pt x="114" y="6"/>
                  </a:lnTo>
                  <a:lnTo>
                    <a:pt x="133" y="2"/>
                  </a:lnTo>
                  <a:lnTo>
                    <a:pt x="155" y="1"/>
                  </a:lnTo>
                  <a:lnTo>
                    <a:pt x="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1869" y="2761"/>
              <a:ext cx="53" cy="458"/>
            </a:xfrm>
            <a:custGeom>
              <a:avLst/>
              <a:gdLst>
                <a:gd name="T0" fmla="*/ 28 w 53"/>
                <a:gd name="T1" fmla="*/ 0 h 458"/>
                <a:gd name="T2" fmla="*/ 28 w 53"/>
                <a:gd name="T3" fmla="*/ 0 h 458"/>
                <a:gd name="T4" fmla="*/ 36 w 53"/>
                <a:gd name="T5" fmla="*/ 1 h 458"/>
                <a:gd name="T6" fmla="*/ 42 w 53"/>
                <a:gd name="T7" fmla="*/ 4 h 458"/>
                <a:gd name="T8" fmla="*/ 48 w 53"/>
                <a:gd name="T9" fmla="*/ 10 h 458"/>
                <a:gd name="T10" fmla="*/ 52 w 53"/>
                <a:gd name="T11" fmla="*/ 17 h 458"/>
                <a:gd name="T12" fmla="*/ 53 w 53"/>
                <a:gd name="T13" fmla="*/ 25 h 458"/>
                <a:gd name="T14" fmla="*/ 51 w 53"/>
                <a:gd name="T15" fmla="*/ 433 h 458"/>
                <a:gd name="T16" fmla="*/ 50 w 53"/>
                <a:gd name="T17" fmla="*/ 441 h 458"/>
                <a:gd name="T18" fmla="*/ 46 w 53"/>
                <a:gd name="T19" fmla="*/ 447 h 458"/>
                <a:gd name="T20" fmla="*/ 41 w 53"/>
                <a:gd name="T21" fmla="*/ 453 h 458"/>
                <a:gd name="T22" fmla="*/ 34 w 53"/>
                <a:gd name="T23" fmla="*/ 457 h 458"/>
                <a:gd name="T24" fmla="*/ 26 w 53"/>
                <a:gd name="T25" fmla="*/ 458 h 458"/>
                <a:gd name="T26" fmla="*/ 26 w 53"/>
                <a:gd name="T27" fmla="*/ 458 h 458"/>
                <a:gd name="T28" fmla="*/ 18 w 53"/>
                <a:gd name="T29" fmla="*/ 457 h 458"/>
                <a:gd name="T30" fmla="*/ 11 w 53"/>
                <a:gd name="T31" fmla="*/ 453 h 458"/>
                <a:gd name="T32" fmla="*/ 5 w 53"/>
                <a:gd name="T33" fmla="*/ 447 h 458"/>
                <a:gd name="T34" fmla="*/ 2 w 53"/>
                <a:gd name="T35" fmla="*/ 441 h 458"/>
                <a:gd name="T36" fmla="*/ 0 w 53"/>
                <a:gd name="T37" fmla="*/ 432 h 458"/>
                <a:gd name="T38" fmla="*/ 2 w 53"/>
                <a:gd name="T39" fmla="*/ 25 h 458"/>
                <a:gd name="T40" fmla="*/ 3 w 53"/>
                <a:gd name="T41" fmla="*/ 17 h 458"/>
                <a:gd name="T42" fmla="*/ 7 w 53"/>
                <a:gd name="T43" fmla="*/ 10 h 458"/>
                <a:gd name="T44" fmla="*/ 12 w 53"/>
                <a:gd name="T45" fmla="*/ 4 h 458"/>
                <a:gd name="T46" fmla="*/ 19 w 53"/>
                <a:gd name="T47" fmla="*/ 1 h 458"/>
                <a:gd name="T48" fmla="*/ 28 w 53"/>
                <a:gd name="T4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458">
                  <a:moveTo>
                    <a:pt x="28" y="0"/>
                  </a:moveTo>
                  <a:lnTo>
                    <a:pt x="28" y="0"/>
                  </a:lnTo>
                  <a:lnTo>
                    <a:pt x="36" y="1"/>
                  </a:lnTo>
                  <a:lnTo>
                    <a:pt x="42" y="4"/>
                  </a:lnTo>
                  <a:lnTo>
                    <a:pt x="48" y="10"/>
                  </a:lnTo>
                  <a:lnTo>
                    <a:pt x="52" y="17"/>
                  </a:lnTo>
                  <a:lnTo>
                    <a:pt x="53" y="25"/>
                  </a:lnTo>
                  <a:lnTo>
                    <a:pt x="51" y="433"/>
                  </a:lnTo>
                  <a:lnTo>
                    <a:pt x="50" y="441"/>
                  </a:lnTo>
                  <a:lnTo>
                    <a:pt x="46" y="447"/>
                  </a:lnTo>
                  <a:lnTo>
                    <a:pt x="41" y="453"/>
                  </a:lnTo>
                  <a:lnTo>
                    <a:pt x="34" y="457"/>
                  </a:lnTo>
                  <a:lnTo>
                    <a:pt x="26" y="458"/>
                  </a:lnTo>
                  <a:lnTo>
                    <a:pt x="26" y="458"/>
                  </a:lnTo>
                  <a:lnTo>
                    <a:pt x="18" y="457"/>
                  </a:lnTo>
                  <a:lnTo>
                    <a:pt x="11" y="453"/>
                  </a:lnTo>
                  <a:lnTo>
                    <a:pt x="5" y="447"/>
                  </a:lnTo>
                  <a:lnTo>
                    <a:pt x="2" y="441"/>
                  </a:lnTo>
                  <a:lnTo>
                    <a:pt x="0" y="432"/>
                  </a:lnTo>
                  <a:lnTo>
                    <a:pt x="2" y="25"/>
                  </a:lnTo>
                  <a:lnTo>
                    <a:pt x="3" y="17"/>
                  </a:lnTo>
                  <a:lnTo>
                    <a:pt x="7" y="10"/>
                  </a:lnTo>
                  <a:lnTo>
                    <a:pt x="12" y="4"/>
                  </a:lnTo>
                  <a:lnTo>
                    <a:pt x="19" y="1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901" y="2099"/>
              <a:ext cx="76" cy="51"/>
            </a:xfrm>
            <a:custGeom>
              <a:avLst/>
              <a:gdLst>
                <a:gd name="T0" fmla="*/ 25 w 76"/>
                <a:gd name="T1" fmla="*/ 0 h 51"/>
                <a:gd name="T2" fmla="*/ 51 w 76"/>
                <a:gd name="T3" fmla="*/ 0 h 51"/>
                <a:gd name="T4" fmla="*/ 59 w 76"/>
                <a:gd name="T5" fmla="*/ 1 h 51"/>
                <a:gd name="T6" fmla="*/ 66 w 76"/>
                <a:gd name="T7" fmla="*/ 5 h 51"/>
                <a:gd name="T8" fmla="*/ 71 w 76"/>
                <a:gd name="T9" fmla="*/ 10 h 51"/>
                <a:gd name="T10" fmla="*/ 75 w 76"/>
                <a:gd name="T11" fmla="*/ 17 h 51"/>
                <a:gd name="T12" fmla="*/ 76 w 76"/>
                <a:gd name="T13" fmla="*/ 25 h 51"/>
                <a:gd name="T14" fmla="*/ 75 w 76"/>
                <a:gd name="T15" fmla="*/ 33 h 51"/>
                <a:gd name="T16" fmla="*/ 71 w 76"/>
                <a:gd name="T17" fmla="*/ 40 h 51"/>
                <a:gd name="T18" fmla="*/ 66 w 76"/>
                <a:gd name="T19" fmla="*/ 45 h 51"/>
                <a:gd name="T20" fmla="*/ 59 w 76"/>
                <a:gd name="T21" fmla="*/ 49 h 51"/>
                <a:gd name="T22" fmla="*/ 51 w 76"/>
                <a:gd name="T23" fmla="*/ 51 h 51"/>
                <a:gd name="T24" fmla="*/ 25 w 76"/>
                <a:gd name="T25" fmla="*/ 51 h 51"/>
                <a:gd name="T26" fmla="*/ 17 w 76"/>
                <a:gd name="T27" fmla="*/ 49 h 51"/>
                <a:gd name="T28" fmla="*/ 10 w 76"/>
                <a:gd name="T29" fmla="*/ 45 h 51"/>
                <a:gd name="T30" fmla="*/ 5 w 76"/>
                <a:gd name="T31" fmla="*/ 40 h 51"/>
                <a:gd name="T32" fmla="*/ 1 w 76"/>
                <a:gd name="T33" fmla="*/ 33 h 51"/>
                <a:gd name="T34" fmla="*/ 0 w 76"/>
                <a:gd name="T35" fmla="*/ 25 h 51"/>
                <a:gd name="T36" fmla="*/ 1 w 76"/>
                <a:gd name="T37" fmla="*/ 17 h 51"/>
                <a:gd name="T38" fmla="*/ 5 w 76"/>
                <a:gd name="T39" fmla="*/ 10 h 51"/>
                <a:gd name="T40" fmla="*/ 10 w 76"/>
                <a:gd name="T41" fmla="*/ 5 h 51"/>
                <a:gd name="T42" fmla="*/ 17 w 76"/>
                <a:gd name="T43" fmla="*/ 1 h 51"/>
                <a:gd name="T44" fmla="*/ 25 w 76"/>
                <a:gd name="T4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51">
                  <a:moveTo>
                    <a:pt x="25" y="0"/>
                  </a:moveTo>
                  <a:lnTo>
                    <a:pt x="51" y="0"/>
                  </a:lnTo>
                  <a:lnTo>
                    <a:pt x="59" y="1"/>
                  </a:lnTo>
                  <a:lnTo>
                    <a:pt x="66" y="5"/>
                  </a:lnTo>
                  <a:lnTo>
                    <a:pt x="71" y="10"/>
                  </a:lnTo>
                  <a:lnTo>
                    <a:pt x="75" y="17"/>
                  </a:lnTo>
                  <a:lnTo>
                    <a:pt x="76" y="25"/>
                  </a:lnTo>
                  <a:lnTo>
                    <a:pt x="75" y="33"/>
                  </a:lnTo>
                  <a:lnTo>
                    <a:pt x="71" y="40"/>
                  </a:lnTo>
                  <a:lnTo>
                    <a:pt x="66" y="45"/>
                  </a:lnTo>
                  <a:lnTo>
                    <a:pt x="59" y="49"/>
                  </a:lnTo>
                  <a:lnTo>
                    <a:pt x="51" y="51"/>
                  </a:lnTo>
                  <a:lnTo>
                    <a:pt x="25" y="51"/>
                  </a:lnTo>
                  <a:lnTo>
                    <a:pt x="17" y="49"/>
                  </a:lnTo>
                  <a:lnTo>
                    <a:pt x="10" y="45"/>
                  </a:lnTo>
                  <a:lnTo>
                    <a:pt x="5" y="40"/>
                  </a:lnTo>
                  <a:lnTo>
                    <a:pt x="1" y="33"/>
                  </a:lnTo>
                  <a:lnTo>
                    <a:pt x="0" y="25"/>
                  </a:lnTo>
                  <a:lnTo>
                    <a:pt x="1" y="17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7" y="1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1079" y="2455"/>
              <a:ext cx="370" cy="178"/>
            </a:xfrm>
            <a:custGeom>
              <a:avLst/>
              <a:gdLst>
                <a:gd name="T0" fmla="*/ 53 w 370"/>
                <a:gd name="T1" fmla="*/ 0 h 178"/>
                <a:gd name="T2" fmla="*/ 89 w 370"/>
                <a:gd name="T3" fmla="*/ 1 h 178"/>
                <a:gd name="T4" fmla="*/ 124 w 370"/>
                <a:gd name="T5" fmla="*/ 3 h 178"/>
                <a:gd name="T6" fmla="*/ 157 w 370"/>
                <a:gd name="T7" fmla="*/ 7 h 178"/>
                <a:gd name="T8" fmla="*/ 188 w 370"/>
                <a:gd name="T9" fmla="*/ 12 h 178"/>
                <a:gd name="T10" fmla="*/ 217 w 370"/>
                <a:gd name="T11" fmla="*/ 18 h 178"/>
                <a:gd name="T12" fmla="*/ 243 w 370"/>
                <a:gd name="T13" fmla="*/ 25 h 178"/>
                <a:gd name="T14" fmla="*/ 267 w 370"/>
                <a:gd name="T15" fmla="*/ 34 h 178"/>
                <a:gd name="T16" fmla="*/ 290 w 370"/>
                <a:gd name="T17" fmla="*/ 44 h 178"/>
                <a:gd name="T18" fmla="*/ 310 w 370"/>
                <a:gd name="T19" fmla="*/ 56 h 178"/>
                <a:gd name="T20" fmla="*/ 328 w 370"/>
                <a:gd name="T21" fmla="*/ 69 h 178"/>
                <a:gd name="T22" fmla="*/ 343 w 370"/>
                <a:gd name="T23" fmla="*/ 83 h 178"/>
                <a:gd name="T24" fmla="*/ 356 w 370"/>
                <a:gd name="T25" fmla="*/ 98 h 178"/>
                <a:gd name="T26" fmla="*/ 366 w 370"/>
                <a:gd name="T27" fmla="*/ 114 h 178"/>
                <a:gd name="T28" fmla="*/ 369 w 370"/>
                <a:gd name="T29" fmla="*/ 120 h 178"/>
                <a:gd name="T30" fmla="*/ 370 w 370"/>
                <a:gd name="T31" fmla="*/ 127 h 178"/>
                <a:gd name="T32" fmla="*/ 369 w 370"/>
                <a:gd name="T33" fmla="*/ 133 h 178"/>
                <a:gd name="T34" fmla="*/ 366 w 370"/>
                <a:gd name="T35" fmla="*/ 139 h 178"/>
                <a:gd name="T36" fmla="*/ 362 w 370"/>
                <a:gd name="T37" fmla="*/ 144 h 178"/>
                <a:gd name="T38" fmla="*/ 356 w 370"/>
                <a:gd name="T39" fmla="*/ 149 h 178"/>
                <a:gd name="T40" fmla="*/ 350 w 370"/>
                <a:gd name="T41" fmla="*/ 151 h 178"/>
                <a:gd name="T42" fmla="*/ 343 w 370"/>
                <a:gd name="T43" fmla="*/ 152 h 178"/>
                <a:gd name="T44" fmla="*/ 337 w 370"/>
                <a:gd name="T45" fmla="*/ 151 h 178"/>
                <a:gd name="T46" fmla="*/ 331 w 370"/>
                <a:gd name="T47" fmla="*/ 148 h 178"/>
                <a:gd name="T48" fmla="*/ 326 w 370"/>
                <a:gd name="T49" fmla="*/ 144 h 178"/>
                <a:gd name="T50" fmla="*/ 322 w 370"/>
                <a:gd name="T51" fmla="*/ 138 h 178"/>
                <a:gd name="T52" fmla="*/ 313 w 370"/>
                <a:gd name="T53" fmla="*/ 126 h 178"/>
                <a:gd name="T54" fmla="*/ 302 w 370"/>
                <a:gd name="T55" fmla="*/ 114 h 178"/>
                <a:gd name="T56" fmla="*/ 289 w 370"/>
                <a:gd name="T57" fmla="*/ 103 h 178"/>
                <a:gd name="T58" fmla="*/ 273 w 370"/>
                <a:gd name="T59" fmla="*/ 94 h 178"/>
                <a:gd name="T60" fmla="*/ 255 w 370"/>
                <a:gd name="T61" fmla="*/ 85 h 178"/>
                <a:gd name="T62" fmla="*/ 235 w 370"/>
                <a:gd name="T63" fmla="*/ 76 h 178"/>
                <a:gd name="T64" fmla="*/ 212 w 370"/>
                <a:gd name="T65" fmla="*/ 69 h 178"/>
                <a:gd name="T66" fmla="*/ 188 w 370"/>
                <a:gd name="T67" fmla="*/ 64 h 178"/>
                <a:gd name="T68" fmla="*/ 161 w 370"/>
                <a:gd name="T69" fmla="*/ 59 h 178"/>
                <a:gd name="T70" fmla="*/ 133 w 370"/>
                <a:gd name="T71" fmla="*/ 56 h 178"/>
                <a:gd name="T72" fmla="*/ 103 w 370"/>
                <a:gd name="T73" fmla="*/ 53 h 178"/>
                <a:gd name="T74" fmla="*/ 72 w 370"/>
                <a:gd name="T75" fmla="*/ 51 h 178"/>
                <a:gd name="T76" fmla="*/ 51 w 370"/>
                <a:gd name="T77" fmla="*/ 158 h 178"/>
                <a:gd name="T78" fmla="*/ 49 w 370"/>
                <a:gd name="T79" fmla="*/ 164 h 178"/>
                <a:gd name="T80" fmla="*/ 44 w 370"/>
                <a:gd name="T81" fmla="*/ 170 h 178"/>
                <a:gd name="T82" fmla="*/ 39 w 370"/>
                <a:gd name="T83" fmla="*/ 175 h 178"/>
                <a:gd name="T84" fmla="*/ 33 w 370"/>
                <a:gd name="T85" fmla="*/ 177 h 178"/>
                <a:gd name="T86" fmla="*/ 26 w 370"/>
                <a:gd name="T87" fmla="*/ 178 h 178"/>
                <a:gd name="T88" fmla="*/ 23 w 370"/>
                <a:gd name="T89" fmla="*/ 178 h 178"/>
                <a:gd name="T90" fmla="*/ 21 w 370"/>
                <a:gd name="T91" fmla="*/ 178 h 178"/>
                <a:gd name="T92" fmla="*/ 14 w 370"/>
                <a:gd name="T93" fmla="*/ 176 h 178"/>
                <a:gd name="T94" fmla="*/ 9 w 370"/>
                <a:gd name="T95" fmla="*/ 172 h 178"/>
                <a:gd name="T96" fmla="*/ 5 w 370"/>
                <a:gd name="T97" fmla="*/ 167 h 178"/>
                <a:gd name="T98" fmla="*/ 2 w 370"/>
                <a:gd name="T99" fmla="*/ 161 h 178"/>
                <a:gd name="T100" fmla="*/ 0 w 370"/>
                <a:gd name="T101" fmla="*/ 155 h 178"/>
                <a:gd name="T102" fmla="*/ 1 w 370"/>
                <a:gd name="T103" fmla="*/ 148 h 178"/>
                <a:gd name="T104" fmla="*/ 26 w 370"/>
                <a:gd name="T105" fmla="*/ 21 h 178"/>
                <a:gd name="T106" fmla="*/ 29 w 370"/>
                <a:gd name="T107" fmla="*/ 14 h 178"/>
                <a:gd name="T108" fmla="*/ 33 w 370"/>
                <a:gd name="T109" fmla="*/ 8 h 178"/>
                <a:gd name="T110" fmla="*/ 39 w 370"/>
                <a:gd name="T111" fmla="*/ 4 h 178"/>
                <a:gd name="T112" fmla="*/ 45 w 370"/>
                <a:gd name="T113" fmla="*/ 1 h 178"/>
                <a:gd name="T114" fmla="*/ 53 w 370"/>
                <a:gd name="T11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0" h="178">
                  <a:moveTo>
                    <a:pt x="53" y="0"/>
                  </a:moveTo>
                  <a:lnTo>
                    <a:pt x="89" y="1"/>
                  </a:lnTo>
                  <a:lnTo>
                    <a:pt x="124" y="3"/>
                  </a:lnTo>
                  <a:lnTo>
                    <a:pt x="157" y="7"/>
                  </a:lnTo>
                  <a:lnTo>
                    <a:pt x="188" y="12"/>
                  </a:lnTo>
                  <a:lnTo>
                    <a:pt x="217" y="18"/>
                  </a:lnTo>
                  <a:lnTo>
                    <a:pt x="243" y="25"/>
                  </a:lnTo>
                  <a:lnTo>
                    <a:pt x="267" y="34"/>
                  </a:lnTo>
                  <a:lnTo>
                    <a:pt x="290" y="44"/>
                  </a:lnTo>
                  <a:lnTo>
                    <a:pt x="310" y="56"/>
                  </a:lnTo>
                  <a:lnTo>
                    <a:pt x="328" y="69"/>
                  </a:lnTo>
                  <a:lnTo>
                    <a:pt x="343" y="83"/>
                  </a:lnTo>
                  <a:lnTo>
                    <a:pt x="356" y="98"/>
                  </a:lnTo>
                  <a:lnTo>
                    <a:pt x="366" y="114"/>
                  </a:lnTo>
                  <a:lnTo>
                    <a:pt x="369" y="120"/>
                  </a:lnTo>
                  <a:lnTo>
                    <a:pt x="370" y="127"/>
                  </a:lnTo>
                  <a:lnTo>
                    <a:pt x="369" y="133"/>
                  </a:lnTo>
                  <a:lnTo>
                    <a:pt x="366" y="139"/>
                  </a:lnTo>
                  <a:lnTo>
                    <a:pt x="362" y="144"/>
                  </a:lnTo>
                  <a:lnTo>
                    <a:pt x="356" y="149"/>
                  </a:lnTo>
                  <a:lnTo>
                    <a:pt x="350" y="151"/>
                  </a:lnTo>
                  <a:lnTo>
                    <a:pt x="343" y="152"/>
                  </a:lnTo>
                  <a:lnTo>
                    <a:pt x="337" y="151"/>
                  </a:lnTo>
                  <a:lnTo>
                    <a:pt x="331" y="148"/>
                  </a:lnTo>
                  <a:lnTo>
                    <a:pt x="326" y="144"/>
                  </a:lnTo>
                  <a:lnTo>
                    <a:pt x="322" y="138"/>
                  </a:lnTo>
                  <a:lnTo>
                    <a:pt x="313" y="126"/>
                  </a:lnTo>
                  <a:lnTo>
                    <a:pt x="302" y="114"/>
                  </a:lnTo>
                  <a:lnTo>
                    <a:pt x="289" y="103"/>
                  </a:lnTo>
                  <a:lnTo>
                    <a:pt x="273" y="94"/>
                  </a:lnTo>
                  <a:lnTo>
                    <a:pt x="255" y="85"/>
                  </a:lnTo>
                  <a:lnTo>
                    <a:pt x="235" y="76"/>
                  </a:lnTo>
                  <a:lnTo>
                    <a:pt x="212" y="69"/>
                  </a:lnTo>
                  <a:lnTo>
                    <a:pt x="188" y="64"/>
                  </a:lnTo>
                  <a:lnTo>
                    <a:pt x="161" y="59"/>
                  </a:lnTo>
                  <a:lnTo>
                    <a:pt x="133" y="56"/>
                  </a:lnTo>
                  <a:lnTo>
                    <a:pt x="103" y="53"/>
                  </a:lnTo>
                  <a:lnTo>
                    <a:pt x="72" y="51"/>
                  </a:lnTo>
                  <a:lnTo>
                    <a:pt x="51" y="158"/>
                  </a:lnTo>
                  <a:lnTo>
                    <a:pt x="49" y="164"/>
                  </a:lnTo>
                  <a:lnTo>
                    <a:pt x="44" y="170"/>
                  </a:lnTo>
                  <a:lnTo>
                    <a:pt x="39" y="175"/>
                  </a:lnTo>
                  <a:lnTo>
                    <a:pt x="33" y="177"/>
                  </a:lnTo>
                  <a:lnTo>
                    <a:pt x="26" y="178"/>
                  </a:lnTo>
                  <a:lnTo>
                    <a:pt x="23" y="178"/>
                  </a:lnTo>
                  <a:lnTo>
                    <a:pt x="21" y="178"/>
                  </a:lnTo>
                  <a:lnTo>
                    <a:pt x="14" y="176"/>
                  </a:lnTo>
                  <a:lnTo>
                    <a:pt x="9" y="172"/>
                  </a:lnTo>
                  <a:lnTo>
                    <a:pt x="5" y="167"/>
                  </a:lnTo>
                  <a:lnTo>
                    <a:pt x="2" y="161"/>
                  </a:lnTo>
                  <a:lnTo>
                    <a:pt x="0" y="155"/>
                  </a:lnTo>
                  <a:lnTo>
                    <a:pt x="1" y="148"/>
                  </a:lnTo>
                  <a:lnTo>
                    <a:pt x="26" y="21"/>
                  </a:lnTo>
                  <a:lnTo>
                    <a:pt x="29" y="14"/>
                  </a:lnTo>
                  <a:lnTo>
                    <a:pt x="33" y="8"/>
                  </a:lnTo>
                  <a:lnTo>
                    <a:pt x="39" y="4"/>
                  </a:lnTo>
                  <a:lnTo>
                    <a:pt x="45" y="1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1513" y="2506"/>
              <a:ext cx="560" cy="662"/>
            </a:xfrm>
            <a:custGeom>
              <a:avLst/>
              <a:gdLst>
                <a:gd name="T0" fmla="*/ 340 w 560"/>
                <a:gd name="T1" fmla="*/ 4 h 662"/>
                <a:gd name="T2" fmla="*/ 417 w 560"/>
                <a:gd name="T3" fmla="*/ 24 h 662"/>
                <a:gd name="T4" fmla="*/ 480 w 560"/>
                <a:gd name="T5" fmla="*/ 61 h 662"/>
                <a:gd name="T6" fmla="*/ 525 w 560"/>
                <a:gd name="T7" fmla="*/ 109 h 662"/>
                <a:gd name="T8" fmla="*/ 551 w 560"/>
                <a:gd name="T9" fmla="*/ 166 h 662"/>
                <a:gd name="T10" fmla="*/ 560 w 560"/>
                <a:gd name="T11" fmla="*/ 229 h 662"/>
                <a:gd name="T12" fmla="*/ 555 w 560"/>
                <a:gd name="T13" fmla="*/ 651 h 662"/>
                <a:gd name="T14" fmla="*/ 535 w 560"/>
                <a:gd name="T15" fmla="*/ 662 h 662"/>
                <a:gd name="T16" fmla="*/ 514 w 560"/>
                <a:gd name="T17" fmla="*/ 651 h 662"/>
                <a:gd name="T18" fmla="*/ 509 w 560"/>
                <a:gd name="T19" fmla="*/ 229 h 662"/>
                <a:gd name="T20" fmla="*/ 500 w 560"/>
                <a:gd name="T21" fmla="*/ 174 h 662"/>
                <a:gd name="T22" fmla="*/ 474 w 560"/>
                <a:gd name="T23" fmla="*/ 126 h 662"/>
                <a:gd name="T24" fmla="*/ 431 w 560"/>
                <a:gd name="T25" fmla="*/ 88 h 662"/>
                <a:gd name="T26" fmla="*/ 374 w 560"/>
                <a:gd name="T27" fmla="*/ 63 h 662"/>
                <a:gd name="T28" fmla="*/ 304 w 560"/>
                <a:gd name="T29" fmla="*/ 52 h 662"/>
                <a:gd name="T30" fmla="*/ 295 w 560"/>
                <a:gd name="T31" fmla="*/ 91 h 662"/>
                <a:gd name="T32" fmla="*/ 278 w 560"/>
                <a:gd name="T33" fmla="*/ 131 h 662"/>
                <a:gd name="T34" fmla="*/ 251 w 560"/>
                <a:gd name="T35" fmla="*/ 166 h 662"/>
                <a:gd name="T36" fmla="*/ 212 w 560"/>
                <a:gd name="T37" fmla="*/ 192 h 662"/>
                <a:gd name="T38" fmla="*/ 178 w 560"/>
                <a:gd name="T39" fmla="*/ 331 h 662"/>
                <a:gd name="T40" fmla="*/ 167 w 560"/>
                <a:gd name="T41" fmla="*/ 352 h 662"/>
                <a:gd name="T42" fmla="*/ 144 w 560"/>
                <a:gd name="T43" fmla="*/ 355 h 662"/>
                <a:gd name="T44" fmla="*/ 128 w 560"/>
                <a:gd name="T45" fmla="*/ 339 h 662"/>
                <a:gd name="T46" fmla="*/ 110 w 560"/>
                <a:gd name="T47" fmla="*/ 198 h 662"/>
                <a:gd name="T48" fmla="*/ 68 w 560"/>
                <a:gd name="T49" fmla="*/ 178 h 662"/>
                <a:gd name="T50" fmla="*/ 37 w 560"/>
                <a:gd name="T51" fmla="*/ 147 h 662"/>
                <a:gd name="T52" fmla="*/ 17 w 560"/>
                <a:gd name="T53" fmla="*/ 111 h 662"/>
                <a:gd name="T54" fmla="*/ 5 w 560"/>
                <a:gd name="T55" fmla="*/ 72 h 662"/>
                <a:gd name="T56" fmla="*/ 0 w 560"/>
                <a:gd name="T57" fmla="*/ 36 h 662"/>
                <a:gd name="T58" fmla="*/ 5 w 560"/>
                <a:gd name="T59" fmla="*/ 11 h 662"/>
                <a:gd name="T60" fmla="*/ 25 w 560"/>
                <a:gd name="T61" fmla="*/ 0 h 662"/>
                <a:gd name="T62" fmla="*/ 45 w 560"/>
                <a:gd name="T63" fmla="*/ 11 h 662"/>
                <a:gd name="T64" fmla="*/ 51 w 560"/>
                <a:gd name="T65" fmla="*/ 27 h 662"/>
                <a:gd name="T66" fmla="*/ 52 w 560"/>
                <a:gd name="T67" fmla="*/ 42 h 662"/>
                <a:gd name="T68" fmla="*/ 56 w 560"/>
                <a:gd name="T69" fmla="*/ 67 h 662"/>
                <a:gd name="T70" fmla="*/ 66 w 560"/>
                <a:gd name="T71" fmla="*/ 96 h 662"/>
                <a:gd name="T72" fmla="*/ 84 w 560"/>
                <a:gd name="T73" fmla="*/ 124 h 662"/>
                <a:gd name="T74" fmla="*/ 112 w 560"/>
                <a:gd name="T75" fmla="*/ 144 h 662"/>
                <a:gd name="T76" fmla="*/ 153 w 560"/>
                <a:gd name="T77" fmla="*/ 153 h 662"/>
                <a:gd name="T78" fmla="*/ 193 w 560"/>
                <a:gd name="T79" fmla="*/ 144 h 662"/>
                <a:gd name="T80" fmla="*/ 221 w 560"/>
                <a:gd name="T81" fmla="*/ 124 h 662"/>
                <a:gd name="T82" fmla="*/ 239 w 560"/>
                <a:gd name="T83" fmla="*/ 96 h 662"/>
                <a:gd name="T84" fmla="*/ 249 w 560"/>
                <a:gd name="T85" fmla="*/ 67 h 662"/>
                <a:gd name="T86" fmla="*/ 253 w 560"/>
                <a:gd name="T87" fmla="*/ 42 h 662"/>
                <a:gd name="T88" fmla="*/ 254 w 560"/>
                <a:gd name="T89" fmla="*/ 27 h 662"/>
                <a:gd name="T90" fmla="*/ 259 w 560"/>
                <a:gd name="T91" fmla="*/ 11 h 662"/>
                <a:gd name="T92" fmla="*/ 281 w 560"/>
                <a:gd name="T93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662">
                  <a:moveTo>
                    <a:pt x="281" y="0"/>
                  </a:moveTo>
                  <a:lnTo>
                    <a:pt x="311" y="1"/>
                  </a:lnTo>
                  <a:lnTo>
                    <a:pt x="340" y="4"/>
                  </a:lnTo>
                  <a:lnTo>
                    <a:pt x="367" y="9"/>
                  </a:lnTo>
                  <a:lnTo>
                    <a:pt x="392" y="16"/>
                  </a:lnTo>
                  <a:lnTo>
                    <a:pt x="417" y="24"/>
                  </a:lnTo>
                  <a:lnTo>
                    <a:pt x="440" y="35"/>
                  </a:lnTo>
                  <a:lnTo>
                    <a:pt x="461" y="47"/>
                  </a:lnTo>
                  <a:lnTo>
                    <a:pt x="480" y="61"/>
                  </a:lnTo>
                  <a:lnTo>
                    <a:pt x="498" y="76"/>
                  </a:lnTo>
                  <a:lnTo>
                    <a:pt x="512" y="92"/>
                  </a:lnTo>
                  <a:lnTo>
                    <a:pt x="525" y="109"/>
                  </a:lnTo>
                  <a:lnTo>
                    <a:pt x="535" y="127"/>
                  </a:lnTo>
                  <a:lnTo>
                    <a:pt x="544" y="146"/>
                  </a:lnTo>
                  <a:lnTo>
                    <a:pt x="551" y="166"/>
                  </a:lnTo>
                  <a:lnTo>
                    <a:pt x="556" y="186"/>
                  </a:lnTo>
                  <a:lnTo>
                    <a:pt x="559" y="207"/>
                  </a:lnTo>
                  <a:lnTo>
                    <a:pt x="560" y="229"/>
                  </a:lnTo>
                  <a:lnTo>
                    <a:pt x="560" y="637"/>
                  </a:lnTo>
                  <a:lnTo>
                    <a:pt x="559" y="645"/>
                  </a:lnTo>
                  <a:lnTo>
                    <a:pt x="555" y="651"/>
                  </a:lnTo>
                  <a:lnTo>
                    <a:pt x="550" y="657"/>
                  </a:lnTo>
                  <a:lnTo>
                    <a:pt x="543" y="661"/>
                  </a:lnTo>
                  <a:lnTo>
                    <a:pt x="535" y="662"/>
                  </a:lnTo>
                  <a:lnTo>
                    <a:pt x="527" y="661"/>
                  </a:lnTo>
                  <a:lnTo>
                    <a:pt x="520" y="657"/>
                  </a:lnTo>
                  <a:lnTo>
                    <a:pt x="514" y="651"/>
                  </a:lnTo>
                  <a:lnTo>
                    <a:pt x="511" y="645"/>
                  </a:lnTo>
                  <a:lnTo>
                    <a:pt x="509" y="637"/>
                  </a:lnTo>
                  <a:lnTo>
                    <a:pt x="509" y="229"/>
                  </a:lnTo>
                  <a:lnTo>
                    <a:pt x="508" y="210"/>
                  </a:lnTo>
                  <a:lnTo>
                    <a:pt x="505" y="192"/>
                  </a:lnTo>
                  <a:lnTo>
                    <a:pt x="500" y="174"/>
                  </a:lnTo>
                  <a:lnTo>
                    <a:pt x="493" y="157"/>
                  </a:lnTo>
                  <a:lnTo>
                    <a:pt x="485" y="141"/>
                  </a:lnTo>
                  <a:lnTo>
                    <a:pt x="474" y="126"/>
                  </a:lnTo>
                  <a:lnTo>
                    <a:pt x="462" y="112"/>
                  </a:lnTo>
                  <a:lnTo>
                    <a:pt x="447" y="99"/>
                  </a:lnTo>
                  <a:lnTo>
                    <a:pt x="431" y="88"/>
                  </a:lnTo>
                  <a:lnTo>
                    <a:pt x="414" y="78"/>
                  </a:lnTo>
                  <a:lnTo>
                    <a:pt x="394" y="70"/>
                  </a:lnTo>
                  <a:lnTo>
                    <a:pt x="374" y="63"/>
                  </a:lnTo>
                  <a:lnTo>
                    <a:pt x="352" y="58"/>
                  </a:lnTo>
                  <a:lnTo>
                    <a:pt x="328" y="54"/>
                  </a:lnTo>
                  <a:lnTo>
                    <a:pt x="304" y="52"/>
                  </a:lnTo>
                  <a:lnTo>
                    <a:pt x="302" y="65"/>
                  </a:lnTo>
                  <a:lnTo>
                    <a:pt x="299" y="78"/>
                  </a:lnTo>
                  <a:lnTo>
                    <a:pt x="295" y="91"/>
                  </a:lnTo>
                  <a:lnTo>
                    <a:pt x="290" y="105"/>
                  </a:lnTo>
                  <a:lnTo>
                    <a:pt x="285" y="118"/>
                  </a:lnTo>
                  <a:lnTo>
                    <a:pt x="278" y="131"/>
                  </a:lnTo>
                  <a:lnTo>
                    <a:pt x="270" y="144"/>
                  </a:lnTo>
                  <a:lnTo>
                    <a:pt x="261" y="156"/>
                  </a:lnTo>
                  <a:lnTo>
                    <a:pt x="251" y="166"/>
                  </a:lnTo>
                  <a:lnTo>
                    <a:pt x="239" y="176"/>
                  </a:lnTo>
                  <a:lnTo>
                    <a:pt x="226" y="185"/>
                  </a:lnTo>
                  <a:lnTo>
                    <a:pt x="212" y="192"/>
                  </a:lnTo>
                  <a:lnTo>
                    <a:pt x="196" y="198"/>
                  </a:lnTo>
                  <a:lnTo>
                    <a:pt x="178" y="201"/>
                  </a:lnTo>
                  <a:lnTo>
                    <a:pt x="178" y="331"/>
                  </a:lnTo>
                  <a:lnTo>
                    <a:pt x="177" y="339"/>
                  </a:lnTo>
                  <a:lnTo>
                    <a:pt x="173" y="346"/>
                  </a:lnTo>
                  <a:lnTo>
                    <a:pt x="167" y="352"/>
                  </a:lnTo>
                  <a:lnTo>
                    <a:pt x="161" y="355"/>
                  </a:lnTo>
                  <a:lnTo>
                    <a:pt x="153" y="356"/>
                  </a:lnTo>
                  <a:lnTo>
                    <a:pt x="144" y="355"/>
                  </a:lnTo>
                  <a:lnTo>
                    <a:pt x="137" y="352"/>
                  </a:lnTo>
                  <a:lnTo>
                    <a:pt x="132" y="346"/>
                  </a:lnTo>
                  <a:lnTo>
                    <a:pt x="128" y="339"/>
                  </a:lnTo>
                  <a:lnTo>
                    <a:pt x="127" y="331"/>
                  </a:lnTo>
                  <a:lnTo>
                    <a:pt x="127" y="201"/>
                  </a:lnTo>
                  <a:lnTo>
                    <a:pt x="110" y="198"/>
                  </a:lnTo>
                  <a:lnTo>
                    <a:pt x="95" y="193"/>
                  </a:lnTo>
                  <a:lnTo>
                    <a:pt x="81" y="186"/>
                  </a:lnTo>
                  <a:lnTo>
                    <a:pt x="68" y="178"/>
                  </a:lnTo>
                  <a:lnTo>
                    <a:pt x="57" y="169"/>
                  </a:lnTo>
                  <a:lnTo>
                    <a:pt x="46" y="158"/>
                  </a:lnTo>
                  <a:lnTo>
                    <a:pt x="37" y="147"/>
                  </a:lnTo>
                  <a:lnTo>
                    <a:pt x="29" y="135"/>
                  </a:lnTo>
                  <a:lnTo>
                    <a:pt x="22" y="123"/>
                  </a:lnTo>
                  <a:lnTo>
                    <a:pt x="17" y="111"/>
                  </a:lnTo>
                  <a:lnTo>
                    <a:pt x="12" y="98"/>
                  </a:lnTo>
                  <a:lnTo>
                    <a:pt x="8" y="85"/>
                  </a:lnTo>
                  <a:lnTo>
                    <a:pt x="5" y="72"/>
                  </a:lnTo>
                  <a:lnTo>
                    <a:pt x="2" y="60"/>
                  </a:lnTo>
                  <a:lnTo>
                    <a:pt x="1" y="48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5" y="11"/>
                  </a:lnTo>
                  <a:lnTo>
                    <a:pt x="10" y="5"/>
                  </a:lnTo>
                  <a:lnTo>
                    <a:pt x="17" y="2"/>
                  </a:lnTo>
                  <a:lnTo>
                    <a:pt x="25" y="0"/>
                  </a:lnTo>
                  <a:lnTo>
                    <a:pt x="33" y="2"/>
                  </a:lnTo>
                  <a:lnTo>
                    <a:pt x="40" y="5"/>
                  </a:lnTo>
                  <a:lnTo>
                    <a:pt x="45" y="11"/>
                  </a:lnTo>
                  <a:lnTo>
                    <a:pt x="49" y="18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1" y="31"/>
                  </a:lnTo>
                  <a:lnTo>
                    <a:pt x="51" y="36"/>
                  </a:lnTo>
                  <a:lnTo>
                    <a:pt x="52" y="42"/>
                  </a:lnTo>
                  <a:lnTo>
                    <a:pt x="52" y="50"/>
                  </a:lnTo>
                  <a:lnTo>
                    <a:pt x="54" y="58"/>
                  </a:lnTo>
                  <a:lnTo>
                    <a:pt x="56" y="67"/>
                  </a:lnTo>
                  <a:lnTo>
                    <a:pt x="58" y="76"/>
                  </a:lnTo>
                  <a:lnTo>
                    <a:pt x="62" y="86"/>
                  </a:lnTo>
                  <a:lnTo>
                    <a:pt x="66" y="96"/>
                  </a:lnTo>
                  <a:lnTo>
                    <a:pt x="71" y="106"/>
                  </a:lnTo>
                  <a:lnTo>
                    <a:pt x="77" y="115"/>
                  </a:lnTo>
                  <a:lnTo>
                    <a:pt x="84" y="124"/>
                  </a:lnTo>
                  <a:lnTo>
                    <a:pt x="92" y="132"/>
                  </a:lnTo>
                  <a:lnTo>
                    <a:pt x="102" y="139"/>
                  </a:lnTo>
                  <a:lnTo>
                    <a:pt x="112" y="144"/>
                  </a:lnTo>
                  <a:lnTo>
                    <a:pt x="124" y="149"/>
                  </a:lnTo>
                  <a:lnTo>
                    <a:pt x="137" y="152"/>
                  </a:lnTo>
                  <a:lnTo>
                    <a:pt x="153" y="153"/>
                  </a:lnTo>
                  <a:lnTo>
                    <a:pt x="167" y="152"/>
                  </a:lnTo>
                  <a:lnTo>
                    <a:pt x="181" y="149"/>
                  </a:lnTo>
                  <a:lnTo>
                    <a:pt x="193" y="144"/>
                  </a:lnTo>
                  <a:lnTo>
                    <a:pt x="204" y="139"/>
                  </a:lnTo>
                  <a:lnTo>
                    <a:pt x="213" y="132"/>
                  </a:lnTo>
                  <a:lnTo>
                    <a:pt x="221" y="124"/>
                  </a:lnTo>
                  <a:lnTo>
                    <a:pt x="228" y="115"/>
                  </a:lnTo>
                  <a:lnTo>
                    <a:pt x="234" y="106"/>
                  </a:lnTo>
                  <a:lnTo>
                    <a:pt x="239" y="96"/>
                  </a:lnTo>
                  <a:lnTo>
                    <a:pt x="243" y="86"/>
                  </a:lnTo>
                  <a:lnTo>
                    <a:pt x="246" y="76"/>
                  </a:lnTo>
                  <a:lnTo>
                    <a:pt x="249" y="67"/>
                  </a:lnTo>
                  <a:lnTo>
                    <a:pt x="251" y="58"/>
                  </a:lnTo>
                  <a:lnTo>
                    <a:pt x="252" y="50"/>
                  </a:lnTo>
                  <a:lnTo>
                    <a:pt x="253" y="42"/>
                  </a:lnTo>
                  <a:lnTo>
                    <a:pt x="254" y="36"/>
                  </a:lnTo>
                  <a:lnTo>
                    <a:pt x="254" y="31"/>
                  </a:lnTo>
                  <a:lnTo>
                    <a:pt x="254" y="27"/>
                  </a:lnTo>
                  <a:lnTo>
                    <a:pt x="254" y="26"/>
                  </a:lnTo>
                  <a:lnTo>
                    <a:pt x="256" y="18"/>
                  </a:lnTo>
                  <a:lnTo>
                    <a:pt x="259" y="11"/>
                  </a:lnTo>
                  <a:lnTo>
                    <a:pt x="265" y="5"/>
                  </a:lnTo>
                  <a:lnTo>
                    <a:pt x="272" y="2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952" y="2455"/>
              <a:ext cx="102" cy="306"/>
            </a:xfrm>
            <a:custGeom>
              <a:avLst/>
              <a:gdLst>
                <a:gd name="T0" fmla="*/ 51 w 102"/>
                <a:gd name="T1" fmla="*/ 0 h 306"/>
                <a:gd name="T2" fmla="*/ 62 w 102"/>
                <a:gd name="T3" fmla="*/ 1 h 306"/>
                <a:gd name="T4" fmla="*/ 73 w 102"/>
                <a:gd name="T5" fmla="*/ 5 h 306"/>
                <a:gd name="T6" fmla="*/ 83 w 102"/>
                <a:gd name="T7" fmla="*/ 11 h 306"/>
                <a:gd name="T8" fmla="*/ 91 w 102"/>
                <a:gd name="T9" fmla="*/ 19 h 306"/>
                <a:gd name="T10" fmla="*/ 97 w 102"/>
                <a:gd name="T11" fmla="*/ 29 h 306"/>
                <a:gd name="T12" fmla="*/ 100 w 102"/>
                <a:gd name="T13" fmla="*/ 39 h 306"/>
                <a:gd name="T14" fmla="*/ 102 w 102"/>
                <a:gd name="T15" fmla="*/ 51 h 306"/>
                <a:gd name="T16" fmla="*/ 100 w 102"/>
                <a:gd name="T17" fmla="*/ 62 h 306"/>
                <a:gd name="T18" fmla="*/ 97 w 102"/>
                <a:gd name="T19" fmla="*/ 72 h 306"/>
                <a:gd name="T20" fmla="*/ 92 w 102"/>
                <a:gd name="T21" fmla="*/ 81 h 306"/>
                <a:gd name="T22" fmla="*/ 85 w 102"/>
                <a:gd name="T23" fmla="*/ 88 h 306"/>
                <a:gd name="T24" fmla="*/ 76 w 102"/>
                <a:gd name="T25" fmla="*/ 95 h 306"/>
                <a:gd name="T26" fmla="*/ 76 w 102"/>
                <a:gd name="T27" fmla="*/ 280 h 306"/>
                <a:gd name="T28" fmla="*/ 75 w 102"/>
                <a:gd name="T29" fmla="*/ 288 h 306"/>
                <a:gd name="T30" fmla="*/ 71 w 102"/>
                <a:gd name="T31" fmla="*/ 295 h 306"/>
                <a:gd name="T32" fmla="*/ 66 w 102"/>
                <a:gd name="T33" fmla="*/ 301 h 306"/>
                <a:gd name="T34" fmla="*/ 59 w 102"/>
                <a:gd name="T35" fmla="*/ 304 h 306"/>
                <a:gd name="T36" fmla="*/ 51 w 102"/>
                <a:gd name="T37" fmla="*/ 306 h 306"/>
                <a:gd name="T38" fmla="*/ 43 w 102"/>
                <a:gd name="T39" fmla="*/ 304 h 306"/>
                <a:gd name="T40" fmla="*/ 36 w 102"/>
                <a:gd name="T41" fmla="*/ 301 h 306"/>
                <a:gd name="T42" fmla="*/ 30 w 102"/>
                <a:gd name="T43" fmla="*/ 295 h 306"/>
                <a:gd name="T44" fmla="*/ 27 w 102"/>
                <a:gd name="T45" fmla="*/ 288 h 306"/>
                <a:gd name="T46" fmla="*/ 25 w 102"/>
                <a:gd name="T47" fmla="*/ 280 h 306"/>
                <a:gd name="T48" fmla="*/ 25 w 102"/>
                <a:gd name="T49" fmla="*/ 95 h 306"/>
                <a:gd name="T50" fmla="*/ 17 w 102"/>
                <a:gd name="T51" fmla="*/ 88 h 306"/>
                <a:gd name="T52" fmla="*/ 10 w 102"/>
                <a:gd name="T53" fmla="*/ 81 h 306"/>
                <a:gd name="T54" fmla="*/ 4 w 102"/>
                <a:gd name="T55" fmla="*/ 72 h 306"/>
                <a:gd name="T56" fmla="*/ 1 w 102"/>
                <a:gd name="T57" fmla="*/ 62 h 306"/>
                <a:gd name="T58" fmla="*/ 0 w 102"/>
                <a:gd name="T59" fmla="*/ 51 h 306"/>
                <a:gd name="T60" fmla="*/ 1 w 102"/>
                <a:gd name="T61" fmla="*/ 39 h 306"/>
                <a:gd name="T62" fmla="*/ 5 w 102"/>
                <a:gd name="T63" fmla="*/ 29 h 306"/>
                <a:gd name="T64" fmla="*/ 11 w 102"/>
                <a:gd name="T65" fmla="*/ 19 h 306"/>
                <a:gd name="T66" fmla="*/ 19 w 102"/>
                <a:gd name="T67" fmla="*/ 11 h 306"/>
                <a:gd name="T68" fmla="*/ 29 w 102"/>
                <a:gd name="T69" fmla="*/ 5 h 306"/>
                <a:gd name="T70" fmla="*/ 39 w 102"/>
                <a:gd name="T71" fmla="*/ 1 h 306"/>
                <a:gd name="T72" fmla="*/ 51 w 102"/>
                <a:gd name="T73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" h="306">
                  <a:moveTo>
                    <a:pt x="51" y="0"/>
                  </a:moveTo>
                  <a:lnTo>
                    <a:pt x="62" y="1"/>
                  </a:lnTo>
                  <a:lnTo>
                    <a:pt x="73" y="5"/>
                  </a:lnTo>
                  <a:lnTo>
                    <a:pt x="83" y="11"/>
                  </a:lnTo>
                  <a:lnTo>
                    <a:pt x="91" y="19"/>
                  </a:lnTo>
                  <a:lnTo>
                    <a:pt x="97" y="29"/>
                  </a:lnTo>
                  <a:lnTo>
                    <a:pt x="100" y="39"/>
                  </a:lnTo>
                  <a:lnTo>
                    <a:pt x="102" y="51"/>
                  </a:lnTo>
                  <a:lnTo>
                    <a:pt x="100" y="62"/>
                  </a:lnTo>
                  <a:lnTo>
                    <a:pt x="97" y="72"/>
                  </a:lnTo>
                  <a:lnTo>
                    <a:pt x="92" y="81"/>
                  </a:lnTo>
                  <a:lnTo>
                    <a:pt x="85" y="88"/>
                  </a:lnTo>
                  <a:lnTo>
                    <a:pt x="76" y="95"/>
                  </a:lnTo>
                  <a:lnTo>
                    <a:pt x="76" y="280"/>
                  </a:lnTo>
                  <a:lnTo>
                    <a:pt x="75" y="288"/>
                  </a:lnTo>
                  <a:lnTo>
                    <a:pt x="71" y="295"/>
                  </a:lnTo>
                  <a:lnTo>
                    <a:pt x="66" y="301"/>
                  </a:lnTo>
                  <a:lnTo>
                    <a:pt x="59" y="304"/>
                  </a:lnTo>
                  <a:lnTo>
                    <a:pt x="51" y="306"/>
                  </a:lnTo>
                  <a:lnTo>
                    <a:pt x="43" y="304"/>
                  </a:lnTo>
                  <a:lnTo>
                    <a:pt x="36" y="301"/>
                  </a:lnTo>
                  <a:lnTo>
                    <a:pt x="30" y="295"/>
                  </a:lnTo>
                  <a:lnTo>
                    <a:pt x="27" y="288"/>
                  </a:lnTo>
                  <a:lnTo>
                    <a:pt x="25" y="280"/>
                  </a:lnTo>
                  <a:lnTo>
                    <a:pt x="25" y="95"/>
                  </a:lnTo>
                  <a:lnTo>
                    <a:pt x="17" y="88"/>
                  </a:lnTo>
                  <a:lnTo>
                    <a:pt x="10" y="81"/>
                  </a:lnTo>
                  <a:lnTo>
                    <a:pt x="4" y="72"/>
                  </a:lnTo>
                  <a:lnTo>
                    <a:pt x="1" y="62"/>
                  </a:lnTo>
                  <a:lnTo>
                    <a:pt x="0" y="51"/>
                  </a:lnTo>
                  <a:lnTo>
                    <a:pt x="1" y="39"/>
                  </a:lnTo>
                  <a:lnTo>
                    <a:pt x="5" y="29"/>
                  </a:lnTo>
                  <a:lnTo>
                    <a:pt x="11" y="19"/>
                  </a:lnTo>
                  <a:lnTo>
                    <a:pt x="19" y="11"/>
                  </a:lnTo>
                  <a:lnTo>
                    <a:pt x="29" y="5"/>
                  </a:lnTo>
                  <a:lnTo>
                    <a:pt x="39" y="1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19"/>
            <p:cNvSpPr>
              <a:spLocks/>
            </p:cNvSpPr>
            <p:nvPr/>
          </p:nvSpPr>
          <p:spPr bwMode="auto">
            <a:xfrm>
              <a:off x="697" y="2761"/>
              <a:ext cx="51" cy="458"/>
            </a:xfrm>
            <a:custGeom>
              <a:avLst/>
              <a:gdLst>
                <a:gd name="T0" fmla="*/ 26 w 51"/>
                <a:gd name="T1" fmla="*/ 0 h 458"/>
                <a:gd name="T2" fmla="*/ 34 w 51"/>
                <a:gd name="T3" fmla="*/ 1 h 458"/>
                <a:gd name="T4" fmla="*/ 40 w 51"/>
                <a:gd name="T5" fmla="*/ 4 h 458"/>
                <a:gd name="T6" fmla="*/ 46 w 51"/>
                <a:gd name="T7" fmla="*/ 10 h 458"/>
                <a:gd name="T8" fmla="*/ 50 w 51"/>
                <a:gd name="T9" fmla="*/ 17 h 458"/>
                <a:gd name="T10" fmla="*/ 51 w 51"/>
                <a:gd name="T11" fmla="*/ 25 h 458"/>
                <a:gd name="T12" fmla="*/ 51 w 51"/>
                <a:gd name="T13" fmla="*/ 433 h 458"/>
                <a:gd name="T14" fmla="*/ 50 w 51"/>
                <a:gd name="T15" fmla="*/ 441 h 458"/>
                <a:gd name="T16" fmla="*/ 46 w 51"/>
                <a:gd name="T17" fmla="*/ 447 h 458"/>
                <a:gd name="T18" fmla="*/ 40 w 51"/>
                <a:gd name="T19" fmla="*/ 453 h 458"/>
                <a:gd name="T20" fmla="*/ 34 w 51"/>
                <a:gd name="T21" fmla="*/ 457 h 458"/>
                <a:gd name="T22" fmla="*/ 26 w 51"/>
                <a:gd name="T23" fmla="*/ 458 h 458"/>
                <a:gd name="T24" fmla="*/ 17 w 51"/>
                <a:gd name="T25" fmla="*/ 457 h 458"/>
                <a:gd name="T26" fmla="*/ 10 w 51"/>
                <a:gd name="T27" fmla="*/ 453 h 458"/>
                <a:gd name="T28" fmla="*/ 5 w 51"/>
                <a:gd name="T29" fmla="*/ 447 h 458"/>
                <a:gd name="T30" fmla="*/ 1 w 51"/>
                <a:gd name="T31" fmla="*/ 441 h 458"/>
                <a:gd name="T32" fmla="*/ 0 w 51"/>
                <a:gd name="T33" fmla="*/ 433 h 458"/>
                <a:gd name="T34" fmla="*/ 0 w 51"/>
                <a:gd name="T35" fmla="*/ 25 h 458"/>
                <a:gd name="T36" fmla="*/ 1 w 51"/>
                <a:gd name="T37" fmla="*/ 17 h 458"/>
                <a:gd name="T38" fmla="*/ 5 w 51"/>
                <a:gd name="T39" fmla="*/ 10 h 458"/>
                <a:gd name="T40" fmla="*/ 10 w 51"/>
                <a:gd name="T41" fmla="*/ 4 h 458"/>
                <a:gd name="T42" fmla="*/ 17 w 51"/>
                <a:gd name="T43" fmla="*/ 1 h 458"/>
                <a:gd name="T44" fmla="*/ 26 w 51"/>
                <a:gd name="T45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458">
                  <a:moveTo>
                    <a:pt x="26" y="0"/>
                  </a:moveTo>
                  <a:lnTo>
                    <a:pt x="34" y="1"/>
                  </a:lnTo>
                  <a:lnTo>
                    <a:pt x="40" y="4"/>
                  </a:lnTo>
                  <a:lnTo>
                    <a:pt x="46" y="10"/>
                  </a:lnTo>
                  <a:lnTo>
                    <a:pt x="50" y="17"/>
                  </a:lnTo>
                  <a:lnTo>
                    <a:pt x="51" y="25"/>
                  </a:lnTo>
                  <a:lnTo>
                    <a:pt x="51" y="433"/>
                  </a:lnTo>
                  <a:lnTo>
                    <a:pt x="50" y="441"/>
                  </a:lnTo>
                  <a:lnTo>
                    <a:pt x="46" y="447"/>
                  </a:lnTo>
                  <a:lnTo>
                    <a:pt x="40" y="453"/>
                  </a:lnTo>
                  <a:lnTo>
                    <a:pt x="34" y="457"/>
                  </a:lnTo>
                  <a:lnTo>
                    <a:pt x="26" y="458"/>
                  </a:lnTo>
                  <a:lnTo>
                    <a:pt x="17" y="457"/>
                  </a:lnTo>
                  <a:lnTo>
                    <a:pt x="10" y="453"/>
                  </a:lnTo>
                  <a:lnTo>
                    <a:pt x="5" y="447"/>
                  </a:lnTo>
                  <a:lnTo>
                    <a:pt x="1" y="441"/>
                  </a:lnTo>
                  <a:lnTo>
                    <a:pt x="0" y="433"/>
                  </a:lnTo>
                  <a:lnTo>
                    <a:pt x="0" y="25"/>
                  </a:lnTo>
                  <a:lnTo>
                    <a:pt x="1" y="17"/>
                  </a:lnTo>
                  <a:lnTo>
                    <a:pt x="5" y="10"/>
                  </a:lnTo>
                  <a:lnTo>
                    <a:pt x="10" y="4"/>
                  </a:lnTo>
                  <a:lnTo>
                    <a:pt x="17" y="1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544" y="2455"/>
              <a:ext cx="484" cy="713"/>
            </a:xfrm>
            <a:custGeom>
              <a:avLst/>
              <a:gdLst>
                <a:gd name="T0" fmla="*/ 337 w 484"/>
                <a:gd name="T1" fmla="*/ 1 h 713"/>
                <a:gd name="T2" fmla="*/ 349 w 484"/>
                <a:gd name="T3" fmla="*/ 8 h 713"/>
                <a:gd name="T4" fmla="*/ 356 w 484"/>
                <a:gd name="T5" fmla="*/ 21 h 713"/>
                <a:gd name="T6" fmla="*/ 484 w 484"/>
                <a:gd name="T7" fmla="*/ 638 h 713"/>
                <a:gd name="T8" fmla="*/ 480 w 484"/>
                <a:gd name="T9" fmla="*/ 651 h 713"/>
                <a:gd name="T10" fmla="*/ 470 w 484"/>
                <a:gd name="T11" fmla="*/ 659 h 713"/>
                <a:gd name="T12" fmla="*/ 457 w 484"/>
                <a:gd name="T13" fmla="*/ 662 h 713"/>
                <a:gd name="T14" fmla="*/ 445 w 484"/>
                <a:gd name="T15" fmla="*/ 658 h 713"/>
                <a:gd name="T16" fmla="*/ 436 w 484"/>
                <a:gd name="T17" fmla="*/ 648 h 713"/>
                <a:gd name="T18" fmla="*/ 311 w 484"/>
                <a:gd name="T19" fmla="*/ 51 h 713"/>
                <a:gd name="T20" fmla="*/ 248 w 484"/>
                <a:gd name="T21" fmla="*/ 56 h 713"/>
                <a:gd name="T22" fmla="*/ 193 w 484"/>
                <a:gd name="T23" fmla="*/ 64 h 713"/>
                <a:gd name="T24" fmla="*/ 145 w 484"/>
                <a:gd name="T25" fmla="*/ 78 h 713"/>
                <a:gd name="T26" fmla="*/ 106 w 484"/>
                <a:gd name="T27" fmla="*/ 95 h 713"/>
                <a:gd name="T28" fmla="*/ 77 w 484"/>
                <a:gd name="T29" fmla="*/ 117 h 713"/>
                <a:gd name="T30" fmla="*/ 60 w 484"/>
                <a:gd name="T31" fmla="*/ 139 h 713"/>
                <a:gd name="T32" fmla="*/ 52 w 484"/>
                <a:gd name="T33" fmla="*/ 164 h 713"/>
                <a:gd name="T34" fmla="*/ 51 w 484"/>
                <a:gd name="T35" fmla="*/ 688 h 713"/>
                <a:gd name="T36" fmla="*/ 46 w 484"/>
                <a:gd name="T37" fmla="*/ 702 h 713"/>
                <a:gd name="T38" fmla="*/ 33 w 484"/>
                <a:gd name="T39" fmla="*/ 712 h 713"/>
                <a:gd name="T40" fmla="*/ 18 w 484"/>
                <a:gd name="T41" fmla="*/ 712 h 713"/>
                <a:gd name="T42" fmla="*/ 5 w 484"/>
                <a:gd name="T43" fmla="*/ 702 h 713"/>
                <a:gd name="T44" fmla="*/ 0 w 484"/>
                <a:gd name="T45" fmla="*/ 688 h 713"/>
                <a:gd name="T46" fmla="*/ 1 w 484"/>
                <a:gd name="T47" fmla="*/ 160 h 713"/>
                <a:gd name="T48" fmla="*/ 10 w 484"/>
                <a:gd name="T49" fmla="*/ 126 h 713"/>
                <a:gd name="T50" fmla="*/ 29 w 484"/>
                <a:gd name="T51" fmla="*/ 95 h 713"/>
                <a:gd name="T52" fmla="*/ 57 w 484"/>
                <a:gd name="T53" fmla="*/ 68 h 713"/>
                <a:gd name="T54" fmla="*/ 95 w 484"/>
                <a:gd name="T55" fmla="*/ 44 h 713"/>
                <a:gd name="T56" fmla="*/ 142 w 484"/>
                <a:gd name="T57" fmla="*/ 25 h 713"/>
                <a:gd name="T58" fmla="*/ 197 w 484"/>
                <a:gd name="T59" fmla="*/ 12 h 713"/>
                <a:gd name="T60" fmla="*/ 260 w 484"/>
                <a:gd name="T61" fmla="*/ 3 h 713"/>
                <a:gd name="T62" fmla="*/ 330 w 484"/>
                <a:gd name="T63" fmla="*/ 0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4" h="713">
                  <a:moveTo>
                    <a:pt x="330" y="0"/>
                  </a:moveTo>
                  <a:lnTo>
                    <a:pt x="337" y="1"/>
                  </a:lnTo>
                  <a:lnTo>
                    <a:pt x="343" y="4"/>
                  </a:lnTo>
                  <a:lnTo>
                    <a:pt x="349" y="8"/>
                  </a:lnTo>
                  <a:lnTo>
                    <a:pt x="354" y="14"/>
                  </a:lnTo>
                  <a:lnTo>
                    <a:pt x="356" y="21"/>
                  </a:lnTo>
                  <a:lnTo>
                    <a:pt x="484" y="632"/>
                  </a:lnTo>
                  <a:lnTo>
                    <a:pt x="484" y="638"/>
                  </a:lnTo>
                  <a:lnTo>
                    <a:pt x="483" y="645"/>
                  </a:lnTo>
                  <a:lnTo>
                    <a:pt x="480" y="651"/>
                  </a:lnTo>
                  <a:lnTo>
                    <a:pt x="476" y="656"/>
                  </a:lnTo>
                  <a:lnTo>
                    <a:pt x="470" y="659"/>
                  </a:lnTo>
                  <a:lnTo>
                    <a:pt x="464" y="662"/>
                  </a:lnTo>
                  <a:lnTo>
                    <a:pt x="457" y="662"/>
                  </a:lnTo>
                  <a:lnTo>
                    <a:pt x="451" y="661"/>
                  </a:lnTo>
                  <a:lnTo>
                    <a:pt x="445" y="658"/>
                  </a:lnTo>
                  <a:lnTo>
                    <a:pt x="440" y="654"/>
                  </a:lnTo>
                  <a:lnTo>
                    <a:pt x="436" y="648"/>
                  </a:lnTo>
                  <a:lnTo>
                    <a:pt x="434" y="642"/>
                  </a:lnTo>
                  <a:lnTo>
                    <a:pt x="311" y="51"/>
                  </a:lnTo>
                  <a:lnTo>
                    <a:pt x="279" y="53"/>
                  </a:lnTo>
                  <a:lnTo>
                    <a:pt x="248" y="56"/>
                  </a:lnTo>
                  <a:lnTo>
                    <a:pt x="219" y="59"/>
                  </a:lnTo>
                  <a:lnTo>
                    <a:pt x="193" y="64"/>
                  </a:lnTo>
                  <a:lnTo>
                    <a:pt x="168" y="70"/>
                  </a:lnTo>
                  <a:lnTo>
                    <a:pt x="145" y="78"/>
                  </a:lnTo>
                  <a:lnTo>
                    <a:pt x="124" y="86"/>
                  </a:lnTo>
                  <a:lnTo>
                    <a:pt x="106" y="95"/>
                  </a:lnTo>
                  <a:lnTo>
                    <a:pt x="91" y="106"/>
                  </a:lnTo>
                  <a:lnTo>
                    <a:pt x="77" y="117"/>
                  </a:lnTo>
                  <a:lnTo>
                    <a:pt x="68" y="128"/>
                  </a:lnTo>
                  <a:lnTo>
                    <a:pt x="60" y="139"/>
                  </a:lnTo>
                  <a:lnTo>
                    <a:pt x="55" y="151"/>
                  </a:lnTo>
                  <a:lnTo>
                    <a:pt x="52" y="164"/>
                  </a:lnTo>
                  <a:lnTo>
                    <a:pt x="51" y="178"/>
                  </a:lnTo>
                  <a:lnTo>
                    <a:pt x="51" y="688"/>
                  </a:lnTo>
                  <a:lnTo>
                    <a:pt x="50" y="696"/>
                  </a:lnTo>
                  <a:lnTo>
                    <a:pt x="46" y="702"/>
                  </a:lnTo>
                  <a:lnTo>
                    <a:pt x="40" y="708"/>
                  </a:lnTo>
                  <a:lnTo>
                    <a:pt x="33" y="712"/>
                  </a:lnTo>
                  <a:lnTo>
                    <a:pt x="26" y="713"/>
                  </a:lnTo>
                  <a:lnTo>
                    <a:pt x="18" y="712"/>
                  </a:lnTo>
                  <a:lnTo>
                    <a:pt x="10" y="708"/>
                  </a:lnTo>
                  <a:lnTo>
                    <a:pt x="5" y="702"/>
                  </a:lnTo>
                  <a:lnTo>
                    <a:pt x="1" y="696"/>
                  </a:lnTo>
                  <a:lnTo>
                    <a:pt x="0" y="688"/>
                  </a:lnTo>
                  <a:lnTo>
                    <a:pt x="0" y="178"/>
                  </a:lnTo>
                  <a:lnTo>
                    <a:pt x="1" y="160"/>
                  </a:lnTo>
                  <a:lnTo>
                    <a:pt x="5" y="143"/>
                  </a:lnTo>
                  <a:lnTo>
                    <a:pt x="10" y="126"/>
                  </a:lnTo>
                  <a:lnTo>
                    <a:pt x="19" y="110"/>
                  </a:lnTo>
                  <a:lnTo>
                    <a:pt x="29" y="95"/>
                  </a:lnTo>
                  <a:lnTo>
                    <a:pt x="41" y="81"/>
                  </a:lnTo>
                  <a:lnTo>
                    <a:pt x="57" y="68"/>
                  </a:lnTo>
                  <a:lnTo>
                    <a:pt x="74" y="55"/>
                  </a:lnTo>
                  <a:lnTo>
                    <a:pt x="95" y="44"/>
                  </a:lnTo>
                  <a:lnTo>
                    <a:pt x="117" y="34"/>
                  </a:lnTo>
                  <a:lnTo>
                    <a:pt x="142" y="25"/>
                  </a:lnTo>
                  <a:lnTo>
                    <a:pt x="168" y="18"/>
                  </a:lnTo>
                  <a:lnTo>
                    <a:pt x="197" y="12"/>
                  </a:lnTo>
                  <a:lnTo>
                    <a:pt x="227" y="7"/>
                  </a:lnTo>
                  <a:lnTo>
                    <a:pt x="260" y="3"/>
                  </a:lnTo>
                  <a:lnTo>
                    <a:pt x="294" y="1"/>
                  </a:lnTo>
                  <a:lnTo>
                    <a:pt x="3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2" name="Espaço Reservado para Conteúdo 3"/>
          <p:cNvSpPr txBox="1">
            <a:spLocks/>
          </p:cNvSpPr>
          <p:nvPr/>
        </p:nvSpPr>
        <p:spPr>
          <a:xfrm>
            <a:off x="4088190" y="982999"/>
            <a:ext cx="7760910" cy="1231563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l">
              <a:lnSpc>
                <a:spcPct val="100000"/>
              </a:lnSpc>
              <a:buClr>
                <a:schemeClr val="accent1">
                  <a:lumMod val="75000"/>
                </a:schemeClr>
              </a:buClr>
              <a:buFont typeface="Courier New" panose="02070309020205020404" pitchFamily="49" charset="0"/>
              <a:buChar char="o"/>
            </a:pPr>
            <a:r>
              <a:rPr lang="pt-BR" sz="1800" dirty="0">
                <a:solidFill>
                  <a:schemeClr val="tx2">
                    <a:lumMod val="75000"/>
                  </a:schemeClr>
                </a:solidFill>
              </a:rPr>
              <a:t>de acordo com o último Censo realizado pelo IBGE (2010), a família brasileira é composta, em média, por 3,3 pessoas, resultado idêntico ao apurado junto aos empreendedores das empresa ativas dos portes ME  &amp; EPP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(p35)</a:t>
            </a:r>
            <a:endParaRPr lang="pt-BR" sz="1200" strike="sngStrike" dirty="0"/>
          </a:p>
        </p:txBody>
      </p:sp>
    </p:spTree>
    <p:extLst>
      <p:ext uri="{BB962C8B-B14F-4D97-AF65-F5344CB8AC3E}">
        <p14:creationId xmlns:p14="http://schemas.microsoft.com/office/powerpoint/2010/main" val="50854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2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7" grpId="0"/>
      <p:bldP spid="18" grpId="0"/>
      <p:bldP spid="62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m 12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990" y="-8738"/>
            <a:ext cx="12197990" cy="6866737"/>
          </a:xfrm>
          <a:prstGeom prst="rect">
            <a:avLst/>
          </a:prstGeom>
        </p:spPr>
      </p:pic>
      <p:sp>
        <p:nvSpPr>
          <p:cNvPr id="14" name="Retângulo 13"/>
          <p:cNvSpPr/>
          <p:nvPr/>
        </p:nvSpPr>
        <p:spPr>
          <a:xfrm>
            <a:off x="0" y="0"/>
            <a:ext cx="12197990" cy="6863524"/>
          </a:xfrm>
          <a:prstGeom prst="rect">
            <a:avLst/>
          </a:prstGeom>
          <a:solidFill>
            <a:srgbClr val="003399">
              <a:alpha val="69804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986531" y="1854200"/>
            <a:ext cx="2940050" cy="2940050"/>
          </a:xfrm>
          <a:custGeom>
            <a:avLst/>
            <a:gdLst>
              <a:gd name="T0" fmla="*/ 458 w 915"/>
              <a:gd name="T1" fmla="*/ 0 h 915"/>
              <a:gd name="T2" fmla="*/ 0 w 915"/>
              <a:gd name="T3" fmla="*/ 458 h 915"/>
              <a:gd name="T4" fmla="*/ 458 w 915"/>
              <a:gd name="T5" fmla="*/ 915 h 915"/>
              <a:gd name="T6" fmla="*/ 915 w 915"/>
              <a:gd name="T7" fmla="*/ 458 h 915"/>
              <a:gd name="T8" fmla="*/ 458 w 915"/>
              <a:gd name="T9" fmla="*/ 0 h 915"/>
              <a:gd name="T10" fmla="*/ 458 w 915"/>
              <a:gd name="T11" fmla="*/ 830 h 915"/>
              <a:gd name="T12" fmla="*/ 86 w 915"/>
              <a:gd name="T13" fmla="*/ 458 h 915"/>
              <a:gd name="T14" fmla="*/ 458 w 915"/>
              <a:gd name="T15" fmla="*/ 86 h 915"/>
              <a:gd name="T16" fmla="*/ 830 w 915"/>
              <a:gd name="T17" fmla="*/ 458 h 915"/>
              <a:gd name="T18" fmla="*/ 458 w 915"/>
              <a:gd name="T19" fmla="*/ 830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5" h="915">
                <a:moveTo>
                  <a:pt x="458" y="0"/>
                </a:moveTo>
                <a:cubicBezTo>
                  <a:pt x="205" y="0"/>
                  <a:pt x="0" y="205"/>
                  <a:pt x="0" y="458"/>
                </a:cubicBezTo>
                <a:cubicBezTo>
                  <a:pt x="0" y="710"/>
                  <a:pt x="205" y="915"/>
                  <a:pt x="458" y="915"/>
                </a:cubicBezTo>
                <a:cubicBezTo>
                  <a:pt x="710" y="915"/>
                  <a:pt x="915" y="710"/>
                  <a:pt x="915" y="458"/>
                </a:cubicBezTo>
                <a:cubicBezTo>
                  <a:pt x="915" y="205"/>
                  <a:pt x="710" y="0"/>
                  <a:pt x="458" y="0"/>
                </a:cubicBezTo>
                <a:close/>
                <a:moveTo>
                  <a:pt x="458" y="830"/>
                </a:moveTo>
                <a:cubicBezTo>
                  <a:pt x="252" y="830"/>
                  <a:pt x="86" y="663"/>
                  <a:pt x="86" y="458"/>
                </a:cubicBezTo>
                <a:cubicBezTo>
                  <a:pt x="86" y="252"/>
                  <a:pt x="252" y="86"/>
                  <a:pt x="458" y="86"/>
                </a:cubicBezTo>
                <a:cubicBezTo>
                  <a:pt x="663" y="86"/>
                  <a:pt x="830" y="252"/>
                  <a:pt x="830" y="458"/>
                </a:cubicBezTo>
                <a:cubicBezTo>
                  <a:pt x="830" y="663"/>
                  <a:pt x="663" y="830"/>
                  <a:pt x="458" y="83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821556" y="2660650"/>
            <a:ext cx="1298575" cy="1330325"/>
          </a:xfrm>
          <a:custGeom>
            <a:avLst/>
            <a:gdLst>
              <a:gd name="T0" fmla="*/ 378 w 404"/>
              <a:gd name="T1" fmla="*/ 12 h 414"/>
              <a:gd name="T2" fmla="*/ 322 w 404"/>
              <a:gd name="T3" fmla="*/ 27 h 414"/>
              <a:gd name="T4" fmla="*/ 169 w 404"/>
              <a:gd name="T5" fmla="*/ 303 h 414"/>
              <a:gd name="T6" fmla="*/ 83 w 404"/>
              <a:gd name="T7" fmla="*/ 199 h 414"/>
              <a:gd name="T8" fmla="*/ 28 w 404"/>
              <a:gd name="T9" fmla="*/ 184 h 414"/>
              <a:gd name="T10" fmla="*/ 13 w 404"/>
              <a:gd name="T11" fmla="*/ 241 h 414"/>
              <a:gd name="T12" fmla="*/ 132 w 404"/>
              <a:gd name="T13" fmla="*/ 386 h 414"/>
              <a:gd name="T14" fmla="*/ 161 w 404"/>
              <a:gd name="T15" fmla="*/ 406 h 414"/>
              <a:gd name="T16" fmla="*/ 161 w 404"/>
              <a:gd name="T17" fmla="*/ 407 h 414"/>
              <a:gd name="T18" fmla="*/ 163 w 404"/>
              <a:gd name="T19" fmla="*/ 407 h 414"/>
              <a:gd name="T20" fmla="*/ 216 w 404"/>
              <a:gd name="T21" fmla="*/ 386 h 414"/>
              <a:gd name="T22" fmla="*/ 393 w 404"/>
              <a:gd name="T23" fmla="*/ 70 h 414"/>
              <a:gd name="T24" fmla="*/ 378 w 404"/>
              <a:gd name="T25" fmla="*/ 12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4" h="414">
                <a:moveTo>
                  <a:pt x="378" y="12"/>
                </a:moveTo>
                <a:cubicBezTo>
                  <a:pt x="358" y="0"/>
                  <a:pt x="333" y="7"/>
                  <a:pt x="322" y="27"/>
                </a:cubicBezTo>
                <a:cubicBezTo>
                  <a:pt x="169" y="303"/>
                  <a:pt x="169" y="303"/>
                  <a:pt x="169" y="303"/>
                </a:cubicBezTo>
                <a:cubicBezTo>
                  <a:pt x="83" y="199"/>
                  <a:pt x="83" y="199"/>
                  <a:pt x="83" y="199"/>
                </a:cubicBezTo>
                <a:cubicBezTo>
                  <a:pt x="68" y="181"/>
                  <a:pt x="47" y="172"/>
                  <a:pt x="28" y="184"/>
                </a:cubicBezTo>
                <a:cubicBezTo>
                  <a:pt x="8" y="195"/>
                  <a:pt x="0" y="223"/>
                  <a:pt x="13" y="241"/>
                </a:cubicBezTo>
                <a:cubicBezTo>
                  <a:pt x="132" y="386"/>
                  <a:pt x="132" y="386"/>
                  <a:pt x="132" y="386"/>
                </a:cubicBezTo>
                <a:cubicBezTo>
                  <a:pt x="141" y="398"/>
                  <a:pt x="151" y="404"/>
                  <a:pt x="161" y="406"/>
                </a:cubicBezTo>
                <a:cubicBezTo>
                  <a:pt x="161" y="407"/>
                  <a:pt x="161" y="407"/>
                  <a:pt x="161" y="407"/>
                </a:cubicBezTo>
                <a:cubicBezTo>
                  <a:pt x="163" y="407"/>
                  <a:pt x="163" y="407"/>
                  <a:pt x="163" y="407"/>
                </a:cubicBezTo>
                <a:cubicBezTo>
                  <a:pt x="165" y="407"/>
                  <a:pt x="201" y="414"/>
                  <a:pt x="216" y="386"/>
                </a:cubicBezTo>
                <a:cubicBezTo>
                  <a:pt x="393" y="70"/>
                  <a:pt x="393" y="70"/>
                  <a:pt x="393" y="70"/>
                </a:cubicBezTo>
                <a:cubicBezTo>
                  <a:pt x="404" y="49"/>
                  <a:pt x="397" y="24"/>
                  <a:pt x="378" y="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4035994" y="2698750"/>
            <a:ext cx="0" cy="0"/>
          </a:xfrm>
          <a:prstGeom prst="lin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" name="Line 8"/>
          <p:cNvSpPr>
            <a:spLocks noChangeShapeType="1"/>
          </p:cNvSpPr>
          <p:nvPr/>
        </p:nvSpPr>
        <p:spPr bwMode="auto">
          <a:xfrm>
            <a:off x="4035994" y="2698750"/>
            <a:ext cx="0" cy="0"/>
          </a:xfrm>
          <a:prstGeom prst="lin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" name="CaixaDeTexto 10"/>
          <p:cNvSpPr txBox="1"/>
          <p:nvPr/>
        </p:nvSpPr>
        <p:spPr>
          <a:xfrm>
            <a:off x="5761606" y="2051050"/>
            <a:ext cx="429379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7200" b="1" i="1" dirty="0">
                <a:solidFill>
                  <a:schemeClr val="bg1"/>
                </a:solidFill>
              </a:rPr>
              <a:t>para não esquecer</a:t>
            </a:r>
          </a:p>
        </p:txBody>
      </p:sp>
    </p:spTree>
    <p:extLst>
      <p:ext uri="{BB962C8B-B14F-4D97-AF65-F5344CB8AC3E}">
        <p14:creationId xmlns:p14="http://schemas.microsoft.com/office/powerpoint/2010/main" val="1299460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8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1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tângulo 1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" name="CaixaDeTexto 19"/>
          <p:cNvSpPr txBox="1"/>
          <p:nvPr/>
        </p:nvSpPr>
        <p:spPr>
          <a:xfrm>
            <a:off x="1258313" y="207896"/>
            <a:ext cx="62934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bg1"/>
                </a:solidFill>
                <a:effectLst/>
                <a:latin typeface="+mn-lt"/>
                <a:ea typeface="Adobe Fan Heiti Std B" panose="020B0700000000000000" pitchFamily="34" charset="-128"/>
              </a:rPr>
              <a:t>para não esquecer – empresas </a:t>
            </a:r>
            <a:r>
              <a:rPr lang="pt-BR" sz="2800" dirty="0">
                <a:solidFill>
                  <a:srgbClr val="FFCCCC"/>
                </a:solidFill>
                <a:effectLst/>
                <a:latin typeface="+mn-lt"/>
                <a:ea typeface="Adobe Fan Heiti Std B" panose="020B0700000000000000" pitchFamily="34" charset="-128"/>
              </a:rPr>
              <a:t>inativas</a:t>
            </a:r>
          </a:p>
        </p:txBody>
      </p:sp>
      <p:sp>
        <p:nvSpPr>
          <p:cNvPr id="6" name="Retângulo 5"/>
          <p:cNvSpPr/>
          <p:nvPr/>
        </p:nvSpPr>
        <p:spPr>
          <a:xfrm>
            <a:off x="1753614" y="1208265"/>
            <a:ext cx="975168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 quantidade de Microempresas (ME), que não estão mais em atividade, é praticamente duas vezes maior que a de Empresas de Pequeno Porte (17% de ME contra 9% de EPP) (p1).</a:t>
            </a:r>
            <a:endParaRPr lang="en-US" b="1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Elipse 6"/>
          <p:cNvSpPr/>
          <p:nvPr/>
        </p:nvSpPr>
        <p:spPr>
          <a:xfrm>
            <a:off x="902714" y="1168528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1</a:t>
            </a:r>
          </a:p>
        </p:txBody>
      </p:sp>
      <p:sp>
        <p:nvSpPr>
          <p:cNvPr id="8" name="Retângulo 7"/>
          <p:cNvSpPr/>
          <p:nvPr/>
        </p:nvSpPr>
        <p:spPr>
          <a:xfrm>
            <a:off x="1754519" y="2223606"/>
            <a:ext cx="975168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 relacionamento com o Sebrae se constitui em um aspecto relevante quanto à inatividade da empresa, uma vez que os clientes que encerraram suas atividades (9%) representam quase a metade dos não clientes (18%) (p1)</a:t>
            </a:r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" name="Elipse 8"/>
          <p:cNvSpPr/>
          <p:nvPr/>
        </p:nvSpPr>
        <p:spPr>
          <a:xfrm>
            <a:off x="902714" y="2204735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2</a:t>
            </a:r>
          </a:p>
        </p:txBody>
      </p:sp>
      <p:sp>
        <p:nvSpPr>
          <p:cNvPr id="10" name="Retângulo 9"/>
          <p:cNvSpPr/>
          <p:nvPr/>
        </p:nvSpPr>
        <p:spPr>
          <a:xfrm>
            <a:off x="1749586" y="3239459"/>
            <a:ext cx="975168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 regime tributário é outra variável importante, dado que entre as ‘optantes pelo Simples’ o percentual de empresas que encerraram suas atividades corresponde a 13%, enquanto que para as ‘não optantes’ chega a 21%  (p1)</a:t>
            </a:r>
            <a:endParaRPr lang="en-US" b="1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Elipse 10"/>
          <p:cNvSpPr/>
          <p:nvPr/>
        </p:nvSpPr>
        <p:spPr>
          <a:xfrm>
            <a:off x="902714" y="3253642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3</a:t>
            </a:r>
          </a:p>
        </p:txBody>
      </p:sp>
      <p:sp>
        <p:nvSpPr>
          <p:cNvPr id="12" name="Retângulo 11"/>
          <p:cNvSpPr/>
          <p:nvPr/>
        </p:nvSpPr>
        <p:spPr>
          <a:xfrm>
            <a:off x="1754520" y="4393334"/>
            <a:ext cx="958658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os dois principais motivos para o encerramento das atividades, que praticamente correspondem à metade das justificativas (‘não dar lucro’ e ‘não ter clientes’), são temas passíveis de serem trabalhados pela grade de soluções do Sebrae (p2)</a:t>
            </a:r>
            <a:endParaRPr lang="en-US" b="1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pt-BR" b="1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Elipse 12"/>
          <p:cNvSpPr/>
          <p:nvPr/>
        </p:nvSpPr>
        <p:spPr>
          <a:xfrm>
            <a:off x="902714" y="4366049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4</a:t>
            </a:r>
          </a:p>
        </p:txBody>
      </p:sp>
      <p:sp>
        <p:nvSpPr>
          <p:cNvPr id="15" name="Retângulo 14"/>
          <p:cNvSpPr/>
          <p:nvPr/>
        </p:nvSpPr>
        <p:spPr>
          <a:xfrm>
            <a:off x="1753614" y="5553218"/>
            <a:ext cx="958658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 fato de apenas 1 em cada 2 empreendedores, com empresa em atividade, possuir o ‘ensino superior completo’, ou mesmo uma ‘pós-graduação’, pode representar uma certa limitação ao crescimento/sucesso da empresa (p5)</a:t>
            </a:r>
            <a:endParaRPr lang="en-US" b="1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Elipse 15"/>
          <p:cNvSpPr/>
          <p:nvPr/>
        </p:nvSpPr>
        <p:spPr>
          <a:xfrm>
            <a:off x="902714" y="5525933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5</a:t>
            </a:r>
          </a:p>
        </p:txBody>
      </p:sp>
      <p:sp>
        <p:nvSpPr>
          <p:cNvPr id="17" name="Espaço Reservado para Número de Slide 1"/>
          <p:cNvSpPr txBox="1">
            <a:spLocks/>
          </p:cNvSpPr>
          <p:nvPr/>
        </p:nvSpPr>
        <p:spPr>
          <a:xfrm>
            <a:off x="11423650" y="6388452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89BE57A-14EC-455D-8A2F-5440F4E4629B}" type="slidenum">
              <a:rPr lang="pt-BR" smtClean="0">
                <a:solidFill>
                  <a:schemeClr val="bg1"/>
                </a:solidFill>
              </a:rPr>
              <a:pPr/>
              <a:t>132</a:t>
            </a:fld>
            <a:endParaRPr lang="pt-B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964890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505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 animBg="1"/>
      <p:bldP spid="15" grpId="0"/>
      <p:bldP spid="16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tângulo 1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1683082" y="1196679"/>
            <a:ext cx="43548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 ‘Simples’ tem papel importante em relação às empresas estarem ativas, ao funcionando em estabelecimento comercial; à ‘vontade de abrir um negócio’; à melhor condição para comprar; às vendas para o governo, à obtenção de empréstimos; ao atendimento às obrigações legais, à adimplência, à renegociação de dívidas e ao otimismo quanto ao futuro.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Elipse 1"/>
          <p:cNvSpPr/>
          <p:nvPr/>
        </p:nvSpPr>
        <p:spPr>
          <a:xfrm>
            <a:off x="832182" y="1302744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1</a:t>
            </a:r>
          </a:p>
        </p:txBody>
      </p:sp>
      <p:sp>
        <p:nvSpPr>
          <p:cNvPr id="6" name="Retângulo 5"/>
          <p:cNvSpPr/>
          <p:nvPr/>
        </p:nvSpPr>
        <p:spPr>
          <a:xfrm>
            <a:off x="1683082" y="4340587"/>
            <a:ext cx="4354862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uma idade média de 13,5 anos para as </a:t>
            </a:r>
            <a:r>
              <a:rPr lang="pt-BR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MEs</a:t>
            </a:r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 as </a:t>
            </a:r>
            <a:r>
              <a:rPr lang="pt-BR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EPPs</a:t>
            </a:r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ativas é elevado e positivo, juntamente com o equilíbrio entre as diferentes faixas, com 23% de </a:t>
            </a:r>
            <a:r>
              <a:rPr lang="pt-BR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PJs</a:t>
            </a:r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com até 5 anos e no outro extremo 17% de empresas com mais de 20 anos (p8)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Elipse 6"/>
          <p:cNvSpPr/>
          <p:nvPr/>
        </p:nvSpPr>
        <p:spPr>
          <a:xfrm>
            <a:off x="832182" y="4474116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2</a:t>
            </a:r>
          </a:p>
        </p:txBody>
      </p:sp>
      <p:sp>
        <p:nvSpPr>
          <p:cNvPr id="12" name="Retângulo 11"/>
          <p:cNvSpPr/>
          <p:nvPr/>
        </p:nvSpPr>
        <p:spPr>
          <a:xfrm>
            <a:off x="7169481" y="1196679"/>
            <a:ext cx="454472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7 em cada 10 empreendedores das empresas ativas terem iniciado a vida profissional como funcionários de empresas explica a longevidade e o porte alcançado dessas pessoas jurídicas, mas também caracterizaria a ausência de empreendedorismo nos jovens (p10)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Elipse 12"/>
          <p:cNvSpPr/>
          <p:nvPr/>
        </p:nvSpPr>
        <p:spPr>
          <a:xfrm>
            <a:off x="6318582" y="1302744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3</a:t>
            </a:r>
          </a:p>
        </p:txBody>
      </p:sp>
      <p:sp>
        <p:nvSpPr>
          <p:cNvPr id="14" name="Retângulo 13"/>
          <p:cNvSpPr/>
          <p:nvPr/>
        </p:nvSpPr>
        <p:spPr>
          <a:xfrm>
            <a:off x="7169482" y="4342651"/>
            <a:ext cx="4544722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 informalidade ainda é um estágio presente na realidade empresarial e uma situação complexa de ser superada, haja vista essa parcela de empreendedores de sucesso ter necessitado, na média, de 11 anos para transpor essa dificuldade (p11)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Elipse 14"/>
          <p:cNvSpPr/>
          <p:nvPr/>
        </p:nvSpPr>
        <p:spPr>
          <a:xfrm>
            <a:off x="6318582" y="4448716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4</a:t>
            </a:r>
          </a:p>
        </p:txBody>
      </p:sp>
      <p:sp>
        <p:nvSpPr>
          <p:cNvPr id="21" name="CaixaDeTexto 19"/>
          <p:cNvSpPr txBox="1"/>
          <p:nvPr/>
        </p:nvSpPr>
        <p:spPr>
          <a:xfrm>
            <a:off x="998323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bg1"/>
                </a:solidFill>
                <a:effectLst/>
                <a:latin typeface="+mn-lt"/>
                <a:ea typeface="Adobe Fan Heiti Std B" panose="020B0700000000000000" pitchFamily="34" charset="-128"/>
              </a:rPr>
              <a:t>para não esquecer - </a:t>
            </a:r>
            <a:r>
              <a:rPr lang="pt-BR" sz="2800" dirty="0">
                <a:solidFill>
                  <a:srgbClr val="FFCCCC"/>
                </a:solidFill>
                <a:effectLst/>
                <a:latin typeface="+mn-lt"/>
                <a:ea typeface="Adobe Fan Heiti Std B" panose="020B0700000000000000" pitchFamily="34" charset="-128"/>
              </a:rPr>
              <a:t>ativas</a:t>
            </a:r>
          </a:p>
        </p:txBody>
      </p:sp>
    </p:spTree>
    <p:extLst>
      <p:ext uri="{BB962C8B-B14F-4D97-AF65-F5344CB8AC3E}">
        <p14:creationId xmlns:p14="http://schemas.microsoft.com/office/powerpoint/2010/main" val="2816891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animBg="1"/>
      <p:bldP spid="6" grpId="0"/>
      <p:bldP spid="7" grpId="0" animBg="1"/>
      <p:bldP spid="12" grpId="0"/>
      <p:bldP spid="13" grpId="0" animBg="1"/>
      <p:bldP spid="14" grpId="0"/>
      <p:bldP spid="15" grpId="0" animBg="1"/>
      <p:bldP spid="21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tângulo 1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1683082" y="1196679"/>
            <a:ext cx="435486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parece não haver um consenso generalizado quanto às vantagens que a formalização poderia proporcionar às empresas, o que ficou de certa forma evidenciado com o reduzido índice de recomendação para tal (p12, p31)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Elipse 1"/>
          <p:cNvSpPr/>
          <p:nvPr/>
        </p:nvSpPr>
        <p:spPr>
          <a:xfrm>
            <a:off x="832182" y="1302744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5</a:t>
            </a:r>
          </a:p>
        </p:txBody>
      </p:sp>
      <p:sp>
        <p:nvSpPr>
          <p:cNvPr id="6" name="Retângulo 5"/>
          <p:cNvSpPr/>
          <p:nvPr/>
        </p:nvSpPr>
        <p:spPr>
          <a:xfrm>
            <a:off x="1683082" y="3603987"/>
            <a:ext cx="435486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mesmo que o governo seja um comprador importante, o comércio entre empresas (B2B) é o que se mostra  mais exitoso (p15)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Elipse 6"/>
          <p:cNvSpPr/>
          <p:nvPr/>
        </p:nvSpPr>
        <p:spPr>
          <a:xfrm>
            <a:off x="832182" y="3737516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6</a:t>
            </a:r>
          </a:p>
        </p:txBody>
      </p:sp>
      <p:sp>
        <p:nvSpPr>
          <p:cNvPr id="12" name="Retângulo 11"/>
          <p:cNvSpPr/>
          <p:nvPr/>
        </p:nvSpPr>
        <p:spPr>
          <a:xfrm>
            <a:off x="7169481" y="1196679"/>
            <a:ext cx="4544723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 crescimento da empresa alavancado por empréstimos parece ainda não ser uma alternativa devidamente considerada pela maior parte desses empreendedores, talvez sendo esse um fator limitador a ser mais atentado (p16)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Elipse 12"/>
          <p:cNvSpPr/>
          <p:nvPr/>
        </p:nvSpPr>
        <p:spPr>
          <a:xfrm>
            <a:off x="6318582" y="1302744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7</a:t>
            </a:r>
          </a:p>
        </p:txBody>
      </p:sp>
      <p:sp>
        <p:nvSpPr>
          <p:cNvPr id="14" name="Retângulo 13"/>
          <p:cNvSpPr/>
          <p:nvPr/>
        </p:nvSpPr>
        <p:spPr>
          <a:xfrm>
            <a:off x="7169482" y="3631451"/>
            <a:ext cx="4544722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os bancos ‘públicos’ do sistema financeiro convencional são os mais demandados pelas empresas que buscam créditos, enquanto opções menos onerosas como o cooperativismo e as cooperativas de crédito têm papel secundário nesse contexto (p17)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Elipse 14"/>
          <p:cNvSpPr/>
          <p:nvPr/>
        </p:nvSpPr>
        <p:spPr>
          <a:xfrm>
            <a:off x="6318582" y="3737516"/>
            <a:ext cx="711200" cy="7112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8</a:t>
            </a:r>
          </a:p>
        </p:txBody>
      </p:sp>
      <p:sp>
        <p:nvSpPr>
          <p:cNvPr id="21" name="CaixaDeTexto 19"/>
          <p:cNvSpPr txBox="1"/>
          <p:nvPr/>
        </p:nvSpPr>
        <p:spPr>
          <a:xfrm>
            <a:off x="998323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bg1"/>
                </a:solidFill>
                <a:effectLst/>
                <a:latin typeface="+mn-lt"/>
                <a:ea typeface="Adobe Fan Heiti Std B" panose="020B0700000000000000" pitchFamily="34" charset="-128"/>
              </a:rPr>
              <a:t>para não esquecer - </a:t>
            </a:r>
            <a:r>
              <a:rPr lang="pt-BR" sz="2800" dirty="0">
                <a:solidFill>
                  <a:srgbClr val="FFCCCC"/>
                </a:solidFill>
                <a:effectLst/>
                <a:latin typeface="+mn-lt"/>
                <a:ea typeface="Adobe Fan Heiti Std B" panose="020B0700000000000000" pitchFamily="34" charset="-128"/>
              </a:rPr>
              <a:t>ativas</a:t>
            </a:r>
          </a:p>
        </p:txBody>
      </p:sp>
    </p:spTree>
    <p:extLst>
      <p:ext uri="{BB962C8B-B14F-4D97-AF65-F5344CB8AC3E}">
        <p14:creationId xmlns:p14="http://schemas.microsoft.com/office/powerpoint/2010/main" val="4053767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animBg="1"/>
      <p:bldP spid="6" grpId="0"/>
      <p:bldP spid="7" grpId="0" animBg="1"/>
      <p:bldP spid="12" grpId="0"/>
      <p:bldP spid="13" grpId="0" animBg="1"/>
      <p:bldP spid="14" grpId="0"/>
      <p:bldP spid="15" grpId="0" animBg="1"/>
      <p:bldP spid="21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tângulo 15"/>
          <p:cNvSpPr/>
          <p:nvPr/>
        </p:nvSpPr>
        <p:spPr>
          <a:xfrm>
            <a:off x="1656" y="0"/>
            <a:ext cx="12192000" cy="6858000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1683082" y="1196679"/>
            <a:ext cx="456943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os donos de pequenos negócios, apesar de bem sucedidos, dispõem de uma margem de erro bem estreita, visto que a grande maioria depende exclusivamente da renda auferida na própria empresa para a sua sobrevivência e a da sua família (p18)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Elipse 1"/>
          <p:cNvSpPr/>
          <p:nvPr/>
        </p:nvSpPr>
        <p:spPr>
          <a:xfrm>
            <a:off x="653972" y="1302744"/>
            <a:ext cx="936000" cy="9360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9</a:t>
            </a:r>
          </a:p>
        </p:txBody>
      </p:sp>
      <p:sp>
        <p:nvSpPr>
          <p:cNvPr id="6" name="Retângulo 5"/>
          <p:cNvSpPr/>
          <p:nvPr/>
        </p:nvSpPr>
        <p:spPr>
          <a:xfrm>
            <a:off x="1683081" y="3852467"/>
            <a:ext cx="456943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 êxito dessas empresas talvez resida no baixo percentual de pessoas que tiveram como motivação para abrir o seu próprio negócio o ‘empreendedorismo por necessidade’, em contraponto às aspirações pessoais, à experiência acumulada e às oportunidades 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Elipse 6"/>
          <p:cNvSpPr/>
          <p:nvPr/>
        </p:nvSpPr>
        <p:spPr>
          <a:xfrm>
            <a:off x="653972" y="3985996"/>
            <a:ext cx="936000" cy="9360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10</a:t>
            </a:r>
          </a:p>
        </p:txBody>
      </p:sp>
      <p:sp>
        <p:nvSpPr>
          <p:cNvPr id="12" name="Retângulo 11"/>
          <p:cNvSpPr/>
          <p:nvPr/>
        </p:nvSpPr>
        <p:spPr>
          <a:xfrm>
            <a:off x="7169481" y="1196679"/>
            <a:ext cx="454472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as principais dificuldades encontradas no dia a dia e as áreas onde carecem de capacitação são temáticas claramente passíveis de serem atendidas ou cobertas pela grade de soluções oferecidas pelo Sebrae (p21, p22)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Elipse 12"/>
          <p:cNvSpPr/>
          <p:nvPr/>
        </p:nvSpPr>
        <p:spPr>
          <a:xfrm>
            <a:off x="6097656" y="1302744"/>
            <a:ext cx="936000" cy="9360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11</a:t>
            </a:r>
          </a:p>
        </p:txBody>
      </p:sp>
      <p:sp>
        <p:nvSpPr>
          <p:cNvPr id="14" name="Retângulo 13"/>
          <p:cNvSpPr/>
          <p:nvPr/>
        </p:nvSpPr>
        <p:spPr>
          <a:xfrm>
            <a:off x="7169482" y="3879931"/>
            <a:ext cx="4544722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até pela limitação de tempo dos empreendedores, a realização de cursos e de capacitação ‘online’ pelo Sebrae já teria um potencial superior ao próprio formato ‘presencial’, de preferência com a limitação de até 4 horas semanais (p23,p24)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Elipse 14"/>
          <p:cNvSpPr/>
          <p:nvPr/>
        </p:nvSpPr>
        <p:spPr>
          <a:xfrm>
            <a:off x="6097656" y="3985996"/>
            <a:ext cx="936000" cy="936000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12</a:t>
            </a:r>
          </a:p>
        </p:txBody>
      </p:sp>
      <p:sp>
        <p:nvSpPr>
          <p:cNvPr id="21" name="CaixaDeTexto 19"/>
          <p:cNvSpPr txBox="1"/>
          <p:nvPr/>
        </p:nvSpPr>
        <p:spPr>
          <a:xfrm>
            <a:off x="998323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bg1"/>
                </a:solidFill>
                <a:effectLst/>
                <a:latin typeface="+mn-lt"/>
                <a:ea typeface="Adobe Fan Heiti Std B" panose="020B0700000000000000" pitchFamily="34" charset="-128"/>
              </a:rPr>
              <a:t>para não esquecer - </a:t>
            </a:r>
            <a:r>
              <a:rPr lang="pt-BR" sz="2800" dirty="0">
                <a:solidFill>
                  <a:srgbClr val="FFCCCC"/>
                </a:solidFill>
                <a:effectLst/>
                <a:latin typeface="+mn-lt"/>
                <a:ea typeface="Adobe Fan Heiti Std B" panose="020B0700000000000000" pitchFamily="34" charset="-128"/>
              </a:rPr>
              <a:t>ativas</a:t>
            </a:r>
          </a:p>
        </p:txBody>
      </p:sp>
    </p:spTree>
    <p:extLst>
      <p:ext uri="{BB962C8B-B14F-4D97-AF65-F5344CB8AC3E}">
        <p14:creationId xmlns:p14="http://schemas.microsoft.com/office/powerpoint/2010/main" val="1034731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animBg="1"/>
      <p:bldP spid="6" grpId="0"/>
      <p:bldP spid="7" grpId="0" animBg="1"/>
      <p:bldP spid="12" grpId="0"/>
      <p:bldP spid="13" grpId="0" animBg="1"/>
      <p:bldP spid="14" grpId="0"/>
      <p:bldP spid="15" grpId="0" animBg="1"/>
      <p:bldP spid="21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tângulo 1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1683082" y="1196679"/>
            <a:ext cx="837034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 otimismo seria uma outra característica marcante desse perfil de empreendedores de empresas de sucesso, haja vista a convicção ao aumento do porte nos próximos anos (p29) 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Elipse 1"/>
          <p:cNvSpPr/>
          <p:nvPr/>
        </p:nvSpPr>
        <p:spPr>
          <a:xfrm>
            <a:off x="601317" y="1302743"/>
            <a:ext cx="942065" cy="898773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13</a:t>
            </a:r>
          </a:p>
        </p:txBody>
      </p:sp>
      <p:sp>
        <p:nvSpPr>
          <p:cNvPr id="6" name="Retângulo 5"/>
          <p:cNvSpPr/>
          <p:nvPr/>
        </p:nvSpPr>
        <p:spPr>
          <a:xfrm>
            <a:off x="1683081" y="2828732"/>
            <a:ext cx="860391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 empreendedorismo nas </a:t>
            </a:r>
            <a:r>
              <a:rPr lang="pt-BR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MEs</a:t>
            </a:r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e </a:t>
            </a:r>
            <a:r>
              <a:rPr lang="pt-BR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EPPs</a:t>
            </a:r>
            <a:r>
              <a:rPr lang="pt-BR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(ativas e inativas) aparenta ainda ser uma atividade muito concentrada na raça branca,  com a participação das demais raças muito abaixo do que seria identificado como o perfil típico da sociedade brasileira</a:t>
            </a:r>
            <a:endParaRPr lang="en-US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Elipse 6"/>
          <p:cNvSpPr/>
          <p:nvPr/>
        </p:nvSpPr>
        <p:spPr>
          <a:xfrm>
            <a:off x="601317" y="2962261"/>
            <a:ext cx="942065" cy="889152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14</a:t>
            </a:r>
          </a:p>
        </p:txBody>
      </p:sp>
      <p:sp>
        <p:nvSpPr>
          <p:cNvPr id="21" name="CaixaDeTexto 19"/>
          <p:cNvSpPr txBox="1"/>
          <p:nvPr/>
        </p:nvSpPr>
        <p:spPr>
          <a:xfrm>
            <a:off x="998323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bg1"/>
                </a:solidFill>
                <a:effectLst/>
                <a:latin typeface="+mn-lt"/>
                <a:ea typeface="Adobe Fan Heiti Std B" panose="020B0700000000000000" pitchFamily="34" charset="-128"/>
              </a:rPr>
              <a:t>para não esquecer - </a:t>
            </a:r>
            <a:r>
              <a:rPr lang="pt-BR" sz="2800" dirty="0">
                <a:solidFill>
                  <a:srgbClr val="FFCCCC"/>
                </a:solidFill>
                <a:effectLst/>
                <a:latin typeface="+mn-lt"/>
                <a:ea typeface="Adobe Fan Heiti Std B" panose="020B0700000000000000" pitchFamily="34" charset="-128"/>
              </a:rPr>
              <a:t>ativas</a:t>
            </a:r>
          </a:p>
        </p:txBody>
      </p:sp>
    </p:spTree>
    <p:extLst>
      <p:ext uri="{BB962C8B-B14F-4D97-AF65-F5344CB8AC3E}">
        <p14:creationId xmlns:p14="http://schemas.microsoft.com/office/powerpoint/2010/main" val="3028927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animBg="1"/>
      <p:bldP spid="6" grpId="0"/>
      <p:bldP spid="7" grpId="0" animBg="1"/>
      <p:bldP spid="21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CaixaDeTexto 34"/>
          <p:cNvSpPr txBox="1"/>
          <p:nvPr/>
        </p:nvSpPr>
        <p:spPr>
          <a:xfrm>
            <a:off x="8653916" y="5010350"/>
            <a:ext cx="2997744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</a:rPr>
              <a:t>(61) 2107.0800</a:t>
            </a:r>
          </a:p>
          <a:p>
            <a:r>
              <a:rPr lang="pt-BR" b="1" dirty="0">
                <a:solidFill>
                  <a:schemeClr val="bg1"/>
                </a:solidFill>
              </a:rPr>
              <a:t>www.checonpesquisa.com.br</a:t>
            </a:r>
          </a:p>
        </p:txBody>
      </p:sp>
      <p:pic>
        <p:nvPicPr>
          <p:cNvPr id="18" name="Imagem 17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" name="CaixaDeTexto 26"/>
          <p:cNvSpPr txBox="1"/>
          <p:nvPr/>
        </p:nvSpPr>
        <p:spPr>
          <a:xfrm>
            <a:off x="1071235" y="2532294"/>
            <a:ext cx="5839692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pt-BR" sz="1700" dirty="0">
                <a:solidFill>
                  <a:schemeClr val="bg1"/>
                </a:solidFill>
              </a:rPr>
              <a:t>A pesquisa </a:t>
            </a:r>
            <a:r>
              <a:rPr lang="pt-BR" sz="1700" b="1" dirty="0">
                <a:solidFill>
                  <a:schemeClr val="bg1"/>
                </a:solidFill>
              </a:rPr>
              <a:t>O Perfil das ME e das EPP </a:t>
            </a:r>
            <a:r>
              <a:rPr lang="pt-BR" sz="1700" dirty="0">
                <a:solidFill>
                  <a:schemeClr val="bg1"/>
                </a:solidFill>
              </a:rPr>
              <a:t>é produto da </a:t>
            </a:r>
            <a:r>
              <a:rPr lang="pt-BR" sz="1700" b="1" dirty="0">
                <a:solidFill>
                  <a:schemeClr val="bg1"/>
                </a:solidFill>
              </a:rPr>
              <a:t>Unidade de Gestão Estratégica</a:t>
            </a:r>
            <a:r>
              <a:rPr lang="pt-BR" sz="1700" dirty="0">
                <a:solidFill>
                  <a:schemeClr val="bg1"/>
                </a:solidFill>
              </a:rPr>
              <a:t> do Sebrae Nacional.</a:t>
            </a:r>
          </a:p>
        </p:txBody>
      </p:sp>
      <p:sp>
        <p:nvSpPr>
          <p:cNvPr id="28" name="Retângulo 27"/>
          <p:cNvSpPr/>
          <p:nvPr/>
        </p:nvSpPr>
        <p:spPr>
          <a:xfrm>
            <a:off x="1071234" y="3230946"/>
            <a:ext cx="6096000" cy="92333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b="1" dirty="0">
                <a:solidFill>
                  <a:schemeClr val="bg1"/>
                </a:solidFill>
              </a:rPr>
              <a:t>Mais informações com</a:t>
            </a:r>
          </a:p>
          <a:p>
            <a:r>
              <a:rPr lang="pt-BR" dirty="0">
                <a:solidFill>
                  <a:schemeClr val="bg1"/>
                </a:solidFill>
              </a:rPr>
              <a:t>Paulo Jorge de Paiva Fonseca </a:t>
            </a:r>
          </a:p>
          <a:p>
            <a:r>
              <a:rPr lang="pt-BR" sz="1600" i="1" dirty="0">
                <a:solidFill>
                  <a:schemeClr val="bg1"/>
                </a:solidFill>
              </a:rPr>
              <a:t>paulo.fonseca@sebrae.com.br</a:t>
            </a:r>
          </a:p>
        </p:txBody>
      </p:sp>
      <p:pic>
        <p:nvPicPr>
          <p:cNvPr id="29" name="Imagem 28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1234" y="5465617"/>
            <a:ext cx="1430481" cy="715241"/>
          </a:xfrm>
          <a:prstGeom prst="rect">
            <a:avLst/>
          </a:prstGeom>
        </p:spPr>
      </p:pic>
      <p:pic>
        <p:nvPicPr>
          <p:cNvPr id="30" name="Imagem 2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17025">
            <a:off x="9523042" y="193410"/>
            <a:ext cx="2737313" cy="1521610"/>
          </a:xfrm>
          <a:prstGeom prst="rect">
            <a:avLst/>
          </a:prstGeom>
        </p:spPr>
      </p:pic>
      <p:pic>
        <p:nvPicPr>
          <p:cNvPr id="37" name="Imagem 3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8075" y="690095"/>
            <a:ext cx="1545339" cy="4328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7440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9"/>
          <p:cNvSpPr txBox="1"/>
          <p:nvPr/>
        </p:nvSpPr>
        <p:spPr>
          <a:xfrm>
            <a:off x="1021920" y="309957"/>
            <a:ext cx="45311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motivos para o</a:t>
            </a:r>
            <a:r>
              <a:rPr lang="pt-BR" sz="2800" dirty="0">
                <a:solidFill>
                  <a:srgbClr val="5D9897"/>
                </a:solidFill>
                <a:effectLst/>
                <a:latin typeface="+mn-lt"/>
                <a:ea typeface="Adobe Fan Heiti Std B" panose="020B0700000000000000" pitchFamily="34" charset="-128"/>
              </a:rPr>
              <a:t>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encerramento das atividades</a:t>
            </a:r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964457"/>
              </p:ext>
            </p:extLst>
          </p:nvPr>
        </p:nvGraphicFramePr>
        <p:xfrm>
          <a:off x="6979093" y="1557309"/>
          <a:ext cx="2844945" cy="40945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401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6331243"/>
              </p:ext>
            </p:extLst>
          </p:nvPr>
        </p:nvGraphicFramePr>
        <p:xfrm>
          <a:off x="6990123" y="1232898"/>
          <a:ext cx="2833915" cy="2953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29533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5" name="+ informações"/>
          <p:cNvGrpSpPr/>
          <p:nvPr/>
        </p:nvGrpSpPr>
        <p:grpSpPr>
          <a:xfrm>
            <a:off x="423037" y="5546923"/>
            <a:ext cx="1402473" cy="346249"/>
            <a:chOff x="7300120" y="5125288"/>
            <a:chExt cx="1748287" cy="431624"/>
          </a:xfrm>
        </p:grpSpPr>
        <p:sp>
          <p:nvSpPr>
            <p:cNvPr id="6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8380531"/>
              </p:ext>
            </p:extLst>
          </p:nvPr>
        </p:nvGraphicFramePr>
        <p:xfrm>
          <a:off x="6984607" y="5679291"/>
          <a:ext cx="2833915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6511580"/>
              </p:ext>
            </p:extLst>
          </p:nvPr>
        </p:nvGraphicFramePr>
        <p:xfrm>
          <a:off x="2632075" y="1551087"/>
          <a:ext cx="4347018" cy="409913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3470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dava lucro, só prejuízo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clientes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motivos diversos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muita burocracia ‎| impostos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abriu outra empresa| mudou de ramo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 um emprego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dificuldades com o ponto comercial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dinheiro para investir | pagar fornecedores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tempo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concorrência muito forte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problema de saúde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tive apoio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mão de obra qualificada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tenho perfil de empresário | empreendedor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17" name="CaixaDeTexto 16"/>
          <p:cNvSpPr txBox="1"/>
          <p:nvPr/>
        </p:nvSpPr>
        <p:spPr>
          <a:xfrm>
            <a:off x="6556232" y="5730957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  <p:sp>
        <p:nvSpPr>
          <p:cNvPr id="18" name="Retângulo 17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P2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Por que o(a) Sr.(a) encerrou suas atividades? (ESP-RM)</a:t>
            </a:r>
          </a:p>
        </p:txBody>
      </p:sp>
    </p:spTree>
    <p:extLst>
      <p:ext uri="{BB962C8B-B14F-4D97-AF65-F5344CB8AC3E}">
        <p14:creationId xmlns:p14="http://schemas.microsoft.com/office/powerpoint/2010/main" val="1246235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7" grpId="0"/>
      <p:bldP spid="17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1669599"/>
              </p:ext>
            </p:extLst>
          </p:nvPr>
        </p:nvGraphicFramePr>
        <p:xfrm>
          <a:off x="3533189" y="1811294"/>
          <a:ext cx="8262000" cy="40824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916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492161"/>
              </p:ext>
            </p:extLst>
          </p:nvPr>
        </p:nvGraphicFramePr>
        <p:xfrm>
          <a:off x="3533010" y="1426248"/>
          <a:ext cx="8262000" cy="3451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517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5" name="+ informações"/>
          <p:cNvGrpSpPr/>
          <p:nvPr/>
        </p:nvGrpSpPr>
        <p:grpSpPr>
          <a:xfrm>
            <a:off x="10392537" y="975205"/>
            <a:ext cx="1402473" cy="346249"/>
            <a:chOff x="7300120" y="5125288"/>
            <a:chExt cx="1748287" cy="431624"/>
          </a:xfrm>
        </p:grpSpPr>
        <p:sp>
          <p:nvSpPr>
            <p:cNvPr id="6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0810141"/>
              </p:ext>
            </p:extLst>
          </p:nvPr>
        </p:nvGraphicFramePr>
        <p:xfrm>
          <a:off x="216501" y="1793364"/>
          <a:ext cx="3316508" cy="409913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3165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dava lucro, só prejuízo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clientes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muita burocracia ‎| impostos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abriu outra empresa| mudou de ramo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 um emprego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dificuldades com o ponto comercial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dinheiro p/ investir | pagar fornecedores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tinha tempo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concorrência muito forte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problema de saúde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tive apoio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mão de obra qualificada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tenho perfil de empresário | empreendedor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8944654"/>
              </p:ext>
            </p:extLst>
          </p:nvPr>
        </p:nvGraphicFramePr>
        <p:xfrm>
          <a:off x="3533010" y="5926729"/>
          <a:ext cx="8262000" cy="2137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9"/>
                    </a:ext>
                  </a:extLst>
                </a:gridCol>
              </a:tblGrid>
              <a:tr h="213702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17" name="CaixaDeTexto 16"/>
          <p:cNvSpPr txBox="1"/>
          <p:nvPr/>
        </p:nvSpPr>
        <p:spPr>
          <a:xfrm>
            <a:off x="3154678" y="5900709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  <p:sp>
        <p:nvSpPr>
          <p:cNvPr id="18" name="Retângulo 17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P2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Por que o(a) Sr.(a) encerrou suas atividades? (ESP-RM)</a:t>
            </a:r>
          </a:p>
        </p:txBody>
      </p:sp>
      <p:sp>
        <p:nvSpPr>
          <p:cNvPr id="19" name="CaixaDeTexto 19"/>
          <p:cNvSpPr txBox="1"/>
          <p:nvPr/>
        </p:nvSpPr>
        <p:spPr>
          <a:xfrm>
            <a:off x="1021920" y="309957"/>
            <a:ext cx="45311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motivos para 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encerramento das atividades</a:t>
            </a:r>
          </a:p>
        </p:txBody>
      </p:sp>
    </p:spTree>
    <p:extLst>
      <p:ext uri="{BB962C8B-B14F-4D97-AF65-F5344CB8AC3E}">
        <p14:creationId xmlns:p14="http://schemas.microsoft.com/office/powerpoint/2010/main" val="778117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7" grpId="0"/>
      <p:bldP spid="17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9"/>
          <p:cNvSpPr txBox="1"/>
          <p:nvPr/>
        </p:nvSpPr>
        <p:spPr>
          <a:xfrm>
            <a:off x="1021920" y="309957"/>
            <a:ext cx="45311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pretensões dos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entrevistados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inativos</a:t>
            </a:r>
          </a:p>
        </p:txBody>
      </p:sp>
      <p:graphicFrame>
        <p:nvGraphicFramePr>
          <p:cNvPr id="6" name="Gráfico 5"/>
          <p:cNvGraphicFramePr/>
          <p:nvPr>
            <p:extLst>
              <p:ext uri="{D42A27DB-BD31-4B8C-83A1-F6EECF244321}">
                <p14:modId xmlns:p14="http://schemas.microsoft.com/office/powerpoint/2010/main" val="3913878255"/>
              </p:ext>
            </p:extLst>
          </p:nvPr>
        </p:nvGraphicFramePr>
        <p:xfrm>
          <a:off x="5147239" y="2455168"/>
          <a:ext cx="4050360" cy="2700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0" name="Grupo 19"/>
          <p:cNvGrpSpPr/>
          <p:nvPr/>
        </p:nvGrpSpPr>
        <p:grpSpPr>
          <a:xfrm>
            <a:off x="9193374" y="3320250"/>
            <a:ext cx="2506953" cy="430887"/>
            <a:chOff x="7422617" y="4844866"/>
            <a:chExt cx="2506953" cy="430887"/>
          </a:xfrm>
        </p:grpSpPr>
        <p:sp>
          <p:nvSpPr>
            <p:cNvPr id="11" name="Retângulo 10"/>
            <p:cNvSpPr/>
            <p:nvPr/>
          </p:nvSpPr>
          <p:spPr>
            <a:xfrm>
              <a:off x="7422617" y="4844866"/>
              <a:ext cx="71665" cy="379544"/>
            </a:xfrm>
            <a:prstGeom prst="rect">
              <a:avLst/>
            </a:prstGeom>
            <a:solidFill>
              <a:srgbClr val="FF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200"/>
            </a:p>
          </p:txBody>
        </p:sp>
        <p:sp>
          <p:nvSpPr>
            <p:cNvPr id="12" name="Rectangle 28"/>
            <p:cNvSpPr>
              <a:spLocks noChangeArrowheads="1"/>
            </p:cNvSpPr>
            <p:nvPr/>
          </p:nvSpPr>
          <p:spPr bwMode="auto">
            <a:xfrm>
              <a:off x="7598163" y="4844866"/>
              <a:ext cx="233140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n</a:t>
              </a:r>
              <a:r>
                <a:rPr kumimoji="0" lang="en-US" altLang="en-US" sz="1400" b="1" i="0" u="none" strike="noStrike" cap="none" normalizeH="0" baseline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ão</a:t>
              </a: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 </a:t>
              </a:r>
              <a:r>
                <a:rPr kumimoji="0" lang="en-US" altLang="en-US" sz="1400" b="1" i="0" u="none" strike="noStrike" cap="none" normalizeH="0" baseline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estão</a:t>
              </a: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 </a:t>
              </a:r>
              <a:r>
                <a:rPr kumimoji="0" lang="en-US" altLang="en-US" sz="1400" b="1" i="0" u="none" strike="noStrike" cap="none" normalizeH="0" baseline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em</a:t>
              </a: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 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a</a:t>
              </a:r>
              <a:r>
                <a:rPr kumimoji="0" lang="en-US" altLang="en-US" sz="1400" b="1" i="0" u="none" strike="noStrike" cap="none" normalizeH="0" baseline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tividade</a:t>
              </a: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 e 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1" i="0" u="none" strike="noStrike" cap="none" normalizeH="0" baseline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não</a:t>
              </a: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 </a:t>
              </a:r>
              <a:r>
                <a:rPr kumimoji="0" lang="en-US" altLang="en-US" sz="1400" b="1" i="0" u="none" strike="noStrike" cap="none" normalizeH="0" baseline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pretendem</a:t>
              </a: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 </a:t>
              </a:r>
              <a:r>
                <a:rPr kumimoji="0" lang="en-US" altLang="en-US" sz="1400" b="1" i="0" u="none" strike="noStrike" cap="none" normalizeH="0" baseline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iniciar</a:t>
              </a:r>
              <a:r>
                <a:rPr kumimoji="0" lang="en-US" altLang="en-US" sz="1400" b="1" i="0" u="none" strike="noStrike" cap="none" normalizeH="0" baseline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/</a:t>
              </a:r>
              <a:r>
                <a:rPr kumimoji="0" lang="en-US" altLang="en-US" sz="1400" b="1" i="0" u="none" strike="noStrike" cap="none" normalizeH="0" baseline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</a:rPr>
                <a:t>reiniciar</a:t>
              </a:r>
              <a:endPara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latin typeface="+mn-lt"/>
              </a:endParaRPr>
            </a:p>
          </p:txBody>
        </p:sp>
      </p:grpSp>
      <p:sp>
        <p:nvSpPr>
          <p:cNvPr id="13" name="CaixaDeTexto 51"/>
          <p:cNvSpPr txBox="1"/>
          <p:nvPr/>
        </p:nvSpPr>
        <p:spPr>
          <a:xfrm>
            <a:off x="8429869" y="1899042"/>
            <a:ext cx="1289996" cy="769441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pt-BR" sz="4400" b="1" dirty="0">
                <a:solidFill>
                  <a:schemeClr val="tx2">
                    <a:lumMod val="75000"/>
                  </a:schemeClr>
                </a:solidFill>
              </a:rPr>
              <a:t>48%</a:t>
            </a:r>
          </a:p>
        </p:txBody>
      </p:sp>
      <p:sp>
        <p:nvSpPr>
          <p:cNvPr id="14" name="CaixaDeTexto 51"/>
          <p:cNvSpPr txBox="1"/>
          <p:nvPr/>
        </p:nvSpPr>
        <p:spPr>
          <a:xfrm>
            <a:off x="5044062" y="1820190"/>
            <a:ext cx="994614" cy="769441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pt-BR" sz="4400" b="1" dirty="0">
                <a:solidFill>
                  <a:schemeClr val="tx2">
                    <a:lumMod val="75000"/>
                  </a:schemeClr>
                </a:solidFill>
              </a:rPr>
              <a:t>45</a:t>
            </a:r>
            <a:r>
              <a:rPr lang="pt-BR" sz="2000" b="1" dirty="0">
                <a:solidFill>
                  <a:schemeClr val="tx2">
                    <a:lumMod val="75000"/>
                  </a:schemeClr>
                </a:solidFill>
              </a:rPr>
              <a:t>%</a:t>
            </a:r>
          </a:p>
        </p:txBody>
      </p:sp>
      <p:sp>
        <p:nvSpPr>
          <p:cNvPr id="20" name="Espaço Reservado para Conteúdo 3"/>
          <p:cNvSpPr txBox="1">
            <a:spLocks/>
          </p:cNvSpPr>
          <p:nvPr/>
        </p:nvSpPr>
        <p:spPr>
          <a:xfrm>
            <a:off x="558216" y="1999324"/>
            <a:ext cx="3783408" cy="1852089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l">
              <a:lnSpc>
                <a:spcPct val="100000"/>
              </a:lnSpc>
              <a:buClr>
                <a:schemeClr val="accent1">
                  <a:lumMod val="75000"/>
                </a:schemeClr>
              </a:buClr>
              <a:buFont typeface="Courier New" panose="02070309020205020404" pitchFamily="49" charset="0"/>
              <a:buChar char="o"/>
            </a:pPr>
            <a:r>
              <a:rPr lang="pt-BR" sz="1900" dirty="0"/>
              <a:t>quase 1 em cada 2 (45%) desses empreendedores inativos ainda pretende retomar (ou iniciar) as atividades empresariais em um futuro próximo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(P3)</a:t>
            </a:r>
            <a:endParaRPr lang="pt-BR" sz="1800" u="sng" dirty="0"/>
          </a:p>
        </p:txBody>
      </p:sp>
      <p:grpSp>
        <p:nvGrpSpPr>
          <p:cNvPr id="22" name="+ informações"/>
          <p:cNvGrpSpPr/>
          <p:nvPr/>
        </p:nvGrpSpPr>
        <p:grpSpPr>
          <a:xfrm>
            <a:off x="9872676" y="5647152"/>
            <a:ext cx="1402473" cy="346249"/>
            <a:chOff x="7300120" y="5125288"/>
            <a:chExt cx="1748287" cy="431624"/>
          </a:xfrm>
        </p:grpSpPr>
        <p:sp>
          <p:nvSpPr>
            <p:cNvPr id="2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pSp>
        <p:nvGrpSpPr>
          <p:cNvPr id="34" name="Grupo 19"/>
          <p:cNvGrpSpPr/>
          <p:nvPr/>
        </p:nvGrpSpPr>
        <p:grpSpPr>
          <a:xfrm>
            <a:off x="9217965" y="4169568"/>
            <a:ext cx="2205403" cy="430887"/>
            <a:chOff x="7422617" y="4844866"/>
            <a:chExt cx="2205403" cy="430887"/>
          </a:xfrm>
        </p:grpSpPr>
        <p:sp>
          <p:nvSpPr>
            <p:cNvPr id="35" name="Retângulo 34"/>
            <p:cNvSpPr/>
            <p:nvPr/>
          </p:nvSpPr>
          <p:spPr>
            <a:xfrm>
              <a:off x="7422617" y="4844866"/>
              <a:ext cx="71665" cy="360000"/>
            </a:xfrm>
            <a:prstGeom prst="rect">
              <a:avLst/>
            </a:prstGeom>
            <a:solidFill>
              <a:srgbClr val="79CDC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200" dirty="0"/>
            </a:p>
          </p:txBody>
        </p:sp>
        <p:sp>
          <p:nvSpPr>
            <p:cNvPr id="36" name="Rectangle 28"/>
            <p:cNvSpPr>
              <a:spLocks noChangeArrowheads="1"/>
            </p:cNvSpPr>
            <p:nvPr/>
          </p:nvSpPr>
          <p:spPr bwMode="auto">
            <a:xfrm>
              <a:off x="7617213" y="4844866"/>
              <a:ext cx="201080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não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estão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em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atividade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e </a:t>
              </a:r>
            </a:p>
            <a:p>
              <a:pPr lvl="0"/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pretendem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iniciar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/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reiniciar</a:t>
              </a:r>
              <a:endParaRPr lang="en-US" altLang="en-US" sz="1400" b="1" dirty="0">
                <a:solidFill>
                  <a:schemeClr val="bg1">
                    <a:lumMod val="50000"/>
                  </a:schemeClr>
                </a:solidFill>
                <a:latin typeface="+mn-lt"/>
              </a:endParaRPr>
            </a:p>
          </p:txBody>
        </p:sp>
      </p:grpSp>
      <p:sp>
        <p:nvSpPr>
          <p:cNvPr id="39" name="Forma livre 6"/>
          <p:cNvSpPr/>
          <p:nvPr/>
        </p:nvSpPr>
        <p:spPr>
          <a:xfrm>
            <a:off x="6064935" y="2300422"/>
            <a:ext cx="406400" cy="595086"/>
          </a:xfrm>
          <a:custGeom>
            <a:avLst/>
            <a:gdLst>
              <a:gd name="connsiteX0" fmla="*/ 406400 w 406400"/>
              <a:gd name="connsiteY0" fmla="*/ 595086 h 595086"/>
              <a:gd name="connsiteX1" fmla="*/ 217714 w 406400"/>
              <a:gd name="connsiteY1" fmla="*/ 0 h 595086"/>
              <a:gd name="connsiteX2" fmla="*/ 0 w 406400"/>
              <a:gd name="connsiteY2" fmla="*/ 0 h 595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6400" h="595086">
                <a:moveTo>
                  <a:pt x="406400" y="595086"/>
                </a:moveTo>
                <a:lnTo>
                  <a:pt x="217714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79CDC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0" name="Forma livre 63"/>
          <p:cNvSpPr/>
          <p:nvPr/>
        </p:nvSpPr>
        <p:spPr>
          <a:xfrm flipH="1">
            <a:off x="7947484" y="2318611"/>
            <a:ext cx="444500" cy="717006"/>
          </a:xfrm>
          <a:custGeom>
            <a:avLst/>
            <a:gdLst>
              <a:gd name="connsiteX0" fmla="*/ 406400 w 406400"/>
              <a:gd name="connsiteY0" fmla="*/ 595086 h 595086"/>
              <a:gd name="connsiteX1" fmla="*/ 217714 w 406400"/>
              <a:gd name="connsiteY1" fmla="*/ 0 h 595086"/>
              <a:gd name="connsiteX2" fmla="*/ 0 w 406400"/>
              <a:gd name="connsiteY2" fmla="*/ 0 h 595086"/>
              <a:gd name="connsiteX0" fmla="*/ 444500 w 444500"/>
              <a:gd name="connsiteY0" fmla="*/ 717006 h 717006"/>
              <a:gd name="connsiteX1" fmla="*/ 217714 w 444500"/>
              <a:gd name="connsiteY1" fmla="*/ 0 h 717006"/>
              <a:gd name="connsiteX2" fmla="*/ 0 w 444500"/>
              <a:gd name="connsiteY2" fmla="*/ 0 h 717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4500" h="717006">
                <a:moveTo>
                  <a:pt x="444500" y="717006"/>
                </a:moveTo>
                <a:lnTo>
                  <a:pt x="217714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EC425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Retângulo 44"/>
          <p:cNvSpPr/>
          <p:nvPr/>
        </p:nvSpPr>
        <p:spPr>
          <a:xfrm>
            <a:off x="1021920" y="634754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P3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(O(A) Sr.(a) pretende iniciar/reiniciar suas atividades, no futuro próximo? (ESP-RU)</a:t>
            </a:r>
          </a:p>
        </p:txBody>
      </p:sp>
      <p:grpSp>
        <p:nvGrpSpPr>
          <p:cNvPr id="32" name="Grupo 19"/>
          <p:cNvGrpSpPr/>
          <p:nvPr/>
        </p:nvGrpSpPr>
        <p:grpSpPr>
          <a:xfrm>
            <a:off x="9215619" y="4803442"/>
            <a:ext cx="2572876" cy="430887"/>
            <a:chOff x="7422617" y="4844866"/>
            <a:chExt cx="2572876" cy="430887"/>
          </a:xfrm>
        </p:grpSpPr>
        <p:sp>
          <p:nvSpPr>
            <p:cNvPr id="33" name="Retângulo 32"/>
            <p:cNvSpPr/>
            <p:nvPr/>
          </p:nvSpPr>
          <p:spPr>
            <a:xfrm>
              <a:off x="7422617" y="4844866"/>
              <a:ext cx="71665" cy="3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200" dirty="0"/>
            </a:p>
          </p:txBody>
        </p:sp>
        <p:sp>
          <p:nvSpPr>
            <p:cNvPr id="38" name="Rectangle 28"/>
            <p:cNvSpPr>
              <a:spLocks noChangeArrowheads="1"/>
            </p:cNvSpPr>
            <p:nvPr/>
          </p:nvSpPr>
          <p:spPr bwMode="auto">
            <a:xfrm>
              <a:off x="7617213" y="4844866"/>
              <a:ext cx="2378280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lvl="0"/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não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estão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em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atividade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e </a:t>
              </a:r>
            </a:p>
            <a:p>
              <a:pPr lvl="0"/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não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sabem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se 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pretendem</a:t>
              </a:r>
              <a:r>
                <a:rPr lang="en-US" altLang="en-US" sz="1400" b="1" dirty="0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 </a:t>
              </a:r>
              <a:r>
                <a:rPr lang="en-US" altLang="en-US" sz="1400" b="1" dirty="0" err="1">
                  <a:solidFill>
                    <a:schemeClr val="bg1">
                      <a:lumMod val="50000"/>
                    </a:schemeClr>
                  </a:solidFill>
                  <a:latin typeface="+mn-lt"/>
                </a:rPr>
                <a:t>iniciar</a:t>
              </a:r>
              <a:endParaRPr lang="en-US" altLang="en-US" sz="1400" b="1" dirty="0">
                <a:solidFill>
                  <a:schemeClr val="bg1">
                    <a:lumMod val="50000"/>
                  </a:schemeClr>
                </a:solidFill>
                <a:latin typeface="+mn-lt"/>
              </a:endParaRPr>
            </a:p>
          </p:txBody>
        </p:sp>
      </p:grpSp>
      <p:grpSp>
        <p:nvGrpSpPr>
          <p:cNvPr id="3" name="Agrupar 2"/>
          <p:cNvGrpSpPr/>
          <p:nvPr/>
        </p:nvGrpSpPr>
        <p:grpSpPr>
          <a:xfrm>
            <a:off x="7088589" y="1967388"/>
            <a:ext cx="994614" cy="622243"/>
            <a:chOff x="6737443" y="1986316"/>
            <a:chExt cx="994614" cy="622243"/>
          </a:xfrm>
        </p:grpSpPr>
        <p:sp>
          <p:nvSpPr>
            <p:cNvPr id="42" name="CaixaDeTexto 51"/>
            <p:cNvSpPr txBox="1"/>
            <p:nvPr/>
          </p:nvSpPr>
          <p:spPr>
            <a:xfrm>
              <a:off x="6737443" y="1986316"/>
              <a:ext cx="994614" cy="584775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pt-BR" sz="3200" b="1" dirty="0">
                  <a:solidFill>
                    <a:schemeClr val="accent2"/>
                  </a:solidFill>
                </a:rPr>
                <a:t>6</a:t>
              </a:r>
              <a:r>
                <a:rPr lang="pt-BR" sz="1400" b="1" dirty="0">
                  <a:solidFill>
                    <a:schemeClr val="accent2"/>
                  </a:solidFill>
                </a:rPr>
                <a:t>%</a:t>
              </a:r>
            </a:p>
          </p:txBody>
        </p:sp>
        <p:sp>
          <p:nvSpPr>
            <p:cNvPr id="43" name="Forma livre 63"/>
            <p:cNvSpPr/>
            <p:nvPr/>
          </p:nvSpPr>
          <p:spPr>
            <a:xfrm flipH="1">
              <a:off x="6963304" y="2361719"/>
              <a:ext cx="91912" cy="246840"/>
            </a:xfrm>
            <a:custGeom>
              <a:avLst/>
              <a:gdLst>
                <a:gd name="connsiteX0" fmla="*/ 406400 w 406400"/>
                <a:gd name="connsiteY0" fmla="*/ 595086 h 595086"/>
                <a:gd name="connsiteX1" fmla="*/ 217714 w 406400"/>
                <a:gd name="connsiteY1" fmla="*/ 0 h 595086"/>
                <a:gd name="connsiteX2" fmla="*/ 0 w 406400"/>
                <a:gd name="connsiteY2" fmla="*/ 0 h 595086"/>
                <a:gd name="connsiteX0" fmla="*/ 444500 w 444500"/>
                <a:gd name="connsiteY0" fmla="*/ 717006 h 717006"/>
                <a:gd name="connsiteX1" fmla="*/ 217714 w 444500"/>
                <a:gd name="connsiteY1" fmla="*/ 0 h 717006"/>
                <a:gd name="connsiteX2" fmla="*/ 0 w 444500"/>
                <a:gd name="connsiteY2" fmla="*/ 0 h 71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00" h="717006">
                  <a:moveTo>
                    <a:pt x="444500" y="717006"/>
                  </a:moveTo>
                  <a:lnTo>
                    <a:pt x="217714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3619193"/>
              </p:ext>
            </p:extLst>
          </p:nvPr>
        </p:nvGraphicFramePr>
        <p:xfrm>
          <a:off x="6558731" y="3649415"/>
          <a:ext cx="1223152" cy="3448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11576">
                  <a:extLst>
                    <a:ext uri="{9D8B030D-6E8A-4147-A177-3AD203B41FA5}">
                      <a16:colId xmlns="" xmlns:a16="http://schemas.microsoft.com/office/drawing/2014/main" val="459488471"/>
                    </a:ext>
                  </a:extLst>
                </a:gridCol>
                <a:gridCol w="611576">
                  <a:extLst>
                    <a:ext uri="{9D8B030D-6E8A-4147-A177-3AD203B41FA5}">
                      <a16:colId xmlns="" xmlns:a16="http://schemas.microsoft.com/office/drawing/2014/main" val="1847061966"/>
                    </a:ext>
                  </a:extLst>
                </a:gridCol>
              </a:tblGrid>
              <a:tr h="34480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t-BR" sz="1100" b="1" u="none" strike="noStrike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1.719</a:t>
                      </a:r>
                      <a:endParaRPr lang="pt-BR" sz="11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031248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673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1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7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2"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Graphic spid="6" grpId="0">
            <p:bldAsOne/>
          </p:bldGraphic>
          <p:bldP spid="13" grpId="0"/>
          <p:bldP spid="14" grpId="0"/>
          <p:bldP spid="20" grpId="0"/>
          <p:bldP spid="39" grpId="0" animBg="1"/>
          <p:bldP spid="4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1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7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2"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Graphic spid="6" grpId="0">
            <p:bldAsOne/>
          </p:bldGraphic>
          <p:bldP spid="13" grpId="0"/>
          <p:bldP spid="14" grpId="0"/>
          <p:bldP spid="20" grpId="0"/>
          <p:bldP spid="39" grpId="0" animBg="1"/>
          <p:bldP spid="40" grpId="0" animBg="1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9"/>
          <p:cNvSpPr txBox="1"/>
          <p:nvPr/>
        </p:nvSpPr>
        <p:spPr>
          <a:xfrm>
            <a:off x="1021920" y="309957"/>
            <a:ext cx="45311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pretensões dos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entrevistados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inativos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4754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</a:rPr>
              <a:t>P3</a:t>
            </a:r>
            <a:r>
              <a:rPr lang="pt-BR" sz="1100" b="1" dirty="0">
                <a:solidFill>
                  <a:srgbClr val="00B0F0"/>
                </a:solidFill>
              </a:rPr>
              <a:t> </a:t>
            </a:r>
            <a:r>
              <a:rPr lang="pt-BR" sz="1100" dirty="0">
                <a:solidFill>
                  <a:schemeClr val="bg1"/>
                </a:solidFill>
              </a:rPr>
              <a:t>(O(A) Sr.(a) pretende iniciar/reiniciar suas atividades, no futuro próximo? (ESP-RU)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4665715"/>
              </p:ext>
            </p:extLst>
          </p:nvPr>
        </p:nvGraphicFramePr>
        <p:xfrm>
          <a:off x="5429201" y="2454183"/>
          <a:ext cx="6060872" cy="11975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</a:tblGrid>
              <a:tr h="3991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991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991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3848643"/>
              </p:ext>
            </p:extLst>
          </p:nvPr>
        </p:nvGraphicFramePr>
        <p:xfrm>
          <a:off x="5429021" y="3729799"/>
          <a:ext cx="6060872" cy="2137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2137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1.551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900" b="0" i="0" u="none" strike="sng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728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991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900" b="0" i="0" u="none" strike="noStrike" kern="120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837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882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5252566"/>
              </p:ext>
            </p:extLst>
          </p:nvPr>
        </p:nvGraphicFramePr>
        <p:xfrm>
          <a:off x="482600" y="2454189"/>
          <a:ext cx="4880917" cy="119288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88091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97628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atividade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pretendem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iniciar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reiniciar</a:t>
                      </a:r>
                      <a:endParaRPr lang="en-US" altLang="en-US" sz="14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97628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atividade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pretendem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iniciar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reiniciar</a:t>
                      </a:r>
                      <a:endParaRPr lang="en-US" altLang="en-US" sz="14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97628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atividade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</a:t>
                      </a:r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sabem</a:t>
                      </a:r>
                      <a:r>
                        <a:rPr lang="pt-BR" sz="14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se vão 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iniciar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reiniciar</a:t>
                      </a:r>
                      <a:endParaRPr lang="pt-BR" sz="14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5225453"/>
              </p:ext>
            </p:extLst>
          </p:nvPr>
        </p:nvGraphicFramePr>
        <p:xfrm>
          <a:off x="5363517" y="1850747"/>
          <a:ext cx="612655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581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  <a:r>
                        <a:rPr lang="pt-BR" sz="1400" b="1" u="none" strike="noStrike" kern="1200" baseline="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</a:t>
                      </a: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1" name="+ informações"/>
          <p:cNvGrpSpPr/>
          <p:nvPr/>
        </p:nvGrpSpPr>
        <p:grpSpPr>
          <a:xfrm>
            <a:off x="9872676" y="5289637"/>
            <a:ext cx="1402473" cy="346249"/>
            <a:chOff x="7300120" y="5125288"/>
            <a:chExt cx="1748287" cy="431624"/>
          </a:xfrm>
        </p:grpSpPr>
        <p:sp>
          <p:nvSpPr>
            <p:cNvPr id="1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0" name="CaixaDeTexto 19"/>
          <p:cNvSpPr txBox="1"/>
          <p:nvPr/>
        </p:nvSpPr>
        <p:spPr>
          <a:xfrm>
            <a:off x="790488" y="4718018"/>
            <a:ext cx="77174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/>
              <a:t>A intenção de voltar a empreender está mais presente nas </a:t>
            </a:r>
            <a:r>
              <a:rPr lang="pt-BR" dirty="0" err="1"/>
              <a:t>MEs</a:t>
            </a:r>
            <a:r>
              <a:rPr lang="pt-BR" dirty="0"/>
              <a:t> (47%), nos não optantes pelo Simples (50%) e nos empreendedores das regiões Norte (55%) e Sudeste (52%)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(p3)</a:t>
            </a:r>
          </a:p>
        </p:txBody>
      </p:sp>
      <p:sp>
        <p:nvSpPr>
          <p:cNvPr id="23" name="CaixaDeTexto 22"/>
          <p:cNvSpPr txBox="1"/>
          <p:nvPr/>
        </p:nvSpPr>
        <p:spPr>
          <a:xfrm>
            <a:off x="4874281" y="3738559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3578888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2" grpId="0"/>
      <p:bldP spid="20" grpId="0"/>
      <p:bldP spid="23" grpId="0"/>
      <p:bldP spid="23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9"/>
          <p:cNvSpPr txBox="1"/>
          <p:nvPr/>
        </p:nvSpPr>
        <p:spPr>
          <a:xfrm>
            <a:off x="1021920" y="309957"/>
            <a:ext cx="45311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pretensões dos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entrevistados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inativos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4754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</a:rPr>
              <a:t>P3</a:t>
            </a:r>
            <a:r>
              <a:rPr lang="pt-BR" sz="1100" b="1" dirty="0">
                <a:solidFill>
                  <a:srgbClr val="00B0F0"/>
                </a:solidFill>
              </a:rPr>
              <a:t> </a:t>
            </a:r>
            <a:r>
              <a:rPr lang="pt-BR" sz="1100" dirty="0">
                <a:solidFill>
                  <a:schemeClr val="bg1"/>
                </a:solidFill>
              </a:rPr>
              <a:t>(O(A) Sr.(a) pretende iniciar/reiniciar suas atividades, no futuro próximo? (ESP-RU)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2631983"/>
              </p:ext>
            </p:extLst>
          </p:nvPr>
        </p:nvGraphicFramePr>
        <p:xfrm>
          <a:off x="8741218" y="1474352"/>
          <a:ext cx="2844945" cy="11063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36878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6878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6878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7453467"/>
              </p:ext>
            </p:extLst>
          </p:nvPr>
        </p:nvGraphicFramePr>
        <p:xfrm>
          <a:off x="8752248" y="1149941"/>
          <a:ext cx="2833915" cy="2953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29533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9" name="+ informações"/>
          <p:cNvGrpSpPr/>
          <p:nvPr/>
        </p:nvGrpSpPr>
        <p:grpSpPr>
          <a:xfrm>
            <a:off x="423037" y="5597723"/>
            <a:ext cx="1402473" cy="346249"/>
            <a:chOff x="7300120" y="5125288"/>
            <a:chExt cx="1748287" cy="431624"/>
          </a:xfrm>
        </p:grpSpPr>
        <p:sp>
          <p:nvSpPr>
            <p:cNvPr id="1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8" name="Tabel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5361496"/>
              </p:ext>
            </p:extLst>
          </p:nvPr>
        </p:nvGraphicFramePr>
        <p:xfrm>
          <a:off x="8752248" y="2731731"/>
          <a:ext cx="2833915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1702479"/>
              </p:ext>
            </p:extLst>
          </p:nvPr>
        </p:nvGraphicFramePr>
        <p:xfrm>
          <a:off x="4394200" y="1468130"/>
          <a:ext cx="4347018" cy="1164239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3470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33599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atividade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pretendem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iniciar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reiniciar</a:t>
                      </a:r>
                      <a:endParaRPr lang="en-US" altLang="en-US" sz="14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33599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atividade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pretendem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iniciar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reiniciar</a:t>
                      </a:r>
                      <a:endParaRPr lang="en-US" altLang="en-US" sz="14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97041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atividade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</a:t>
                      </a:r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sabem</a:t>
                      </a:r>
                      <a:r>
                        <a:rPr lang="pt-BR" sz="14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se vão 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iniciar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reiniciar</a:t>
                      </a:r>
                      <a:endParaRPr lang="pt-BR" sz="14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0" name="CaixaDeTexto 19"/>
          <p:cNvSpPr txBox="1"/>
          <p:nvPr/>
        </p:nvSpPr>
        <p:spPr>
          <a:xfrm>
            <a:off x="8323873" y="2783397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3102075"/>
              </p:ext>
            </p:extLst>
          </p:nvPr>
        </p:nvGraphicFramePr>
        <p:xfrm>
          <a:off x="3353181" y="3803250"/>
          <a:ext cx="8262000" cy="13087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43624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3624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3624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8" name="Tabela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4921866"/>
              </p:ext>
            </p:extLst>
          </p:nvPr>
        </p:nvGraphicFramePr>
        <p:xfrm>
          <a:off x="3353002" y="3400826"/>
          <a:ext cx="8262000" cy="3451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517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9" name="Tabe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0926441"/>
              </p:ext>
            </p:extLst>
          </p:nvPr>
        </p:nvGraphicFramePr>
        <p:xfrm>
          <a:off x="3353001" y="5263016"/>
          <a:ext cx="8262000" cy="2137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9"/>
                    </a:ext>
                  </a:extLst>
                </a:gridCol>
              </a:tblGrid>
              <a:tr h="2137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30" name="Tabela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9086266"/>
              </p:ext>
            </p:extLst>
          </p:nvPr>
        </p:nvGraphicFramePr>
        <p:xfrm>
          <a:off x="215900" y="3803254"/>
          <a:ext cx="3071597" cy="130873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07159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06013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atividade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pretendem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iniciar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reiniciar</a:t>
                      </a:r>
                      <a:endParaRPr lang="en-US" altLang="en-US" sz="14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06013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atividade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pretendem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iniciar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reiniciar</a:t>
                      </a:r>
                      <a:endParaRPr lang="en-US" altLang="en-US" sz="14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06013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estão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atividade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</a:t>
                      </a:r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sabem</a:t>
                      </a:r>
                      <a:r>
                        <a:rPr lang="pt-BR" sz="14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se vão  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iniciar</a:t>
                      </a:r>
                      <a:r>
                        <a:rPr lang="en-US" altLang="en-US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en-US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reiniciar</a:t>
                      </a:r>
                      <a:endParaRPr lang="pt-BR" sz="14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2" name="CaixaDeTexto 21"/>
          <p:cNvSpPr txBox="1"/>
          <p:nvPr/>
        </p:nvSpPr>
        <p:spPr>
          <a:xfrm>
            <a:off x="2798261" y="5234513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1854876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2" grpId="0"/>
      <p:bldP spid="20" grpId="0"/>
      <p:bldP spid="20" grpId="1"/>
      <p:bldP spid="22" grpId="0"/>
      <p:bldP spid="22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9"/>
          <p:cNvSpPr txBox="1"/>
          <p:nvPr/>
        </p:nvSpPr>
        <p:spPr>
          <a:xfrm>
            <a:off x="1021920" y="309957"/>
            <a:ext cx="5874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empecilhos para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iniciar | reiniciar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as atividades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021920" y="6325672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P4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</a:rPr>
              <a:t>O que falta para o(a) Sr.(a) iniciar/reiniciar suas atividades? (ESP-RU) P1.) O que falta para o(a) Sr.(a) iniciar suas atividades? (ESP-RU)</a:t>
            </a:r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graphicFrame>
        <p:nvGraphicFramePr>
          <p:cNvPr id="6" name="Gráfico 5"/>
          <p:cNvGraphicFramePr/>
          <p:nvPr>
            <p:extLst>
              <p:ext uri="{D42A27DB-BD31-4B8C-83A1-F6EECF244321}">
                <p14:modId xmlns:p14="http://schemas.microsoft.com/office/powerpoint/2010/main" val="2329912640"/>
              </p:ext>
            </p:extLst>
          </p:nvPr>
        </p:nvGraphicFramePr>
        <p:xfrm>
          <a:off x="4146514" y="235913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1458259503"/>
              </p:ext>
            </p:extLst>
          </p:nvPr>
        </p:nvGraphicFramePr>
        <p:xfrm>
          <a:off x="6221919" y="235913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Gráfico 7"/>
          <p:cNvGraphicFramePr/>
          <p:nvPr>
            <p:extLst>
              <p:ext uri="{D42A27DB-BD31-4B8C-83A1-F6EECF244321}">
                <p14:modId xmlns:p14="http://schemas.microsoft.com/office/powerpoint/2010/main" val="292327116"/>
              </p:ext>
            </p:extLst>
          </p:nvPr>
        </p:nvGraphicFramePr>
        <p:xfrm>
          <a:off x="8071952" y="235821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" name="Gráfico 8"/>
          <p:cNvGraphicFramePr/>
          <p:nvPr>
            <p:extLst>
              <p:ext uri="{D42A27DB-BD31-4B8C-83A1-F6EECF244321}">
                <p14:modId xmlns:p14="http://schemas.microsoft.com/office/powerpoint/2010/main" val="2360967411"/>
              </p:ext>
            </p:extLst>
          </p:nvPr>
        </p:nvGraphicFramePr>
        <p:xfrm>
          <a:off x="398573" y="235913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Gráfico 9"/>
          <p:cNvGraphicFramePr/>
          <p:nvPr>
            <p:extLst>
              <p:ext uri="{D42A27DB-BD31-4B8C-83A1-F6EECF244321}">
                <p14:modId xmlns:p14="http://schemas.microsoft.com/office/powerpoint/2010/main" val="3239742646"/>
              </p:ext>
            </p:extLst>
          </p:nvPr>
        </p:nvGraphicFramePr>
        <p:xfrm>
          <a:off x="10082556" y="235821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1041225344"/>
              </p:ext>
            </p:extLst>
          </p:nvPr>
        </p:nvGraphicFramePr>
        <p:xfrm>
          <a:off x="2154269" y="2359131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2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781</a:t>
            </a:r>
          </a:p>
        </p:txBody>
      </p:sp>
      <p:sp>
        <p:nvSpPr>
          <p:cNvPr id="13" name="CaixaDeTexto 12"/>
          <p:cNvSpPr txBox="1"/>
          <p:nvPr/>
        </p:nvSpPr>
        <p:spPr>
          <a:xfrm>
            <a:off x="790488" y="4858617"/>
            <a:ext cx="882023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/>
              <a:t>Para reinício/início das atividades empresariais, 1 em cada 3 desses empreendedores dependeria, principalmente, de recursos financeiros (36%) e em menor medida (1 em cada 6) de uma melhoria no ambiente econômico (18%) </a:t>
            </a:r>
            <a:r>
              <a:rPr lang="pt-BR" sz="1200" dirty="0"/>
              <a:t>(p4)</a:t>
            </a:r>
            <a:endParaRPr lang="pt-BR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Retângulo 15"/>
          <p:cNvSpPr/>
          <p:nvPr/>
        </p:nvSpPr>
        <p:spPr>
          <a:xfrm>
            <a:off x="4312556" y="3708838"/>
            <a:ext cx="1480362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a economia voltar a melhorar</a:t>
            </a:r>
          </a:p>
        </p:txBody>
      </p:sp>
      <p:sp>
        <p:nvSpPr>
          <p:cNvPr id="17" name="Retângulo 16"/>
          <p:cNvSpPr/>
          <p:nvPr/>
        </p:nvSpPr>
        <p:spPr>
          <a:xfrm>
            <a:off x="495061" y="3708838"/>
            <a:ext cx="1612877" cy="2862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  <a:ea typeface="+mj-ea"/>
                <a:cs typeface="+mj-cs"/>
              </a:rPr>
              <a:t>dinheiro</a:t>
            </a:r>
          </a:p>
        </p:txBody>
      </p:sp>
      <p:sp>
        <p:nvSpPr>
          <p:cNvPr id="18" name="Retângulo 17"/>
          <p:cNvSpPr/>
          <p:nvPr/>
        </p:nvSpPr>
        <p:spPr>
          <a:xfrm>
            <a:off x="2193788" y="3708838"/>
            <a:ext cx="1733408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outros empecilhos diversos</a:t>
            </a:r>
          </a:p>
        </p:txBody>
      </p:sp>
      <p:sp>
        <p:nvSpPr>
          <p:cNvPr id="19" name="Retângulo 18"/>
          <p:cNvSpPr/>
          <p:nvPr/>
        </p:nvSpPr>
        <p:spPr>
          <a:xfrm>
            <a:off x="8225459" y="3708838"/>
            <a:ext cx="1505432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licenças e documentação</a:t>
            </a:r>
          </a:p>
        </p:txBody>
      </p:sp>
      <p:sp>
        <p:nvSpPr>
          <p:cNvPr id="20" name="Retângulo 19"/>
          <p:cNvSpPr/>
          <p:nvPr/>
        </p:nvSpPr>
        <p:spPr>
          <a:xfrm>
            <a:off x="10003264" y="3708838"/>
            <a:ext cx="1971030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clientes |</a:t>
            </a:r>
          </a:p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 serviços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6382945" y="3708838"/>
            <a:ext cx="1473388" cy="2862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definir um local</a:t>
            </a:r>
          </a:p>
        </p:txBody>
      </p:sp>
      <p:sp>
        <p:nvSpPr>
          <p:cNvPr id="22" name="Retângulo 21"/>
          <p:cNvSpPr/>
          <p:nvPr/>
        </p:nvSpPr>
        <p:spPr>
          <a:xfrm>
            <a:off x="877836" y="2843866"/>
            <a:ext cx="871914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36</a:t>
            </a:r>
            <a:r>
              <a:rPr lang="pt-BR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%</a:t>
            </a:r>
          </a:p>
        </p:txBody>
      </p:sp>
      <p:sp>
        <p:nvSpPr>
          <p:cNvPr id="23" name="Retângulo 22"/>
          <p:cNvSpPr/>
          <p:nvPr/>
        </p:nvSpPr>
        <p:spPr>
          <a:xfrm>
            <a:off x="2693379" y="2836368"/>
            <a:ext cx="734226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19%</a:t>
            </a:r>
          </a:p>
        </p:txBody>
      </p:sp>
      <p:sp>
        <p:nvSpPr>
          <p:cNvPr id="24" name="Retângulo 23"/>
          <p:cNvSpPr/>
          <p:nvPr/>
        </p:nvSpPr>
        <p:spPr>
          <a:xfrm>
            <a:off x="4635996" y="2856628"/>
            <a:ext cx="833482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18%</a:t>
            </a:r>
          </a:p>
        </p:txBody>
      </p:sp>
      <p:sp>
        <p:nvSpPr>
          <p:cNvPr id="25" name="Retângulo 24"/>
          <p:cNvSpPr/>
          <p:nvPr/>
        </p:nvSpPr>
        <p:spPr>
          <a:xfrm>
            <a:off x="8566707" y="2855708"/>
            <a:ext cx="822937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4%</a:t>
            </a:r>
          </a:p>
        </p:txBody>
      </p:sp>
      <p:sp>
        <p:nvSpPr>
          <p:cNvPr id="26" name="Retângulo 25"/>
          <p:cNvSpPr/>
          <p:nvPr/>
        </p:nvSpPr>
        <p:spPr>
          <a:xfrm>
            <a:off x="10532662" y="2838479"/>
            <a:ext cx="912234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3%</a:t>
            </a:r>
          </a:p>
        </p:txBody>
      </p:sp>
      <p:sp>
        <p:nvSpPr>
          <p:cNvPr id="27" name="Retângulo 26"/>
          <p:cNvSpPr/>
          <p:nvPr/>
        </p:nvSpPr>
        <p:spPr>
          <a:xfrm>
            <a:off x="6708171" y="2850883"/>
            <a:ext cx="822937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6%</a:t>
            </a:r>
          </a:p>
        </p:txBody>
      </p:sp>
      <p:grpSp>
        <p:nvGrpSpPr>
          <p:cNvPr id="28" name="Grupo 257"/>
          <p:cNvGrpSpPr/>
          <p:nvPr/>
        </p:nvGrpSpPr>
        <p:grpSpPr>
          <a:xfrm>
            <a:off x="2107938" y="1657251"/>
            <a:ext cx="7992733" cy="2996001"/>
            <a:chOff x="2234938" y="1752812"/>
            <a:chExt cx="7992733" cy="2578100"/>
          </a:xfrm>
        </p:grpSpPr>
        <p:cxnSp>
          <p:nvCxnSpPr>
            <p:cNvPr id="29" name="Conector reto 28"/>
            <p:cNvCxnSpPr/>
            <p:nvPr/>
          </p:nvCxnSpPr>
          <p:spPr>
            <a:xfrm>
              <a:off x="2234938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ector reto 29"/>
            <p:cNvCxnSpPr/>
            <p:nvPr/>
          </p:nvCxnSpPr>
          <p:spPr>
            <a:xfrm>
              <a:off x="4233121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ector reto 30"/>
            <p:cNvCxnSpPr/>
            <p:nvPr/>
          </p:nvCxnSpPr>
          <p:spPr>
            <a:xfrm>
              <a:off x="6231304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Conector reto 31"/>
            <p:cNvCxnSpPr/>
            <p:nvPr/>
          </p:nvCxnSpPr>
          <p:spPr>
            <a:xfrm>
              <a:off x="8229487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Conector reto 32"/>
            <p:cNvCxnSpPr/>
            <p:nvPr/>
          </p:nvCxnSpPr>
          <p:spPr>
            <a:xfrm>
              <a:off x="10227671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upo 16"/>
          <p:cNvGrpSpPr/>
          <p:nvPr/>
        </p:nvGrpSpPr>
        <p:grpSpPr>
          <a:xfrm>
            <a:off x="10726415" y="4845993"/>
            <a:ext cx="1045727" cy="430887"/>
            <a:chOff x="12781826" y="4013912"/>
            <a:chExt cx="1045727" cy="430887"/>
          </a:xfrm>
        </p:grpSpPr>
        <p:sp>
          <p:nvSpPr>
            <p:cNvPr id="35" name="Rectangle 17"/>
            <p:cNvSpPr>
              <a:spLocks noChangeArrowheads="1"/>
            </p:cNvSpPr>
            <p:nvPr/>
          </p:nvSpPr>
          <p:spPr bwMode="auto">
            <a:xfrm>
              <a:off x="13038655" y="4013912"/>
              <a:ext cx="788898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altLang="pt-BR" sz="1400" b="1" i="1" u="none" strike="noStrike" cap="none" normalizeH="0" baseline="0" dirty="0">
                  <a:ln>
                    <a:noFill/>
                  </a:ln>
                  <a:solidFill>
                    <a:srgbClr val="005364"/>
                  </a:solidFill>
                  <a:effectLst/>
                  <a:latin typeface="+mn-lt"/>
                  <a:cs typeface="Arial" pitchFamily="34" charset="0"/>
                </a:rPr>
                <a:t>todas as respostas</a:t>
              </a:r>
              <a:endParaRPr kumimoji="0" lang="pt-BR" altLang="pt-BR" sz="1600" b="1" i="1" u="none" strike="noStrike" cap="none" normalizeH="0" baseline="0" dirty="0">
                <a:ln>
                  <a:noFill/>
                </a:ln>
                <a:solidFill>
                  <a:srgbClr val="005364"/>
                </a:solidFill>
                <a:effectLst/>
                <a:latin typeface="+mn-lt"/>
                <a:cs typeface="Arial" pitchFamily="34" charset="0"/>
              </a:endParaRPr>
            </a:p>
          </p:txBody>
        </p:sp>
        <p:grpSp>
          <p:nvGrpSpPr>
            <p:cNvPr id="36" name="Group 4"/>
            <p:cNvGrpSpPr>
              <a:grpSpLocks noChangeAspect="1"/>
            </p:cNvGrpSpPr>
            <p:nvPr/>
          </p:nvGrpSpPr>
          <p:grpSpPr bwMode="auto">
            <a:xfrm>
              <a:off x="12781826" y="4113298"/>
              <a:ext cx="190061" cy="237054"/>
              <a:chOff x="5023" y="3467"/>
              <a:chExt cx="182" cy="22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7" name="Freeform 5"/>
              <p:cNvSpPr>
                <a:spLocks noEditPoints="1"/>
              </p:cNvSpPr>
              <p:nvPr/>
            </p:nvSpPr>
            <p:spPr bwMode="auto">
              <a:xfrm>
                <a:off x="5023" y="3467"/>
                <a:ext cx="182" cy="227"/>
              </a:xfrm>
              <a:custGeom>
                <a:avLst/>
                <a:gdLst>
                  <a:gd name="T0" fmla="*/ 151 w 182"/>
                  <a:gd name="T1" fmla="*/ 12 h 227"/>
                  <a:gd name="T2" fmla="*/ 148 w 182"/>
                  <a:gd name="T3" fmla="*/ 0 h 227"/>
                  <a:gd name="T4" fmla="*/ 34 w 182"/>
                  <a:gd name="T5" fmla="*/ 0 h 227"/>
                  <a:gd name="T6" fmla="*/ 31 w 182"/>
                  <a:gd name="T7" fmla="*/ 12 h 227"/>
                  <a:gd name="T8" fmla="*/ 0 w 182"/>
                  <a:gd name="T9" fmla="*/ 12 h 227"/>
                  <a:gd name="T10" fmla="*/ 0 w 182"/>
                  <a:gd name="T11" fmla="*/ 227 h 227"/>
                  <a:gd name="T12" fmla="*/ 182 w 182"/>
                  <a:gd name="T13" fmla="*/ 227 h 227"/>
                  <a:gd name="T14" fmla="*/ 182 w 182"/>
                  <a:gd name="T15" fmla="*/ 12 h 227"/>
                  <a:gd name="T16" fmla="*/ 151 w 182"/>
                  <a:gd name="T17" fmla="*/ 12 h 227"/>
                  <a:gd name="T18" fmla="*/ 41 w 182"/>
                  <a:gd name="T19" fmla="*/ 10 h 227"/>
                  <a:gd name="T20" fmla="*/ 140 w 182"/>
                  <a:gd name="T21" fmla="*/ 10 h 227"/>
                  <a:gd name="T22" fmla="*/ 146 w 182"/>
                  <a:gd name="T23" fmla="*/ 33 h 227"/>
                  <a:gd name="T24" fmla="*/ 37 w 182"/>
                  <a:gd name="T25" fmla="*/ 33 h 227"/>
                  <a:gd name="T26" fmla="*/ 41 w 182"/>
                  <a:gd name="T27" fmla="*/ 10 h 227"/>
                  <a:gd name="T28" fmla="*/ 172 w 182"/>
                  <a:gd name="T29" fmla="*/ 218 h 227"/>
                  <a:gd name="T30" fmla="*/ 10 w 182"/>
                  <a:gd name="T31" fmla="*/ 218 h 227"/>
                  <a:gd name="T32" fmla="*/ 10 w 182"/>
                  <a:gd name="T33" fmla="*/ 21 h 227"/>
                  <a:gd name="T34" fmla="*/ 29 w 182"/>
                  <a:gd name="T35" fmla="*/ 21 h 227"/>
                  <a:gd name="T36" fmla="*/ 25 w 182"/>
                  <a:gd name="T37" fmla="*/ 43 h 227"/>
                  <a:gd name="T38" fmla="*/ 157 w 182"/>
                  <a:gd name="T39" fmla="*/ 43 h 227"/>
                  <a:gd name="T40" fmla="*/ 153 w 182"/>
                  <a:gd name="T41" fmla="*/ 21 h 227"/>
                  <a:gd name="T42" fmla="*/ 172 w 182"/>
                  <a:gd name="T43" fmla="*/ 21 h 227"/>
                  <a:gd name="T44" fmla="*/ 172 w 182"/>
                  <a:gd name="T45" fmla="*/ 218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2" h="227">
                    <a:moveTo>
                      <a:pt x="151" y="12"/>
                    </a:moveTo>
                    <a:lnTo>
                      <a:pt x="148" y="0"/>
                    </a:lnTo>
                    <a:lnTo>
                      <a:pt x="34" y="0"/>
                    </a:lnTo>
                    <a:lnTo>
                      <a:pt x="31" y="12"/>
                    </a:lnTo>
                    <a:lnTo>
                      <a:pt x="0" y="12"/>
                    </a:lnTo>
                    <a:lnTo>
                      <a:pt x="0" y="227"/>
                    </a:lnTo>
                    <a:lnTo>
                      <a:pt x="182" y="227"/>
                    </a:lnTo>
                    <a:lnTo>
                      <a:pt x="182" y="12"/>
                    </a:lnTo>
                    <a:lnTo>
                      <a:pt x="151" y="12"/>
                    </a:lnTo>
                    <a:close/>
                    <a:moveTo>
                      <a:pt x="41" y="10"/>
                    </a:moveTo>
                    <a:lnTo>
                      <a:pt x="140" y="10"/>
                    </a:lnTo>
                    <a:lnTo>
                      <a:pt x="146" y="33"/>
                    </a:lnTo>
                    <a:lnTo>
                      <a:pt x="37" y="33"/>
                    </a:lnTo>
                    <a:lnTo>
                      <a:pt x="41" y="10"/>
                    </a:lnTo>
                    <a:close/>
                    <a:moveTo>
                      <a:pt x="172" y="218"/>
                    </a:moveTo>
                    <a:lnTo>
                      <a:pt x="10" y="218"/>
                    </a:lnTo>
                    <a:lnTo>
                      <a:pt x="10" y="21"/>
                    </a:lnTo>
                    <a:lnTo>
                      <a:pt x="29" y="21"/>
                    </a:lnTo>
                    <a:lnTo>
                      <a:pt x="25" y="43"/>
                    </a:lnTo>
                    <a:lnTo>
                      <a:pt x="157" y="43"/>
                    </a:lnTo>
                    <a:lnTo>
                      <a:pt x="153" y="21"/>
                    </a:lnTo>
                    <a:lnTo>
                      <a:pt x="172" y="21"/>
                    </a:lnTo>
                    <a:lnTo>
                      <a:pt x="172" y="2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38" name="Freeform 6"/>
              <p:cNvSpPr>
                <a:spLocks noEditPoints="1"/>
              </p:cNvSpPr>
              <p:nvPr/>
            </p:nvSpPr>
            <p:spPr bwMode="auto">
              <a:xfrm>
                <a:off x="5051" y="3540"/>
                <a:ext cx="42" cy="44"/>
              </a:xfrm>
              <a:custGeom>
                <a:avLst/>
                <a:gdLst>
                  <a:gd name="T0" fmla="*/ 42 w 42"/>
                  <a:gd name="T1" fmla="*/ 44 h 44"/>
                  <a:gd name="T2" fmla="*/ 0 w 42"/>
                  <a:gd name="T3" fmla="*/ 44 h 44"/>
                  <a:gd name="T4" fmla="*/ 0 w 42"/>
                  <a:gd name="T5" fmla="*/ 0 h 44"/>
                  <a:gd name="T6" fmla="*/ 42 w 42"/>
                  <a:gd name="T7" fmla="*/ 0 h 44"/>
                  <a:gd name="T8" fmla="*/ 42 w 42"/>
                  <a:gd name="T9" fmla="*/ 44 h 44"/>
                  <a:gd name="T10" fmla="*/ 10 w 42"/>
                  <a:gd name="T11" fmla="*/ 35 h 44"/>
                  <a:gd name="T12" fmla="*/ 32 w 42"/>
                  <a:gd name="T13" fmla="*/ 35 h 44"/>
                  <a:gd name="T14" fmla="*/ 32 w 42"/>
                  <a:gd name="T15" fmla="*/ 9 h 44"/>
                  <a:gd name="T16" fmla="*/ 10 w 42"/>
                  <a:gd name="T17" fmla="*/ 9 h 44"/>
                  <a:gd name="T18" fmla="*/ 10 w 42"/>
                  <a:gd name="T19" fmla="*/ 35 h 44"/>
                  <a:gd name="T20" fmla="*/ 10 w 42"/>
                  <a:gd name="T21" fmla="*/ 35 h 44"/>
                  <a:gd name="T22" fmla="*/ 10 w 42"/>
                  <a:gd name="T23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lnTo>
                      <a:pt x="0" y="44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4"/>
                    </a:lnTo>
                    <a:close/>
                    <a:moveTo>
                      <a:pt x="10" y="35"/>
                    </a:moveTo>
                    <a:lnTo>
                      <a:pt x="32" y="35"/>
                    </a:lnTo>
                    <a:lnTo>
                      <a:pt x="32" y="9"/>
                    </a:lnTo>
                    <a:lnTo>
                      <a:pt x="10" y="9"/>
                    </a:lnTo>
                    <a:lnTo>
                      <a:pt x="10" y="35"/>
                    </a:lnTo>
                    <a:close/>
                    <a:moveTo>
                      <a:pt x="10" y="35"/>
                    </a:moveTo>
                    <a:lnTo>
                      <a:pt x="10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39" name="Freeform 7"/>
              <p:cNvSpPr>
                <a:spLocks noEditPoints="1"/>
              </p:cNvSpPr>
              <p:nvPr/>
            </p:nvSpPr>
            <p:spPr bwMode="auto">
              <a:xfrm>
                <a:off x="5051" y="3540"/>
                <a:ext cx="42" cy="44"/>
              </a:xfrm>
              <a:custGeom>
                <a:avLst/>
                <a:gdLst>
                  <a:gd name="T0" fmla="*/ 42 w 42"/>
                  <a:gd name="T1" fmla="*/ 44 h 44"/>
                  <a:gd name="T2" fmla="*/ 0 w 42"/>
                  <a:gd name="T3" fmla="*/ 44 h 44"/>
                  <a:gd name="T4" fmla="*/ 0 w 42"/>
                  <a:gd name="T5" fmla="*/ 0 h 44"/>
                  <a:gd name="T6" fmla="*/ 42 w 42"/>
                  <a:gd name="T7" fmla="*/ 0 h 44"/>
                  <a:gd name="T8" fmla="*/ 42 w 42"/>
                  <a:gd name="T9" fmla="*/ 44 h 44"/>
                  <a:gd name="T10" fmla="*/ 10 w 42"/>
                  <a:gd name="T11" fmla="*/ 35 h 44"/>
                  <a:gd name="T12" fmla="*/ 32 w 42"/>
                  <a:gd name="T13" fmla="*/ 35 h 44"/>
                  <a:gd name="T14" fmla="*/ 32 w 42"/>
                  <a:gd name="T15" fmla="*/ 9 h 44"/>
                  <a:gd name="T16" fmla="*/ 10 w 42"/>
                  <a:gd name="T17" fmla="*/ 9 h 44"/>
                  <a:gd name="T18" fmla="*/ 10 w 42"/>
                  <a:gd name="T19" fmla="*/ 35 h 44"/>
                  <a:gd name="T20" fmla="*/ 10 w 42"/>
                  <a:gd name="T21" fmla="*/ 35 h 44"/>
                  <a:gd name="T22" fmla="*/ 10 w 42"/>
                  <a:gd name="T23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lnTo>
                      <a:pt x="0" y="44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4"/>
                    </a:lnTo>
                    <a:moveTo>
                      <a:pt x="10" y="35"/>
                    </a:moveTo>
                    <a:lnTo>
                      <a:pt x="32" y="35"/>
                    </a:lnTo>
                    <a:lnTo>
                      <a:pt x="32" y="9"/>
                    </a:lnTo>
                    <a:lnTo>
                      <a:pt x="10" y="9"/>
                    </a:lnTo>
                    <a:lnTo>
                      <a:pt x="10" y="35"/>
                    </a:lnTo>
                    <a:moveTo>
                      <a:pt x="10" y="35"/>
                    </a:moveTo>
                    <a:lnTo>
                      <a:pt x="10" y="35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40" name="Rectangle 8"/>
              <p:cNvSpPr>
                <a:spLocks noChangeArrowheads="1"/>
              </p:cNvSpPr>
              <p:nvPr/>
            </p:nvSpPr>
            <p:spPr bwMode="auto">
              <a:xfrm>
                <a:off x="5111" y="3557"/>
                <a:ext cx="61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41" name="Freeform 9"/>
              <p:cNvSpPr>
                <a:spLocks noEditPoints="1"/>
              </p:cNvSpPr>
              <p:nvPr/>
            </p:nvSpPr>
            <p:spPr bwMode="auto">
              <a:xfrm>
                <a:off x="5051" y="3604"/>
                <a:ext cx="42" cy="45"/>
              </a:xfrm>
              <a:custGeom>
                <a:avLst/>
                <a:gdLst>
                  <a:gd name="T0" fmla="*/ 42 w 42"/>
                  <a:gd name="T1" fmla="*/ 45 h 45"/>
                  <a:gd name="T2" fmla="*/ 0 w 42"/>
                  <a:gd name="T3" fmla="*/ 45 h 45"/>
                  <a:gd name="T4" fmla="*/ 0 w 42"/>
                  <a:gd name="T5" fmla="*/ 0 h 45"/>
                  <a:gd name="T6" fmla="*/ 42 w 42"/>
                  <a:gd name="T7" fmla="*/ 0 h 45"/>
                  <a:gd name="T8" fmla="*/ 42 w 42"/>
                  <a:gd name="T9" fmla="*/ 45 h 45"/>
                  <a:gd name="T10" fmla="*/ 10 w 42"/>
                  <a:gd name="T11" fmla="*/ 35 h 45"/>
                  <a:gd name="T12" fmla="*/ 32 w 42"/>
                  <a:gd name="T13" fmla="*/ 35 h 45"/>
                  <a:gd name="T14" fmla="*/ 32 w 42"/>
                  <a:gd name="T15" fmla="*/ 10 h 45"/>
                  <a:gd name="T16" fmla="*/ 10 w 42"/>
                  <a:gd name="T17" fmla="*/ 10 h 45"/>
                  <a:gd name="T18" fmla="*/ 10 w 42"/>
                  <a:gd name="T19" fmla="*/ 35 h 45"/>
                  <a:gd name="T20" fmla="*/ 10 w 42"/>
                  <a:gd name="T21" fmla="*/ 35 h 45"/>
                  <a:gd name="T22" fmla="*/ 10 w 42"/>
                  <a:gd name="T2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5">
                    <a:moveTo>
                      <a:pt x="42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5"/>
                    </a:lnTo>
                    <a:close/>
                    <a:moveTo>
                      <a:pt x="10" y="35"/>
                    </a:moveTo>
                    <a:lnTo>
                      <a:pt x="32" y="35"/>
                    </a:lnTo>
                    <a:lnTo>
                      <a:pt x="32" y="10"/>
                    </a:lnTo>
                    <a:lnTo>
                      <a:pt x="10" y="10"/>
                    </a:lnTo>
                    <a:lnTo>
                      <a:pt x="10" y="35"/>
                    </a:lnTo>
                    <a:close/>
                    <a:moveTo>
                      <a:pt x="10" y="35"/>
                    </a:moveTo>
                    <a:lnTo>
                      <a:pt x="10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42" name="Freeform 10"/>
              <p:cNvSpPr>
                <a:spLocks noEditPoints="1"/>
              </p:cNvSpPr>
              <p:nvPr/>
            </p:nvSpPr>
            <p:spPr bwMode="auto">
              <a:xfrm>
                <a:off x="5051" y="3604"/>
                <a:ext cx="42" cy="45"/>
              </a:xfrm>
              <a:custGeom>
                <a:avLst/>
                <a:gdLst>
                  <a:gd name="T0" fmla="*/ 42 w 42"/>
                  <a:gd name="T1" fmla="*/ 45 h 45"/>
                  <a:gd name="T2" fmla="*/ 0 w 42"/>
                  <a:gd name="T3" fmla="*/ 45 h 45"/>
                  <a:gd name="T4" fmla="*/ 0 w 42"/>
                  <a:gd name="T5" fmla="*/ 0 h 45"/>
                  <a:gd name="T6" fmla="*/ 42 w 42"/>
                  <a:gd name="T7" fmla="*/ 0 h 45"/>
                  <a:gd name="T8" fmla="*/ 42 w 42"/>
                  <a:gd name="T9" fmla="*/ 45 h 45"/>
                  <a:gd name="T10" fmla="*/ 10 w 42"/>
                  <a:gd name="T11" fmla="*/ 35 h 45"/>
                  <a:gd name="T12" fmla="*/ 32 w 42"/>
                  <a:gd name="T13" fmla="*/ 35 h 45"/>
                  <a:gd name="T14" fmla="*/ 32 w 42"/>
                  <a:gd name="T15" fmla="*/ 10 h 45"/>
                  <a:gd name="T16" fmla="*/ 10 w 42"/>
                  <a:gd name="T17" fmla="*/ 10 h 45"/>
                  <a:gd name="T18" fmla="*/ 10 w 42"/>
                  <a:gd name="T19" fmla="*/ 35 h 45"/>
                  <a:gd name="T20" fmla="*/ 10 w 42"/>
                  <a:gd name="T21" fmla="*/ 35 h 45"/>
                  <a:gd name="T22" fmla="*/ 10 w 42"/>
                  <a:gd name="T2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5">
                    <a:moveTo>
                      <a:pt x="42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5"/>
                    </a:lnTo>
                    <a:moveTo>
                      <a:pt x="10" y="35"/>
                    </a:moveTo>
                    <a:lnTo>
                      <a:pt x="32" y="35"/>
                    </a:lnTo>
                    <a:lnTo>
                      <a:pt x="32" y="10"/>
                    </a:lnTo>
                    <a:lnTo>
                      <a:pt x="10" y="10"/>
                    </a:lnTo>
                    <a:lnTo>
                      <a:pt x="10" y="35"/>
                    </a:lnTo>
                    <a:moveTo>
                      <a:pt x="10" y="35"/>
                    </a:moveTo>
                    <a:lnTo>
                      <a:pt x="10" y="35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  <p:sp>
            <p:nvSpPr>
              <p:cNvPr id="43" name="Rectangle 11"/>
              <p:cNvSpPr>
                <a:spLocks noChangeArrowheads="1"/>
              </p:cNvSpPr>
              <p:nvPr/>
            </p:nvSpPr>
            <p:spPr bwMode="auto">
              <a:xfrm>
                <a:off x="5111" y="3622"/>
                <a:ext cx="61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rgbClr val="005364"/>
                  </a:solidFill>
                </a:endParaRPr>
              </a:p>
            </p:txBody>
          </p:sp>
        </p:grpSp>
      </p:grpSp>
      <p:sp>
        <p:nvSpPr>
          <p:cNvPr id="57" name="Retângulo de cantos arredondados 14">
            <a:hlinkClick r:id="" action="ppaction://hlinkshowjump?jump=nextslide"/>
          </p:cNvPr>
          <p:cNvSpPr/>
          <p:nvPr/>
        </p:nvSpPr>
        <p:spPr>
          <a:xfrm>
            <a:off x="10630141" y="4838301"/>
            <a:ext cx="1214595" cy="495977"/>
          </a:xfrm>
          <a:prstGeom prst="roundRect">
            <a:avLst/>
          </a:prstGeom>
          <a:noFill/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4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6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6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17" name="AutoShape 72"/>
          <p:cNvSpPr>
            <a:spLocks noChangeAspect="1" noChangeArrowheads="1" noTextEdit="1"/>
          </p:cNvSpPr>
          <p:nvPr/>
        </p:nvSpPr>
        <p:spPr bwMode="auto">
          <a:xfrm>
            <a:off x="6078145" y="-259981"/>
            <a:ext cx="609600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224" name="Agrupar 223"/>
          <p:cNvGrpSpPr/>
          <p:nvPr/>
        </p:nvGrpSpPr>
        <p:grpSpPr>
          <a:xfrm>
            <a:off x="996950" y="1647825"/>
            <a:ext cx="10198100" cy="639763"/>
            <a:chOff x="996950" y="1457325"/>
            <a:chExt cx="10198100" cy="639763"/>
          </a:xfrm>
        </p:grpSpPr>
        <p:sp>
          <p:nvSpPr>
            <p:cNvPr id="205" name="Freeform 59"/>
            <p:cNvSpPr>
              <a:spLocks/>
            </p:cNvSpPr>
            <p:nvPr/>
          </p:nvSpPr>
          <p:spPr bwMode="auto">
            <a:xfrm>
              <a:off x="4803775" y="1512888"/>
              <a:ext cx="531813" cy="531812"/>
            </a:xfrm>
            <a:custGeom>
              <a:avLst/>
              <a:gdLst>
                <a:gd name="T0" fmla="*/ 0 w 3347"/>
                <a:gd name="T1" fmla="*/ 0 h 3347"/>
                <a:gd name="T2" fmla="*/ 139 w 3347"/>
                <a:gd name="T3" fmla="*/ 0 h 3347"/>
                <a:gd name="T4" fmla="*/ 139 w 3347"/>
                <a:gd name="T5" fmla="*/ 3208 h 3347"/>
                <a:gd name="T6" fmla="*/ 3347 w 3347"/>
                <a:gd name="T7" fmla="*/ 3208 h 3347"/>
                <a:gd name="T8" fmla="*/ 3347 w 3347"/>
                <a:gd name="T9" fmla="*/ 3347 h 3347"/>
                <a:gd name="T10" fmla="*/ 0 w 3347"/>
                <a:gd name="T11" fmla="*/ 3347 h 3347"/>
                <a:gd name="T12" fmla="*/ 0 w 3347"/>
                <a:gd name="T13" fmla="*/ 0 h 3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7" h="3347">
                  <a:moveTo>
                    <a:pt x="0" y="0"/>
                  </a:moveTo>
                  <a:lnTo>
                    <a:pt x="139" y="0"/>
                  </a:lnTo>
                  <a:lnTo>
                    <a:pt x="139" y="3208"/>
                  </a:lnTo>
                  <a:lnTo>
                    <a:pt x="3347" y="3208"/>
                  </a:lnTo>
                  <a:lnTo>
                    <a:pt x="3347" y="3347"/>
                  </a:lnTo>
                  <a:lnTo>
                    <a:pt x="0" y="3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5" name="Freeform 6"/>
            <p:cNvSpPr>
              <a:spLocks noEditPoints="1"/>
            </p:cNvSpPr>
            <p:nvPr/>
          </p:nvSpPr>
          <p:spPr bwMode="auto">
            <a:xfrm>
              <a:off x="10637838" y="1897063"/>
              <a:ext cx="125412" cy="198437"/>
            </a:xfrm>
            <a:custGeom>
              <a:avLst/>
              <a:gdLst>
                <a:gd name="T0" fmla="*/ 315 w 792"/>
                <a:gd name="T1" fmla="*/ 692 h 1246"/>
                <a:gd name="T2" fmla="*/ 211 w 792"/>
                <a:gd name="T3" fmla="*/ 749 h 1246"/>
                <a:gd name="T4" fmla="*/ 139 w 792"/>
                <a:gd name="T5" fmla="*/ 844 h 1246"/>
                <a:gd name="T6" fmla="*/ 113 w 792"/>
                <a:gd name="T7" fmla="*/ 963 h 1246"/>
                <a:gd name="T8" fmla="*/ 680 w 792"/>
                <a:gd name="T9" fmla="*/ 963 h 1246"/>
                <a:gd name="T10" fmla="*/ 653 w 792"/>
                <a:gd name="T11" fmla="*/ 844 h 1246"/>
                <a:gd name="T12" fmla="*/ 582 w 792"/>
                <a:gd name="T13" fmla="*/ 749 h 1246"/>
                <a:gd name="T14" fmla="*/ 478 w 792"/>
                <a:gd name="T15" fmla="*/ 692 h 1246"/>
                <a:gd name="T16" fmla="*/ 397 w 792"/>
                <a:gd name="T17" fmla="*/ 113 h 1246"/>
                <a:gd name="T18" fmla="*/ 293 w 792"/>
                <a:gd name="T19" fmla="*/ 139 h 1246"/>
                <a:gd name="T20" fmla="*/ 214 w 792"/>
                <a:gd name="T21" fmla="*/ 207 h 1246"/>
                <a:gd name="T22" fmla="*/ 172 w 792"/>
                <a:gd name="T23" fmla="*/ 304 h 1246"/>
                <a:gd name="T24" fmla="*/ 182 w 792"/>
                <a:gd name="T25" fmla="*/ 412 h 1246"/>
                <a:gd name="T26" fmla="*/ 236 w 792"/>
                <a:gd name="T27" fmla="*/ 500 h 1246"/>
                <a:gd name="T28" fmla="*/ 324 w 792"/>
                <a:gd name="T29" fmla="*/ 555 h 1246"/>
                <a:gd name="T30" fmla="*/ 433 w 792"/>
                <a:gd name="T31" fmla="*/ 563 h 1246"/>
                <a:gd name="T32" fmla="*/ 530 w 792"/>
                <a:gd name="T33" fmla="*/ 523 h 1246"/>
                <a:gd name="T34" fmla="*/ 598 w 792"/>
                <a:gd name="T35" fmla="*/ 444 h 1246"/>
                <a:gd name="T36" fmla="*/ 622 w 792"/>
                <a:gd name="T37" fmla="*/ 340 h 1246"/>
                <a:gd name="T38" fmla="*/ 598 w 792"/>
                <a:gd name="T39" fmla="*/ 237 h 1246"/>
                <a:gd name="T40" fmla="*/ 530 w 792"/>
                <a:gd name="T41" fmla="*/ 158 h 1246"/>
                <a:gd name="T42" fmla="*/ 433 w 792"/>
                <a:gd name="T43" fmla="*/ 116 h 1246"/>
                <a:gd name="T44" fmla="*/ 442 w 792"/>
                <a:gd name="T45" fmla="*/ 4 h 1246"/>
                <a:gd name="T46" fmla="*/ 568 w 792"/>
                <a:gd name="T47" fmla="*/ 47 h 1246"/>
                <a:gd name="T48" fmla="*/ 665 w 792"/>
                <a:gd name="T49" fmla="*/ 132 h 1246"/>
                <a:gd name="T50" fmla="*/ 724 w 792"/>
                <a:gd name="T51" fmla="*/ 250 h 1246"/>
                <a:gd name="T52" fmla="*/ 733 w 792"/>
                <a:gd name="T53" fmla="*/ 382 h 1246"/>
                <a:gd name="T54" fmla="*/ 697 w 792"/>
                <a:gd name="T55" fmla="*/ 499 h 1246"/>
                <a:gd name="T56" fmla="*/ 622 w 792"/>
                <a:gd name="T57" fmla="*/ 593 h 1246"/>
                <a:gd name="T58" fmla="*/ 665 w 792"/>
                <a:gd name="T59" fmla="*/ 672 h 1246"/>
                <a:gd name="T60" fmla="*/ 748 w 792"/>
                <a:gd name="T61" fmla="*/ 781 h 1246"/>
                <a:gd name="T62" fmla="*/ 789 w 792"/>
                <a:gd name="T63" fmla="*/ 914 h 1246"/>
                <a:gd name="T64" fmla="*/ 0 w 792"/>
                <a:gd name="T65" fmla="*/ 1246 h 1246"/>
                <a:gd name="T66" fmla="*/ 12 w 792"/>
                <a:gd name="T67" fmla="*/ 867 h 1246"/>
                <a:gd name="T68" fmla="*/ 68 w 792"/>
                <a:gd name="T69" fmla="*/ 742 h 1246"/>
                <a:gd name="T70" fmla="*/ 163 w 792"/>
                <a:gd name="T71" fmla="*/ 643 h 1246"/>
                <a:gd name="T72" fmla="*/ 143 w 792"/>
                <a:gd name="T73" fmla="*/ 565 h 1246"/>
                <a:gd name="T74" fmla="*/ 80 w 792"/>
                <a:gd name="T75" fmla="*/ 462 h 1246"/>
                <a:gd name="T76" fmla="*/ 56 w 792"/>
                <a:gd name="T77" fmla="*/ 340 h 1246"/>
                <a:gd name="T78" fmla="*/ 83 w 792"/>
                <a:gd name="T79" fmla="*/ 208 h 1246"/>
                <a:gd name="T80" fmla="*/ 156 w 792"/>
                <a:gd name="T81" fmla="*/ 100 h 1246"/>
                <a:gd name="T82" fmla="*/ 264 w 792"/>
                <a:gd name="T83" fmla="*/ 27 h 1246"/>
                <a:gd name="T84" fmla="*/ 397 w 792"/>
                <a:gd name="T85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1246">
                  <a:moveTo>
                    <a:pt x="397" y="680"/>
                  </a:moveTo>
                  <a:lnTo>
                    <a:pt x="354" y="683"/>
                  </a:lnTo>
                  <a:lnTo>
                    <a:pt x="315" y="692"/>
                  </a:lnTo>
                  <a:lnTo>
                    <a:pt x="277" y="707"/>
                  </a:lnTo>
                  <a:lnTo>
                    <a:pt x="243" y="726"/>
                  </a:lnTo>
                  <a:lnTo>
                    <a:pt x="211" y="749"/>
                  </a:lnTo>
                  <a:lnTo>
                    <a:pt x="183" y="777"/>
                  </a:lnTo>
                  <a:lnTo>
                    <a:pt x="158" y="809"/>
                  </a:lnTo>
                  <a:lnTo>
                    <a:pt x="139" y="844"/>
                  </a:lnTo>
                  <a:lnTo>
                    <a:pt x="126" y="881"/>
                  </a:lnTo>
                  <a:lnTo>
                    <a:pt x="116" y="922"/>
                  </a:lnTo>
                  <a:lnTo>
                    <a:pt x="113" y="963"/>
                  </a:lnTo>
                  <a:lnTo>
                    <a:pt x="113" y="1133"/>
                  </a:lnTo>
                  <a:lnTo>
                    <a:pt x="680" y="1133"/>
                  </a:lnTo>
                  <a:lnTo>
                    <a:pt x="680" y="963"/>
                  </a:lnTo>
                  <a:lnTo>
                    <a:pt x="676" y="922"/>
                  </a:lnTo>
                  <a:lnTo>
                    <a:pt x="667" y="881"/>
                  </a:lnTo>
                  <a:lnTo>
                    <a:pt x="653" y="844"/>
                  </a:lnTo>
                  <a:lnTo>
                    <a:pt x="634" y="809"/>
                  </a:lnTo>
                  <a:lnTo>
                    <a:pt x="609" y="777"/>
                  </a:lnTo>
                  <a:lnTo>
                    <a:pt x="582" y="749"/>
                  </a:lnTo>
                  <a:lnTo>
                    <a:pt x="550" y="726"/>
                  </a:lnTo>
                  <a:lnTo>
                    <a:pt x="516" y="707"/>
                  </a:lnTo>
                  <a:lnTo>
                    <a:pt x="478" y="692"/>
                  </a:lnTo>
                  <a:lnTo>
                    <a:pt x="438" y="683"/>
                  </a:lnTo>
                  <a:lnTo>
                    <a:pt x="397" y="680"/>
                  </a:lnTo>
                  <a:close/>
                  <a:moveTo>
                    <a:pt x="397" y="113"/>
                  </a:moveTo>
                  <a:lnTo>
                    <a:pt x="360" y="116"/>
                  </a:lnTo>
                  <a:lnTo>
                    <a:pt x="324" y="125"/>
                  </a:lnTo>
                  <a:lnTo>
                    <a:pt x="293" y="139"/>
                  </a:lnTo>
                  <a:lnTo>
                    <a:pt x="263" y="158"/>
                  </a:lnTo>
                  <a:lnTo>
                    <a:pt x="236" y="180"/>
                  </a:lnTo>
                  <a:lnTo>
                    <a:pt x="214" y="207"/>
                  </a:lnTo>
                  <a:lnTo>
                    <a:pt x="195" y="237"/>
                  </a:lnTo>
                  <a:lnTo>
                    <a:pt x="182" y="269"/>
                  </a:lnTo>
                  <a:lnTo>
                    <a:pt x="172" y="304"/>
                  </a:lnTo>
                  <a:lnTo>
                    <a:pt x="170" y="340"/>
                  </a:lnTo>
                  <a:lnTo>
                    <a:pt x="172" y="377"/>
                  </a:lnTo>
                  <a:lnTo>
                    <a:pt x="182" y="412"/>
                  </a:lnTo>
                  <a:lnTo>
                    <a:pt x="195" y="444"/>
                  </a:lnTo>
                  <a:lnTo>
                    <a:pt x="214" y="474"/>
                  </a:lnTo>
                  <a:lnTo>
                    <a:pt x="236" y="500"/>
                  </a:lnTo>
                  <a:lnTo>
                    <a:pt x="263" y="523"/>
                  </a:lnTo>
                  <a:lnTo>
                    <a:pt x="293" y="541"/>
                  </a:lnTo>
                  <a:lnTo>
                    <a:pt x="324" y="555"/>
                  </a:lnTo>
                  <a:lnTo>
                    <a:pt x="360" y="563"/>
                  </a:lnTo>
                  <a:lnTo>
                    <a:pt x="397" y="566"/>
                  </a:lnTo>
                  <a:lnTo>
                    <a:pt x="433" y="563"/>
                  </a:lnTo>
                  <a:lnTo>
                    <a:pt x="468" y="555"/>
                  </a:lnTo>
                  <a:lnTo>
                    <a:pt x="500" y="541"/>
                  </a:lnTo>
                  <a:lnTo>
                    <a:pt x="530" y="523"/>
                  </a:lnTo>
                  <a:lnTo>
                    <a:pt x="556" y="500"/>
                  </a:lnTo>
                  <a:lnTo>
                    <a:pt x="579" y="474"/>
                  </a:lnTo>
                  <a:lnTo>
                    <a:pt x="598" y="444"/>
                  </a:lnTo>
                  <a:lnTo>
                    <a:pt x="612" y="412"/>
                  </a:lnTo>
                  <a:lnTo>
                    <a:pt x="620" y="377"/>
                  </a:lnTo>
                  <a:lnTo>
                    <a:pt x="622" y="340"/>
                  </a:lnTo>
                  <a:lnTo>
                    <a:pt x="620" y="304"/>
                  </a:lnTo>
                  <a:lnTo>
                    <a:pt x="612" y="269"/>
                  </a:lnTo>
                  <a:lnTo>
                    <a:pt x="598" y="237"/>
                  </a:lnTo>
                  <a:lnTo>
                    <a:pt x="579" y="207"/>
                  </a:lnTo>
                  <a:lnTo>
                    <a:pt x="556" y="180"/>
                  </a:lnTo>
                  <a:lnTo>
                    <a:pt x="530" y="158"/>
                  </a:lnTo>
                  <a:lnTo>
                    <a:pt x="500" y="139"/>
                  </a:lnTo>
                  <a:lnTo>
                    <a:pt x="468" y="125"/>
                  </a:lnTo>
                  <a:lnTo>
                    <a:pt x="433" y="116"/>
                  </a:lnTo>
                  <a:lnTo>
                    <a:pt x="397" y="113"/>
                  </a:lnTo>
                  <a:close/>
                  <a:moveTo>
                    <a:pt x="397" y="0"/>
                  </a:moveTo>
                  <a:lnTo>
                    <a:pt x="442" y="4"/>
                  </a:lnTo>
                  <a:lnTo>
                    <a:pt x="486" y="12"/>
                  </a:lnTo>
                  <a:lnTo>
                    <a:pt x="529" y="27"/>
                  </a:lnTo>
                  <a:lnTo>
                    <a:pt x="568" y="47"/>
                  </a:lnTo>
                  <a:lnTo>
                    <a:pt x="604" y="72"/>
                  </a:lnTo>
                  <a:lnTo>
                    <a:pt x="636" y="100"/>
                  </a:lnTo>
                  <a:lnTo>
                    <a:pt x="665" y="132"/>
                  </a:lnTo>
                  <a:lnTo>
                    <a:pt x="689" y="169"/>
                  </a:lnTo>
                  <a:lnTo>
                    <a:pt x="709" y="208"/>
                  </a:lnTo>
                  <a:lnTo>
                    <a:pt x="724" y="250"/>
                  </a:lnTo>
                  <a:lnTo>
                    <a:pt x="733" y="294"/>
                  </a:lnTo>
                  <a:lnTo>
                    <a:pt x="736" y="340"/>
                  </a:lnTo>
                  <a:lnTo>
                    <a:pt x="733" y="382"/>
                  </a:lnTo>
                  <a:lnTo>
                    <a:pt x="725" y="424"/>
                  </a:lnTo>
                  <a:lnTo>
                    <a:pt x="713" y="462"/>
                  </a:lnTo>
                  <a:lnTo>
                    <a:pt x="697" y="499"/>
                  </a:lnTo>
                  <a:lnTo>
                    <a:pt x="675" y="533"/>
                  </a:lnTo>
                  <a:lnTo>
                    <a:pt x="651" y="565"/>
                  </a:lnTo>
                  <a:lnTo>
                    <a:pt x="622" y="593"/>
                  </a:lnTo>
                  <a:lnTo>
                    <a:pt x="591" y="618"/>
                  </a:lnTo>
                  <a:lnTo>
                    <a:pt x="630" y="643"/>
                  </a:lnTo>
                  <a:lnTo>
                    <a:pt x="665" y="672"/>
                  </a:lnTo>
                  <a:lnTo>
                    <a:pt x="697" y="705"/>
                  </a:lnTo>
                  <a:lnTo>
                    <a:pt x="724" y="742"/>
                  </a:lnTo>
                  <a:lnTo>
                    <a:pt x="748" y="781"/>
                  </a:lnTo>
                  <a:lnTo>
                    <a:pt x="767" y="823"/>
                  </a:lnTo>
                  <a:lnTo>
                    <a:pt x="781" y="867"/>
                  </a:lnTo>
                  <a:lnTo>
                    <a:pt x="789" y="914"/>
                  </a:lnTo>
                  <a:lnTo>
                    <a:pt x="792" y="963"/>
                  </a:lnTo>
                  <a:lnTo>
                    <a:pt x="792" y="1246"/>
                  </a:lnTo>
                  <a:lnTo>
                    <a:pt x="0" y="1246"/>
                  </a:lnTo>
                  <a:lnTo>
                    <a:pt x="0" y="963"/>
                  </a:lnTo>
                  <a:lnTo>
                    <a:pt x="3" y="914"/>
                  </a:lnTo>
                  <a:lnTo>
                    <a:pt x="12" y="867"/>
                  </a:lnTo>
                  <a:lnTo>
                    <a:pt x="26" y="823"/>
                  </a:lnTo>
                  <a:lnTo>
                    <a:pt x="45" y="781"/>
                  </a:lnTo>
                  <a:lnTo>
                    <a:pt x="68" y="742"/>
                  </a:lnTo>
                  <a:lnTo>
                    <a:pt x="96" y="705"/>
                  </a:lnTo>
                  <a:lnTo>
                    <a:pt x="128" y="672"/>
                  </a:lnTo>
                  <a:lnTo>
                    <a:pt x="163" y="643"/>
                  </a:lnTo>
                  <a:lnTo>
                    <a:pt x="202" y="618"/>
                  </a:lnTo>
                  <a:lnTo>
                    <a:pt x="170" y="593"/>
                  </a:lnTo>
                  <a:lnTo>
                    <a:pt x="143" y="565"/>
                  </a:lnTo>
                  <a:lnTo>
                    <a:pt x="117" y="533"/>
                  </a:lnTo>
                  <a:lnTo>
                    <a:pt x="97" y="499"/>
                  </a:lnTo>
                  <a:lnTo>
                    <a:pt x="80" y="462"/>
                  </a:lnTo>
                  <a:lnTo>
                    <a:pt x="67" y="424"/>
                  </a:lnTo>
                  <a:lnTo>
                    <a:pt x="60" y="382"/>
                  </a:lnTo>
                  <a:lnTo>
                    <a:pt x="56" y="340"/>
                  </a:lnTo>
                  <a:lnTo>
                    <a:pt x="60" y="294"/>
                  </a:lnTo>
                  <a:lnTo>
                    <a:pt x="69" y="250"/>
                  </a:lnTo>
                  <a:lnTo>
                    <a:pt x="83" y="208"/>
                  </a:lnTo>
                  <a:lnTo>
                    <a:pt x="103" y="169"/>
                  </a:lnTo>
                  <a:lnTo>
                    <a:pt x="128" y="132"/>
                  </a:lnTo>
                  <a:lnTo>
                    <a:pt x="156" y="100"/>
                  </a:lnTo>
                  <a:lnTo>
                    <a:pt x="189" y="72"/>
                  </a:lnTo>
                  <a:lnTo>
                    <a:pt x="225" y="47"/>
                  </a:lnTo>
                  <a:lnTo>
                    <a:pt x="264" y="27"/>
                  </a:lnTo>
                  <a:lnTo>
                    <a:pt x="306" y="12"/>
                  </a:lnTo>
                  <a:lnTo>
                    <a:pt x="350" y="4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6" name="Freeform 7"/>
            <p:cNvSpPr>
              <a:spLocks noEditPoints="1"/>
            </p:cNvSpPr>
            <p:nvPr/>
          </p:nvSpPr>
          <p:spPr bwMode="auto">
            <a:xfrm>
              <a:off x="10782300" y="1897063"/>
              <a:ext cx="125412" cy="198437"/>
            </a:xfrm>
            <a:custGeom>
              <a:avLst/>
              <a:gdLst>
                <a:gd name="T0" fmla="*/ 314 w 793"/>
                <a:gd name="T1" fmla="*/ 692 h 1246"/>
                <a:gd name="T2" fmla="*/ 211 w 793"/>
                <a:gd name="T3" fmla="*/ 749 h 1246"/>
                <a:gd name="T4" fmla="*/ 140 w 793"/>
                <a:gd name="T5" fmla="*/ 844 h 1246"/>
                <a:gd name="T6" fmla="*/ 113 w 793"/>
                <a:gd name="T7" fmla="*/ 963 h 1246"/>
                <a:gd name="T8" fmla="*/ 679 w 793"/>
                <a:gd name="T9" fmla="*/ 963 h 1246"/>
                <a:gd name="T10" fmla="*/ 653 w 793"/>
                <a:gd name="T11" fmla="*/ 844 h 1246"/>
                <a:gd name="T12" fmla="*/ 582 w 793"/>
                <a:gd name="T13" fmla="*/ 749 h 1246"/>
                <a:gd name="T14" fmla="*/ 478 w 793"/>
                <a:gd name="T15" fmla="*/ 692 h 1246"/>
                <a:gd name="T16" fmla="*/ 396 w 793"/>
                <a:gd name="T17" fmla="*/ 113 h 1246"/>
                <a:gd name="T18" fmla="*/ 292 w 793"/>
                <a:gd name="T19" fmla="*/ 139 h 1246"/>
                <a:gd name="T20" fmla="*/ 213 w 793"/>
                <a:gd name="T21" fmla="*/ 207 h 1246"/>
                <a:gd name="T22" fmla="*/ 173 w 793"/>
                <a:gd name="T23" fmla="*/ 304 h 1246"/>
                <a:gd name="T24" fmla="*/ 181 w 793"/>
                <a:gd name="T25" fmla="*/ 412 h 1246"/>
                <a:gd name="T26" fmla="*/ 236 w 793"/>
                <a:gd name="T27" fmla="*/ 500 h 1246"/>
                <a:gd name="T28" fmla="*/ 325 w 793"/>
                <a:gd name="T29" fmla="*/ 555 h 1246"/>
                <a:gd name="T30" fmla="*/ 433 w 793"/>
                <a:gd name="T31" fmla="*/ 563 h 1246"/>
                <a:gd name="T32" fmla="*/ 530 w 793"/>
                <a:gd name="T33" fmla="*/ 523 h 1246"/>
                <a:gd name="T34" fmla="*/ 597 w 793"/>
                <a:gd name="T35" fmla="*/ 444 h 1246"/>
                <a:gd name="T36" fmla="*/ 622 w 793"/>
                <a:gd name="T37" fmla="*/ 340 h 1246"/>
                <a:gd name="T38" fmla="*/ 597 w 793"/>
                <a:gd name="T39" fmla="*/ 237 h 1246"/>
                <a:gd name="T40" fmla="*/ 530 w 793"/>
                <a:gd name="T41" fmla="*/ 158 h 1246"/>
                <a:gd name="T42" fmla="*/ 433 w 793"/>
                <a:gd name="T43" fmla="*/ 116 h 1246"/>
                <a:gd name="T44" fmla="*/ 442 w 793"/>
                <a:gd name="T45" fmla="*/ 4 h 1246"/>
                <a:gd name="T46" fmla="*/ 567 w 793"/>
                <a:gd name="T47" fmla="*/ 47 h 1246"/>
                <a:gd name="T48" fmla="*/ 665 w 793"/>
                <a:gd name="T49" fmla="*/ 132 h 1246"/>
                <a:gd name="T50" fmla="*/ 723 w 793"/>
                <a:gd name="T51" fmla="*/ 250 h 1246"/>
                <a:gd name="T52" fmla="*/ 733 w 793"/>
                <a:gd name="T53" fmla="*/ 382 h 1246"/>
                <a:gd name="T54" fmla="*/ 696 w 793"/>
                <a:gd name="T55" fmla="*/ 499 h 1246"/>
                <a:gd name="T56" fmla="*/ 622 w 793"/>
                <a:gd name="T57" fmla="*/ 593 h 1246"/>
                <a:gd name="T58" fmla="*/ 665 w 793"/>
                <a:gd name="T59" fmla="*/ 672 h 1246"/>
                <a:gd name="T60" fmla="*/ 748 w 793"/>
                <a:gd name="T61" fmla="*/ 781 h 1246"/>
                <a:gd name="T62" fmla="*/ 789 w 793"/>
                <a:gd name="T63" fmla="*/ 914 h 1246"/>
                <a:gd name="T64" fmla="*/ 0 w 793"/>
                <a:gd name="T65" fmla="*/ 1246 h 1246"/>
                <a:gd name="T66" fmla="*/ 12 w 793"/>
                <a:gd name="T67" fmla="*/ 867 h 1246"/>
                <a:gd name="T68" fmla="*/ 68 w 793"/>
                <a:gd name="T69" fmla="*/ 742 h 1246"/>
                <a:gd name="T70" fmla="*/ 163 w 793"/>
                <a:gd name="T71" fmla="*/ 643 h 1246"/>
                <a:gd name="T72" fmla="*/ 142 w 793"/>
                <a:gd name="T73" fmla="*/ 565 h 1246"/>
                <a:gd name="T74" fmla="*/ 79 w 793"/>
                <a:gd name="T75" fmla="*/ 462 h 1246"/>
                <a:gd name="T76" fmla="*/ 57 w 793"/>
                <a:gd name="T77" fmla="*/ 340 h 1246"/>
                <a:gd name="T78" fmla="*/ 83 w 793"/>
                <a:gd name="T79" fmla="*/ 208 h 1246"/>
                <a:gd name="T80" fmla="*/ 156 w 793"/>
                <a:gd name="T81" fmla="*/ 100 h 1246"/>
                <a:gd name="T82" fmla="*/ 264 w 793"/>
                <a:gd name="T83" fmla="*/ 27 h 1246"/>
                <a:gd name="T84" fmla="*/ 396 w 793"/>
                <a:gd name="T85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3" h="1246">
                  <a:moveTo>
                    <a:pt x="396" y="680"/>
                  </a:moveTo>
                  <a:lnTo>
                    <a:pt x="354" y="683"/>
                  </a:lnTo>
                  <a:lnTo>
                    <a:pt x="314" y="692"/>
                  </a:lnTo>
                  <a:lnTo>
                    <a:pt x="277" y="707"/>
                  </a:lnTo>
                  <a:lnTo>
                    <a:pt x="242" y="726"/>
                  </a:lnTo>
                  <a:lnTo>
                    <a:pt x="211" y="749"/>
                  </a:lnTo>
                  <a:lnTo>
                    <a:pt x="182" y="777"/>
                  </a:lnTo>
                  <a:lnTo>
                    <a:pt x="159" y="809"/>
                  </a:lnTo>
                  <a:lnTo>
                    <a:pt x="140" y="844"/>
                  </a:lnTo>
                  <a:lnTo>
                    <a:pt x="125" y="881"/>
                  </a:lnTo>
                  <a:lnTo>
                    <a:pt x="116" y="922"/>
                  </a:lnTo>
                  <a:lnTo>
                    <a:pt x="113" y="963"/>
                  </a:lnTo>
                  <a:lnTo>
                    <a:pt x="113" y="1133"/>
                  </a:lnTo>
                  <a:lnTo>
                    <a:pt x="679" y="1133"/>
                  </a:lnTo>
                  <a:lnTo>
                    <a:pt x="679" y="963"/>
                  </a:lnTo>
                  <a:lnTo>
                    <a:pt x="676" y="922"/>
                  </a:lnTo>
                  <a:lnTo>
                    <a:pt x="667" y="881"/>
                  </a:lnTo>
                  <a:lnTo>
                    <a:pt x="653" y="844"/>
                  </a:lnTo>
                  <a:lnTo>
                    <a:pt x="633" y="809"/>
                  </a:lnTo>
                  <a:lnTo>
                    <a:pt x="610" y="777"/>
                  </a:lnTo>
                  <a:lnTo>
                    <a:pt x="582" y="749"/>
                  </a:lnTo>
                  <a:lnTo>
                    <a:pt x="550" y="726"/>
                  </a:lnTo>
                  <a:lnTo>
                    <a:pt x="515" y="707"/>
                  </a:lnTo>
                  <a:lnTo>
                    <a:pt x="478" y="692"/>
                  </a:lnTo>
                  <a:lnTo>
                    <a:pt x="437" y="683"/>
                  </a:lnTo>
                  <a:lnTo>
                    <a:pt x="396" y="680"/>
                  </a:lnTo>
                  <a:close/>
                  <a:moveTo>
                    <a:pt x="396" y="113"/>
                  </a:moveTo>
                  <a:lnTo>
                    <a:pt x="360" y="116"/>
                  </a:lnTo>
                  <a:lnTo>
                    <a:pt x="325" y="125"/>
                  </a:lnTo>
                  <a:lnTo>
                    <a:pt x="292" y="139"/>
                  </a:lnTo>
                  <a:lnTo>
                    <a:pt x="263" y="158"/>
                  </a:lnTo>
                  <a:lnTo>
                    <a:pt x="236" y="180"/>
                  </a:lnTo>
                  <a:lnTo>
                    <a:pt x="213" y="207"/>
                  </a:lnTo>
                  <a:lnTo>
                    <a:pt x="195" y="237"/>
                  </a:lnTo>
                  <a:lnTo>
                    <a:pt x="181" y="269"/>
                  </a:lnTo>
                  <a:lnTo>
                    <a:pt x="173" y="304"/>
                  </a:lnTo>
                  <a:lnTo>
                    <a:pt x="169" y="340"/>
                  </a:lnTo>
                  <a:lnTo>
                    <a:pt x="173" y="377"/>
                  </a:lnTo>
                  <a:lnTo>
                    <a:pt x="181" y="412"/>
                  </a:lnTo>
                  <a:lnTo>
                    <a:pt x="195" y="444"/>
                  </a:lnTo>
                  <a:lnTo>
                    <a:pt x="213" y="474"/>
                  </a:lnTo>
                  <a:lnTo>
                    <a:pt x="236" y="500"/>
                  </a:lnTo>
                  <a:lnTo>
                    <a:pt x="263" y="523"/>
                  </a:lnTo>
                  <a:lnTo>
                    <a:pt x="292" y="541"/>
                  </a:lnTo>
                  <a:lnTo>
                    <a:pt x="325" y="555"/>
                  </a:lnTo>
                  <a:lnTo>
                    <a:pt x="360" y="563"/>
                  </a:lnTo>
                  <a:lnTo>
                    <a:pt x="396" y="566"/>
                  </a:lnTo>
                  <a:lnTo>
                    <a:pt x="433" y="563"/>
                  </a:lnTo>
                  <a:lnTo>
                    <a:pt x="467" y="555"/>
                  </a:lnTo>
                  <a:lnTo>
                    <a:pt x="500" y="541"/>
                  </a:lnTo>
                  <a:lnTo>
                    <a:pt x="530" y="523"/>
                  </a:lnTo>
                  <a:lnTo>
                    <a:pt x="557" y="500"/>
                  </a:lnTo>
                  <a:lnTo>
                    <a:pt x="579" y="474"/>
                  </a:lnTo>
                  <a:lnTo>
                    <a:pt x="597" y="444"/>
                  </a:lnTo>
                  <a:lnTo>
                    <a:pt x="611" y="412"/>
                  </a:lnTo>
                  <a:lnTo>
                    <a:pt x="619" y="377"/>
                  </a:lnTo>
                  <a:lnTo>
                    <a:pt x="622" y="340"/>
                  </a:lnTo>
                  <a:lnTo>
                    <a:pt x="619" y="304"/>
                  </a:lnTo>
                  <a:lnTo>
                    <a:pt x="611" y="269"/>
                  </a:lnTo>
                  <a:lnTo>
                    <a:pt x="597" y="237"/>
                  </a:lnTo>
                  <a:lnTo>
                    <a:pt x="579" y="207"/>
                  </a:lnTo>
                  <a:lnTo>
                    <a:pt x="557" y="180"/>
                  </a:lnTo>
                  <a:lnTo>
                    <a:pt x="530" y="158"/>
                  </a:lnTo>
                  <a:lnTo>
                    <a:pt x="500" y="139"/>
                  </a:lnTo>
                  <a:lnTo>
                    <a:pt x="467" y="125"/>
                  </a:lnTo>
                  <a:lnTo>
                    <a:pt x="433" y="116"/>
                  </a:lnTo>
                  <a:lnTo>
                    <a:pt x="396" y="113"/>
                  </a:lnTo>
                  <a:close/>
                  <a:moveTo>
                    <a:pt x="396" y="0"/>
                  </a:moveTo>
                  <a:lnTo>
                    <a:pt x="442" y="4"/>
                  </a:lnTo>
                  <a:lnTo>
                    <a:pt x="486" y="12"/>
                  </a:lnTo>
                  <a:lnTo>
                    <a:pt x="528" y="27"/>
                  </a:lnTo>
                  <a:lnTo>
                    <a:pt x="567" y="47"/>
                  </a:lnTo>
                  <a:lnTo>
                    <a:pt x="603" y="72"/>
                  </a:lnTo>
                  <a:lnTo>
                    <a:pt x="636" y="100"/>
                  </a:lnTo>
                  <a:lnTo>
                    <a:pt x="665" y="132"/>
                  </a:lnTo>
                  <a:lnTo>
                    <a:pt x="689" y="169"/>
                  </a:lnTo>
                  <a:lnTo>
                    <a:pt x="709" y="208"/>
                  </a:lnTo>
                  <a:lnTo>
                    <a:pt x="723" y="250"/>
                  </a:lnTo>
                  <a:lnTo>
                    <a:pt x="733" y="294"/>
                  </a:lnTo>
                  <a:lnTo>
                    <a:pt x="736" y="340"/>
                  </a:lnTo>
                  <a:lnTo>
                    <a:pt x="733" y="382"/>
                  </a:lnTo>
                  <a:lnTo>
                    <a:pt x="726" y="424"/>
                  </a:lnTo>
                  <a:lnTo>
                    <a:pt x="713" y="462"/>
                  </a:lnTo>
                  <a:lnTo>
                    <a:pt x="696" y="499"/>
                  </a:lnTo>
                  <a:lnTo>
                    <a:pt x="676" y="533"/>
                  </a:lnTo>
                  <a:lnTo>
                    <a:pt x="650" y="565"/>
                  </a:lnTo>
                  <a:lnTo>
                    <a:pt x="622" y="593"/>
                  </a:lnTo>
                  <a:lnTo>
                    <a:pt x="591" y="618"/>
                  </a:lnTo>
                  <a:lnTo>
                    <a:pt x="629" y="643"/>
                  </a:lnTo>
                  <a:lnTo>
                    <a:pt x="665" y="672"/>
                  </a:lnTo>
                  <a:lnTo>
                    <a:pt x="697" y="705"/>
                  </a:lnTo>
                  <a:lnTo>
                    <a:pt x="725" y="742"/>
                  </a:lnTo>
                  <a:lnTo>
                    <a:pt x="748" y="781"/>
                  </a:lnTo>
                  <a:lnTo>
                    <a:pt x="767" y="823"/>
                  </a:lnTo>
                  <a:lnTo>
                    <a:pt x="781" y="867"/>
                  </a:lnTo>
                  <a:lnTo>
                    <a:pt x="789" y="914"/>
                  </a:lnTo>
                  <a:lnTo>
                    <a:pt x="793" y="963"/>
                  </a:lnTo>
                  <a:lnTo>
                    <a:pt x="793" y="1246"/>
                  </a:lnTo>
                  <a:lnTo>
                    <a:pt x="0" y="1246"/>
                  </a:lnTo>
                  <a:lnTo>
                    <a:pt x="0" y="963"/>
                  </a:lnTo>
                  <a:lnTo>
                    <a:pt x="2" y="914"/>
                  </a:lnTo>
                  <a:lnTo>
                    <a:pt x="12" y="867"/>
                  </a:lnTo>
                  <a:lnTo>
                    <a:pt x="26" y="823"/>
                  </a:lnTo>
                  <a:lnTo>
                    <a:pt x="44" y="781"/>
                  </a:lnTo>
                  <a:lnTo>
                    <a:pt x="68" y="742"/>
                  </a:lnTo>
                  <a:lnTo>
                    <a:pt x="96" y="705"/>
                  </a:lnTo>
                  <a:lnTo>
                    <a:pt x="128" y="672"/>
                  </a:lnTo>
                  <a:lnTo>
                    <a:pt x="163" y="643"/>
                  </a:lnTo>
                  <a:lnTo>
                    <a:pt x="201" y="618"/>
                  </a:lnTo>
                  <a:lnTo>
                    <a:pt x="170" y="593"/>
                  </a:lnTo>
                  <a:lnTo>
                    <a:pt x="142" y="565"/>
                  </a:lnTo>
                  <a:lnTo>
                    <a:pt x="117" y="533"/>
                  </a:lnTo>
                  <a:lnTo>
                    <a:pt x="96" y="499"/>
                  </a:lnTo>
                  <a:lnTo>
                    <a:pt x="79" y="462"/>
                  </a:lnTo>
                  <a:lnTo>
                    <a:pt x="67" y="424"/>
                  </a:lnTo>
                  <a:lnTo>
                    <a:pt x="59" y="382"/>
                  </a:lnTo>
                  <a:lnTo>
                    <a:pt x="57" y="340"/>
                  </a:lnTo>
                  <a:lnTo>
                    <a:pt x="60" y="294"/>
                  </a:lnTo>
                  <a:lnTo>
                    <a:pt x="68" y="250"/>
                  </a:lnTo>
                  <a:lnTo>
                    <a:pt x="83" y="208"/>
                  </a:lnTo>
                  <a:lnTo>
                    <a:pt x="102" y="169"/>
                  </a:lnTo>
                  <a:lnTo>
                    <a:pt x="127" y="132"/>
                  </a:lnTo>
                  <a:lnTo>
                    <a:pt x="156" y="100"/>
                  </a:lnTo>
                  <a:lnTo>
                    <a:pt x="188" y="72"/>
                  </a:lnTo>
                  <a:lnTo>
                    <a:pt x="225" y="47"/>
                  </a:lnTo>
                  <a:lnTo>
                    <a:pt x="264" y="27"/>
                  </a:lnTo>
                  <a:lnTo>
                    <a:pt x="305" y="12"/>
                  </a:lnTo>
                  <a:lnTo>
                    <a:pt x="350" y="4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7" name="Freeform 8"/>
            <p:cNvSpPr>
              <a:spLocks noEditPoints="1"/>
            </p:cNvSpPr>
            <p:nvPr/>
          </p:nvSpPr>
          <p:spPr bwMode="auto">
            <a:xfrm>
              <a:off x="10925175" y="1897063"/>
              <a:ext cx="125412" cy="198437"/>
            </a:xfrm>
            <a:custGeom>
              <a:avLst/>
              <a:gdLst>
                <a:gd name="T0" fmla="*/ 315 w 793"/>
                <a:gd name="T1" fmla="*/ 692 h 1246"/>
                <a:gd name="T2" fmla="*/ 211 w 793"/>
                <a:gd name="T3" fmla="*/ 749 h 1246"/>
                <a:gd name="T4" fmla="*/ 140 w 793"/>
                <a:gd name="T5" fmla="*/ 844 h 1246"/>
                <a:gd name="T6" fmla="*/ 114 w 793"/>
                <a:gd name="T7" fmla="*/ 963 h 1246"/>
                <a:gd name="T8" fmla="*/ 680 w 793"/>
                <a:gd name="T9" fmla="*/ 963 h 1246"/>
                <a:gd name="T10" fmla="*/ 653 w 793"/>
                <a:gd name="T11" fmla="*/ 844 h 1246"/>
                <a:gd name="T12" fmla="*/ 582 w 793"/>
                <a:gd name="T13" fmla="*/ 749 h 1246"/>
                <a:gd name="T14" fmla="*/ 479 w 793"/>
                <a:gd name="T15" fmla="*/ 692 h 1246"/>
                <a:gd name="T16" fmla="*/ 397 w 793"/>
                <a:gd name="T17" fmla="*/ 113 h 1246"/>
                <a:gd name="T18" fmla="*/ 293 w 793"/>
                <a:gd name="T19" fmla="*/ 139 h 1246"/>
                <a:gd name="T20" fmla="*/ 214 w 793"/>
                <a:gd name="T21" fmla="*/ 207 h 1246"/>
                <a:gd name="T22" fmla="*/ 174 w 793"/>
                <a:gd name="T23" fmla="*/ 304 h 1246"/>
                <a:gd name="T24" fmla="*/ 182 w 793"/>
                <a:gd name="T25" fmla="*/ 412 h 1246"/>
                <a:gd name="T26" fmla="*/ 237 w 793"/>
                <a:gd name="T27" fmla="*/ 500 h 1246"/>
                <a:gd name="T28" fmla="*/ 326 w 793"/>
                <a:gd name="T29" fmla="*/ 555 h 1246"/>
                <a:gd name="T30" fmla="*/ 433 w 793"/>
                <a:gd name="T31" fmla="*/ 563 h 1246"/>
                <a:gd name="T32" fmla="*/ 530 w 793"/>
                <a:gd name="T33" fmla="*/ 523 h 1246"/>
                <a:gd name="T34" fmla="*/ 598 w 793"/>
                <a:gd name="T35" fmla="*/ 444 h 1246"/>
                <a:gd name="T36" fmla="*/ 624 w 793"/>
                <a:gd name="T37" fmla="*/ 340 h 1246"/>
                <a:gd name="T38" fmla="*/ 598 w 793"/>
                <a:gd name="T39" fmla="*/ 237 h 1246"/>
                <a:gd name="T40" fmla="*/ 530 w 793"/>
                <a:gd name="T41" fmla="*/ 158 h 1246"/>
                <a:gd name="T42" fmla="*/ 433 w 793"/>
                <a:gd name="T43" fmla="*/ 116 h 1246"/>
                <a:gd name="T44" fmla="*/ 443 w 793"/>
                <a:gd name="T45" fmla="*/ 4 h 1246"/>
                <a:gd name="T46" fmla="*/ 568 w 793"/>
                <a:gd name="T47" fmla="*/ 47 h 1246"/>
                <a:gd name="T48" fmla="*/ 666 w 793"/>
                <a:gd name="T49" fmla="*/ 132 h 1246"/>
                <a:gd name="T50" fmla="*/ 725 w 793"/>
                <a:gd name="T51" fmla="*/ 250 h 1246"/>
                <a:gd name="T52" fmla="*/ 734 w 793"/>
                <a:gd name="T53" fmla="*/ 382 h 1246"/>
                <a:gd name="T54" fmla="*/ 697 w 793"/>
                <a:gd name="T55" fmla="*/ 499 h 1246"/>
                <a:gd name="T56" fmla="*/ 623 w 793"/>
                <a:gd name="T57" fmla="*/ 593 h 1246"/>
                <a:gd name="T58" fmla="*/ 665 w 793"/>
                <a:gd name="T59" fmla="*/ 672 h 1246"/>
                <a:gd name="T60" fmla="*/ 749 w 793"/>
                <a:gd name="T61" fmla="*/ 781 h 1246"/>
                <a:gd name="T62" fmla="*/ 791 w 793"/>
                <a:gd name="T63" fmla="*/ 914 h 1246"/>
                <a:gd name="T64" fmla="*/ 0 w 793"/>
                <a:gd name="T65" fmla="*/ 1246 h 1246"/>
                <a:gd name="T66" fmla="*/ 12 w 793"/>
                <a:gd name="T67" fmla="*/ 867 h 1246"/>
                <a:gd name="T68" fmla="*/ 68 w 793"/>
                <a:gd name="T69" fmla="*/ 742 h 1246"/>
                <a:gd name="T70" fmla="*/ 164 w 793"/>
                <a:gd name="T71" fmla="*/ 643 h 1246"/>
                <a:gd name="T72" fmla="*/ 143 w 793"/>
                <a:gd name="T73" fmla="*/ 565 h 1246"/>
                <a:gd name="T74" fmla="*/ 80 w 793"/>
                <a:gd name="T75" fmla="*/ 462 h 1246"/>
                <a:gd name="T76" fmla="*/ 57 w 793"/>
                <a:gd name="T77" fmla="*/ 340 h 1246"/>
                <a:gd name="T78" fmla="*/ 84 w 793"/>
                <a:gd name="T79" fmla="*/ 208 h 1246"/>
                <a:gd name="T80" fmla="*/ 157 w 793"/>
                <a:gd name="T81" fmla="*/ 100 h 1246"/>
                <a:gd name="T82" fmla="*/ 265 w 793"/>
                <a:gd name="T83" fmla="*/ 27 h 1246"/>
                <a:gd name="T84" fmla="*/ 397 w 793"/>
                <a:gd name="T85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3" h="1246">
                  <a:moveTo>
                    <a:pt x="397" y="680"/>
                  </a:moveTo>
                  <a:lnTo>
                    <a:pt x="356" y="683"/>
                  </a:lnTo>
                  <a:lnTo>
                    <a:pt x="315" y="692"/>
                  </a:lnTo>
                  <a:lnTo>
                    <a:pt x="278" y="707"/>
                  </a:lnTo>
                  <a:lnTo>
                    <a:pt x="243" y="726"/>
                  </a:lnTo>
                  <a:lnTo>
                    <a:pt x="211" y="749"/>
                  </a:lnTo>
                  <a:lnTo>
                    <a:pt x="183" y="777"/>
                  </a:lnTo>
                  <a:lnTo>
                    <a:pt x="160" y="809"/>
                  </a:lnTo>
                  <a:lnTo>
                    <a:pt x="140" y="844"/>
                  </a:lnTo>
                  <a:lnTo>
                    <a:pt x="126" y="881"/>
                  </a:lnTo>
                  <a:lnTo>
                    <a:pt x="117" y="922"/>
                  </a:lnTo>
                  <a:lnTo>
                    <a:pt x="114" y="963"/>
                  </a:lnTo>
                  <a:lnTo>
                    <a:pt x="114" y="1133"/>
                  </a:lnTo>
                  <a:lnTo>
                    <a:pt x="680" y="1133"/>
                  </a:lnTo>
                  <a:lnTo>
                    <a:pt x="680" y="963"/>
                  </a:lnTo>
                  <a:lnTo>
                    <a:pt x="677" y="922"/>
                  </a:lnTo>
                  <a:lnTo>
                    <a:pt x="668" y="881"/>
                  </a:lnTo>
                  <a:lnTo>
                    <a:pt x="653" y="844"/>
                  </a:lnTo>
                  <a:lnTo>
                    <a:pt x="634" y="809"/>
                  </a:lnTo>
                  <a:lnTo>
                    <a:pt x="611" y="777"/>
                  </a:lnTo>
                  <a:lnTo>
                    <a:pt x="582" y="749"/>
                  </a:lnTo>
                  <a:lnTo>
                    <a:pt x="551" y="726"/>
                  </a:lnTo>
                  <a:lnTo>
                    <a:pt x="516" y="707"/>
                  </a:lnTo>
                  <a:lnTo>
                    <a:pt x="479" y="692"/>
                  </a:lnTo>
                  <a:lnTo>
                    <a:pt x="439" y="683"/>
                  </a:lnTo>
                  <a:lnTo>
                    <a:pt x="397" y="680"/>
                  </a:lnTo>
                  <a:close/>
                  <a:moveTo>
                    <a:pt x="397" y="113"/>
                  </a:moveTo>
                  <a:lnTo>
                    <a:pt x="360" y="116"/>
                  </a:lnTo>
                  <a:lnTo>
                    <a:pt x="326" y="125"/>
                  </a:lnTo>
                  <a:lnTo>
                    <a:pt x="293" y="139"/>
                  </a:lnTo>
                  <a:lnTo>
                    <a:pt x="263" y="158"/>
                  </a:lnTo>
                  <a:lnTo>
                    <a:pt x="237" y="180"/>
                  </a:lnTo>
                  <a:lnTo>
                    <a:pt x="214" y="207"/>
                  </a:lnTo>
                  <a:lnTo>
                    <a:pt x="196" y="237"/>
                  </a:lnTo>
                  <a:lnTo>
                    <a:pt x="182" y="269"/>
                  </a:lnTo>
                  <a:lnTo>
                    <a:pt x="174" y="304"/>
                  </a:lnTo>
                  <a:lnTo>
                    <a:pt x="171" y="340"/>
                  </a:lnTo>
                  <a:lnTo>
                    <a:pt x="174" y="377"/>
                  </a:lnTo>
                  <a:lnTo>
                    <a:pt x="182" y="412"/>
                  </a:lnTo>
                  <a:lnTo>
                    <a:pt x="196" y="444"/>
                  </a:lnTo>
                  <a:lnTo>
                    <a:pt x="214" y="474"/>
                  </a:lnTo>
                  <a:lnTo>
                    <a:pt x="237" y="500"/>
                  </a:lnTo>
                  <a:lnTo>
                    <a:pt x="263" y="523"/>
                  </a:lnTo>
                  <a:lnTo>
                    <a:pt x="293" y="541"/>
                  </a:lnTo>
                  <a:lnTo>
                    <a:pt x="326" y="555"/>
                  </a:lnTo>
                  <a:lnTo>
                    <a:pt x="360" y="563"/>
                  </a:lnTo>
                  <a:lnTo>
                    <a:pt x="397" y="566"/>
                  </a:lnTo>
                  <a:lnTo>
                    <a:pt x="433" y="563"/>
                  </a:lnTo>
                  <a:lnTo>
                    <a:pt x="468" y="555"/>
                  </a:lnTo>
                  <a:lnTo>
                    <a:pt x="501" y="541"/>
                  </a:lnTo>
                  <a:lnTo>
                    <a:pt x="530" y="523"/>
                  </a:lnTo>
                  <a:lnTo>
                    <a:pt x="557" y="500"/>
                  </a:lnTo>
                  <a:lnTo>
                    <a:pt x="580" y="474"/>
                  </a:lnTo>
                  <a:lnTo>
                    <a:pt x="598" y="444"/>
                  </a:lnTo>
                  <a:lnTo>
                    <a:pt x="612" y="412"/>
                  </a:lnTo>
                  <a:lnTo>
                    <a:pt x="620" y="377"/>
                  </a:lnTo>
                  <a:lnTo>
                    <a:pt x="624" y="340"/>
                  </a:lnTo>
                  <a:lnTo>
                    <a:pt x="620" y="304"/>
                  </a:lnTo>
                  <a:lnTo>
                    <a:pt x="612" y="269"/>
                  </a:lnTo>
                  <a:lnTo>
                    <a:pt x="598" y="237"/>
                  </a:lnTo>
                  <a:lnTo>
                    <a:pt x="580" y="207"/>
                  </a:lnTo>
                  <a:lnTo>
                    <a:pt x="557" y="180"/>
                  </a:lnTo>
                  <a:lnTo>
                    <a:pt x="530" y="158"/>
                  </a:lnTo>
                  <a:lnTo>
                    <a:pt x="501" y="139"/>
                  </a:lnTo>
                  <a:lnTo>
                    <a:pt x="468" y="125"/>
                  </a:lnTo>
                  <a:lnTo>
                    <a:pt x="433" y="116"/>
                  </a:lnTo>
                  <a:lnTo>
                    <a:pt x="397" y="113"/>
                  </a:lnTo>
                  <a:close/>
                  <a:moveTo>
                    <a:pt x="397" y="0"/>
                  </a:moveTo>
                  <a:lnTo>
                    <a:pt x="443" y="4"/>
                  </a:lnTo>
                  <a:lnTo>
                    <a:pt x="488" y="12"/>
                  </a:lnTo>
                  <a:lnTo>
                    <a:pt x="529" y="27"/>
                  </a:lnTo>
                  <a:lnTo>
                    <a:pt x="568" y="47"/>
                  </a:lnTo>
                  <a:lnTo>
                    <a:pt x="605" y="72"/>
                  </a:lnTo>
                  <a:lnTo>
                    <a:pt x="637" y="100"/>
                  </a:lnTo>
                  <a:lnTo>
                    <a:pt x="666" y="132"/>
                  </a:lnTo>
                  <a:lnTo>
                    <a:pt x="691" y="169"/>
                  </a:lnTo>
                  <a:lnTo>
                    <a:pt x="710" y="208"/>
                  </a:lnTo>
                  <a:lnTo>
                    <a:pt x="725" y="250"/>
                  </a:lnTo>
                  <a:lnTo>
                    <a:pt x="733" y="294"/>
                  </a:lnTo>
                  <a:lnTo>
                    <a:pt x="736" y="340"/>
                  </a:lnTo>
                  <a:lnTo>
                    <a:pt x="734" y="382"/>
                  </a:lnTo>
                  <a:lnTo>
                    <a:pt x="726" y="424"/>
                  </a:lnTo>
                  <a:lnTo>
                    <a:pt x="714" y="462"/>
                  </a:lnTo>
                  <a:lnTo>
                    <a:pt x="697" y="499"/>
                  </a:lnTo>
                  <a:lnTo>
                    <a:pt x="676" y="533"/>
                  </a:lnTo>
                  <a:lnTo>
                    <a:pt x="651" y="565"/>
                  </a:lnTo>
                  <a:lnTo>
                    <a:pt x="623" y="593"/>
                  </a:lnTo>
                  <a:lnTo>
                    <a:pt x="592" y="618"/>
                  </a:lnTo>
                  <a:lnTo>
                    <a:pt x="630" y="643"/>
                  </a:lnTo>
                  <a:lnTo>
                    <a:pt x="665" y="672"/>
                  </a:lnTo>
                  <a:lnTo>
                    <a:pt x="697" y="705"/>
                  </a:lnTo>
                  <a:lnTo>
                    <a:pt x="725" y="742"/>
                  </a:lnTo>
                  <a:lnTo>
                    <a:pt x="749" y="781"/>
                  </a:lnTo>
                  <a:lnTo>
                    <a:pt x="767" y="823"/>
                  </a:lnTo>
                  <a:lnTo>
                    <a:pt x="781" y="867"/>
                  </a:lnTo>
                  <a:lnTo>
                    <a:pt x="791" y="914"/>
                  </a:lnTo>
                  <a:lnTo>
                    <a:pt x="793" y="963"/>
                  </a:lnTo>
                  <a:lnTo>
                    <a:pt x="793" y="1246"/>
                  </a:lnTo>
                  <a:lnTo>
                    <a:pt x="0" y="1246"/>
                  </a:lnTo>
                  <a:lnTo>
                    <a:pt x="0" y="963"/>
                  </a:lnTo>
                  <a:lnTo>
                    <a:pt x="4" y="914"/>
                  </a:lnTo>
                  <a:lnTo>
                    <a:pt x="12" y="867"/>
                  </a:lnTo>
                  <a:lnTo>
                    <a:pt x="26" y="823"/>
                  </a:lnTo>
                  <a:lnTo>
                    <a:pt x="45" y="781"/>
                  </a:lnTo>
                  <a:lnTo>
                    <a:pt x="68" y="742"/>
                  </a:lnTo>
                  <a:lnTo>
                    <a:pt x="96" y="705"/>
                  </a:lnTo>
                  <a:lnTo>
                    <a:pt x="128" y="672"/>
                  </a:lnTo>
                  <a:lnTo>
                    <a:pt x="164" y="643"/>
                  </a:lnTo>
                  <a:lnTo>
                    <a:pt x="202" y="618"/>
                  </a:lnTo>
                  <a:lnTo>
                    <a:pt x="171" y="593"/>
                  </a:lnTo>
                  <a:lnTo>
                    <a:pt x="143" y="565"/>
                  </a:lnTo>
                  <a:lnTo>
                    <a:pt x="117" y="533"/>
                  </a:lnTo>
                  <a:lnTo>
                    <a:pt x="97" y="499"/>
                  </a:lnTo>
                  <a:lnTo>
                    <a:pt x="80" y="462"/>
                  </a:lnTo>
                  <a:lnTo>
                    <a:pt x="67" y="424"/>
                  </a:lnTo>
                  <a:lnTo>
                    <a:pt x="60" y="382"/>
                  </a:lnTo>
                  <a:lnTo>
                    <a:pt x="57" y="340"/>
                  </a:lnTo>
                  <a:lnTo>
                    <a:pt x="60" y="294"/>
                  </a:lnTo>
                  <a:lnTo>
                    <a:pt x="70" y="250"/>
                  </a:lnTo>
                  <a:lnTo>
                    <a:pt x="84" y="208"/>
                  </a:lnTo>
                  <a:lnTo>
                    <a:pt x="104" y="169"/>
                  </a:lnTo>
                  <a:lnTo>
                    <a:pt x="128" y="132"/>
                  </a:lnTo>
                  <a:lnTo>
                    <a:pt x="157" y="100"/>
                  </a:lnTo>
                  <a:lnTo>
                    <a:pt x="190" y="72"/>
                  </a:lnTo>
                  <a:lnTo>
                    <a:pt x="226" y="47"/>
                  </a:lnTo>
                  <a:lnTo>
                    <a:pt x="265" y="27"/>
                  </a:lnTo>
                  <a:lnTo>
                    <a:pt x="307" y="12"/>
                  </a:lnTo>
                  <a:lnTo>
                    <a:pt x="351" y="4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8" name="Freeform 9"/>
            <p:cNvSpPr>
              <a:spLocks noEditPoints="1"/>
            </p:cNvSpPr>
            <p:nvPr/>
          </p:nvSpPr>
          <p:spPr bwMode="auto">
            <a:xfrm>
              <a:off x="11069638" y="1897063"/>
              <a:ext cx="125412" cy="198437"/>
            </a:xfrm>
            <a:custGeom>
              <a:avLst/>
              <a:gdLst>
                <a:gd name="T0" fmla="*/ 314 w 792"/>
                <a:gd name="T1" fmla="*/ 692 h 1246"/>
                <a:gd name="T2" fmla="*/ 210 w 792"/>
                <a:gd name="T3" fmla="*/ 749 h 1246"/>
                <a:gd name="T4" fmla="*/ 139 w 792"/>
                <a:gd name="T5" fmla="*/ 844 h 1246"/>
                <a:gd name="T6" fmla="*/ 112 w 792"/>
                <a:gd name="T7" fmla="*/ 963 h 1246"/>
                <a:gd name="T8" fmla="*/ 679 w 792"/>
                <a:gd name="T9" fmla="*/ 963 h 1246"/>
                <a:gd name="T10" fmla="*/ 653 w 792"/>
                <a:gd name="T11" fmla="*/ 844 h 1246"/>
                <a:gd name="T12" fmla="*/ 581 w 792"/>
                <a:gd name="T13" fmla="*/ 749 h 1246"/>
                <a:gd name="T14" fmla="*/ 477 w 792"/>
                <a:gd name="T15" fmla="*/ 692 h 1246"/>
                <a:gd name="T16" fmla="*/ 395 w 792"/>
                <a:gd name="T17" fmla="*/ 113 h 1246"/>
                <a:gd name="T18" fmla="*/ 292 w 792"/>
                <a:gd name="T19" fmla="*/ 139 h 1246"/>
                <a:gd name="T20" fmla="*/ 213 w 792"/>
                <a:gd name="T21" fmla="*/ 207 h 1246"/>
                <a:gd name="T22" fmla="*/ 172 w 792"/>
                <a:gd name="T23" fmla="*/ 304 h 1246"/>
                <a:gd name="T24" fmla="*/ 180 w 792"/>
                <a:gd name="T25" fmla="*/ 412 h 1246"/>
                <a:gd name="T26" fmla="*/ 236 w 792"/>
                <a:gd name="T27" fmla="*/ 500 h 1246"/>
                <a:gd name="T28" fmla="*/ 324 w 792"/>
                <a:gd name="T29" fmla="*/ 555 h 1246"/>
                <a:gd name="T30" fmla="*/ 432 w 792"/>
                <a:gd name="T31" fmla="*/ 563 h 1246"/>
                <a:gd name="T32" fmla="*/ 529 w 792"/>
                <a:gd name="T33" fmla="*/ 523 h 1246"/>
                <a:gd name="T34" fmla="*/ 597 w 792"/>
                <a:gd name="T35" fmla="*/ 444 h 1246"/>
                <a:gd name="T36" fmla="*/ 622 w 792"/>
                <a:gd name="T37" fmla="*/ 340 h 1246"/>
                <a:gd name="T38" fmla="*/ 597 w 792"/>
                <a:gd name="T39" fmla="*/ 237 h 1246"/>
                <a:gd name="T40" fmla="*/ 529 w 792"/>
                <a:gd name="T41" fmla="*/ 158 h 1246"/>
                <a:gd name="T42" fmla="*/ 432 w 792"/>
                <a:gd name="T43" fmla="*/ 116 h 1246"/>
                <a:gd name="T44" fmla="*/ 442 w 792"/>
                <a:gd name="T45" fmla="*/ 4 h 1246"/>
                <a:gd name="T46" fmla="*/ 567 w 792"/>
                <a:gd name="T47" fmla="*/ 47 h 1246"/>
                <a:gd name="T48" fmla="*/ 664 w 792"/>
                <a:gd name="T49" fmla="*/ 132 h 1246"/>
                <a:gd name="T50" fmla="*/ 723 w 792"/>
                <a:gd name="T51" fmla="*/ 250 h 1246"/>
                <a:gd name="T52" fmla="*/ 732 w 792"/>
                <a:gd name="T53" fmla="*/ 382 h 1246"/>
                <a:gd name="T54" fmla="*/ 695 w 792"/>
                <a:gd name="T55" fmla="*/ 499 h 1246"/>
                <a:gd name="T56" fmla="*/ 622 w 792"/>
                <a:gd name="T57" fmla="*/ 593 h 1246"/>
                <a:gd name="T58" fmla="*/ 664 w 792"/>
                <a:gd name="T59" fmla="*/ 672 h 1246"/>
                <a:gd name="T60" fmla="*/ 747 w 792"/>
                <a:gd name="T61" fmla="*/ 781 h 1246"/>
                <a:gd name="T62" fmla="*/ 789 w 792"/>
                <a:gd name="T63" fmla="*/ 914 h 1246"/>
                <a:gd name="T64" fmla="*/ 0 w 792"/>
                <a:gd name="T65" fmla="*/ 1246 h 1246"/>
                <a:gd name="T66" fmla="*/ 11 w 792"/>
                <a:gd name="T67" fmla="*/ 867 h 1246"/>
                <a:gd name="T68" fmla="*/ 68 w 792"/>
                <a:gd name="T69" fmla="*/ 742 h 1246"/>
                <a:gd name="T70" fmla="*/ 162 w 792"/>
                <a:gd name="T71" fmla="*/ 643 h 1246"/>
                <a:gd name="T72" fmla="*/ 141 w 792"/>
                <a:gd name="T73" fmla="*/ 565 h 1246"/>
                <a:gd name="T74" fmla="*/ 79 w 792"/>
                <a:gd name="T75" fmla="*/ 462 h 1246"/>
                <a:gd name="T76" fmla="*/ 56 w 792"/>
                <a:gd name="T77" fmla="*/ 340 h 1246"/>
                <a:gd name="T78" fmla="*/ 83 w 792"/>
                <a:gd name="T79" fmla="*/ 208 h 1246"/>
                <a:gd name="T80" fmla="*/ 156 w 792"/>
                <a:gd name="T81" fmla="*/ 100 h 1246"/>
                <a:gd name="T82" fmla="*/ 263 w 792"/>
                <a:gd name="T83" fmla="*/ 27 h 1246"/>
                <a:gd name="T84" fmla="*/ 395 w 792"/>
                <a:gd name="T85" fmla="*/ 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1246">
                  <a:moveTo>
                    <a:pt x="395" y="680"/>
                  </a:moveTo>
                  <a:lnTo>
                    <a:pt x="354" y="683"/>
                  </a:lnTo>
                  <a:lnTo>
                    <a:pt x="314" y="692"/>
                  </a:lnTo>
                  <a:lnTo>
                    <a:pt x="276" y="707"/>
                  </a:lnTo>
                  <a:lnTo>
                    <a:pt x="242" y="726"/>
                  </a:lnTo>
                  <a:lnTo>
                    <a:pt x="210" y="749"/>
                  </a:lnTo>
                  <a:lnTo>
                    <a:pt x="183" y="777"/>
                  </a:lnTo>
                  <a:lnTo>
                    <a:pt x="158" y="809"/>
                  </a:lnTo>
                  <a:lnTo>
                    <a:pt x="139" y="844"/>
                  </a:lnTo>
                  <a:lnTo>
                    <a:pt x="125" y="881"/>
                  </a:lnTo>
                  <a:lnTo>
                    <a:pt x="116" y="922"/>
                  </a:lnTo>
                  <a:lnTo>
                    <a:pt x="112" y="963"/>
                  </a:lnTo>
                  <a:lnTo>
                    <a:pt x="112" y="1133"/>
                  </a:lnTo>
                  <a:lnTo>
                    <a:pt x="679" y="1133"/>
                  </a:lnTo>
                  <a:lnTo>
                    <a:pt x="679" y="963"/>
                  </a:lnTo>
                  <a:lnTo>
                    <a:pt x="676" y="922"/>
                  </a:lnTo>
                  <a:lnTo>
                    <a:pt x="666" y="881"/>
                  </a:lnTo>
                  <a:lnTo>
                    <a:pt x="653" y="844"/>
                  </a:lnTo>
                  <a:lnTo>
                    <a:pt x="634" y="809"/>
                  </a:lnTo>
                  <a:lnTo>
                    <a:pt x="609" y="777"/>
                  </a:lnTo>
                  <a:lnTo>
                    <a:pt x="581" y="749"/>
                  </a:lnTo>
                  <a:lnTo>
                    <a:pt x="549" y="726"/>
                  </a:lnTo>
                  <a:lnTo>
                    <a:pt x="515" y="707"/>
                  </a:lnTo>
                  <a:lnTo>
                    <a:pt x="477" y="692"/>
                  </a:lnTo>
                  <a:lnTo>
                    <a:pt x="438" y="683"/>
                  </a:lnTo>
                  <a:lnTo>
                    <a:pt x="395" y="680"/>
                  </a:lnTo>
                  <a:close/>
                  <a:moveTo>
                    <a:pt x="395" y="113"/>
                  </a:moveTo>
                  <a:lnTo>
                    <a:pt x="359" y="116"/>
                  </a:lnTo>
                  <a:lnTo>
                    <a:pt x="324" y="125"/>
                  </a:lnTo>
                  <a:lnTo>
                    <a:pt x="292" y="139"/>
                  </a:lnTo>
                  <a:lnTo>
                    <a:pt x="262" y="158"/>
                  </a:lnTo>
                  <a:lnTo>
                    <a:pt x="236" y="180"/>
                  </a:lnTo>
                  <a:lnTo>
                    <a:pt x="213" y="207"/>
                  </a:lnTo>
                  <a:lnTo>
                    <a:pt x="194" y="237"/>
                  </a:lnTo>
                  <a:lnTo>
                    <a:pt x="180" y="269"/>
                  </a:lnTo>
                  <a:lnTo>
                    <a:pt x="172" y="304"/>
                  </a:lnTo>
                  <a:lnTo>
                    <a:pt x="170" y="340"/>
                  </a:lnTo>
                  <a:lnTo>
                    <a:pt x="172" y="377"/>
                  </a:lnTo>
                  <a:lnTo>
                    <a:pt x="180" y="412"/>
                  </a:lnTo>
                  <a:lnTo>
                    <a:pt x="194" y="444"/>
                  </a:lnTo>
                  <a:lnTo>
                    <a:pt x="213" y="474"/>
                  </a:lnTo>
                  <a:lnTo>
                    <a:pt x="236" y="500"/>
                  </a:lnTo>
                  <a:lnTo>
                    <a:pt x="262" y="523"/>
                  </a:lnTo>
                  <a:lnTo>
                    <a:pt x="292" y="541"/>
                  </a:lnTo>
                  <a:lnTo>
                    <a:pt x="324" y="555"/>
                  </a:lnTo>
                  <a:lnTo>
                    <a:pt x="359" y="563"/>
                  </a:lnTo>
                  <a:lnTo>
                    <a:pt x="395" y="566"/>
                  </a:lnTo>
                  <a:lnTo>
                    <a:pt x="432" y="563"/>
                  </a:lnTo>
                  <a:lnTo>
                    <a:pt x="468" y="555"/>
                  </a:lnTo>
                  <a:lnTo>
                    <a:pt x="500" y="541"/>
                  </a:lnTo>
                  <a:lnTo>
                    <a:pt x="529" y="523"/>
                  </a:lnTo>
                  <a:lnTo>
                    <a:pt x="556" y="500"/>
                  </a:lnTo>
                  <a:lnTo>
                    <a:pt x="578" y="474"/>
                  </a:lnTo>
                  <a:lnTo>
                    <a:pt x="597" y="444"/>
                  </a:lnTo>
                  <a:lnTo>
                    <a:pt x="610" y="412"/>
                  </a:lnTo>
                  <a:lnTo>
                    <a:pt x="620" y="377"/>
                  </a:lnTo>
                  <a:lnTo>
                    <a:pt x="622" y="340"/>
                  </a:lnTo>
                  <a:lnTo>
                    <a:pt x="620" y="304"/>
                  </a:lnTo>
                  <a:lnTo>
                    <a:pt x="610" y="269"/>
                  </a:lnTo>
                  <a:lnTo>
                    <a:pt x="597" y="237"/>
                  </a:lnTo>
                  <a:lnTo>
                    <a:pt x="578" y="207"/>
                  </a:lnTo>
                  <a:lnTo>
                    <a:pt x="556" y="180"/>
                  </a:lnTo>
                  <a:lnTo>
                    <a:pt x="529" y="158"/>
                  </a:lnTo>
                  <a:lnTo>
                    <a:pt x="500" y="139"/>
                  </a:lnTo>
                  <a:lnTo>
                    <a:pt x="468" y="125"/>
                  </a:lnTo>
                  <a:lnTo>
                    <a:pt x="432" y="116"/>
                  </a:lnTo>
                  <a:lnTo>
                    <a:pt x="395" y="113"/>
                  </a:lnTo>
                  <a:close/>
                  <a:moveTo>
                    <a:pt x="395" y="0"/>
                  </a:moveTo>
                  <a:lnTo>
                    <a:pt x="442" y="4"/>
                  </a:lnTo>
                  <a:lnTo>
                    <a:pt x="486" y="12"/>
                  </a:lnTo>
                  <a:lnTo>
                    <a:pt x="528" y="27"/>
                  </a:lnTo>
                  <a:lnTo>
                    <a:pt x="567" y="47"/>
                  </a:lnTo>
                  <a:lnTo>
                    <a:pt x="603" y="72"/>
                  </a:lnTo>
                  <a:lnTo>
                    <a:pt x="636" y="100"/>
                  </a:lnTo>
                  <a:lnTo>
                    <a:pt x="664" y="132"/>
                  </a:lnTo>
                  <a:lnTo>
                    <a:pt x="689" y="169"/>
                  </a:lnTo>
                  <a:lnTo>
                    <a:pt x="709" y="208"/>
                  </a:lnTo>
                  <a:lnTo>
                    <a:pt x="723" y="250"/>
                  </a:lnTo>
                  <a:lnTo>
                    <a:pt x="732" y="294"/>
                  </a:lnTo>
                  <a:lnTo>
                    <a:pt x="736" y="340"/>
                  </a:lnTo>
                  <a:lnTo>
                    <a:pt x="732" y="382"/>
                  </a:lnTo>
                  <a:lnTo>
                    <a:pt x="725" y="424"/>
                  </a:lnTo>
                  <a:lnTo>
                    <a:pt x="712" y="462"/>
                  </a:lnTo>
                  <a:lnTo>
                    <a:pt x="695" y="499"/>
                  </a:lnTo>
                  <a:lnTo>
                    <a:pt x="675" y="533"/>
                  </a:lnTo>
                  <a:lnTo>
                    <a:pt x="649" y="565"/>
                  </a:lnTo>
                  <a:lnTo>
                    <a:pt x="622" y="593"/>
                  </a:lnTo>
                  <a:lnTo>
                    <a:pt x="590" y="618"/>
                  </a:lnTo>
                  <a:lnTo>
                    <a:pt x="629" y="643"/>
                  </a:lnTo>
                  <a:lnTo>
                    <a:pt x="664" y="672"/>
                  </a:lnTo>
                  <a:lnTo>
                    <a:pt x="696" y="705"/>
                  </a:lnTo>
                  <a:lnTo>
                    <a:pt x="724" y="742"/>
                  </a:lnTo>
                  <a:lnTo>
                    <a:pt x="747" y="781"/>
                  </a:lnTo>
                  <a:lnTo>
                    <a:pt x="766" y="823"/>
                  </a:lnTo>
                  <a:lnTo>
                    <a:pt x="780" y="867"/>
                  </a:lnTo>
                  <a:lnTo>
                    <a:pt x="789" y="914"/>
                  </a:lnTo>
                  <a:lnTo>
                    <a:pt x="792" y="963"/>
                  </a:lnTo>
                  <a:lnTo>
                    <a:pt x="792" y="1246"/>
                  </a:lnTo>
                  <a:lnTo>
                    <a:pt x="0" y="1246"/>
                  </a:lnTo>
                  <a:lnTo>
                    <a:pt x="0" y="963"/>
                  </a:lnTo>
                  <a:lnTo>
                    <a:pt x="3" y="914"/>
                  </a:lnTo>
                  <a:lnTo>
                    <a:pt x="11" y="867"/>
                  </a:lnTo>
                  <a:lnTo>
                    <a:pt x="25" y="823"/>
                  </a:lnTo>
                  <a:lnTo>
                    <a:pt x="44" y="781"/>
                  </a:lnTo>
                  <a:lnTo>
                    <a:pt x="68" y="742"/>
                  </a:lnTo>
                  <a:lnTo>
                    <a:pt x="95" y="705"/>
                  </a:lnTo>
                  <a:lnTo>
                    <a:pt x="127" y="672"/>
                  </a:lnTo>
                  <a:lnTo>
                    <a:pt x="162" y="643"/>
                  </a:lnTo>
                  <a:lnTo>
                    <a:pt x="201" y="618"/>
                  </a:lnTo>
                  <a:lnTo>
                    <a:pt x="170" y="593"/>
                  </a:lnTo>
                  <a:lnTo>
                    <a:pt x="141" y="565"/>
                  </a:lnTo>
                  <a:lnTo>
                    <a:pt x="117" y="533"/>
                  </a:lnTo>
                  <a:lnTo>
                    <a:pt x="95" y="499"/>
                  </a:lnTo>
                  <a:lnTo>
                    <a:pt x="79" y="462"/>
                  </a:lnTo>
                  <a:lnTo>
                    <a:pt x="67" y="424"/>
                  </a:lnTo>
                  <a:lnTo>
                    <a:pt x="59" y="382"/>
                  </a:lnTo>
                  <a:lnTo>
                    <a:pt x="56" y="340"/>
                  </a:lnTo>
                  <a:lnTo>
                    <a:pt x="59" y="294"/>
                  </a:lnTo>
                  <a:lnTo>
                    <a:pt x="68" y="250"/>
                  </a:lnTo>
                  <a:lnTo>
                    <a:pt x="83" y="208"/>
                  </a:lnTo>
                  <a:lnTo>
                    <a:pt x="103" y="169"/>
                  </a:lnTo>
                  <a:lnTo>
                    <a:pt x="127" y="132"/>
                  </a:lnTo>
                  <a:lnTo>
                    <a:pt x="156" y="100"/>
                  </a:lnTo>
                  <a:lnTo>
                    <a:pt x="188" y="72"/>
                  </a:lnTo>
                  <a:lnTo>
                    <a:pt x="224" y="47"/>
                  </a:lnTo>
                  <a:lnTo>
                    <a:pt x="263" y="27"/>
                  </a:lnTo>
                  <a:lnTo>
                    <a:pt x="306" y="12"/>
                  </a:lnTo>
                  <a:lnTo>
                    <a:pt x="350" y="4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9" name="Freeform 10"/>
            <p:cNvSpPr>
              <a:spLocks noEditPoints="1"/>
            </p:cNvSpPr>
            <p:nvPr/>
          </p:nvSpPr>
          <p:spPr bwMode="auto">
            <a:xfrm>
              <a:off x="10637838" y="1538288"/>
              <a:ext cx="557212" cy="341312"/>
            </a:xfrm>
            <a:custGeom>
              <a:avLst/>
              <a:gdLst>
                <a:gd name="T0" fmla="*/ 749 w 3510"/>
                <a:gd name="T1" fmla="*/ 140 h 2152"/>
                <a:gd name="T2" fmla="*/ 495 w 3510"/>
                <a:gd name="T3" fmla="*/ 253 h 2152"/>
                <a:gd name="T4" fmla="*/ 294 w 3510"/>
                <a:gd name="T5" fmla="*/ 439 h 2152"/>
                <a:gd name="T6" fmla="*/ 161 w 3510"/>
                <a:gd name="T7" fmla="*/ 681 h 2152"/>
                <a:gd name="T8" fmla="*/ 113 w 3510"/>
                <a:gd name="T9" fmla="*/ 963 h 2152"/>
                <a:gd name="T10" fmla="*/ 161 w 3510"/>
                <a:gd name="T11" fmla="*/ 1243 h 2152"/>
                <a:gd name="T12" fmla="*/ 294 w 3510"/>
                <a:gd name="T13" fmla="*/ 1486 h 2152"/>
                <a:gd name="T14" fmla="*/ 495 w 3510"/>
                <a:gd name="T15" fmla="*/ 1671 h 2152"/>
                <a:gd name="T16" fmla="*/ 749 w 3510"/>
                <a:gd name="T17" fmla="*/ 1785 h 2152"/>
                <a:gd name="T18" fmla="*/ 2547 w 3510"/>
                <a:gd name="T19" fmla="*/ 1811 h 2152"/>
                <a:gd name="T20" fmla="*/ 2829 w 3510"/>
                <a:gd name="T21" fmla="*/ 1764 h 2152"/>
                <a:gd name="T22" fmla="*/ 3071 w 3510"/>
                <a:gd name="T23" fmla="*/ 1631 h 2152"/>
                <a:gd name="T24" fmla="*/ 3257 w 3510"/>
                <a:gd name="T25" fmla="*/ 1430 h 2152"/>
                <a:gd name="T26" fmla="*/ 3370 w 3510"/>
                <a:gd name="T27" fmla="*/ 1176 h 2152"/>
                <a:gd name="T28" fmla="*/ 3394 w 3510"/>
                <a:gd name="T29" fmla="*/ 889 h 2152"/>
                <a:gd name="T30" fmla="*/ 3323 w 3510"/>
                <a:gd name="T31" fmla="*/ 616 h 2152"/>
                <a:gd name="T32" fmla="*/ 3172 w 3510"/>
                <a:gd name="T33" fmla="*/ 387 h 2152"/>
                <a:gd name="T34" fmla="*/ 2956 w 3510"/>
                <a:gd name="T35" fmla="*/ 218 h 2152"/>
                <a:gd name="T36" fmla="*/ 2692 w 3510"/>
                <a:gd name="T37" fmla="*/ 126 h 2152"/>
                <a:gd name="T38" fmla="*/ 963 w 3510"/>
                <a:gd name="T39" fmla="*/ 0 h 2152"/>
                <a:gd name="T40" fmla="*/ 2778 w 3510"/>
                <a:gd name="T41" fmla="*/ 28 h 2152"/>
                <a:gd name="T42" fmla="*/ 3054 w 3510"/>
                <a:gd name="T43" fmla="*/ 145 h 2152"/>
                <a:gd name="T44" fmla="*/ 3278 w 3510"/>
                <a:gd name="T45" fmla="*/ 336 h 2152"/>
                <a:gd name="T46" fmla="*/ 3434 w 3510"/>
                <a:gd name="T47" fmla="*/ 588 h 2152"/>
                <a:gd name="T48" fmla="*/ 3507 w 3510"/>
                <a:gd name="T49" fmla="*/ 884 h 2152"/>
                <a:gd name="T50" fmla="*/ 3483 w 3510"/>
                <a:gd name="T51" fmla="*/ 1187 h 2152"/>
                <a:gd name="T52" fmla="*/ 3374 w 3510"/>
                <a:gd name="T53" fmla="*/ 1455 h 2152"/>
                <a:gd name="T54" fmla="*/ 3192 w 3510"/>
                <a:gd name="T55" fmla="*/ 1676 h 2152"/>
                <a:gd name="T56" fmla="*/ 2953 w 3510"/>
                <a:gd name="T57" fmla="*/ 1835 h 2152"/>
                <a:gd name="T58" fmla="*/ 3095 w 3510"/>
                <a:gd name="T59" fmla="*/ 1939 h 2152"/>
                <a:gd name="T60" fmla="*/ 3168 w 3510"/>
                <a:gd name="T61" fmla="*/ 2104 h 2152"/>
                <a:gd name="T62" fmla="*/ 3045 w 3510"/>
                <a:gd name="T63" fmla="*/ 2079 h 2152"/>
                <a:gd name="T64" fmla="*/ 2964 w 3510"/>
                <a:gd name="T65" fmla="*/ 1969 h 2152"/>
                <a:gd name="T66" fmla="*/ 2830 w 3510"/>
                <a:gd name="T67" fmla="*/ 1925 h 2152"/>
                <a:gd name="T68" fmla="*/ 2547 w 3510"/>
                <a:gd name="T69" fmla="*/ 1925 h 2152"/>
                <a:gd name="T70" fmla="*/ 2152 w 3510"/>
                <a:gd name="T71" fmla="*/ 1925 h 2152"/>
                <a:gd name="T72" fmla="*/ 1246 w 3510"/>
                <a:gd name="T73" fmla="*/ 1925 h 2152"/>
                <a:gd name="T74" fmla="*/ 906 w 3510"/>
                <a:gd name="T75" fmla="*/ 1925 h 2152"/>
                <a:gd name="T76" fmla="*/ 575 w 3510"/>
                <a:gd name="T77" fmla="*/ 1950 h 2152"/>
                <a:gd name="T78" fmla="*/ 479 w 3510"/>
                <a:gd name="T79" fmla="*/ 2048 h 2152"/>
                <a:gd name="T80" fmla="*/ 339 w 3510"/>
                <a:gd name="T81" fmla="*/ 2152 h 2152"/>
                <a:gd name="T82" fmla="*/ 388 w 3510"/>
                <a:gd name="T83" fmla="*/ 1976 h 2152"/>
                <a:gd name="T84" fmla="*/ 517 w 3510"/>
                <a:gd name="T85" fmla="*/ 1854 h 2152"/>
                <a:gd name="T86" fmla="*/ 373 w 3510"/>
                <a:gd name="T87" fmla="*/ 1722 h 2152"/>
                <a:gd name="T88" fmla="*/ 176 w 3510"/>
                <a:gd name="T89" fmla="*/ 1516 h 2152"/>
                <a:gd name="T90" fmla="*/ 47 w 3510"/>
                <a:gd name="T91" fmla="*/ 1257 h 2152"/>
                <a:gd name="T92" fmla="*/ 0 w 3510"/>
                <a:gd name="T93" fmla="*/ 963 h 2152"/>
                <a:gd name="T94" fmla="*/ 49 w 3510"/>
                <a:gd name="T95" fmla="*/ 658 h 2152"/>
                <a:gd name="T96" fmla="*/ 186 w 3510"/>
                <a:gd name="T97" fmla="*/ 395 h 2152"/>
                <a:gd name="T98" fmla="*/ 395 w 3510"/>
                <a:gd name="T99" fmla="*/ 186 h 2152"/>
                <a:gd name="T100" fmla="*/ 658 w 3510"/>
                <a:gd name="T101" fmla="*/ 49 h 2152"/>
                <a:gd name="T102" fmla="*/ 963 w 3510"/>
                <a:gd name="T103" fmla="*/ 0 h 2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10" h="2152">
                  <a:moveTo>
                    <a:pt x="963" y="113"/>
                  </a:moveTo>
                  <a:lnTo>
                    <a:pt x="889" y="116"/>
                  </a:lnTo>
                  <a:lnTo>
                    <a:pt x="818" y="126"/>
                  </a:lnTo>
                  <a:lnTo>
                    <a:pt x="749" y="140"/>
                  </a:lnTo>
                  <a:lnTo>
                    <a:pt x="681" y="161"/>
                  </a:lnTo>
                  <a:lnTo>
                    <a:pt x="616" y="187"/>
                  </a:lnTo>
                  <a:lnTo>
                    <a:pt x="554" y="218"/>
                  </a:lnTo>
                  <a:lnTo>
                    <a:pt x="495" y="253"/>
                  </a:lnTo>
                  <a:lnTo>
                    <a:pt x="439" y="294"/>
                  </a:lnTo>
                  <a:lnTo>
                    <a:pt x="387" y="338"/>
                  </a:lnTo>
                  <a:lnTo>
                    <a:pt x="338" y="387"/>
                  </a:lnTo>
                  <a:lnTo>
                    <a:pt x="294" y="439"/>
                  </a:lnTo>
                  <a:lnTo>
                    <a:pt x="253" y="495"/>
                  </a:lnTo>
                  <a:lnTo>
                    <a:pt x="218" y="554"/>
                  </a:lnTo>
                  <a:lnTo>
                    <a:pt x="187" y="616"/>
                  </a:lnTo>
                  <a:lnTo>
                    <a:pt x="161" y="681"/>
                  </a:lnTo>
                  <a:lnTo>
                    <a:pt x="140" y="749"/>
                  </a:lnTo>
                  <a:lnTo>
                    <a:pt x="126" y="818"/>
                  </a:lnTo>
                  <a:lnTo>
                    <a:pt x="116" y="889"/>
                  </a:lnTo>
                  <a:lnTo>
                    <a:pt x="113" y="963"/>
                  </a:lnTo>
                  <a:lnTo>
                    <a:pt x="116" y="1036"/>
                  </a:lnTo>
                  <a:lnTo>
                    <a:pt x="126" y="1107"/>
                  </a:lnTo>
                  <a:lnTo>
                    <a:pt x="140" y="1176"/>
                  </a:lnTo>
                  <a:lnTo>
                    <a:pt x="161" y="1243"/>
                  </a:lnTo>
                  <a:lnTo>
                    <a:pt x="187" y="1308"/>
                  </a:lnTo>
                  <a:lnTo>
                    <a:pt x="218" y="1371"/>
                  </a:lnTo>
                  <a:lnTo>
                    <a:pt x="253" y="1430"/>
                  </a:lnTo>
                  <a:lnTo>
                    <a:pt x="294" y="1486"/>
                  </a:lnTo>
                  <a:lnTo>
                    <a:pt x="338" y="1538"/>
                  </a:lnTo>
                  <a:lnTo>
                    <a:pt x="387" y="1586"/>
                  </a:lnTo>
                  <a:lnTo>
                    <a:pt x="439" y="1631"/>
                  </a:lnTo>
                  <a:lnTo>
                    <a:pt x="495" y="1671"/>
                  </a:lnTo>
                  <a:lnTo>
                    <a:pt x="554" y="1707"/>
                  </a:lnTo>
                  <a:lnTo>
                    <a:pt x="616" y="1738"/>
                  </a:lnTo>
                  <a:lnTo>
                    <a:pt x="681" y="1764"/>
                  </a:lnTo>
                  <a:lnTo>
                    <a:pt x="749" y="1785"/>
                  </a:lnTo>
                  <a:lnTo>
                    <a:pt x="818" y="1800"/>
                  </a:lnTo>
                  <a:lnTo>
                    <a:pt x="889" y="1808"/>
                  </a:lnTo>
                  <a:lnTo>
                    <a:pt x="963" y="1811"/>
                  </a:lnTo>
                  <a:lnTo>
                    <a:pt x="2547" y="1811"/>
                  </a:lnTo>
                  <a:lnTo>
                    <a:pt x="2621" y="1808"/>
                  </a:lnTo>
                  <a:lnTo>
                    <a:pt x="2692" y="1800"/>
                  </a:lnTo>
                  <a:lnTo>
                    <a:pt x="2761" y="1785"/>
                  </a:lnTo>
                  <a:lnTo>
                    <a:pt x="2829" y="1764"/>
                  </a:lnTo>
                  <a:lnTo>
                    <a:pt x="2894" y="1738"/>
                  </a:lnTo>
                  <a:lnTo>
                    <a:pt x="2956" y="1707"/>
                  </a:lnTo>
                  <a:lnTo>
                    <a:pt x="3015" y="1671"/>
                  </a:lnTo>
                  <a:lnTo>
                    <a:pt x="3071" y="1631"/>
                  </a:lnTo>
                  <a:lnTo>
                    <a:pt x="3123" y="1586"/>
                  </a:lnTo>
                  <a:lnTo>
                    <a:pt x="3172" y="1538"/>
                  </a:lnTo>
                  <a:lnTo>
                    <a:pt x="3216" y="1486"/>
                  </a:lnTo>
                  <a:lnTo>
                    <a:pt x="3257" y="1430"/>
                  </a:lnTo>
                  <a:lnTo>
                    <a:pt x="3292" y="1371"/>
                  </a:lnTo>
                  <a:lnTo>
                    <a:pt x="3323" y="1308"/>
                  </a:lnTo>
                  <a:lnTo>
                    <a:pt x="3349" y="1243"/>
                  </a:lnTo>
                  <a:lnTo>
                    <a:pt x="3370" y="1176"/>
                  </a:lnTo>
                  <a:lnTo>
                    <a:pt x="3384" y="1107"/>
                  </a:lnTo>
                  <a:lnTo>
                    <a:pt x="3394" y="1036"/>
                  </a:lnTo>
                  <a:lnTo>
                    <a:pt x="3397" y="963"/>
                  </a:lnTo>
                  <a:lnTo>
                    <a:pt x="3394" y="889"/>
                  </a:lnTo>
                  <a:lnTo>
                    <a:pt x="3384" y="818"/>
                  </a:lnTo>
                  <a:lnTo>
                    <a:pt x="3370" y="749"/>
                  </a:lnTo>
                  <a:lnTo>
                    <a:pt x="3349" y="681"/>
                  </a:lnTo>
                  <a:lnTo>
                    <a:pt x="3323" y="616"/>
                  </a:lnTo>
                  <a:lnTo>
                    <a:pt x="3292" y="554"/>
                  </a:lnTo>
                  <a:lnTo>
                    <a:pt x="3257" y="495"/>
                  </a:lnTo>
                  <a:lnTo>
                    <a:pt x="3216" y="439"/>
                  </a:lnTo>
                  <a:lnTo>
                    <a:pt x="3172" y="387"/>
                  </a:lnTo>
                  <a:lnTo>
                    <a:pt x="3123" y="338"/>
                  </a:lnTo>
                  <a:lnTo>
                    <a:pt x="3071" y="294"/>
                  </a:lnTo>
                  <a:lnTo>
                    <a:pt x="3015" y="253"/>
                  </a:lnTo>
                  <a:lnTo>
                    <a:pt x="2956" y="218"/>
                  </a:lnTo>
                  <a:lnTo>
                    <a:pt x="2894" y="187"/>
                  </a:lnTo>
                  <a:lnTo>
                    <a:pt x="2829" y="161"/>
                  </a:lnTo>
                  <a:lnTo>
                    <a:pt x="2761" y="140"/>
                  </a:lnTo>
                  <a:lnTo>
                    <a:pt x="2692" y="126"/>
                  </a:lnTo>
                  <a:lnTo>
                    <a:pt x="2621" y="116"/>
                  </a:lnTo>
                  <a:lnTo>
                    <a:pt x="2547" y="113"/>
                  </a:lnTo>
                  <a:lnTo>
                    <a:pt x="963" y="113"/>
                  </a:lnTo>
                  <a:close/>
                  <a:moveTo>
                    <a:pt x="963" y="0"/>
                  </a:moveTo>
                  <a:lnTo>
                    <a:pt x="2547" y="0"/>
                  </a:lnTo>
                  <a:lnTo>
                    <a:pt x="2626" y="3"/>
                  </a:lnTo>
                  <a:lnTo>
                    <a:pt x="2704" y="13"/>
                  </a:lnTo>
                  <a:lnTo>
                    <a:pt x="2778" y="28"/>
                  </a:lnTo>
                  <a:lnTo>
                    <a:pt x="2852" y="49"/>
                  </a:lnTo>
                  <a:lnTo>
                    <a:pt x="2922" y="76"/>
                  </a:lnTo>
                  <a:lnTo>
                    <a:pt x="2990" y="107"/>
                  </a:lnTo>
                  <a:lnTo>
                    <a:pt x="3054" y="145"/>
                  </a:lnTo>
                  <a:lnTo>
                    <a:pt x="3115" y="186"/>
                  </a:lnTo>
                  <a:lnTo>
                    <a:pt x="3174" y="232"/>
                  </a:lnTo>
                  <a:lnTo>
                    <a:pt x="3228" y="282"/>
                  </a:lnTo>
                  <a:lnTo>
                    <a:pt x="3278" y="336"/>
                  </a:lnTo>
                  <a:lnTo>
                    <a:pt x="3324" y="395"/>
                  </a:lnTo>
                  <a:lnTo>
                    <a:pt x="3365" y="456"/>
                  </a:lnTo>
                  <a:lnTo>
                    <a:pt x="3403" y="520"/>
                  </a:lnTo>
                  <a:lnTo>
                    <a:pt x="3434" y="588"/>
                  </a:lnTo>
                  <a:lnTo>
                    <a:pt x="3461" y="658"/>
                  </a:lnTo>
                  <a:lnTo>
                    <a:pt x="3482" y="732"/>
                  </a:lnTo>
                  <a:lnTo>
                    <a:pt x="3497" y="806"/>
                  </a:lnTo>
                  <a:lnTo>
                    <a:pt x="3507" y="884"/>
                  </a:lnTo>
                  <a:lnTo>
                    <a:pt x="3510" y="963"/>
                  </a:lnTo>
                  <a:lnTo>
                    <a:pt x="3507" y="1039"/>
                  </a:lnTo>
                  <a:lnTo>
                    <a:pt x="3498" y="1114"/>
                  </a:lnTo>
                  <a:lnTo>
                    <a:pt x="3483" y="1187"/>
                  </a:lnTo>
                  <a:lnTo>
                    <a:pt x="3463" y="1257"/>
                  </a:lnTo>
                  <a:lnTo>
                    <a:pt x="3439" y="1326"/>
                  </a:lnTo>
                  <a:lnTo>
                    <a:pt x="3408" y="1392"/>
                  </a:lnTo>
                  <a:lnTo>
                    <a:pt x="3374" y="1455"/>
                  </a:lnTo>
                  <a:lnTo>
                    <a:pt x="3335" y="1516"/>
                  </a:lnTo>
                  <a:lnTo>
                    <a:pt x="3291" y="1572"/>
                  </a:lnTo>
                  <a:lnTo>
                    <a:pt x="3243" y="1626"/>
                  </a:lnTo>
                  <a:lnTo>
                    <a:pt x="3192" y="1676"/>
                  </a:lnTo>
                  <a:lnTo>
                    <a:pt x="3137" y="1722"/>
                  </a:lnTo>
                  <a:lnTo>
                    <a:pt x="3078" y="1764"/>
                  </a:lnTo>
                  <a:lnTo>
                    <a:pt x="3016" y="1802"/>
                  </a:lnTo>
                  <a:lnTo>
                    <a:pt x="2953" y="1835"/>
                  </a:lnTo>
                  <a:lnTo>
                    <a:pt x="2993" y="1854"/>
                  </a:lnTo>
                  <a:lnTo>
                    <a:pt x="3031" y="1877"/>
                  </a:lnTo>
                  <a:lnTo>
                    <a:pt x="3065" y="1906"/>
                  </a:lnTo>
                  <a:lnTo>
                    <a:pt x="3095" y="1939"/>
                  </a:lnTo>
                  <a:lnTo>
                    <a:pt x="3122" y="1976"/>
                  </a:lnTo>
                  <a:lnTo>
                    <a:pt x="3142" y="2016"/>
                  </a:lnTo>
                  <a:lnTo>
                    <a:pt x="3158" y="2059"/>
                  </a:lnTo>
                  <a:lnTo>
                    <a:pt x="3168" y="2104"/>
                  </a:lnTo>
                  <a:lnTo>
                    <a:pt x="3171" y="2152"/>
                  </a:lnTo>
                  <a:lnTo>
                    <a:pt x="3057" y="2152"/>
                  </a:lnTo>
                  <a:lnTo>
                    <a:pt x="3054" y="2115"/>
                  </a:lnTo>
                  <a:lnTo>
                    <a:pt x="3045" y="2079"/>
                  </a:lnTo>
                  <a:lnTo>
                    <a:pt x="3031" y="2048"/>
                  </a:lnTo>
                  <a:lnTo>
                    <a:pt x="3013" y="2018"/>
                  </a:lnTo>
                  <a:lnTo>
                    <a:pt x="2991" y="1991"/>
                  </a:lnTo>
                  <a:lnTo>
                    <a:pt x="2964" y="1969"/>
                  </a:lnTo>
                  <a:lnTo>
                    <a:pt x="2935" y="1950"/>
                  </a:lnTo>
                  <a:lnTo>
                    <a:pt x="2903" y="1937"/>
                  </a:lnTo>
                  <a:lnTo>
                    <a:pt x="2868" y="1927"/>
                  </a:lnTo>
                  <a:lnTo>
                    <a:pt x="2830" y="1925"/>
                  </a:lnTo>
                  <a:lnTo>
                    <a:pt x="2604" y="1925"/>
                  </a:lnTo>
                  <a:lnTo>
                    <a:pt x="2604" y="1922"/>
                  </a:lnTo>
                  <a:lnTo>
                    <a:pt x="2576" y="1924"/>
                  </a:lnTo>
                  <a:lnTo>
                    <a:pt x="2547" y="1925"/>
                  </a:lnTo>
                  <a:lnTo>
                    <a:pt x="2264" y="1925"/>
                  </a:lnTo>
                  <a:lnTo>
                    <a:pt x="2264" y="2152"/>
                  </a:lnTo>
                  <a:lnTo>
                    <a:pt x="2152" y="2152"/>
                  </a:lnTo>
                  <a:lnTo>
                    <a:pt x="2152" y="1925"/>
                  </a:lnTo>
                  <a:lnTo>
                    <a:pt x="1358" y="1925"/>
                  </a:lnTo>
                  <a:lnTo>
                    <a:pt x="1358" y="2152"/>
                  </a:lnTo>
                  <a:lnTo>
                    <a:pt x="1246" y="2152"/>
                  </a:lnTo>
                  <a:lnTo>
                    <a:pt x="1246" y="1925"/>
                  </a:lnTo>
                  <a:lnTo>
                    <a:pt x="963" y="1925"/>
                  </a:lnTo>
                  <a:lnTo>
                    <a:pt x="934" y="1924"/>
                  </a:lnTo>
                  <a:lnTo>
                    <a:pt x="906" y="1922"/>
                  </a:lnTo>
                  <a:lnTo>
                    <a:pt x="906" y="1925"/>
                  </a:lnTo>
                  <a:lnTo>
                    <a:pt x="680" y="1925"/>
                  </a:lnTo>
                  <a:lnTo>
                    <a:pt x="642" y="1927"/>
                  </a:lnTo>
                  <a:lnTo>
                    <a:pt x="607" y="1937"/>
                  </a:lnTo>
                  <a:lnTo>
                    <a:pt x="575" y="1950"/>
                  </a:lnTo>
                  <a:lnTo>
                    <a:pt x="546" y="1969"/>
                  </a:lnTo>
                  <a:lnTo>
                    <a:pt x="519" y="1991"/>
                  </a:lnTo>
                  <a:lnTo>
                    <a:pt x="497" y="2018"/>
                  </a:lnTo>
                  <a:lnTo>
                    <a:pt x="479" y="2048"/>
                  </a:lnTo>
                  <a:lnTo>
                    <a:pt x="465" y="2079"/>
                  </a:lnTo>
                  <a:lnTo>
                    <a:pt x="456" y="2115"/>
                  </a:lnTo>
                  <a:lnTo>
                    <a:pt x="453" y="2152"/>
                  </a:lnTo>
                  <a:lnTo>
                    <a:pt x="339" y="2152"/>
                  </a:lnTo>
                  <a:lnTo>
                    <a:pt x="342" y="2104"/>
                  </a:lnTo>
                  <a:lnTo>
                    <a:pt x="352" y="2059"/>
                  </a:lnTo>
                  <a:lnTo>
                    <a:pt x="368" y="2016"/>
                  </a:lnTo>
                  <a:lnTo>
                    <a:pt x="388" y="1976"/>
                  </a:lnTo>
                  <a:lnTo>
                    <a:pt x="415" y="1939"/>
                  </a:lnTo>
                  <a:lnTo>
                    <a:pt x="445" y="1906"/>
                  </a:lnTo>
                  <a:lnTo>
                    <a:pt x="479" y="1877"/>
                  </a:lnTo>
                  <a:lnTo>
                    <a:pt x="517" y="1854"/>
                  </a:lnTo>
                  <a:lnTo>
                    <a:pt x="557" y="1835"/>
                  </a:lnTo>
                  <a:lnTo>
                    <a:pt x="494" y="1802"/>
                  </a:lnTo>
                  <a:lnTo>
                    <a:pt x="432" y="1764"/>
                  </a:lnTo>
                  <a:lnTo>
                    <a:pt x="373" y="1722"/>
                  </a:lnTo>
                  <a:lnTo>
                    <a:pt x="318" y="1676"/>
                  </a:lnTo>
                  <a:lnTo>
                    <a:pt x="267" y="1626"/>
                  </a:lnTo>
                  <a:lnTo>
                    <a:pt x="219" y="1572"/>
                  </a:lnTo>
                  <a:lnTo>
                    <a:pt x="176" y="1516"/>
                  </a:lnTo>
                  <a:lnTo>
                    <a:pt x="136" y="1455"/>
                  </a:lnTo>
                  <a:lnTo>
                    <a:pt x="102" y="1392"/>
                  </a:lnTo>
                  <a:lnTo>
                    <a:pt x="71" y="1326"/>
                  </a:lnTo>
                  <a:lnTo>
                    <a:pt x="47" y="1257"/>
                  </a:lnTo>
                  <a:lnTo>
                    <a:pt x="27" y="1187"/>
                  </a:lnTo>
                  <a:lnTo>
                    <a:pt x="12" y="1114"/>
                  </a:lnTo>
                  <a:lnTo>
                    <a:pt x="3" y="1039"/>
                  </a:lnTo>
                  <a:lnTo>
                    <a:pt x="0" y="963"/>
                  </a:lnTo>
                  <a:lnTo>
                    <a:pt x="3" y="884"/>
                  </a:lnTo>
                  <a:lnTo>
                    <a:pt x="13" y="806"/>
                  </a:lnTo>
                  <a:lnTo>
                    <a:pt x="28" y="732"/>
                  </a:lnTo>
                  <a:lnTo>
                    <a:pt x="49" y="658"/>
                  </a:lnTo>
                  <a:lnTo>
                    <a:pt x="76" y="588"/>
                  </a:lnTo>
                  <a:lnTo>
                    <a:pt x="107" y="520"/>
                  </a:lnTo>
                  <a:lnTo>
                    <a:pt x="145" y="456"/>
                  </a:lnTo>
                  <a:lnTo>
                    <a:pt x="186" y="395"/>
                  </a:lnTo>
                  <a:lnTo>
                    <a:pt x="232" y="336"/>
                  </a:lnTo>
                  <a:lnTo>
                    <a:pt x="282" y="282"/>
                  </a:lnTo>
                  <a:lnTo>
                    <a:pt x="336" y="232"/>
                  </a:lnTo>
                  <a:lnTo>
                    <a:pt x="395" y="186"/>
                  </a:lnTo>
                  <a:lnTo>
                    <a:pt x="456" y="145"/>
                  </a:lnTo>
                  <a:lnTo>
                    <a:pt x="520" y="107"/>
                  </a:lnTo>
                  <a:lnTo>
                    <a:pt x="588" y="76"/>
                  </a:lnTo>
                  <a:lnTo>
                    <a:pt x="658" y="49"/>
                  </a:lnTo>
                  <a:lnTo>
                    <a:pt x="732" y="28"/>
                  </a:lnTo>
                  <a:lnTo>
                    <a:pt x="806" y="13"/>
                  </a:lnTo>
                  <a:lnTo>
                    <a:pt x="884" y="3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0" name="Rectangle 11"/>
            <p:cNvSpPr>
              <a:spLocks noChangeArrowheads="1"/>
            </p:cNvSpPr>
            <p:nvPr/>
          </p:nvSpPr>
          <p:spPr bwMode="auto">
            <a:xfrm>
              <a:off x="10836275" y="1609725"/>
              <a:ext cx="160337" cy="19050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1" name="Rectangle 12"/>
            <p:cNvSpPr>
              <a:spLocks noChangeArrowheads="1"/>
            </p:cNvSpPr>
            <p:nvPr/>
          </p:nvSpPr>
          <p:spPr bwMode="auto">
            <a:xfrm>
              <a:off x="10836275" y="1646238"/>
              <a:ext cx="160337" cy="17462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2" name="Rectangle 13"/>
            <p:cNvSpPr>
              <a:spLocks noChangeArrowheads="1"/>
            </p:cNvSpPr>
            <p:nvPr/>
          </p:nvSpPr>
          <p:spPr bwMode="auto">
            <a:xfrm>
              <a:off x="10836275" y="1682750"/>
              <a:ext cx="160337" cy="17462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3" name="Rectangle 14"/>
            <p:cNvSpPr>
              <a:spLocks noChangeArrowheads="1"/>
            </p:cNvSpPr>
            <p:nvPr/>
          </p:nvSpPr>
          <p:spPr bwMode="auto">
            <a:xfrm>
              <a:off x="10836275" y="1717675"/>
              <a:ext cx="160337" cy="19050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4" name="Rectangle 15"/>
            <p:cNvSpPr>
              <a:spLocks noChangeArrowheads="1"/>
            </p:cNvSpPr>
            <p:nvPr/>
          </p:nvSpPr>
          <p:spPr bwMode="auto">
            <a:xfrm>
              <a:off x="10836275" y="1754188"/>
              <a:ext cx="125412" cy="17462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5" name="Rectangle 16"/>
            <p:cNvSpPr>
              <a:spLocks noChangeArrowheads="1"/>
            </p:cNvSpPr>
            <p:nvPr/>
          </p:nvSpPr>
          <p:spPr bwMode="auto">
            <a:xfrm>
              <a:off x="10979150" y="1754188"/>
              <a:ext cx="17462" cy="17462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6" name="Freeform 17"/>
            <p:cNvSpPr>
              <a:spLocks noEditPoints="1"/>
            </p:cNvSpPr>
            <p:nvPr/>
          </p:nvSpPr>
          <p:spPr bwMode="auto">
            <a:xfrm>
              <a:off x="10682288" y="1574800"/>
              <a:ext cx="468312" cy="233362"/>
            </a:xfrm>
            <a:custGeom>
              <a:avLst/>
              <a:gdLst>
                <a:gd name="T0" fmla="*/ 2445 w 2944"/>
                <a:gd name="T1" fmla="*/ 1098 h 1472"/>
                <a:gd name="T2" fmla="*/ 2445 w 2944"/>
                <a:gd name="T3" fmla="*/ 1165 h 1472"/>
                <a:gd name="T4" fmla="*/ 2509 w 2944"/>
                <a:gd name="T5" fmla="*/ 1186 h 1472"/>
                <a:gd name="T6" fmla="*/ 2547 w 2944"/>
                <a:gd name="T7" fmla="*/ 1131 h 1472"/>
                <a:gd name="T8" fmla="*/ 2509 w 2944"/>
                <a:gd name="T9" fmla="*/ 1078 h 1472"/>
                <a:gd name="T10" fmla="*/ 136 w 2944"/>
                <a:gd name="T11" fmla="*/ 973 h 1472"/>
                <a:gd name="T12" fmla="*/ 116 w 2944"/>
                <a:gd name="T13" fmla="*/ 1037 h 1472"/>
                <a:gd name="T14" fmla="*/ 170 w 2944"/>
                <a:gd name="T15" fmla="*/ 1075 h 1472"/>
                <a:gd name="T16" fmla="*/ 223 w 2944"/>
                <a:gd name="T17" fmla="*/ 1037 h 1472"/>
                <a:gd name="T18" fmla="*/ 203 w 2944"/>
                <a:gd name="T19" fmla="*/ 973 h 1472"/>
                <a:gd name="T20" fmla="*/ 435 w 2944"/>
                <a:gd name="T21" fmla="*/ 569 h 1472"/>
                <a:gd name="T22" fmla="*/ 397 w 2944"/>
                <a:gd name="T23" fmla="*/ 622 h 1472"/>
                <a:gd name="T24" fmla="*/ 435 w 2944"/>
                <a:gd name="T25" fmla="*/ 676 h 1472"/>
                <a:gd name="T26" fmla="*/ 499 w 2944"/>
                <a:gd name="T27" fmla="*/ 656 h 1472"/>
                <a:gd name="T28" fmla="*/ 499 w 2944"/>
                <a:gd name="T29" fmla="*/ 589 h 1472"/>
                <a:gd name="T30" fmla="*/ 2774 w 2944"/>
                <a:gd name="T31" fmla="*/ 395 h 1472"/>
                <a:gd name="T32" fmla="*/ 2721 w 2944"/>
                <a:gd name="T33" fmla="*/ 435 h 1472"/>
                <a:gd name="T34" fmla="*/ 2741 w 2944"/>
                <a:gd name="T35" fmla="*/ 498 h 1472"/>
                <a:gd name="T36" fmla="*/ 2808 w 2944"/>
                <a:gd name="T37" fmla="*/ 498 h 1472"/>
                <a:gd name="T38" fmla="*/ 2828 w 2944"/>
                <a:gd name="T39" fmla="*/ 435 h 1472"/>
                <a:gd name="T40" fmla="*/ 2774 w 2944"/>
                <a:gd name="T41" fmla="*/ 395 h 1472"/>
                <a:gd name="T42" fmla="*/ 2094 w 2944"/>
                <a:gd name="T43" fmla="*/ 112 h 1472"/>
                <a:gd name="T44" fmla="*/ 2208 w 2944"/>
                <a:gd name="T45" fmla="*/ 980 h 1472"/>
                <a:gd name="T46" fmla="*/ 2436 w 2944"/>
                <a:gd name="T47" fmla="*/ 972 h 1472"/>
                <a:gd name="T48" fmla="*/ 2508 w 2944"/>
                <a:gd name="T49" fmla="*/ 963 h 1472"/>
                <a:gd name="T50" fmla="*/ 2613 w 2944"/>
                <a:gd name="T51" fmla="*/ 506 h 1472"/>
                <a:gd name="T52" fmla="*/ 2615 w 2944"/>
                <a:gd name="T53" fmla="*/ 393 h 1472"/>
                <a:gd name="T54" fmla="*/ 2689 w 2944"/>
                <a:gd name="T55" fmla="*/ 306 h 1472"/>
                <a:gd name="T56" fmla="*/ 2805 w 2944"/>
                <a:gd name="T57" fmla="*/ 286 h 1472"/>
                <a:gd name="T58" fmla="*/ 2904 w 2944"/>
                <a:gd name="T59" fmla="*/ 343 h 1472"/>
                <a:gd name="T60" fmla="*/ 2944 w 2944"/>
                <a:gd name="T61" fmla="*/ 453 h 1472"/>
                <a:gd name="T62" fmla="*/ 2904 w 2944"/>
                <a:gd name="T63" fmla="*/ 562 h 1472"/>
                <a:gd name="T64" fmla="*/ 2805 w 2944"/>
                <a:gd name="T65" fmla="*/ 620 h 1472"/>
                <a:gd name="T66" fmla="*/ 2611 w 2944"/>
                <a:gd name="T67" fmla="*/ 1011 h 1472"/>
                <a:gd name="T68" fmla="*/ 2659 w 2944"/>
                <a:gd name="T69" fmla="*/ 1104 h 1472"/>
                <a:gd name="T70" fmla="*/ 2638 w 2944"/>
                <a:gd name="T71" fmla="*/ 1217 h 1472"/>
                <a:gd name="T72" fmla="*/ 2551 w 2944"/>
                <a:gd name="T73" fmla="*/ 1291 h 1472"/>
                <a:gd name="T74" fmla="*/ 2431 w 2944"/>
                <a:gd name="T75" fmla="*/ 1291 h 1472"/>
                <a:gd name="T76" fmla="*/ 2344 w 2944"/>
                <a:gd name="T77" fmla="*/ 1217 h 1472"/>
                <a:gd name="T78" fmla="*/ 2322 w 2944"/>
                <a:gd name="T79" fmla="*/ 1126 h 1472"/>
                <a:gd name="T80" fmla="*/ 736 w 2944"/>
                <a:gd name="T81" fmla="*/ 1472 h 1472"/>
                <a:gd name="T82" fmla="*/ 533 w 2944"/>
                <a:gd name="T83" fmla="*/ 772 h 1472"/>
                <a:gd name="T84" fmla="*/ 421 w 2944"/>
                <a:gd name="T85" fmla="*/ 789 h 1472"/>
                <a:gd name="T86" fmla="*/ 329 w 2944"/>
                <a:gd name="T87" fmla="*/ 958 h 1472"/>
                <a:gd name="T88" fmla="*/ 329 w 2944"/>
                <a:gd name="T89" fmla="*/ 1078 h 1472"/>
                <a:gd name="T90" fmla="*/ 255 w 2944"/>
                <a:gd name="T91" fmla="*/ 1165 h 1472"/>
                <a:gd name="T92" fmla="*/ 139 w 2944"/>
                <a:gd name="T93" fmla="*/ 1186 h 1472"/>
                <a:gd name="T94" fmla="*/ 40 w 2944"/>
                <a:gd name="T95" fmla="*/ 1128 h 1472"/>
                <a:gd name="T96" fmla="*/ 0 w 2944"/>
                <a:gd name="T97" fmla="*/ 1019 h 1472"/>
                <a:gd name="T98" fmla="*/ 40 w 2944"/>
                <a:gd name="T99" fmla="*/ 909 h 1472"/>
                <a:gd name="T100" fmla="*/ 139 w 2944"/>
                <a:gd name="T101" fmla="*/ 852 h 1472"/>
                <a:gd name="T102" fmla="*/ 306 w 2944"/>
                <a:gd name="T103" fmla="*/ 706 h 1472"/>
                <a:gd name="T104" fmla="*/ 286 w 2944"/>
                <a:gd name="T105" fmla="*/ 592 h 1472"/>
                <a:gd name="T106" fmla="*/ 343 w 2944"/>
                <a:gd name="T107" fmla="*/ 492 h 1472"/>
                <a:gd name="T108" fmla="*/ 453 w 2944"/>
                <a:gd name="T109" fmla="*/ 453 h 1472"/>
                <a:gd name="T110" fmla="*/ 563 w 2944"/>
                <a:gd name="T111" fmla="*/ 492 h 1472"/>
                <a:gd name="T112" fmla="*/ 620 w 2944"/>
                <a:gd name="T113" fmla="*/ 592 h 1472"/>
                <a:gd name="T114" fmla="*/ 736 w 2944"/>
                <a:gd name="T115" fmla="*/ 658 h 1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4" h="1472">
                  <a:moveTo>
                    <a:pt x="2491" y="1075"/>
                  </a:moveTo>
                  <a:lnTo>
                    <a:pt x="2473" y="1078"/>
                  </a:lnTo>
                  <a:lnTo>
                    <a:pt x="2458" y="1086"/>
                  </a:lnTo>
                  <a:lnTo>
                    <a:pt x="2445" y="1098"/>
                  </a:lnTo>
                  <a:lnTo>
                    <a:pt x="2438" y="1114"/>
                  </a:lnTo>
                  <a:lnTo>
                    <a:pt x="2435" y="1131"/>
                  </a:lnTo>
                  <a:lnTo>
                    <a:pt x="2438" y="1149"/>
                  </a:lnTo>
                  <a:lnTo>
                    <a:pt x="2445" y="1165"/>
                  </a:lnTo>
                  <a:lnTo>
                    <a:pt x="2458" y="1177"/>
                  </a:lnTo>
                  <a:lnTo>
                    <a:pt x="2473" y="1186"/>
                  </a:lnTo>
                  <a:lnTo>
                    <a:pt x="2491" y="1189"/>
                  </a:lnTo>
                  <a:lnTo>
                    <a:pt x="2509" y="1186"/>
                  </a:lnTo>
                  <a:lnTo>
                    <a:pt x="2524" y="1177"/>
                  </a:lnTo>
                  <a:lnTo>
                    <a:pt x="2537" y="1165"/>
                  </a:lnTo>
                  <a:lnTo>
                    <a:pt x="2545" y="1149"/>
                  </a:lnTo>
                  <a:lnTo>
                    <a:pt x="2547" y="1131"/>
                  </a:lnTo>
                  <a:lnTo>
                    <a:pt x="2545" y="1114"/>
                  </a:lnTo>
                  <a:lnTo>
                    <a:pt x="2537" y="1098"/>
                  </a:lnTo>
                  <a:lnTo>
                    <a:pt x="2524" y="1086"/>
                  </a:lnTo>
                  <a:lnTo>
                    <a:pt x="2509" y="1078"/>
                  </a:lnTo>
                  <a:lnTo>
                    <a:pt x="2491" y="1075"/>
                  </a:lnTo>
                  <a:close/>
                  <a:moveTo>
                    <a:pt x="170" y="962"/>
                  </a:moveTo>
                  <a:lnTo>
                    <a:pt x="152" y="964"/>
                  </a:lnTo>
                  <a:lnTo>
                    <a:pt x="136" y="973"/>
                  </a:lnTo>
                  <a:lnTo>
                    <a:pt x="124" y="986"/>
                  </a:lnTo>
                  <a:lnTo>
                    <a:pt x="116" y="1000"/>
                  </a:lnTo>
                  <a:lnTo>
                    <a:pt x="114" y="1019"/>
                  </a:lnTo>
                  <a:lnTo>
                    <a:pt x="116" y="1037"/>
                  </a:lnTo>
                  <a:lnTo>
                    <a:pt x="124" y="1051"/>
                  </a:lnTo>
                  <a:lnTo>
                    <a:pt x="136" y="1064"/>
                  </a:lnTo>
                  <a:lnTo>
                    <a:pt x="152" y="1072"/>
                  </a:lnTo>
                  <a:lnTo>
                    <a:pt x="170" y="1075"/>
                  </a:lnTo>
                  <a:lnTo>
                    <a:pt x="188" y="1072"/>
                  </a:lnTo>
                  <a:lnTo>
                    <a:pt x="203" y="1064"/>
                  </a:lnTo>
                  <a:lnTo>
                    <a:pt x="216" y="1051"/>
                  </a:lnTo>
                  <a:lnTo>
                    <a:pt x="223" y="1037"/>
                  </a:lnTo>
                  <a:lnTo>
                    <a:pt x="226" y="1019"/>
                  </a:lnTo>
                  <a:lnTo>
                    <a:pt x="223" y="1000"/>
                  </a:lnTo>
                  <a:lnTo>
                    <a:pt x="216" y="986"/>
                  </a:lnTo>
                  <a:lnTo>
                    <a:pt x="203" y="973"/>
                  </a:lnTo>
                  <a:lnTo>
                    <a:pt x="188" y="964"/>
                  </a:lnTo>
                  <a:lnTo>
                    <a:pt x="170" y="962"/>
                  </a:lnTo>
                  <a:close/>
                  <a:moveTo>
                    <a:pt x="453" y="565"/>
                  </a:moveTo>
                  <a:lnTo>
                    <a:pt x="435" y="569"/>
                  </a:lnTo>
                  <a:lnTo>
                    <a:pt x="420" y="576"/>
                  </a:lnTo>
                  <a:lnTo>
                    <a:pt x="407" y="589"/>
                  </a:lnTo>
                  <a:lnTo>
                    <a:pt x="399" y="605"/>
                  </a:lnTo>
                  <a:lnTo>
                    <a:pt x="397" y="622"/>
                  </a:lnTo>
                  <a:lnTo>
                    <a:pt x="399" y="640"/>
                  </a:lnTo>
                  <a:lnTo>
                    <a:pt x="407" y="656"/>
                  </a:lnTo>
                  <a:lnTo>
                    <a:pt x="420" y="668"/>
                  </a:lnTo>
                  <a:lnTo>
                    <a:pt x="435" y="676"/>
                  </a:lnTo>
                  <a:lnTo>
                    <a:pt x="453" y="679"/>
                  </a:lnTo>
                  <a:lnTo>
                    <a:pt x="471" y="676"/>
                  </a:lnTo>
                  <a:lnTo>
                    <a:pt x="486" y="668"/>
                  </a:lnTo>
                  <a:lnTo>
                    <a:pt x="499" y="656"/>
                  </a:lnTo>
                  <a:lnTo>
                    <a:pt x="506" y="640"/>
                  </a:lnTo>
                  <a:lnTo>
                    <a:pt x="509" y="622"/>
                  </a:lnTo>
                  <a:lnTo>
                    <a:pt x="506" y="605"/>
                  </a:lnTo>
                  <a:lnTo>
                    <a:pt x="499" y="589"/>
                  </a:lnTo>
                  <a:lnTo>
                    <a:pt x="486" y="576"/>
                  </a:lnTo>
                  <a:lnTo>
                    <a:pt x="471" y="569"/>
                  </a:lnTo>
                  <a:lnTo>
                    <a:pt x="453" y="565"/>
                  </a:lnTo>
                  <a:close/>
                  <a:moveTo>
                    <a:pt x="2774" y="395"/>
                  </a:moveTo>
                  <a:lnTo>
                    <a:pt x="2756" y="398"/>
                  </a:lnTo>
                  <a:lnTo>
                    <a:pt x="2741" y="407"/>
                  </a:lnTo>
                  <a:lnTo>
                    <a:pt x="2728" y="419"/>
                  </a:lnTo>
                  <a:lnTo>
                    <a:pt x="2721" y="435"/>
                  </a:lnTo>
                  <a:lnTo>
                    <a:pt x="2718" y="453"/>
                  </a:lnTo>
                  <a:lnTo>
                    <a:pt x="2721" y="471"/>
                  </a:lnTo>
                  <a:lnTo>
                    <a:pt x="2728" y="486"/>
                  </a:lnTo>
                  <a:lnTo>
                    <a:pt x="2741" y="498"/>
                  </a:lnTo>
                  <a:lnTo>
                    <a:pt x="2756" y="506"/>
                  </a:lnTo>
                  <a:lnTo>
                    <a:pt x="2774" y="509"/>
                  </a:lnTo>
                  <a:lnTo>
                    <a:pt x="2792" y="506"/>
                  </a:lnTo>
                  <a:lnTo>
                    <a:pt x="2808" y="498"/>
                  </a:lnTo>
                  <a:lnTo>
                    <a:pt x="2820" y="486"/>
                  </a:lnTo>
                  <a:lnTo>
                    <a:pt x="2828" y="471"/>
                  </a:lnTo>
                  <a:lnTo>
                    <a:pt x="2830" y="453"/>
                  </a:lnTo>
                  <a:lnTo>
                    <a:pt x="2828" y="435"/>
                  </a:lnTo>
                  <a:lnTo>
                    <a:pt x="2820" y="419"/>
                  </a:lnTo>
                  <a:lnTo>
                    <a:pt x="2808" y="407"/>
                  </a:lnTo>
                  <a:lnTo>
                    <a:pt x="2792" y="398"/>
                  </a:lnTo>
                  <a:lnTo>
                    <a:pt x="2774" y="395"/>
                  </a:lnTo>
                  <a:close/>
                  <a:moveTo>
                    <a:pt x="850" y="112"/>
                  </a:moveTo>
                  <a:lnTo>
                    <a:pt x="850" y="1358"/>
                  </a:lnTo>
                  <a:lnTo>
                    <a:pt x="2094" y="1358"/>
                  </a:lnTo>
                  <a:lnTo>
                    <a:pt x="2094" y="112"/>
                  </a:lnTo>
                  <a:lnTo>
                    <a:pt x="850" y="112"/>
                  </a:lnTo>
                  <a:close/>
                  <a:moveTo>
                    <a:pt x="736" y="0"/>
                  </a:moveTo>
                  <a:lnTo>
                    <a:pt x="2208" y="0"/>
                  </a:lnTo>
                  <a:lnTo>
                    <a:pt x="2208" y="980"/>
                  </a:lnTo>
                  <a:lnTo>
                    <a:pt x="2369" y="1015"/>
                  </a:lnTo>
                  <a:lnTo>
                    <a:pt x="2388" y="997"/>
                  </a:lnTo>
                  <a:lnTo>
                    <a:pt x="2411" y="982"/>
                  </a:lnTo>
                  <a:lnTo>
                    <a:pt x="2436" y="972"/>
                  </a:lnTo>
                  <a:lnTo>
                    <a:pt x="2462" y="964"/>
                  </a:lnTo>
                  <a:lnTo>
                    <a:pt x="2491" y="962"/>
                  </a:lnTo>
                  <a:lnTo>
                    <a:pt x="2499" y="962"/>
                  </a:lnTo>
                  <a:lnTo>
                    <a:pt x="2508" y="963"/>
                  </a:lnTo>
                  <a:lnTo>
                    <a:pt x="2655" y="573"/>
                  </a:lnTo>
                  <a:lnTo>
                    <a:pt x="2638" y="553"/>
                  </a:lnTo>
                  <a:lnTo>
                    <a:pt x="2623" y="530"/>
                  </a:lnTo>
                  <a:lnTo>
                    <a:pt x="2613" y="506"/>
                  </a:lnTo>
                  <a:lnTo>
                    <a:pt x="2607" y="480"/>
                  </a:lnTo>
                  <a:lnTo>
                    <a:pt x="2605" y="453"/>
                  </a:lnTo>
                  <a:lnTo>
                    <a:pt x="2607" y="422"/>
                  </a:lnTo>
                  <a:lnTo>
                    <a:pt x="2615" y="393"/>
                  </a:lnTo>
                  <a:lnTo>
                    <a:pt x="2627" y="367"/>
                  </a:lnTo>
                  <a:lnTo>
                    <a:pt x="2644" y="343"/>
                  </a:lnTo>
                  <a:lnTo>
                    <a:pt x="2664" y="323"/>
                  </a:lnTo>
                  <a:lnTo>
                    <a:pt x="2689" y="306"/>
                  </a:lnTo>
                  <a:lnTo>
                    <a:pt x="2715" y="293"/>
                  </a:lnTo>
                  <a:lnTo>
                    <a:pt x="2744" y="286"/>
                  </a:lnTo>
                  <a:lnTo>
                    <a:pt x="2774" y="282"/>
                  </a:lnTo>
                  <a:lnTo>
                    <a:pt x="2805" y="286"/>
                  </a:lnTo>
                  <a:lnTo>
                    <a:pt x="2833" y="293"/>
                  </a:lnTo>
                  <a:lnTo>
                    <a:pt x="2860" y="306"/>
                  </a:lnTo>
                  <a:lnTo>
                    <a:pt x="2883" y="323"/>
                  </a:lnTo>
                  <a:lnTo>
                    <a:pt x="2904" y="343"/>
                  </a:lnTo>
                  <a:lnTo>
                    <a:pt x="2921" y="367"/>
                  </a:lnTo>
                  <a:lnTo>
                    <a:pt x="2933" y="393"/>
                  </a:lnTo>
                  <a:lnTo>
                    <a:pt x="2941" y="422"/>
                  </a:lnTo>
                  <a:lnTo>
                    <a:pt x="2944" y="453"/>
                  </a:lnTo>
                  <a:lnTo>
                    <a:pt x="2941" y="482"/>
                  </a:lnTo>
                  <a:lnTo>
                    <a:pt x="2933" y="511"/>
                  </a:lnTo>
                  <a:lnTo>
                    <a:pt x="2921" y="538"/>
                  </a:lnTo>
                  <a:lnTo>
                    <a:pt x="2904" y="562"/>
                  </a:lnTo>
                  <a:lnTo>
                    <a:pt x="2883" y="582"/>
                  </a:lnTo>
                  <a:lnTo>
                    <a:pt x="2860" y="599"/>
                  </a:lnTo>
                  <a:lnTo>
                    <a:pt x="2833" y="611"/>
                  </a:lnTo>
                  <a:lnTo>
                    <a:pt x="2805" y="620"/>
                  </a:lnTo>
                  <a:lnTo>
                    <a:pt x="2774" y="622"/>
                  </a:lnTo>
                  <a:lnTo>
                    <a:pt x="2765" y="622"/>
                  </a:lnTo>
                  <a:lnTo>
                    <a:pt x="2757" y="621"/>
                  </a:lnTo>
                  <a:lnTo>
                    <a:pt x="2611" y="1011"/>
                  </a:lnTo>
                  <a:lnTo>
                    <a:pt x="2628" y="1031"/>
                  </a:lnTo>
                  <a:lnTo>
                    <a:pt x="2642" y="1054"/>
                  </a:lnTo>
                  <a:lnTo>
                    <a:pt x="2653" y="1078"/>
                  </a:lnTo>
                  <a:lnTo>
                    <a:pt x="2659" y="1104"/>
                  </a:lnTo>
                  <a:lnTo>
                    <a:pt x="2661" y="1131"/>
                  </a:lnTo>
                  <a:lnTo>
                    <a:pt x="2658" y="1162"/>
                  </a:lnTo>
                  <a:lnTo>
                    <a:pt x="2651" y="1191"/>
                  </a:lnTo>
                  <a:lnTo>
                    <a:pt x="2638" y="1217"/>
                  </a:lnTo>
                  <a:lnTo>
                    <a:pt x="2621" y="1241"/>
                  </a:lnTo>
                  <a:lnTo>
                    <a:pt x="2601" y="1261"/>
                  </a:lnTo>
                  <a:lnTo>
                    <a:pt x="2577" y="1278"/>
                  </a:lnTo>
                  <a:lnTo>
                    <a:pt x="2551" y="1291"/>
                  </a:lnTo>
                  <a:lnTo>
                    <a:pt x="2522" y="1299"/>
                  </a:lnTo>
                  <a:lnTo>
                    <a:pt x="2491" y="1301"/>
                  </a:lnTo>
                  <a:lnTo>
                    <a:pt x="2460" y="1299"/>
                  </a:lnTo>
                  <a:lnTo>
                    <a:pt x="2431" y="1291"/>
                  </a:lnTo>
                  <a:lnTo>
                    <a:pt x="2406" y="1278"/>
                  </a:lnTo>
                  <a:lnTo>
                    <a:pt x="2381" y="1261"/>
                  </a:lnTo>
                  <a:lnTo>
                    <a:pt x="2361" y="1241"/>
                  </a:lnTo>
                  <a:lnTo>
                    <a:pt x="2344" y="1217"/>
                  </a:lnTo>
                  <a:lnTo>
                    <a:pt x="2331" y="1191"/>
                  </a:lnTo>
                  <a:lnTo>
                    <a:pt x="2324" y="1162"/>
                  </a:lnTo>
                  <a:lnTo>
                    <a:pt x="2321" y="1131"/>
                  </a:lnTo>
                  <a:lnTo>
                    <a:pt x="2322" y="1126"/>
                  </a:lnTo>
                  <a:lnTo>
                    <a:pt x="2322" y="1121"/>
                  </a:lnTo>
                  <a:lnTo>
                    <a:pt x="2208" y="1096"/>
                  </a:lnTo>
                  <a:lnTo>
                    <a:pt x="2208" y="1472"/>
                  </a:lnTo>
                  <a:lnTo>
                    <a:pt x="736" y="1472"/>
                  </a:lnTo>
                  <a:lnTo>
                    <a:pt x="736" y="774"/>
                  </a:lnTo>
                  <a:lnTo>
                    <a:pt x="575" y="739"/>
                  </a:lnTo>
                  <a:lnTo>
                    <a:pt x="556" y="757"/>
                  </a:lnTo>
                  <a:lnTo>
                    <a:pt x="533" y="772"/>
                  </a:lnTo>
                  <a:lnTo>
                    <a:pt x="508" y="782"/>
                  </a:lnTo>
                  <a:lnTo>
                    <a:pt x="482" y="790"/>
                  </a:lnTo>
                  <a:lnTo>
                    <a:pt x="453" y="792"/>
                  </a:lnTo>
                  <a:lnTo>
                    <a:pt x="421" y="789"/>
                  </a:lnTo>
                  <a:lnTo>
                    <a:pt x="391" y="780"/>
                  </a:lnTo>
                  <a:lnTo>
                    <a:pt x="297" y="907"/>
                  </a:lnTo>
                  <a:lnTo>
                    <a:pt x="315" y="930"/>
                  </a:lnTo>
                  <a:lnTo>
                    <a:pt x="329" y="958"/>
                  </a:lnTo>
                  <a:lnTo>
                    <a:pt x="337" y="987"/>
                  </a:lnTo>
                  <a:lnTo>
                    <a:pt x="339" y="1019"/>
                  </a:lnTo>
                  <a:lnTo>
                    <a:pt x="337" y="1049"/>
                  </a:lnTo>
                  <a:lnTo>
                    <a:pt x="329" y="1078"/>
                  </a:lnTo>
                  <a:lnTo>
                    <a:pt x="317" y="1104"/>
                  </a:lnTo>
                  <a:lnTo>
                    <a:pt x="300" y="1128"/>
                  </a:lnTo>
                  <a:lnTo>
                    <a:pt x="280" y="1148"/>
                  </a:lnTo>
                  <a:lnTo>
                    <a:pt x="255" y="1165"/>
                  </a:lnTo>
                  <a:lnTo>
                    <a:pt x="229" y="1178"/>
                  </a:lnTo>
                  <a:lnTo>
                    <a:pt x="200" y="1186"/>
                  </a:lnTo>
                  <a:lnTo>
                    <a:pt x="170" y="1189"/>
                  </a:lnTo>
                  <a:lnTo>
                    <a:pt x="139" y="1186"/>
                  </a:lnTo>
                  <a:lnTo>
                    <a:pt x="111" y="1178"/>
                  </a:lnTo>
                  <a:lnTo>
                    <a:pt x="84" y="1165"/>
                  </a:lnTo>
                  <a:lnTo>
                    <a:pt x="61" y="1148"/>
                  </a:lnTo>
                  <a:lnTo>
                    <a:pt x="40" y="1128"/>
                  </a:lnTo>
                  <a:lnTo>
                    <a:pt x="23" y="1104"/>
                  </a:lnTo>
                  <a:lnTo>
                    <a:pt x="11" y="1078"/>
                  </a:lnTo>
                  <a:lnTo>
                    <a:pt x="3" y="1049"/>
                  </a:lnTo>
                  <a:lnTo>
                    <a:pt x="0" y="1019"/>
                  </a:lnTo>
                  <a:lnTo>
                    <a:pt x="3" y="988"/>
                  </a:lnTo>
                  <a:lnTo>
                    <a:pt x="11" y="959"/>
                  </a:lnTo>
                  <a:lnTo>
                    <a:pt x="23" y="932"/>
                  </a:lnTo>
                  <a:lnTo>
                    <a:pt x="40" y="909"/>
                  </a:lnTo>
                  <a:lnTo>
                    <a:pt x="61" y="889"/>
                  </a:lnTo>
                  <a:lnTo>
                    <a:pt x="84" y="872"/>
                  </a:lnTo>
                  <a:lnTo>
                    <a:pt x="111" y="859"/>
                  </a:lnTo>
                  <a:lnTo>
                    <a:pt x="139" y="852"/>
                  </a:lnTo>
                  <a:lnTo>
                    <a:pt x="170" y="848"/>
                  </a:lnTo>
                  <a:lnTo>
                    <a:pt x="183" y="849"/>
                  </a:lnTo>
                  <a:lnTo>
                    <a:pt x="197" y="852"/>
                  </a:lnTo>
                  <a:lnTo>
                    <a:pt x="306" y="706"/>
                  </a:lnTo>
                  <a:lnTo>
                    <a:pt x="293" y="679"/>
                  </a:lnTo>
                  <a:lnTo>
                    <a:pt x="286" y="652"/>
                  </a:lnTo>
                  <a:lnTo>
                    <a:pt x="283" y="622"/>
                  </a:lnTo>
                  <a:lnTo>
                    <a:pt x="286" y="592"/>
                  </a:lnTo>
                  <a:lnTo>
                    <a:pt x="293" y="563"/>
                  </a:lnTo>
                  <a:lnTo>
                    <a:pt x="306" y="537"/>
                  </a:lnTo>
                  <a:lnTo>
                    <a:pt x="323" y="513"/>
                  </a:lnTo>
                  <a:lnTo>
                    <a:pt x="343" y="492"/>
                  </a:lnTo>
                  <a:lnTo>
                    <a:pt x="367" y="476"/>
                  </a:lnTo>
                  <a:lnTo>
                    <a:pt x="393" y="463"/>
                  </a:lnTo>
                  <a:lnTo>
                    <a:pt x="422" y="455"/>
                  </a:lnTo>
                  <a:lnTo>
                    <a:pt x="453" y="453"/>
                  </a:lnTo>
                  <a:lnTo>
                    <a:pt x="484" y="455"/>
                  </a:lnTo>
                  <a:lnTo>
                    <a:pt x="513" y="463"/>
                  </a:lnTo>
                  <a:lnTo>
                    <a:pt x="538" y="476"/>
                  </a:lnTo>
                  <a:lnTo>
                    <a:pt x="563" y="492"/>
                  </a:lnTo>
                  <a:lnTo>
                    <a:pt x="583" y="513"/>
                  </a:lnTo>
                  <a:lnTo>
                    <a:pt x="600" y="537"/>
                  </a:lnTo>
                  <a:lnTo>
                    <a:pt x="613" y="563"/>
                  </a:lnTo>
                  <a:lnTo>
                    <a:pt x="620" y="592"/>
                  </a:lnTo>
                  <a:lnTo>
                    <a:pt x="623" y="622"/>
                  </a:lnTo>
                  <a:lnTo>
                    <a:pt x="622" y="627"/>
                  </a:lnTo>
                  <a:lnTo>
                    <a:pt x="622" y="633"/>
                  </a:lnTo>
                  <a:lnTo>
                    <a:pt x="736" y="658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0" name="Freeform 22"/>
            <p:cNvSpPr>
              <a:spLocks/>
            </p:cNvSpPr>
            <p:nvPr/>
          </p:nvSpPr>
          <p:spPr bwMode="auto">
            <a:xfrm>
              <a:off x="9005888" y="1670050"/>
              <a:ext cx="128588" cy="20637"/>
            </a:xfrm>
            <a:custGeom>
              <a:avLst/>
              <a:gdLst>
                <a:gd name="T0" fmla="*/ 61 w 728"/>
                <a:gd name="T1" fmla="*/ 0 h 121"/>
                <a:gd name="T2" fmla="*/ 667 w 728"/>
                <a:gd name="T3" fmla="*/ 0 h 121"/>
                <a:gd name="T4" fmla="*/ 686 w 728"/>
                <a:gd name="T5" fmla="*/ 3 h 121"/>
                <a:gd name="T6" fmla="*/ 703 w 728"/>
                <a:gd name="T7" fmla="*/ 11 h 121"/>
                <a:gd name="T8" fmla="*/ 716 w 728"/>
                <a:gd name="T9" fmla="*/ 25 h 121"/>
                <a:gd name="T10" fmla="*/ 725 w 728"/>
                <a:gd name="T11" fmla="*/ 41 h 121"/>
                <a:gd name="T12" fmla="*/ 728 w 728"/>
                <a:gd name="T13" fmla="*/ 60 h 121"/>
                <a:gd name="T14" fmla="*/ 725 w 728"/>
                <a:gd name="T15" fmla="*/ 80 h 121"/>
                <a:gd name="T16" fmla="*/ 716 w 728"/>
                <a:gd name="T17" fmla="*/ 96 h 121"/>
                <a:gd name="T18" fmla="*/ 703 w 728"/>
                <a:gd name="T19" fmla="*/ 110 h 121"/>
                <a:gd name="T20" fmla="*/ 686 w 728"/>
                <a:gd name="T21" fmla="*/ 117 h 121"/>
                <a:gd name="T22" fmla="*/ 667 w 728"/>
                <a:gd name="T23" fmla="*/ 121 h 121"/>
                <a:gd name="T24" fmla="*/ 61 w 728"/>
                <a:gd name="T25" fmla="*/ 121 h 121"/>
                <a:gd name="T26" fmla="*/ 42 w 728"/>
                <a:gd name="T27" fmla="*/ 117 h 121"/>
                <a:gd name="T28" fmla="*/ 24 w 728"/>
                <a:gd name="T29" fmla="*/ 110 h 121"/>
                <a:gd name="T30" fmla="*/ 12 w 728"/>
                <a:gd name="T31" fmla="*/ 96 h 121"/>
                <a:gd name="T32" fmla="*/ 3 w 728"/>
                <a:gd name="T33" fmla="*/ 80 h 121"/>
                <a:gd name="T34" fmla="*/ 0 w 728"/>
                <a:gd name="T35" fmla="*/ 60 h 121"/>
                <a:gd name="T36" fmla="*/ 3 w 728"/>
                <a:gd name="T37" fmla="*/ 41 h 121"/>
                <a:gd name="T38" fmla="*/ 12 w 728"/>
                <a:gd name="T39" fmla="*/ 25 h 121"/>
                <a:gd name="T40" fmla="*/ 24 w 728"/>
                <a:gd name="T41" fmla="*/ 11 h 121"/>
                <a:gd name="T42" fmla="*/ 42 w 728"/>
                <a:gd name="T43" fmla="*/ 3 h 121"/>
                <a:gd name="T44" fmla="*/ 61 w 728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8" h="121">
                  <a:moveTo>
                    <a:pt x="61" y="0"/>
                  </a:moveTo>
                  <a:lnTo>
                    <a:pt x="667" y="0"/>
                  </a:lnTo>
                  <a:lnTo>
                    <a:pt x="686" y="3"/>
                  </a:lnTo>
                  <a:lnTo>
                    <a:pt x="703" y="11"/>
                  </a:lnTo>
                  <a:lnTo>
                    <a:pt x="716" y="25"/>
                  </a:lnTo>
                  <a:lnTo>
                    <a:pt x="725" y="41"/>
                  </a:lnTo>
                  <a:lnTo>
                    <a:pt x="728" y="60"/>
                  </a:lnTo>
                  <a:lnTo>
                    <a:pt x="725" y="80"/>
                  </a:lnTo>
                  <a:lnTo>
                    <a:pt x="716" y="96"/>
                  </a:lnTo>
                  <a:lnTo>
                    <a:pt x="703" y="110"/>
                  </a:lnTo>
                  <a:lnTo>
                    <a:pt x="686" y="117"/>
                  </a:lnTo>
                  <a:lnTo>
                    <a:pt x="667" y="121"/>
                  </a:lnTo>
                  <a:lnTo>
                    <a:pt x="61" y="121"/>
                  </a:lnTo>
                  <a:lnTo>
                    <a:pt x="42" y="117"/>
                  </a:lnTo>
                  <a:lnTo>
                    <a:pt x="24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4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1" name="Freeform 23"/>
            <p:cNvSpPr>
              <a:spLocks/>
            </p:cNvSpPr>
            <p:nvPr/>
          </p:nvSpPr>
          <p:spPr bwMode="auto">
            <a:xfrm>
              <a:off x="9069388" y="1733550"/>
              <a:ext cx="85725" cy="22225"/>
            </a:xfrm>
            <a:custGeom>
              <a:avLst/>
              <a:gdLst>
                <a:gd name="T0" fmla="*/ 61 w 485"/>
                <a:gd name="T1" fmla="*/ 0 h 121"/>
                <a:gd name="T2" fmla="*/ 425 w 485"/>
                <a:gd name="T3" fmla="*/ 0 h 121"/>
                <a:gd name="T4" fmla="*/ 444 w 485"/>
                <a:gd name="T5" fmla="*/ 3 h 121"/>
                <a:gd name="T6" fmla="*/ 460 w 485"/>
                <a:gd name="T7" fmla="*/ 12 h 121"/>
                <a:gd name="T8" fmla="*/ 474 w 485"/>
                <a:gd name="T9" fmla="*/ 25 h 121"/>
                <a:gd name="T10" fmla="*/ 482 w 485"/>
                <a:gd name="T11" fmla="*/ 42 h 121"/>
                <a:gd name="T12" fmla="*/ 485 w 485"/>
                <a:gd name="T13" fmla="*/ 61 h 121"/>
                <a:gd name="T14" fmla="*/ 482 w 485"/>
                <a:gd name="T15" fmla="*/ 80 h 121"/>
                <a:gd name="T16" fmla="*/ 474 w 485"/>
                <a:gd name="T17" fmla="*/ 97 h 121"/>
                <a:gd name="T18" fmla="*/ 460 w 485"/>
                <a:gd name="T19" fmla="*/ 109 h 121"/>
                <a:gd name="T20" fmla="*/ 444 w 485"/>
                <a:gd name="T21" fmla="*/ 118 h 121"/>
                <a:gd name="T22" fmla="*/ 425 w 485"/>
                <a:gd name="T23" fmla="*/ 121 h 121"/>
                <a:gd name="T24" fmla="*/ 61 w 485"/>
                <a:gd name="T25" fmla="*/ 121 h 121"/>
                <a:gd name="T26" fmla="*/ 41 w 485"/>
                <a:gd name="T27" fmla="*/ 118 h 121"/>
                <a:gd name="T28" fmla="*/ 24 w 485"/>
                <a:gd name="T29" fmla="*/ 109 h 121"/>
                <a:gd name="T30" fmla="*/ 11 w 485"/>
                <a:gd name="T31" fmla="*/ 97 h 121"/>
                <a:gd name="T32" fmla="*/ 3 w 485"/>
                <a:gd name="T33" fmla="*/ 80 h 121"/>
                <a:gd name="T34" fmla="*/ 0 w 485"/>
                <a:gd name="T35" fmla="*/ 61 h 121"/>
                <a:gd name="T36" fmla="*/ 3 w 485"/>
                <a:gd name="T37" fmla="*/ 42 h 121"/>
                <a:gd name="T38" fmla="*/ 11 w 485"/>
                <a:gd name="T39" fmla="*/ 25 h 121"/>
                <a:gd name="T40" fmla="*/ 24 w 485"/>
                <a:gd name="T41" fmla="*/ 12 h 121"/>
                <a:gd name="T42" fmla="*/ 41 w 485"/>
                <a:gd name="T43" fmla="*/ 3 h 121"/>
                <a:gd name="T44" fmla="*/ 61 w 485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5" h="121">
                  <a:moveTo>
                    <a:pt x="61" y="0"/>
                  </a:moveTo>
                  <a:lnTo>
                    <a:pt x="425" y="0"/>
                  </a:lnTo>
                  <a:lnTo>
                    <a:pt x="444" y="3"/>
                  </a:lnTo>
                  <a:lnTo>
                    <a:pt x="460" y="12"/>
                  </a:lnTo>
                  <a:lnTo>
                    <a:pt x="474" y="25"/>
                  </a:lnTo>
                  <a:lnTo>
                    <a:pt x="482" y="42"/>
                  </a:lnTo>
                  <a:lnTo>
                    <a:pt x="485" y="61"/>
                  </a:lnTo>
                  <a:lnTo>
                    <a:pt x="482" y="80"/>
                  </a:lnTo>
                  <a:lnTo>
                    <a:pt x="474" y="97"/>
                  </a:lnTo>
                  <a:lnTo>
                    <a:pt x="460" y="109"/>
                  </a:lnTo>
                  <a:lnTo>
                    <a:pt x="444" y="118"/>
                  </a:lnTo>
                  <a:lnTo>
                    <a:pt x="425" y="121"/>
                  </a:lnTo>
                  <a:lnTo>
                    <a:pt x="61" y="121"/>
                  </a:lnTo>
                  <a:lnTo>
                    <a:pt x="41" y="118"/>
                  </a:lnTo>
                  <a:lnTo>
                    <a:pt x="24" y="109"/>
                  </a:lnTo>
                  <a:lnTo>
                    <a:pt x="11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1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2" name="Freeform 24"/>
            <p:cNvSpPr>
              <a:spLocks/>
            </p:cNvSpPr>
            <p:nvPr/>
          </p:nvSpPr>
          <p:spPr bwMode="auto">
            <a:xfrm>
              <a:off x="9028113" y="1606550"/>
              <a:ext cx="41275" cy="20637"/>
            </a:xfrm>
            <a:custGeom>
              <a:avLst/>
              <a:gdLst>
                <a:gd name="T0" fmla="*/ 60 w 242"/>
                <a:gd name="T1" fmla="*/ 0 h 120"/>
                <a:gd name="T2" fmla="*/ 181 w 242"/>
                <a:gd name="T3" fmla="*/ 0 h 120"/>
                <a:gd name="T4" fmla="*/ 200 w 242"/>
                <a:gd name="T5" fmla="*/ 2 h 120"/>
                <a:gd name="T6" fmla="*/ 217 w 242"/>
                <a:gd name="T7" fmla="*/ 11 h 120"/>
                <a:gd name="T8" fmla="*/ 230 w 242"/>
                <a:gd name="T9" fmla="*/ 24 h 120"/>
                <a:gd name="T10" fmla="*/ 239 w 242"/>
                <a:gd name="T11" fmla="*/ 41 h 120"/>
                <a:gd name="T12" fmla="*/ 242 w 242"/>
                <a:gd name="T13" fmla="*/ 60 h 120"/>
                <a:gd name="T14" fmla="*/ 239 w 242"/>
                <a:gd name="T15" fmla="*/ 79 h 120"/>
                <a:gd name="T16" fmla="*/ 230 w 242"/>
                <a:gd name="T17" fmla="*/ 96 h 120"/>
                <a:gd name="T18" fmla="*/ 217 w 242"/>
                <a:gd name="T19" fmla="*/ 109 h 120"/>
                <a:gd name="T20" fmla="*/ 200 w 242"/>
                <a:gd name="T21" fmla="*/ 117 h 120"/>
                <a:gd name="T22" fmla="*/ 181 w 242"/>
                <a:gd name="T23" fmla="*/ 120 h 120"/>
                <a:gd name="T24" fmla="*/ 60 w 242"/>
                <a:gd name="T25" fmla="*/ 120 h 120"/>
                <a:gd name="T26" fmla="*/ 41 w 242"/>
                <a:gd name="T27" fmla="*/ 117 h 120"/>
                <a:gd name="T28" fmla="*/ 24 w 242"/>
                <a:gd name="T29" fmla="*/ 109 h 120"/>
                <a:gd name="T30" fmla="*/ 11 w 242"/>
                <a:gd name="T31" fmla="*/ 96 h 120"/>
                <a:gd name="T32" fmla="*/ 2 w 242"/>
                <a:gd name="T33" fmla="*/ 79 h 120"/>
                <a:gd name="T34" fmla="*/ 0 w 242"/>
                <a:gd name="T35" fmla="*/ 60 h 120"/>
                <a:gd name="T36" fmla="*/ 2 w 242"/>
                <a:gd name="T37" fmla="*/ 41 h 120"/>
                <a:gd name="T38" fmla="*/ 11 w 242"/>
                <a:gd name="T39" fmla="*/ 24 h 120"/>
                <a:gd name="T40" fmla="*/ 24 w 242"/>
                <a:gd name="T41" fmla="*/ 11 h 120"/>
                <a:gd name="T42" fmla="*/ 41 w 242"/>
                <a:gd name="T43" fmla="*/ 2 h 120"/>
                <a:gd name="T44" fmla="*/ 60 w 242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2" h="120">
                  <a:moveTo>
                    <a:pt x="60" y="0"/>
                  </a:moveTo>
                  <a:lnTo>
                    <a:pt x="181" y="0"/>
                  </a:lnTo>
                  <a:lnTo>
                    <a:pt x="200" y="2"/>
                  </a:lnTo>
                  <a:lnTo>
                    <a:pt x="217" y="11"/>
                  </a:lnTo>
                  <a:lnTo>
                    <a:pt x="230" y="24"/>
                  </a:lnTo>
                  <a:lnTo>
                    <a:pt x="239" y="41"/>
                  </a:lnTo>
                  <a:lnTo>
                    <a:pt x="242" y="60"/>
                  </a:lnTo>
                  <a:lnTo>
                    <a:pt x="239" y="79"/>
                  </a:lnTo>
                  <a:lnTo>
                    <a:pt x="230" y="96"/>
                  </a:lnTo>
                  <a:lnTo>
                    <a:pt x="217" y="109"/>
                  </a:lnTo>
                  <a:lnTo>
                    <a:pt x="200" y="117"/>
                  </a:lnTo>
                  <a:lnTo>
                    <a:pt x="181" y="120"/>
                  </a:lnTo>
                  <a:lnTo>
                    <a:pt x="60" y="120"/>
                  </a:lnTo>
                  <a:lnTo>
                    <a:pt x="41" y="117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2" y="79"/>
                  </a:lnTo>
                  <a:lnTo>
                    <a:pt x="0" y="60"/>
                  </a:lnTo>
                  <a:lnTo>
                    <a:pt x="2" y="41"/>
                  </a:lnTo>
                  <a:lnTo>
                    <a:pt x="11" y="24"/>
                  </a:lnTo>
                  <a:lnTo>
                    <a:pt x="24" y="11"/>
                  </a:lnTo>
                  <a:lnTo>
                    <a:pt x="41" y="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3" name="Freeform 25"/>
            <p:cNvSpPr>
              <a:spLocks/>
            </p:cNvSpPr>
            <p:nvPr/>
          </p:nvSpPr>
          <p:spPr bwMode="auto">
            <a:xfrm>
              <a:off x="8920163" y="1733550"/>
              <a:ext cx="128588" cy="22225"/>
            </a:xfrm>
            <a:custGeom>
              <a:avLst/>
              <a:gdLst>
                <a:gd name="T0" fmla="*/ 59 w 726"/>
                <a:gd name="T1" fmla="*/ 0 h 121"/>
                <a:gd name="T2" fmla="*/ 666 w 726"/>
                <a:gd name="T3" fmla="*/ 0 h 121"/>
                <a:gd name="T4" fmla="*/ 685 w 726"/>
                <a:gd name="T5" fmla="*/ 3 h 121"/>
                <a:gd name="T6" fmla="*/ 702 w 726"/>
                <a:gd name="T7" fmla="*/ 12 h 121"/>
                <a:gd name="T8" fmla="*/ 715 w 726"/>
                <a:gd name="T9" fmla="*/ 25 h 121"/>
                <a:gd name="T10" fmla="*/ 724 w 726"/>
                <a:gd name="T11" fmla="*/ 42 h 121"/>
                <a:gd name="T12" fmla="*/ 726 w 726"/>
                <a:gd name="T13" fmla="*/ 61 h 121"/>
                <a:gd name="T14" fmla="*/ 724 w 726"/>
                <a:gd name="T15" fmla="*/ 80 h 121"/>
                <a:gd name="T16" fmla="*/ 715 w 726"/>
                <a:gd name="T17" fmla="*/ 97 h 121"/>
                <a:gd name="T18" fmla="*/ 702 w 726"/>
                <a:gd name="T19" fmla="*/ 109 h 121"/>
                <a:gd name="T20" fmla="*/ 685 w 726"/>
                <a:gd name="T21" fmla="*/ 118 h 121"/>
                <a:gd name="T22" fmla="*/ 666 w 726"/>
                <a:gd name="T23" fmla="*/ 121 h 121"/>
                <a:gd name="T24" fmla="*/ 59 w 726"/>
                <a:gd name="T25" fmla="*/ 121 h 121"/>
                <a:gd name="T26" fmla="*/ 40 w 726"/>
                <a:gd name="T27" fmla="*/ 118 h 121"/>
                <a:gd name="T28" fmla="*/ 24 w 726"/>
                <a:gd name="T29" fmla="*/ 109 h 121"/>
                <a:gd name="T30" fmla="*/ 11 w 726"/>
                <a:gd name="T31" fmla="*/ 97 h 121"/>
                <a:gd name="T32" fmla="*/ 2 w 726"/>
                <a:gd name="T33" fmla="*/ 80 h 121"/>
                <a:gd name="T34" fmla="*/ 0 w 726"/>
                <a:gd name="T35" fmla="*/ 61 h 121"/>
                <a:gd name="T36" fmla="*/ 2 w 726"/>
                <a:gd name="T37" fmla="*/ 42 h 121"/>
                <a:gd name="T38" fmla="*/ 11 w 726"/>
                <a:gd name="T39" fmla="*/ 25 h 121"/>
                <a:gd name="T40" fmla="*/ 24 w 726"/>
                <a:gd name="T41" fmla="*/ 12 h 121"/>
                <a:gd name="T42" fmla="*/ 40 w 726"/>
                <a:gd name="T43" fmla="*/ 3 h 121"/>
                <a:gd name="T44" fmla="*/ 59 w 726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6" h="121">
                  <a:moveTo>
                    <a:pt x="59" y="0"/>
                  </a:moveTo>
                  <a:lnTo>
                    <a:pt x="666" y="0"/>
                  </a:lnTo>
                  <a:lnTo>
                    <a:pt x="685" y="3"/>
                  </a:lnTo>
                  <a:lnTo>
                    <a:pt x="702" y="12"/>
                  </a:lnTo>
                  <a:lnTo>
                    <a:pt x="715" y="25"/>
                  </a:lnTo>
                  <a:lnTo>
                    <a:pt x="724" y="42"/>
                  </a:lnTo>
                  <a:lnTo>
                    <a:pt x="726" y="61"/>
                  </a:lnTo>
                  <a:lnTo>
                    <a:pt x="724" y="80"/>
                  </a:lnTo>
                  <a:lnTo>
                    <a:pt x="715" y="97"/>
                  </a:lnTo>
                  <a:lnTo>
                    <a:pt x="702" y="109"/>
                  </a:lnTo>
                  <a:lnTo>
                    <a:pt x="685" y="118"/>
                  </a:lnTo>
                  <a:lnTo>
                    <a:pt x="666" y="121"/>
                  </a:lnTo>
                  <a:lnTo>
                    <a:pt x="59" y="121"/>
                  </a:lnTo>
                  <a:lnTo>
                    <a:pt x="40" y="118"/>
                  </a:lnTo>
                  <a:lnTo>
                    <a:pt x="24" y="109"/>
                  </a:lnTo>
                  <a:lnTo>
                    <a:pt x="11" y="97"/>
                  </a:lnTo>
                  <a:lnTo>
                    <a:pt x="2" y="80"/>
                  </a:lnTo>
                  <a:lnTo>
                    <a:pt x="0" y="61"/>
                  </a:lnTo>
                  <a:lnTo>
                    <a:pt x="2" y="42"/>
                  </a:lnTo>
                  <a:lnTo>
                    <a:pt x="11" y="25"/>
                  </a:lnTo>
                  <a:lnTo>
                    <a:pt x="24" y="12"/>
                  </a:lnTo>
                  <a:lnTo>
                    <a:pt x="40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4" name="Freeform 26"/>
            <p:cNvSpPr>
              <a:spLocks/>
            </p:cNvSpPr>
            <p:nvPr/>
          </p:nvSpPr>
          <p:spPr bwMode="auto">
            <a:xfrm>
              <a:off x="8685213" y="1498600"/>
              <a:ext cx="309563" cy="555625"/>
            </a:xfrm>
            <a:custGeom>
              <a:avLst/>
              <a:gdLst>
                <a:gd name="T0" fmla="*/ 322 w 1758"/>
                <a:gd name="T1" fmla="*/ 3 h 3149"/>
                <a:gd name="T2" fmla="*/ 352 w 1758"/>
                <a:gd name="T3" fmla="*/ 25 h 3149"/>
                <a:gd name="T4" fmla="*/ 364 w 1758"/>
                <a:gd name="T5" fmla="*/ 60 h 3149"/>
                <a:gd name="T6" fmla="*/ 366 w 1758"/>
                <a:gd name="T7" fmla="*/ 2879 h 3149"/>
                <a:gd name="T8" fmla="*/ 389 w 1758"/>
                <a:gd name="T9" fmla="*/ 2938 h 3149"/>
                <a:gd name="T10" fmla="*/ 428 w 1758"/>
                <a:gd name="T11" fmla="*/ 2985 h 3149"/>
                <a:gd name="T12" fmla="*/ 483 w 1758"/>
                <a:gd name="T13" fmla="*/ 3017 h 3149"/>
                <a:gd name="T14" fmla="*/ 546 w 1758"/>
                <a:gd name="T15" fmla="*/ 3028 h 3149"/>
                <a:gd name="T16" fmla="*/ 1717 w 1758"/>
                <a:gd name="T17" fmla="*/ 3031 h 3149"/>
                <a:gd name="T18" fmla="*/ 1747 w 1758"/>
                <a:gd name="T19" fmla="*/ 3053 h 3149"/>
                <a:gd name="T20" fmla="*/ 1758 w 1758"/>
                <a:gd name="T21" fmla="*/ 3089 h 3149"/>
                <a:gd name="T22" fmla="*/ 1747 w 1758"/>
                <a:gd name="T23" fmla="*/ 3124 h 3149"/>
                <a:gd name="T24" fmla="*/ 1717 w 1758"/>
                <a:gd name="T25" fmla="*/ 3146 h 3149"/>
                <a:gd name="T26" fmla="*/ 546 w 1758"/>
                <a:gd name="T27" fmla="*/ 3149 h 3149"/>
                <a:gd name="T28" fmla="*/ 458 w 1758"/>
                <a:gd name="T29" fmla="*/ 3136 h 3149"/>
                <a:gd name="T30" fmla="*/ 381 w 1758"/>
                <a:gd name="T31" fmla="*/ 3101 h 3149"/>
                <a:gd name="T32" fmla="*/ 317 w 1758"/>
                <a:gd name="T33" fmla="*/ 3044 h 3149"/>
                <a:gd name="T34" fmla="*/ 270 w 1758"/>
                <a:gd name="T35" fmla="*/ 2974 h 3149"/>
                <a:gd name="T36" fmla="*/ 246 w 1758"/>
                <a:gd name="T37" fmla="*/ 2891 h 3149"/>
                <a:gd name="T38" fmla="*/ 243 w 1758"/>
                <a:gd name="T39" fmla="*/ 132 h 3149"/>
                <a:gd name="T40" fmla="*/ 187 w 1758"/>
                <a:gd name="T41" fmla="*/ 163 h 3149"/>
                <a:gd name="T42" fmla="*/ 146 w 1758"/>
                <a:gd name="T43" fmla="*/ 210 h 3149"/>
                <a:gd name="T44" fmla="*/ 124 w 1758"/>
                <a:gd name="T45" fmla="*/ 270 h 3149"/>
                <a:gd name="T46" fmla="*/ 119 w 1758"/>
                <a:gd name="T47" fmla="*/ 322 h 3149"/>
                <a:gd name="T48" fmla="*/ 97 w 1758"/>
                <a:gd name="T49" fmla="*/ 352 h 3149"/>
                <a:gd name="T50" fmla="*/ 60 w 1758"/>
                <a:gd name="T51" fmla="*/ 363 h 3149"/>
                <a:gd name="T52" fmla="*/ 25 w 1758"/>
                <a:gd name="T53" fmla="*/ 352 h 3149"/>
                <a:gd name="T54" fmla="*/ 3 w 1758"/>
                <a:gd name="T55" fmla="*/ 322 h 3149"/>
                <a:gd name="T56" fmla="*/ 4 w 1758"/>
                <a:gd name="T57" fmla="*/ 258 h 3149"/>
                <a:gd name="T58" fmla="*/ 28 w 1758"/>
                <a:gd name="T59" fmla="*/ 175 h 3149"/>
                <a:gd name="T60" fmla="*/ 74 w 1758"/>
                <a:gd name="T61" fmla="*/ 104 h 3149"/>
                <a:gd name="T62" fmla="*/ 139 w 1758"/>
                <a:gd name="T63" fmla="*/ 49 h 3149"/>
                <a:gd name="T64" fmla="*/ 216 w 1758"/>
                <a:gd name="T65" fmla="*/ 13 h 3149"/>
                <a:gd name="T66" fmla="*/ 303 w 1758"/>
                <a:gd name="T67" fmla="*/ 0 h 3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8" h="3149">
                  <a:moveTo>
                    <a:pt x="303" y="0"/>
                  </a:moveTo>
                  <a:lnTo>
                    <a:pt x="322" y="3"/>
                  </a:lnTo>
                  <a:lnTo>
                    <a:pt x="339" y="11"/>
                  </a:lnTo>
                  <a:lnTo>
                    <a:pt x="352" y="25"/>
                  </a:lnTo>
                  <a:lnTo>
                    <a:pt x="361" y="41"/>
                  </a:lnTo>
                  <a:lnTo>
                    <a:pt x="364" y="60"/>
                  </a:lnTo>
                  <a:lnTo>
                    <a:pt x="364" y="2847"/>
                  </a:lnTo>
                  <a:lnTo>
                    <a:pt x="366" y="2879"/>
                  </a:lnTo>
                  <a:lnTo>
                    <a:pt x="375" y="2910"/>
                  </a:lnTo>
                  <a:lnTo>
                    <a:pt x="389" y="2938"/>
                  </a:lnTo>
                  <a:lnTo>
                    <a:pt x="406" y="2964"/>
                  </a:lnTo>
                  <a:lnTo>
                    <a:pt x="428" y="2985"/>
                  </a:lnTo>
                  <a:lnTo>
                    <a:pt x="454" y="3003"/>
                  </a:lnTo>
                  <a:lnTo>
                    <a:pt x="483" y="3017"/>
                  </a:lnTo>
                  <a:lnTo>
                    <a:pt x="513" y="3026"/>
                  </a:lnTo>
                  <a:lnTo>
                    <a:pt x="546" y="3028"/>
                  </a:lnTo>
                  <a:lnTo>
                    <a:pt x="1697" y="3028"/>
                  </a:lnTo>
                  <a:lnTo>
                    <a:pt x="1717" y="3031"/>
                  </a:lnTo>
                  <a:lnTo>
                    <a:pt x="1734" y="3040"/>
                  </a:lnTo>
                  <a:lnTo>
                    <a:pt x="1747" y="3053"/>
                  </a:lnTo>
                  <a:lnTo>
                    <a:pt x="1755" y="3070"/>
                  </a:lnTo>
                  <a:lnTo>
                    <a:pt x="1758" y="3089"/>
                  </a:lnTo>
                  <a:lnTo>
                    <a:pt x="1755" y="3107"/>
                  </a:lnTo>
                  <a:lnTo>
                    <a:pt x="1747" y="3124"/>
                  </a:lnTo>
                  <a:lnTo>
                    <a:pt x="1734" y="3137"/>
                  </a:lnTo>
                  <a:lnTo>
                    <a:pt x="1717" y="3146"/>
                  </a:lnTo>
                  <a:lnTo>
                    <a:pt x="1697" y="3149"/>
                  </a:lnTo>
                  <a:lnTo>
                    <a:pt x="546" y="3149"/>
                  </a:lnTo>
                  <a:lnTo>
                    <a:pt x="501" y="3146"/>
                  </a:lnTo>
                  <a:lnTo>
                    <a:pt x="458" y="3136"/>
                  </a:lnTo>
                  <a:lnTo>
                    <a:pt x="418" y="3121"/>
                  </a:lnTo>
                  <a:lnTo>
                    <a:pt x="381" y="3101"/>
                  </a:lnTo>
                  <a:lnTo>
                    <a:pt x="347" y="3074"/>
                  </a:lnTo>
                  <a:lnTo>
                    <a:pt x="317" y="3044"/>
                  </a:lnTo>
                  <a:lnTo>
                    <a:pt x="291" y="3011"/>
                  </a:lnTo>
                  <a:lnTo>
                    <a:pt x="270" y="2974"/>
                  </a:lnTo>
                  <a:lnTo>
                    <a:pt x="256" y="2934"/>
                  </a:lnTo>
                  <a:lnTo>
                    <a:pt x="246" y="2891"/>
                  </a:lnTo>
                  <a:lnTo>
                    <a:pt x="243" y="2847"/>
                  </a:lnTo>
                  <a:lnTo>
                    <a:pt x="243" y="132"/>
                  </a:lnTo>
                  <a:lnTo>
                    <a:pt x="214" y="144"/>
                  </a:lnTo>
                  <a:lnTo>
                    <a:pt x="187" y="163"/>
                  </a:lnTo>
                  <a:lnTo>
                    <a:pt x="165" y="185"/>
                  </a:lnTo>
                  <a:lnTo>
                    <a:pt x="146" y="210"/>
                  </a:lnTo>
                  <a:lnTo>
                    <a:pt x="133" y="239"/>
                  </a:lnTo>
                  <a:lnTo>
                    <a:pt x="124" y="270"/>
                  </a:lnTo>
                  <a:lnTo>
                    <a:pt x="121" y="303"/>
                  </a:lnTo>
                  <a:lnTo>
                    <a:pt x="119" y="322"/>
                  </a:lnTo>
                  <a:lnTo>
                    <a:pt x="110" y="338"/>
                  </a:lnTo>
                  <a:lnTo>
                    <a:pt x="97" y="352"/>
                  </a:lnTo>
                  <a:lnTo>
                    <a:pt x="80" y="361"/>
                  </a:lnTo>
                  <a:lnTo>
                    <a:pt x="60" y="363"/>
                  </a:lnTo>
                  <a:lnTo>
                    <a:pt x="41" y="361"/>
                  </a:lnTo>
                  <a:lnTo>
                    <a:pt x="25" y="352"/>
                  </a:lnTo>
                  <a:lnTo>
                    <a:pt x="11" y="338"/>
                  </a:lnTo>
                  <a:lnTo>
                    <a:pt x="3" y="322"/>
                  </a:lnTo>
                  <a:lnTo>
                    <a:pt x="0" y="303"/>
                  </a:lnTo>
                  <a:lnTo>
                    <a:pt x="4" y="258"/>
                  </a:lnTo>
                  <a:lnTo>
                    <a:pt x="12" y="216"/>
                  </a:lnTo>
                  <a:lnTo>
                    <a:pt x="28" y="175"/>
                  </a:lnTo>
                  <a:lnTo>
                    <a:pt x="49" y="137"/>
                  </a:lnTo>
                  <a:lnTo>
                    <a:pt x="74" y="104"/>
                  </a:lnTo>
                  <a:lnTo>
                    <a:pt x="104" y="74"/>
                  </a:lnTo>
                  <a:lnTo>
                    <a:pt x="139" y="49"/>
                  </a:lnTo>
                  <a:lnTo>
                    <a:pt x="175" y="28"/>
                  </a:lnTo>
                  <a:lnTo>
                    <a:pt x="216" y="13"/>
                  </a:lnTo>
                  <a:lnTo>
                    <a:pt x="258" y="3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5" name="Freeform 27"/>
            <p:cNvSpPr>
              <a:spLocks/>
            </p:cNvSpPr>
            <p:nvPr/>
          </p:nvSpPr>
          <p:spPr bwMode="auto">
            <a:xfrm>
              <a:off x="8813800" y="1670050"/>
              <a:ext cx="169863" cy="20637"/>
            </a:xfrm>
            <a:custGeom>
              <a:avLst/>
              <a:gdLst>
                <a:gd name="T0" fmla="*/ 61 w 970"/>
                <a:gd name="T1" fmla="*/ 0 h 121"/>
                <a:gd name="T2" fmla="*/ 911 w 970"/>
                <a:gd name="T3" fmla="*/ 0 h 121"/>
                <a:gd name="T4" fmla="*/ 929 w 970"/>
                <a:gd name="T5" fmla="*/ 3 h 121"/>
                <a:gd name="T6" fmla="*/ 946 w 970"/>
                <a:gd name="T7" fmla="*/ 11 h 121"/>
                <a:gd name="T8" fmla="*/ 959 w 970"/>
                <a:gd name="T9" fmla="*/ 25 h 121"/>
                <a:gd name="T10" fmla="*/ 968 w 970"/>
                <a:gd name="T11" fmla="*/ 41 h 121"/>
                <a:gd name="T12" fmla="*/ 970 w 970"/>
                <a:gd name="T13" fmla="*/ 60 h 121"/>
                <a:gd name="T14" fmla="*/ 968 w 970"/>
                <a:gd name="T15" fmla="*/ 80 h 121"/>
                <a:gd name="T16" fmla="*/ 959 w 970"/>
                <a:gd name="T17" fmla="*/ 96 h 121"/>
                <a:gd name="T18" fmla="*/ 946 w 970"/>
                <a:gd name="T19" fmla="*/ 110 h 121"/>
                <a:gd name="T20" fmla="*/ 929 w 970"/>
                <a:gd name="T21" fmla="*/ 117 h 121"/>
                <a:gd name="T22" fmla="*/ 911 w 970"/>
                <a:gd name="T23" fmla="*/ 121 h 121"/>
                <a:gd name="T24" fmla="*/ 61 w 970"/>
                <a:gd name="T25" fmla="*/ 121 h 121"/>
                <a:gd name="T26" fmla="*/ 42 w 970"/>
                <a:gd name="T27" fmla="*/ 117 h 121"/>
                <a:gd name="T28" fmla="*/ 26 w 970"/>
                <a:gd name="T29" fmla="*/ 110 h 121"/>
                <a:gd name="T30" fmla="*/ 12 w 970"/>
                <a:gd name="T31" fmla="*/ 96 h 121"/>
                <a:gd name="T32" fmla="*/ 3 w 970"/>
                <a:gd name="T33" fmla="*/ 80 h 121"/>
                <a:gd name="T34" fmla="*/ 0 w 970"/>
                <a:gd name="T35" fmla="*/ 60 h 121"/>
                <a:gd name="T36" fmla="*/ 3 w 970"/>
                <a:gd name="T37" fmla="*/ 41 h 121"/>
                <a:gd name="T38" fmla="*/ 12 w 970"/>
                <a:gd name="T39" fmla="*/ 25 h 121"/>
                <a:gd name="T40" fmla="*/ 26 w 970"/>
                <a:gd name="T41" fmla="*/ 11 h 121"/>
                <a:gd name="T42" fmla="*/ 42 w 970"/>
                <a:gd name="T43" fmla="*/ 3 h 121"/>
                <a:gd name="T44" fmla="*/ 61 w 970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0" h="121">
                  <a:moveTo>
                    <a:pt x="61" y="0"/>
                  </a:moveTo>
                  <a:lnTo>
                    <a:pt x="911" y="0"/>
                  </a:lnTo>
                  <a:lnTo>
                    <a:pt x="929" y="3"/>
                  </a:lnTo>
                  <a:lnTo>
                    <a:pt x="946" y="11"/>
                  </a:lnTo>
                  <a:lnTo>
                    <a:pt x="959" y="25"/>
                  </a:lnTo>
                  <a:lnTo>
                    <a:pt x="968" y="41"/>
                  </a:lnTo>
                  <a:lnTo>
                    <a:pt x="970" y="60"/>
                  </a:lnTo>
                  <a:lnTo>
                    <a:pt x="968" y="80"/>
                  </a:lnTo>
                  <a:lnTo>
                    <a:pt x="959" y="96"/>
                  </a:lnTo>
                  <a:lnTo>
                    <a:pt x="946" y="110"/>
                  </a:lnTo>
                  <a:lnTo>
                    <a:pt x="929" y="117"/>
                  </a:lnTo>
                  <a:lnTo>
                    <a:pt x="911" y="121"/>
                  </a:lnTo>
                  <a:lnTo>
                    <a:pt x="61" y="121"/>
                  </a:lnTo>
                  <a:lnTo>
                    <a:pt x="42" y="117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5"/>
                  </a:lnTo>
                  <a:lnTo>
                    <a:pt x="26" y="11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6" name="Freeform 28"/>
            <p:cNvSpPr>
              <a:spLocks/>
            </p:cNvSpPr>
            <p:nvPr/>
          </p:nvSpPr>
          <p:spPr bwMode="auto">
            <a:xfrm>
              <a:off x="8813800" y="1606550"/>
              <a:ext cx="63500" cy="20637"/>
            </a:xfrm>
            <a:custGeom>
              <a:avLst/>
              <a:gdLst>
                <a:gd name="T0" fmla="*/ 61 w 364"/>
                <a:gd name="T1" fmla="*/ 0 h 120"/>
                <a:gd name="T2" fmla="*/ 303 w 364"/>
                <a:gd name="T3" fmla="*/ 0 h 120"/>
                <a:gd name="T4" fmla="*/ 323 w 364"/>
                <a:gd name="T5" fmla="*/ 2 h 120"/>
                <a:gd name="T6" fmla="*/ 340 w 364"/>
                <a:gd name="T7" fmla="*/ 11 h 120"/>
                <a:gd name="T8" fmla="*/ 353 w 364"/>
                <a:gd name="T9" fmla="*/ 24 h 120"/>
                <a:gd name="T10" fmla="*/ 362 w 364"/>
                <a:gd name="T11" fmla="*/ 41 h 120"/>
                <a:gd name="T12" fmla="*/ 364 w 364"/>
                <a:gd name="T13" fmla="*/ 60 h 120"/>
                <a:gd name="T14" fmla="*/ 362 w 364"/>
                <a:gd name="T15" fmla="*/ 79 h 120"/>
                <a:gd name="T16" fmla="*/ 353 w 364"/>
                <a:gd name="T17" fmla="*/ 96 h 120"/>
                <a:gd name="T18" fmla="*/ 340 w 364"/>
                <a:gd name="T19" fmla="*/ 109 h 120"/>
                <a:gd name="T20" fmla="*/ 323 w 364"/>
                <a:gd name="T21" fmla="*/ 117 h 120"/>
                <a:gd name="T22" fmla="*/ 303 w 364"/>
                <a:gd name="T23" fmla="*/ 120 h 120"/>
                <a:gd name="T24" fmla="*/ 61 w 364"/>
                <a:gd name="T25" fmla="*/ 120 h 120"/>
                <a:gd name="T26" fmla="*/ 42 w 364"/>
                <a:gd name="T27" fmla="*/ 117 h 120"/>
                <a:gd name="T28" fmla="*/ 26 w 364"/>
                <a:gd name="T29" fmla="*/ 109 h 120"/>
                <a:gd name="T30" fmla="*/ 12 w 364"/>
                <a:gd name="T31" fmla="*/ 96 h 120"/>
                <a:gd name="T32" fmla="*/ 3 w 364"/>
                <a:gd name="T33" fmla="*/ 79 h 120"/>
                <a:gd name="T34" fmla="*/ 0 w 364"/>
                <a:gd name="T35" fmla="*/ 60 h 120"/>
                <a:gd name="T36" fmla="*/ 3 w 364"/>
                <a:gd name="T37" fmla="*/ 41 h 120"/>
                <a:gd name="T38" fmla="*/ 12 w 364"/>
                <a:gd name="T39" fmla="*/ 24 h 120"/>
                <a:gd name="T40" fmla="*/ 26 w 364"/>
                <a:gd name="T41" fmla="*/ 11 h 120"/>
                <a:gd name="T42" fmla="*/ 42 w 364"/>
                <a:gd name="T43" fmla="*/ 2 h 120"/>
                <a:gd name="T44" fmla="*/ 61 w 364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120">
                  <a:moveTo>
                    <a:pt x="61" y="0"/>
                  </a:moveTo>
                  <a:lnTo>
                    <a:pt x="303" y="0"/>
                  </a:lnTo>
                  <a:lnTo>
                    <a:pt x="323" y="2"/>
                  </a:lnTo>
                  <a:lnTo>
                    <a:pt x="340" y="11"/>
                  </a:lnTo>
                  <a:lnTo>
                    <a:pt x="353" y="24"/>
                  </a:lnTo>
                  <a:lnTo>
                    <a:pt x="362" y="41"/>
                  </a:lnTo>
                  <a:lnTo>
                    <a:pt x="364" y="60"/>
                  </a:lnTo>
                  <a:lnTo>
                    <a:pt x="362" y="79"/>
                  </a:lnTo>
                  <a:lnTo>
                    <a:pt x="353" y="96"/>
                  </a:lnTo>
                  <a:lnTo>
                    <a:pt x="340" y="109"/>
                  </a:lnTo>
                  <a:lnTo>
                    <a:pt x="323" y="117"/>
                  </a:lnTo>
                  <a:lnTo>
                    <a:pt x="303" y="120"/>
                  </a:lnTo>
                  <a:lnTo>
                    <a:pt x="61" y="120"/>
                  </a:lnTo>
                  <a:lnTo>
                    <a:pt x="42" y="117"/>
                  </a:lnTo>
                  <a:lnTo>
                    <a:pt x="26" y="109"/>
                  </a:lnTo>
                  <a:lnTo>
                    <a:pt x="12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2" y="24"/>
                  </a:lnTo>
                  <a:lnTo>
                    <a:pt x="26" y="11"/>
                  </a:lnTo>
                  <a:lnTo>
                    <a:pt x="42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7" name="Freeform 29"/>
            <p:cNvSpPr>
              <a:spLocks/>
            </p:cNvSpPr>
            <p:nvPr/>
          </p:nvSpPr>
          <p:spPr bwMode="auto">
            <a:xfrm>
              <a:off x="8899525" y="1606550"/>
              <a:ext cx="106363" cy="20637"/>
            </a:xfrm>
            <a:custGeom>
              <a:avLst/>
              <a:gdLst>
                <a:gd name="T0" fmla="*/ 61 w 606"/>
                <a:gd name="T1" fmla="*/ 0 h 120"/>
                <a:gd name="T2" fmla="*/ 545 w 606"/>
                <a:gd name="T3" fmla="*/ 0 h 120"/>
                <a:gd name="T4" fmla="*/ 565 w 606"/>
                <a:gd name="T5" fmla="*/ 2 h 120"/>
                <a:gd name="T6" fmla="*/ 582 w 606"/>
                <a:gd name="T7" fmla="*/ 11 h 120"/>
                <a:gd name="T8" fmla="*/ 594 w 606"/>
                <a:gd name="T9" fmla="*/ 24 h 120"/>
                <a:gd name="T10" fmla="*/ 603 w 606"/>
                <a:gd name="T11" fmla="*/ 41 h 120"/>
                <a:gd name="T12" fmla="*/ 606 w 606"/>
                <a:gd name="T13" fmla="*/ 60 h 120"/>
                <a:gd name="T14" fmla="*/ 603 w 606"/>
                <a:gd name="T15" fmla="*/ 79 h 120"/>
                <a:gd name="T16" fmla="*/ 594 w 606"/>
                <a:gd name="T17" fmla="*/ 96 h 120"/>
                <a:gd name="T18" fmla="*/ 582 w 606"/>
                <a:gd name="T19" fmla="*/ 109 h 120"/>
                <a:gd name="T20" fmla="*/ 565 w 606"/>
                <a:gd name="T21" fmla="*/ 117 h 120"/>
                <a:gd name="T22" fmla="*/ 545 w 606"/>
                <a:gd name="T23" fmla="*/ 120 h 120"/>
                <a:gd name="T24" fmla="*/ 61 w 606"/>
                <a:gd name="T25" fmla="*/ 120 h 120"/>
                <a:gd name="T26" fmla="*/ 41 w 606"/>
                <a:gd name="T27" fmla="*/ 117 h 120"/>
                <a:gd name="T28" fmla="*/ 24 w 606"/>
                <a:gd name="T29" fmla="*/ 109 h 120"/>
                <a:gd name="T30" fmla="*/ 11 w 606"/>
                <a:gd name="T31" fmla="*/ 96 h 120"/>
                <a:gd name="T32" fmla="*/ 3 w 606"/>
                <a:gd name="T33" fmla="*/ 79 h 120"/>
                <a:gd name="T34" fmla="*/ 0 w 606"/>
                <a:gd name="T35" fmla="*/ 60 h 120"/>
                <a:gd name="T36" fmla="*/ 3 w 606"/>
                <a:gd name="T37" fmla="*/ 41 h 120"/>
                <a:gd name="T38" fmla="*/ 11 w 606"/>
                <a:gd name="T39" fmla="*/ 24 h 120"/>
                <a:gd name="T40" fmla="*/ 24 w 606"/>
                <a:gd name="T41" fmla="*/ 11 h 120"/>
                <a:gd name="T42" fmla="*/ 41 w 606"/>
                <a:gd name="T43" fmla="*/ 2 h 120"/>
                <a:gd name="T44" fmla="*/ 61 w 606"/>
                <a:gd name="T4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6" h="120">
                  <a:moveTo>
                    <a:pt x="61" y="0"/>
                  </a:moveTo>
                  <a:lnTo>
                    <a:pt x="545" y="0"/>
                  </a:lnTo>
                  <a:lnTo>
                    <a:pt x="565" y="2"/>
                  </a:lnTo>
                  <a:lnTo>
                    <a:pt x="582" y="11"/>
                  </a:lnTo>
                  <a:lnTo>
                    <a:pt x="594" y="24"/>
                  </a:lnTo>
                  <a:lnTo>
                    <a:pt x="603" y="41"/>
                  </a:lnTo>
                  <a:lnTo>
                    <a:pt x="606" y="60"/>
                  </a:lnTo>
                  <a:lnTo>
                    <a:pt x="603" y="79"/>
                  </a:lnTo>
                  <a:lnTo>
                    <a:pt x="594" y="96"/>
                  </a:lnTo>
                  <a:lnTo>
                    <a:pt x="582" y="109"/>
                  </a:lnTo>
                  <a:lnTo>
                    <a:pt x="565" y="117"/>
                  </a:lnTo>
                  <a:lnTo>
                    <a:pt x="545" y="120"/>
                  </a:lnTo>
                  <a:lnTo>
                    <a:pt x="61" y="120"/>
                  </a:lnTo>
                  <a:lnTo>
                    <a:pt x="41" y="117"/>
                  </a:lnTo>
                  <a:lnTo>
                    <a:pt x="24" y="109"/>
                  </a:lnTo>
                  <a:lnTo>
                    <a:pt x="11" y="96"/>
                  </a:lnTo>
                  <a:lnTo>
                    <a:pt x="3" y="79"/>
                  </a:lnTo>
                  <a:lnTo>
                    <a:pt x="0" y="60"/>
                  </a:lnTo>
                  <a:lnTo>
                    <a:pt x="3" y="41"/>
                  </a:lnTo>
                  <a:lnTo>
                    <a:pt x="11" y="24"/>
                  </a:lnTo>
                  <a:lnTo>
                    <a:pt x="24" y="11"/>
                  </a:lnTo>
                  <a:lnTo>
                    <a:pt x="41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8" name="Freeform 30"/>
            <p:cNvSpPr>
              <a:spLocks/>
            </p:cNvSpPr>
            <p:nvPr/>
          </p:nvSpPr>
          <p:spPr bwMode="auto">
            <a:xfrm>
              <a:off x="8642350" y="1457325"/>
              <a:ext cx="598488" cy="576262"/>
            </a:xfrm>
            <a:custGeom>
              <a:avLst/>
              <a:gdLst>
                <a:gd name="T0" fmla="*/ 2851 w 3396"/>
                <a:gd name="T1" fmla="*/ 0 h 3268"/>
                <a:gd name="T2" fmla="*/ 2967 w 3396"/>
                <a:gd name="T3" fmla="*/ 12 h 3268"/>
                <a:gd name="T4" fmla="*/ 3076 w 3396"/>
                <a:gd name="T5" fmla="*/ 48 h 3268"/>
                <a:gd name="T6" fmla="*/ 3173 w 3396"/>
                <a:gd name="T7" fmla="*/ 104 h 3268"/>
                <a:gd name="T8" fmla="*/ 3256 w 3396"/>
                <a:gd name="T9" fmla="*/ 179 h 3268"/>
                <a:gd name="T10" fmla="*/ 3321 w 3396"/>
                <a:gd name="T11" fmla="*/ 269 h 3268"/>
                <a:gd name="T12" fmla="*/ 3369 w 3396"/>
                <a:gd name="T13" fmla="*/ 372 h 3268"/>
                <a:gd name="T14" fmla="*/ 3393 w 3396"/>
                <a:gd name="T15" fmla="*/ 485 h 3268"/>
                <a:gd name="T16" fmla="*/ 3396 w 3396"/>
                <a:gd name="T17" fmla="*/ 3088 h 3268"/>
                <a:gd name="T18" fmla="*/ 3385 w 3396"/>
                <a:gd name="T19" fmla="*/ 3165 h 3268"/>
                <a:gd name="T20" fmla="*/ 3354 w 3396"/>
                <a:gd name="T21" fmla="*/ 3238 h 3268"/>
                <a:gd name="T22" fmla="*/ 3332 w 3396"/>
                <a:gd name="T23" fmla="*/ 3260 h 3268"/>
                <a:gd name="T24" fmla="*/ 3302 w 3396"/>
                <a:gd name="T25" fmla="*/ 3268 h 3268"/>
                <a:gd name="T26" fmla="*/ 3271 w 3396"/>
                <a:gd name="T27" fmla="*/ 3260 h 3268"/>
                <a:gd name="T28" fmla="*/ 3249 w 3396"/>
                <a:gd name="T29" fmla="*/ 3237 h 3268"/>
                <a:gd name="T30" fmla="*/ 3241 w 3396"/>
                <a:gd name="T31" fmla="*/ 3207 h 3268"/>
                <a:gd name="T32" fmla="*/ 3250 w 3396"/>
                <a:gd name="T33" fmla="*/ 3177 h 3268"/>
                <a:gd name="T34" fmla="*/ 3272 w 3396"/>
                <a:gd name="T35" fmla="*/ 3119 h 3268"/>
                <a:gd name="T36" fmla="*/ 3275 w 3396"/>
                <a:gd name="T37" fmla="*/ 544 h 3268"/>
                <a:gd name="T38" fmla="*/ 3262 w 3396"/>
                <a:gd name="T39" fmla="*/ 439 h 3268"/>
                <a:gd name="T40" fmla="*/ 3225 w 3396"/>
                <a:gd name="T41" fmla="*/ 345 h 3268"/>
                <a:gd name="T42" fmla="*/ 3167 w 3396"/>
                <a:gd name="T43" fmla="*/ 262 h 3268"/>
                <a:gd name="T44" fmla="*/ 3093 w 3396"/>
                <a:gd name="T45" fmla="*/ 196 h 3268"/>
                <a:gd name="T46" fmla="*/ 3004 w 3396"/>
                <a:gd name="T47" fmla="*/ 149 h 3268"/>
                <a:gd name="T48" fmla="*/ 2904 w 3396"/>
                <a:gd name="T49" fmla="*/ 123 h 3268"/>
                <a:gd name="T50" fmla="*/ 546 w 3396"/>
                <a:gd name="T51" fmla="*/ 120 h 3268"/>
                <a:gd name="T52" fmla="*/ 441 w 3396"/>
                <a:gd name="T53" fmla="*/ 133 h 3268"/>
                <a:gd name="T54" fmla="*/ 347 w 3396"/>
                <a:gd name="T55" fmla="*/ 170 h 3268"/>
                <a:gd name="T56" fmla="*/ 264 w 3396"/>
                <a:gd name="T57" fmla="*/ 227 h 3268"/>
                <a:gd name="T58" fmla="*/ 198 w 3396"/>
                <a:gd name="T59" fmla="*/ 301 h 3268"/>
                <a:gd name="T60" fmla="*/ 150 w 3396"/>
                <a:gd name="T61" fmla="*/ 391 h 3268"/>
                <a:gd name="T62" fmla="*/ 125 w 3396"/>
                <a:gd name="T63" fmla="*/ 490 h 3268"/>
                <a:gd name="T64" fmla="*/ 125 w 3396"/>
                <a:gd name="T65" fmla="*/ 593 h 3268"/>
                <a:gd name="T66" fmla="*/ 148 w 3396"/>
                <a:gd name="T67" fmla="*/ 689 h 3268"/>
                <a:gd name="T68" fmla="*/ 191 w 3396"/>
                <a:gd name="T69" fmla="*/ 775 h 3268"/>
                <a:gd name="T70" fmla="*/ 254 w 3396"/>
                <a:gd name="T71" fmla="*/ 850 h 3268"/>
                <a:gd name="T72" fmla="*/ 334 w 3396"/>
                <a:gd name="T73" fmla="*/ 910 h 3268"/>
                <a:gd name="T74" fmla="*/ 356 w 3396"/>
                <a:gd name="T75" fmla="*/ 932 h 3268"/>
                <a:gd name="T76" fmla="*/ 364 w 3396"/>
                <a:gd name="T77" fmla="*/ 962 h 3268"/>
                <a:gd name="T78" fmla="*/ 356 w 3396"/>
                <a:gd name="T79" fmla="*/ 993 h 3268"/>
                <a:gd name="T80" fmla="*/ 334 w 3396"/>
                <a:gd name="T81" fmla="*/ 1015 h 3268"/>
                <a:gd name="T82" fmla="*/ 304 w 3396"/>
                <a:gd name="T83" fmla="*/ 1023 h 3268"/>
                <a:gd name="T84" fmla="*/ 273 w 3396"/>
                <a:gd name="T85" fmla="*/ 1015 h 3268"/>
                <a:gd name="T86" fmla="*/ 180 w 3396"/>
                <a:gd name="T87" fmla="*/ 948 h 3268"/>
                <a:gd name="T88" fmla="*/ 105 w 3396"/>
                <a:gd name="T89" fmla="*/ 864 h 3268"/>
                <a:gd name="T90" fmla="*/ 49 w 3396"/>
                <a:gd name="T91" fmla="*/ 765 h 3268"/>
                <a:gd name="T92" fmla="*/ 13 w 3396"/>
                <a:gd name="T93" fmla="*/ 658 h 3268"/>
                <a:gd name="T94" fmla="*/ 0 w 3396"/>
                <a:gd name="T95" fmla="*/ 545 h 3268"/>
                <a:gd name="T96" fmla="*/ 3 w 3396"/>
                <a:gd name="T97" fmla="*/ 482 h 3268"/>
                <a:gd name="T98" fmla="*/ 29 w 3396"/>
                <a:gd name="T99" fmla="*/ 371 h 3268"/>
                <a:gd name="T100" fmla="*/ 75 w 3396"/>
                <a:gd name="T101" fmla="*/ 268 h 3268"/>
                <a:gd name="T102" fmla="*/ 142 w 3396"/>
                <a:gd name="T103" fmla="*/ 179 h 3268"/>
                <a:gd name="T104" fmla="*/ 224 w 3396"/>
                <a:gd name="T105" fmla="*/ 103 h 3268"/>
                <a:gd name="T106" fmla="*/ 322 w 3396"/>
                <a:gd name="T107" fmla="*/ 47 h 3268"/>
                <a:gd name="T108" fmla="*/ 429 w 3396"/>
                <a:gd name="T109" fmla="*/ 12 h 3268"/>
                <a:gd name="T110" fmla="*/ 546 w 3396"/>
                <a:gd name="T111" fmla="*/ 0 h 3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96" h="3268">
                  <a:moveTo>
                    <a:pt x="546" y="0"/>
                  </a:moveTo>
                  <a:lnTo>
                    <a:pt x="2851" y="0"/>
                  </a:lnTo>
                  <a:lnTo>
                    <a:pt x="2910" y="2"/>
                  </a:lnTo>
                  <a:lnTo>
                    <a:pt x="2967" y="12"/>
                  </a:lnTo>
                  <a:lnTo>
                    <a:pt x="3022" y="27"/>
                  </a:lnTo>
                  <a:lnTo>
                    <a:pt x="3076" y="48"/>
                  </a:lnTo>
                  <a:lnTo>
                    <a:pt x="3125" y="74"/>
                  </a:lnTo>
                  <a:lnTo>
                    <a:pt x="3173" y="104"/>
                  </a:lnTo>
                  <a:lnTo>
                    <a:pt x="3216" y="140"/>
                  </a:lnTo>
                  <a:lnTo>
                    <a:pt x="3256" y="179"/>
                  </a:lnTo>
                  <a:lnTo>
                    <a:pt x="3291" y="223"/>
                  </a:lnTo>
                  <a:lnTo>
                    <a:pt x="3321" y="269"/>
                  </a:lnTo>
                  <a:lnTo>
                    <a:pt x="3348" y="319"/>
                  </a:lnTo>
                  <a:lnTo>
                    <a:pt x="3369" y="372"/>
                  </a:lnTo>
                  <a:lnTo>
                    <a:pt x="3384" y="427"/>
                  </a:lnTo>
                  <a:lnTo>
                    <a:pt x="3393" y="485"/>
                  </a:lnTo>
                  <a:lnTo>
                    <a:pt x="3396" y="544"/>
                  </a:lnTo>
                  <a:lnTo>
                    <a:pt x="3396" y="3088"/>
                  </a:lnTo>
                  <a:lnTo>
                    <a:pt x="3394" y="3126"/>
                  </a:lnTo>
                  <a:lnTo>
                    <a:pt x="3385" y="3165"/>
                  </a:lnTo>
                  <a:lnTo>
                    <a:pt x="3373" y="3203"/>
                  </a:lnTo>
                  <a:lnTo>
                    <a:pt x="3354" y="3238"/>
                  </a:lnTo>
                  <a:lnTo>
                    <a:pt x="3344" y="3251"/>
                  </a:lnTo>
                  <a:lnTo>
                    <a:pt x="3332" y="3260"/>
                  </a:lnTo>
                  <a:lnTo>
                    <a:pt x="3318" y="3266"/>
                  </a:lnTo>
                  <a:lnTo>
                    <a:pt x="3302" y="3268"/>
                  </a:lnTo>
                  <a:lnTo>
                    <a:pt x="3287" y="3266"/>
                  </a:lnTo>
                  <a:lnTo>
                    <a:pt x="3271" y="3260"/>
                  </a:lnTo>
                  <a:lnTo>
                    <a:pt x="3259" y="3250"/>
                  </a:lnTo>
                  <a:lnTo>
                    <a:pt x="3249" y="3237"/>
                  </a:lnTo>
                  <a:lnTo>
                    <a:pt x="3244" y="3222"/>
                  </a:lnTo>
                  <a:lnTo>
                    <a:pt x="3241" y="3207"/>
                  </a:lnTo>
                  <a:lnTo>
                    <a:pt x="3244" y="3192"/>
                  </a:lnTo>
                  <a:lnTo>
                    <a:pt x="3250" y="3177"/>
                  </a:lnTo>
                  <a:lnTo>
                    <a:pt x="3264" y="3148"/>
                  </a:lnTo>
                  <a:lnTo>
                    <a:pt x="3272" y="3119"/>
                  </a:lnTo>
                  <a:lnTo>
                    <a:pt x="3275" y="3088"/>
                  </a:lnTo>
                  <a:lnTo>
                    <a:pt x="3275" y="544"/>
                  </a:lnTo>
                  <a:lnTo>
                    <a:pt x="3271" y="491"/>
                  </a:lnTo>
                  <a:lnTo>
                    <a:pt x="3262" y="439"/>
                  </a:lnTo>
                  <a:lnTo>
                    <a:pt x="3246" y="391"/>
                  </a:lnTo>
                  <a:lnTo>
                    <a:pt x="3225" y="345"/>
                  </a:lnTo>
                  <a:lnTo>
                    <a:pt x="3198" y="302"/>
                  </a:lnTo>
                  <a:lnTo>
                    <a:pt x="3167" y="262"/>
                  </a:lnTo>
                  <a:lnTo>
                    <a:pt x="3132" y="227"/>
                  </a:lnTo>
                  <a:lnTo>
                    <a:pt x="3093" y="196"/>
                  </a:lnTo>
                  <a:lnTo>
                    <a:pt x="3050" y="170"/>
                  </a:lnTo>
                  <a:lnTo>
                    <a:pt x="3004" y="149"/>
                  </a:lnTo>
                  <a:lnTo>
                    <a:pt x="2955" y="133"/>
                  </a:lnTo>
                  <a:lnTo>
                    <a:pt x="2904" y="123"/>
                  </a:lnTo>
                  <a:lnTo>
                    <a:pt x="2851" y="120"/>
                  </a:lnTo>
                  <a:lnTo>
                    <a:pt x="546" y="120"/>
                  </a:lnTo>
                  <a:lnTo>
                    <a:pt x="493" y="123"/>
                  </a:lnTo>
                  <a:lnTo>
                    <a:pt x="441" y="133"/>
                  </a:lnTo>
                  <a:lnTo>
                    <a:pt x="393" y="149"/>
                  </a:lnTo>
                  <a:lnTo>
                    <a:pt x="347" y="170"/>
                  </a:lnTo>
                  <a:lnTo>
                    <a:pt x="304" y="196"/>
                  </a:lnTo>
                  <a:lnTo>
                    <a:pt x="264" y="227"/>
                  </a:lnTo>
                  <a:lnTo>
                    <a:pt x="229" y="262"/>
                  </a:lnTo>
                  <a:lnTo>
                    <a:pt x="198" y="301"/>
                  </a:lnTo>
                  <a:lnTo>
                    <a:pt x="171" y="344"/>
                  </a:lnTo>
                  <a:lnTo>
                    <a:pt x="150" y="391"/>
                  </a:lnTo>
                  <a:lnTo>
                    <a:pt x="135" y="439"/>
                  </a:lnTo>
                  <a:lnTo>
                    <a:pt x="125" y="490"/>
                  </a:lnTo>
                  <a:lnTo>
                    <a:pt x="122" y="543"/>
                  </a:lnTo>
                  <a:lnTo>
                    <a:pt x="125" y="593"/>
                  </a:lnTo>
                  <a:lnTo>
                    <a:pt x="134" y="641"/>
                  </a:lnTo>
                  <a:lnTo>
                    <a:pt x="148" y="689"/>
                  </a:lnTo>
                  <a:lnTo>
                    <a:pt x="167" y="733"/>
                  </a:lnTo>
                  <a:lnTo>
                    <a:pt x="191" y="775"/>
                  </a:lnTo>
                  <a:lnTo>
                    <a:pt x="221" y="815"/>
                  </a:lnTo>
                  <a:lnTo>
                    <a:pt x="254" y="850"/>
                  </a:lnTo>
                  <a:lnTo>
                    <a:pt x="292" y="882"/>
                  </a:lnTo>
                  <a:lnTo>
                    <a:pt x="334" y="910"/>
                  </a:lnTo>
                  <a:lnTo>
                    <a:pt x="347" y="920"/>
                  </a:lnTo>
                  <a:lnTo>
                    <a:pt x="356" y="932"/>
                  </a:lnTo>
                  <a:lnTo>
                    <a:pt x="362" y="946"/>
                  </a:lnTo>
                  <a:lnTo>
                    <a:pt x="364" y="962"/>
                  </a:lnTo>
                  <a:lnTo>
                    <a:pt x="363" y="977"/>
                  </a:lnTo>
                  <a:lnTo>
                    <a:pt x="356" y="993"/>
                  </a:lnTo>
                  <a:lnTo>
                    <a:pt x="346" y="1006"/>
                  </a:lnTo>
                  <a:lnTo>
                    <a:pt x="334" y="1015"/>
                  </a:lnTo>
                  <a:lnTo>
                    <a:pt x="320" y="1020"/>
                  </a:lnTo>
                  <a:lnTo>
                    <a:pt x="304" y="1023"/>
                  </a:lnTo>
                  <a:lnTo>
                    <a:pt x="289" y="1020"/>
                  </a:lnTo>
                  <a:lnTo>
                    <a:pt x="273" y="1015"/>
                  </a:lnTo>
                  <a:lnTo>
                    <a:pt x="224" y="983"/>
                  </a:lnTo>
                  <a:lnTo>
                    <a:pt x="180" y="948"/>
                  </a:lnTo>
                  <a:lnTo>
                    <a:pt x="140" y="907"/>
                  </a:lnTo>
                  <a:lnTo>
                    <a:pt x="105" y="864"/>
                  </a:lnTo>
                  <a:lnTo>
                    <a:pt x="74" y="816"/>
                  </a:lnTo>
                  <a:lnTo>
                    <a:pt x="49" y="765"/>
                  </a:lnTo>
                  <a:lnTo>
                    <a:pt x="28" y="713"/>
                  </a:lnTo>
                  <a:lnTo>
                    <a:pt x="13" y="658"/>
                  </a:lnTo>
                  <a:lnTo>
                    <a:pt x="3" y="603"/>
                  </a:lnTo>
                  <a:lnTo>
                    <a:pt x="0" y="545"/>
                  </a:lnTo>
                  <a:lnTo>
                    <a:pt x="0" y="542"/>
                  </a:lnTo>
                  <a:lnTo>
                    <a:pt x="3" y="482"/>
                  </a:lnTo>
                  <a:lnTo>
                    <a:pt x="13" y="426"/>
                  </a:lnTo>
                  <a:lnTo>
                    <a:pt x="29" y="371"/>
                  </a:lnTo>
                  <a:lnTo>
                    <a:pt x="50" y="318"/>
                  </a:lnTo>
                  <a:lnTo>
                    <a:pt x="75" y="268"/>
                  </a:lnTo>
                  <a:lnTo>
                    <a:pt x="106" y="222"/>
                  </a:lnTo>
                  <a:lnTo>
                    <a:pt x="142" y="179"/>
                  </a:lnTo>
                  <a:lnTo>
                    <a:pt x="181" y="139"/>
                  </a:lnTo>
                  <a:lnTo>
                    <a:pt x="224" y="103"/>
                  </a:lnTo>
                  <a:lnTo>
                    <a:pt x="271" y="74"/>
                  </a:lnTo>
                  <a:lnTo>
                    <a:pt x="322" y="47"/>
                  </a:lnTo>
                  <a:lnTo>
                    <a:pt x="374" y="27"/>
                  </a:lnTo>
                  <a:lnTo>
                    <a:pt x="429" y="12"/>
                  </a:lnTo>
                  <a:lnTo>
                    <a:pt x="487" y="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9" name="Freeform 31"/>
            <p:cNvSpPr>
              <a:spLocks noEditPoints="1"/>
            </p:cNvSpPr>
            <p:nvPr/>
          </p:nvSpPr>
          <p:spPr bwMode="auto">
            <a:xfrm>
              <a:off x="9048750" y="1884363"/>
              <a:ext cx="128588" cy="127000"/>
            </a:xfrm>
            <a:custGeom>
              <a:avLst/>
              <a:gdLst>
                <a:gd name="T0" fmla="*/ 326 w 728"/>
                <a:gd name="T1" fmla="*/ 124 h 727"/>
                <a:gd name="T2" fmla="*/ 253 w 728"/>
                <a:gd name="T3" fmla="*/ 148 h 727"/>
                <a:gd name="T4" fmla="*/ 193 w 728"/>
                <a:gd name="T5" fmla="*/ 193 h 727"/>
                <a:gd name="T6" fmla="*/ 149 w 728"/>
                <a:gd name="T7" fmla="*/ 252 h 727"/>
                <a:gd name="T8" fmla="*/ 125 w 728"/>
                <a:gd name="T9" fmla="*/ 324 h 727"/>
                <a:gd name="T10" fmla="*/ 125 w 728"/>
                <a:gd name="T11" fmla="*/ 402 h 727"/>
                <a:gd name="T12" fmla="*/ 149 w 728"/>
                <a:gd name="T13" fmla="*/ 474 h 727"/>
                <a:gd name="T14" fmla="*/ 193 w 728"/>
                <a:gd name="T15" fmla="*/ 535 h 727"/>
                <a:gd name="T16" fmla="*/ 253 w 728"/>
                <a:gd name="T17" fmla="*/ 578 h 727"/>
                <a:gd name="T18" fmla="*/ 326 w 728"/>
                <a:gd name="T19" fmla="*/ 602 h 727"/>
                <a:gd name="T20" fmla="*/ 404 w 728"/>
                <a:gd name="T21" fmla="*/ 602 h 727"/>
                <a:gd name="T22" fmla="*/ 476 w 728"/>
                <a:gd name="T23" fmla="*/ 578 h 727"/>
                <a:gd name="T24" fmla="*/ 536 w 728"/>
                <a:gd name="T25" fmla="*/ 535 h 727"/>
                <a:gd name="T26" fmla="*/ 580 w 728"/>
                <a:gd name="T27" fmla="*/ 474 h 727"/>
                <a:gd name="T28" fmla="*/ 604 w 728"/>
                <a:gd name="T29" fmla="*/ 402 h 727"/>
                <a:gd name="T30" fmla="*/ 604 w 728"/>
                <a:gd name="T31" fmla="*/ 324 h 727"/>
                <a:gd name="T32" fmla="*/ 580 w 728"/>
                <a:gd name="T33" fmla="*/ 252 h 727"/>
                <a:gd name="T34" fmla="*/ 536 w 728"/>
                <a:gd name="T35" fmla="*/ 193 h 727"/>
                <a:gd name="T36" fmla="*/ 476 w 728"/>
                <a:gd name="T37" fmla="*/ 148 h 727"/>
                <a:gd name="T38" fmla="*/ 404 w 728"/>
                <a:gd name="T39" fmla="*/ 124 h 727"/>
                <a:gd name="T40" fmla="*/ 364 w 728"/>
                <a:gd name="T41" fmla="*/ 0 h 727"/>
                <a:gd name="T42" fmla="*/ 462 w 728"/>
                <a:gd name="T43" fmla="*/ 14 h 727"/>
                <a:gd name="T44" fmla="*/ 548 w 728"/>
                <a:gd name="T45" fmla="*/ 50 h 727"/>
                <a:gd name="T46" fmla="*/ 622 w 728"/>
                <a:gd name="T47" fmla="*/ 106 h 727"/>
                <a:gd name="T48" fmla="*/ 679 w 728"/>
                <a:gd name="T49" fmla="*/ 180 h 727"/>
                <a:gd name="T50" fmla="*/ 715 w 728"/>
                <a:gd name="T51" fmla="*/ 267 h 727"/>
                <a:gd name="T52" fmla="*/ 728 w 728"/>
                <a:gd name="T53" fmla="*/ 364 h 727"/>
                <a:gd name="T54" fmla="*/ 715 w 728"/>
                <a:gd name="T55" fmla="*/ 460 h 727"/>
                <a:gd name="T56" fmla="*/ 679 w 728"/>
                <a:gd name="T57" fmla="*/ 547 h 727"/>
                <a:gd name="T58" fmla="*/ 622 w 728"/>
                <a:gd name="T59" fmla="*/ 620 h 727"/>
                <a:gd name="T60" fmla="*/ 548 w 728"/>
                <a:gd name="T61" fmla="*/ 678 h 727"/>
                <a:gd name="T62" fmla="*/ 462 w 728"/>
                <a:gd name="T63" fmla="*/ 714 h 727"/>
                <a:gd name="T64" fmla="*/ 364 w 728"/>
                <a:gd name="T65" fmla="*/ 727 h 727"/>
                <a:gd name="T66" fmla="*/ 268 w 728"/>
                <a:gd name="T67" fmla="*/ 714 h 727"/>
                <a:gd name="T68" fmla="*/ 181 w 728"/>
                <a:gd name="T69" fmla="*/ 678 h 727"/>
                <a:gd name="T70" fmla="*/ 108 w 728"/>
                <a:gd name="T71" fmla="*/ 620 h 727"/>
                <a:gd name="T72" fmla="*/ 50 w 728"/>
                <a:gd name="T73" fmla="*/ 547 h 727"/>
                <a:gd name="T74" fmla="*/ 14 w 728"/>
                <a:gd name="T75" fmla="*/ 460 h 727"/>
                <a:gd name="T76" fmla="*/ 0 w 728"/>
                <a:gd name="T77" fmla="*/ 364 h 727"/>
                <a:gd name="T78" fmla="*/ 14 w 728"/>
                <a:gd name="T79" fmla="*/ 267 h 727"/>
                <a:gd name="T80" fmla="*/ 50 w 728"/>
                <a:gd name="T81" fmla="*/ 180 h 727"/>
                <a:gd name="T82" fmla="*/ 108 w 728"/>
                <a:gd name="T83" fmla="*/ 106 h 727"/>
                <a:gd name="T84" fmla="*/ 181 w 728"/>
                <a:gd name="T85" fmla="*/ 50 h 727"/>
                <a:gd name="T86" fmla="*/ 268 w 728"/>
                <a:gd name="T87" fmla="*/ 14 h 727"/>
                <a:gd name="T88" fmla="*/ 364 w 728"/>
                <a:gd name="T89" fmla="*/ 0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8" h="727">
                  <a:moveTo>
                    <a:pt x="364" y="121"/>
                  </a:moveTo>
                  <a:lnTo>
                    <a:pt x="326" y="124"/>
                  </a:lnTo>
                  <a:lnTo>
                    <a:pt x="288" y="134"/>
                  </a:lnTo>
                  <a:lnTo>
                    <a:pt x="253" y="148"/>
                  </a:lnTo>
                  <a:lnTo>
                    <a:pt x="222" y="168"/>
                  </a:lnTo>
                  <a:lnTo>
                    <a:pt x="193" y="193"/>
                  </a:lnTo>
                  <a:lnTo>
                    <a:pt x="169" y="220"/>
                  </a:lnTo>
                  <a:lnTo>
                    <a:pt x="149" y="252"/>
                  </a:lnTo>
                  <a:lnTo>
                    <a:pt x="134" y="286"/>
                  </a:lnTo>
                  <a:lnTo>
                    <a:pt x="125" y="324"/>
                  </a:lnTo>
                  <a:lnTo>
                    <a:pt x="122" y="364"/>
                  </a:lnTo>
                  <a:lnTo>
                    <a:pt x="125" y="402"/>
                  </a:lnTo>
                  <a:lnTo>
                    <a:pt x="134" y="440"/>
                  </a:lnTo>
                  <a:lnTo>
                    <a:pt x="149" y="474"/>
                  </a:lnTo>
                  <a:lnTo>
                    <a:pt x="169" y="506"/>
                  </a:lnTo>
                  <a:lnTo>
                    <a:pt x="193" y="535"/>
                  </a:lnTo>
                  <a:lnTo>
                    <a:pt x="222" y="559"/>
                  </a:lnTo>
                  <a:lnTo>
                    <a:pt x="253" y="578"/>
                  </a:lnTo>
                  <a:lnTo>
                    <a:pt x="288" y="594"/>
                  </a:lnTo>
                  <a:lnTo>
                    <a:pt x="326" y="602"/>
                  </a:lnTo>
                  <a:lnTo>
                    <a:pt x="364" y="606"/>
                  </a:lnTo>
                  <a:lnTo>
                    <a:pt x="404" y="602"/>
                  </a:lnTo>
                  <a:lnTo>
                    <a:pt x="441" y="594"/>
                  </a:lnTo>
                  <a:lnTo>
                    <a:pt x="476" y="578"/>
                  </a:lnTo>
                  <a:lnTo>
                    <a:pt x="508" y="559"/>
                  </a:lnTo>
                  <a:lnTo>
                    <a:pt x="536" y="535"/>
                  </a:lnTo>
                  <a:lnTo>
                    <a:pt x="560" y="506"/>
                  </a:lnTo>
                  <a:lnTo>
                    <a:pt x="580" y="474"/>
                  </a:lnTo>
                  <a:lnTo>
                    <a:pt x="595" y="440"/>
                  </a:lnTo>
                  <a:lnTo>
                    <a:pt x="604" y="402"/>
                  </a:lnTo>
                  <a:lnTo>
                    <a:pt x="607" y="364"/>
                  </a:lnTo>
                  <a:lnTo>
                    <a:pt x="604" y="324"/>
                  </a:lnTo>
                  <a:lnTo>
                    <a:pt x="595" y="286"/>
                  </a:lnTo>
                  <a:lnTo>
                    <a:pt x="580" y="252"/>
                  </a:lnTo>
                  <a:lnTo>
                    <a:pt x="560" y="220"/>
                  </a:lnTo>
                  <a:lnTo>
                    <a:pt x="536" y="193"/>
                  </a:lnTo>
                  <a:lnTo>
                    <a:pt x="508" y="168"/>
                  </a:lnTo>
                  <a:lnTo>
                    <a:pt x="476" y="148"/>
                  </a:lnTo>
                  <a:lnTo>
                    <a:pt x="441" y="134"/>
                  </a:lnTo>
                  <a:lnTo>
                    <a:pt x="404" y="124"/>
                  </a:lnTo>
                  <a:lnTo>
                    <a:pt x="364" y="121"/>
                  </a:lnTo>
                  <a:close/>
                  <a:moveTo>
                    <a:pt x="364" y="0"/>
                  </a:moveTo>
                  <a:lnTo>
                    <a:pt x="414" y="4"/>
                  </a:lnTo>
                  <a:lnTo>
                    <a:pt x="462" y="14"/>
                  </a:lnTo>
                  <a:lnTo>
                    <a:pt x="506" y="29"/>
                  </a:lnTo>
                  <a:lnTo>
                    <a:pt x="548" y="50"/>
                  </a:lnTo>
                  <a:lnTo>
                    <a:pt x="587" y="75"/>
                  </a:lnTo>
                  <a:lnTo>
                    <a:pt x="622" y="106"/>
                  </a:lnTo>
                  <a:lnTo>
                    <a:pt x="652" y="142"/>
                  </a:lnTo>
                  <a:lnTo>
                    <a:pt x="679" y="180"/>
                  </a:lnTo>
                  <a:lnTo>
                    <a:pt x="700" y="222"/>
                  </a:lnTo>
                  <a:lnTo>
                    <a:pt x="715" y="267"/>
                  </a:lnTo>
                  <a:lnTo>
                    <a:pt x="725" y="314"/>
                  </a:lnTo>
                  <a:lnTo>
                    <a:pt x="728" y="364"/>
                  </a:lnTo>
                  <a:lnTo>
                    <a:pt x="725" y="412"/>
                  </a:lnTo>
                  <a:lnTo>
                    <a:pt x="715" y="460"/>
                  </a:lnTo>
                  <a:lnTo>
                    <a:pt x="700" y="505"/>
                  </a:lnTo>
                  <a:lnTo>
                    <a:pt x="679" y="547"/>
                  </a:lnTo>
                  <a:lnTo>
                    <a:pt x="652" y="586"/>
                  </a:lnTo>
                  <a:lnTo>
                    <a:pt x="622" y="620"/>
                  </a:lnTo>
                  <a:lnTo>
                    <a:pt x="587" y="651"/>
                  </a:lnTo>
                  <a:lnTo>
                    <a:pt x="548" y="678"/>
                  </a:lnTo>
                  <a:lnTo>
                    <a:pt x="506" y="699"/>
                  </a:lnTo>
                  <a:lnTo>
                    <a:pt x="462" y="714"/>
                  </a:lnTo>
                  <a:lnTo>
                    <a:pt x="414" y="724"/>
                  </a:lnTo>
                  <a:lnTo>
                    <a:pt x="364" y="727"/>
                  </a:lnTo>
                  <a:lnTo>
                    <a:pt x="316" y="724"/>
                  </a:lnTo>
                  <a:lnTo>
                    <a:pt x="268" y="714"/>
                  </a:lnTo>
                  <a:lnTo>
                    <a:pt x="223" y="699"/>
                  </a:lnTo>
                  <a:lnTo>
                    <a:pt x="181" y="678"/>
                  </a:lnTo>
                  <a:lnTo>
                    <a:pt x="142" y="651"/>
                  </a:lnTo>
                  <a:lnTo>
                    <a:pt x="108" y="620"/>
                  </a:lnTo>
                  <a:lnTo>
                    <a:pt x="77" y="586"/>
                  </a:lnTo>
                  <a:lnTo>
                    <a:pt x="50" y="547"/>
                  </a:lnTo>
                  <a:lnTo>
                    <a:pt x="29" y="505"/>
                  </a:lnTo>
                  <a:lnTo>
                    <a:pt x="14" y="460"/>
                  </a:lnTo>
                  <a:lnTo>
                    <a:pt x="4" y="412"/>
                  </a:lnTo>
                  <a:lnTo>
                    <a:pt x="0" y="364"/>
                  </a:lnTo>
                  <a:lnTo>
                    <a:pt x="4" y="314"/>
                  </a:lnTo>
                  <a:lnTo>
                    <a:pt x="14" y="267"/>
                  </a:lnTo>
                  <a:lnTo>
                    <a:pt x="29" y="222"/>
                  </a:lnTo>
                  <a:lnTo>
                    <a:pt x="50" y="180"/>
                  </a:lnTo>
                  <a:lnTo>
                    <a:pt x="77" y="142"/>
                  </a:lnTo>
                  <a:lnTo>
                    <a:pt x="108" y="106"/>
                  </a:lnTo>
                  <a:lnTo>
                    <a:pt x="142" y="75"/>
                  </a:lnTo>
                  <a:lnTo>
                    <a:pt x="181" y="50"/>
                  </a:lnTo>
                  <a:lnTo>
                    <a:pt x="223" y="29"/>
                  </a:lnTo>
                  <a:lnTo>
                    <a:pt x="268" y="14"/>
                  </a:lnTo>
                  <a:lnTo>
                    <a:pt x="316" y="4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0" name="Freeform 32"/>
            <p:cNvSpPr>
              <a:spLocks/>
            </p:cNvSpPr>
            <p:nvPr/>
          </p:nvSpPr>
          <p:spPr bwMode="auto">
            <a:xfrm>
              <a:off x="9009063" y="1998663"/>
              <a:ext cx="90488" cy="98425"/>
            </a:xfrm>
            <a:custGeom>
              <a:avLst/>
              <a:gdLst>
                <a:gd name="T0" fmla="*/ 242 w 511"/>
                <a:gd name="T1" fmla="*/ 0 h 557"/>
                <a:gd name="T2" fmla="*/ 257 w 511"/>
                <a:gd name="T3" fmla="*/ 3 h 557"/>
                <a:gd name="T4" fmla="*/ 272 w 511"/>
                <a:gd name="T5" fmla="*/ 9 h 557"/>
                <a:gd name="T6" fmla="*/ 285 w 511"/>
                <a:gd name="T7" fmla="*/ 19 h 557"/>
                <a:gd name="T8" fmla="*/ 294 w 511"/>
                <a:gd name="T9" fmla="*/ 31 h 557"/>
                <a:gd name="T10" fmla="*/ 301 w 511"/>
                <a:gd name="T11" fmla="*/ 46 h 557"/>
                <a:gd name="T12" fmla="*/ 303 w 511"/>
                <a:gd name="T13" fmla="*/ 61 h 557"/>
                <a:gd name="T14" fmla="*/ 301 w 511"/>
                <a:gd name="T15" fmla="*/ 77 h 557"/>
                <a:gd name="T16" fmla="*/ 294 w 511"/>
                <a:gd name="T17" fmla="*/ 91 h 557"/>
                <a:gd name="T18" fmla="*/ 161 w 511"/>
                <a:gd name="T19" fmla="*/ 321 h 557"/>
                <a:gd name="T20" fmla="*/ 199 w 511"/>
                <a:gd name="T21" fmla="*/ 323 h 557"/>
                <a:gd name="T22" fmla="*/ 218 w 511"/>
                <a:gd name="T23" fmla="*/ 327 h 557"/>
                <a:gd name="T24" fmla="*/ 233 w 511"/>
                <a:gd name="T25" fmla="*/ 336 h 557"/>
                <a:gd name="T26" fmla="*/ 246 w 511"/>
                <a:gd name="T27" fmla="*/ 351 h 557"/>
                <a:gd name="T28" fmla="*/ 266 w 511"/>
                <a:gd name="T29" fmla="*/ 382 h 557"/>
                <a:gd name="T30" fmla="*/ 397 w 511"/>
                <a:gd name="T31" fmla="*/ 155 h 557"/>
                <a:gd name="T32" fmla="*/ 407 w 511"/>
                <a:gd name="T33" fmla="*/ 143 h 557"/>
                <a:gd name="T34" fmla="*/ 420 w 511"/>
                <a:gd name="T35" fmla="*/ 133 h 557"/>
                <a:gd name="T36" fmla="*/ 435 w 511"/>
                <a:gd name="T37" fmla="*/ 127 h 557"/>
                <a:gd name="T38" fmla="*/ 450 w 511"/>
                <a:gd name="T39" fmla="*/ 125 h 557"/>
                <a:gd name="T40" fmla="*/ 465 w 511"/>
                <a:gd name="T41" fmla="*/ 127 h 557"/>
                <a:gd name="T42" fmla="*/ 480 w 511"/>
                <a:gd name="T43" fmla="*/ 133 h 557"/>
                <a:gd name="T44" fmla="*/ 493 w 511"/>
                <a:gd name="T45" fmla="*/ 143 h 557"/>
                <a:gd name="T46" fmla="*/ 502 w 511"/>
                <a:gd name="T47" fmla="*/ 156 h 557"/>
                <a:gd name="T48" fmla="*/ 509 w 511"/>
                <a:gd name="T49" fmla="*/ 171 h 557"/>
                <a:gd name="T50" fmla="*/ 511 w 511"/>
                <a:gd name="T51" fmla="*/ 186 h 557"/>
                <a:gd name="T52" fmla="*/ 509 w 511"/>
                <a:gd name="T53" fmla="*/ 201 h 557"/>
                <a:gd name="T54" fmla="*/ 502 w 511"/>
                <a:gd name="T55" fmla="*/ 216 h 557"/>
                <a:gd name="T56" fmla="*/ 323 w 511"/>
                <a:gd name="T57" fmla="*/ 527 h 557"/>
                <a:gd name="T58" fmla="*/ 313 w 511"/>
                <a:gd name="T59" fmla="*/ 540 h 557"/>
                <a:gd name="T60" fmla="*/ 302 w 511"/>
                <a:gd name="T61" fmla="*/ 548 h 557"/>
                <a:gd name="T62" fmla="*/ 287 w 511"/>
                <a:gd name="T63" fmla="*/ 555 h 557"/>
                <a:gd name="T64" fmla="*/ 272 w 511"/>
                <a:gd name="T65" fmla="*/ 557 h 557"/>
                <a:gd name="T66" fmla="*/ 270 w 511"/>
                <a:gd name="T67" fmla="*/ 557 h 557"/>
                <a:gd name="T68" fmla="*/ 255 w 511"/>
                <a:gd name="T69" fmla="*/ 555 h 557"/>
                <a:gd name="T70" fmla="*/ 241 w 511"/>
                <a:gd name="T71" fmla="*/ 550 h 557"/>
                <a:gd name="T72" fmla="*/ 230 w 511"/>
                <a:gd name="T73" fmla="*/ 542 h 557"/>
                <a:gd name="T74" fmla="*/ 220 w 511"/>
                <a:gd name="T75" fmla="*/ 530 h 557"/>
                <a:gd name="T76" fmla="*/ 161 w 511"/>
                <a:gd name="T77" fmla="*/ 442 h 557"/>
                <a:gd name="T78" fmla="*/ 56 w 511"/>
                <a:gd name="T79" fmla="*/ 436 h 557"/>
                <a:gd name="T80" fmla="*/ 41 w 511"/>
                <a:gd name="T81" fmla="*/ 434 h 557"/>
                <a:gd name="T82" fmla="*/ 27 w 511"/>
                <a:gd name="T83" fmla="*/ 427 h 557"/>
                <a:gd name="T84" fmla="*/ 15 w 511"/>
                <a:gd name="T85" fmla="*/ 417 h 557"/>
                <a:gd name="T86" fmla="*/ 6 w 511"/>
                <a:gd name="T87" fmla="*/ 405 h 557"/>
                <a:gd name="T88" fmla="*/ 1 w 511"/>
                <a:gd name="T89" fmla="*/ 389 h 557"/>
                <a:gd name="T90" fmla="*/ 0 w 511"/>
                <a:gd name="T91" fmla="*/ 375 h 557"/>
                <a:gd name="T92" fmla="*/ 2 w 511"/>
                <a:gd name="T93" fmla="*/ 359 h 557"/>
                <a:gd name="T94" fmla="*/ 7 w 511"/>
                <a:gd name="T95" fmla="*/ 345 h 557"/>
                <a:gd name="T96" fmla="*/ 189 w 511"/>
                <a:gd name="T97" fmla="*/ 31 h 557"/>
                <a:gd name="T98" fmla="*/ 199 w 511"/>
                <a:gd name="T99" fmla="*/ 18 h 557"/>
                <a:gd name="T100" fmla="*/ 212 w 511"/>
                <a:gd name="T101" fmla="*/ 8 h 557"/>
                <a:gd name="T102" fmla="*/ 227 w 511"/>
                <a:gd name="T103" fmla="*/ 3 h 557"/>
                <a:gd name="T104" fmla="*/ 242 w 511"/>
                <a:gd name="T105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1" h="557">
                  <a:moveTo>
                    <a:pt x="242" y="0"/>
                  </a:moveTo>
                  <a:lnTo>
                    <a:pt x="257" y="3"/>
                  </a:lnTo>
                  <a:lnTo>
                    <a:pt x="272" y="9"/>
                  </a:lnTo>
                  <a:lnTo>
                    <a:pt x="285" y="19"/>
                  </a:lnTo>
                  <a:lnTo>
                    <a:pt x="294" y="31"/>
                  </a:lnTo>
                  <a:lnTo>
                    <a:pt x="301" y="46"/>
                  </a:lnTo>
                  <a:lnTo>
                    <a:pt x="303" y="61"/>
                  </a:lnTo>
                  <a:lnTo>
                    <a:pt x="301" y="77"/>
                  </a:lnTo>
                  <a:lnTo>
                    <a:pt x="294" y="91"/>
                  </a:lnTo>
                  <a:lnTo>
                    <a:pt x="161" y="321"/>
                  </a:lnTo>
                  <a:lnTo>
                    <a:pt x="199" y="323"/>
                  </a:lnTo>
                  <a:lnTo>
                    <a:pt x="218" y="327"/>
                  </a:lnTo>
                  <a:lnTo>
                    <a:pt x="233" y="336"/>
                  </a:lnTo>
                  <a:lnTo>
                    <a:pt x="246" y="351"/>
                  </a:lnTo>
                  <a:lnTo>
                    <a:pt x="266" y="382"/>
                  </a:lnTo>
                  <a:lnTo>
                    <a:pt x="397" y="155"/>
                  </a:lnTo>
                  <a:lnTo>
                    <a:pt x="407" y="143"/>
                  </a:lnTo>
                  <a:lnTo>
                    <a:pt x="420" y="133"/>
                  </a:lnTo>
                  <a:lnTo>
                    <a:pt x="435" y="127"/>
                  </a:lnTo>
                  <a:lnTo>
                    <a:pt x="450" y="125"/>
                  </a:lnTo>
                  <a:lnTo>
                    <a:pt x="465" y="127"/>
                  </a:lnTo>
                  <a:lnTo>
                    <a:pt x="480" y="133"/>
                  </a:lnTo>
                  <a:lnTo>
                    <a:pt x="493" y="143"/>
                  </a:lnTo>
                  <a:lnTo>
                    <a:pt x="502" y="156"/>
                  </a:lnTo>
                  <a:lnTo>
                    <a:pt x="509" y="171"/>
                  </a:lnTo>
                  <a:lnTo>
                    <a:pt x="511" y="186"/>
                  </a:lnTo>
                  <a:lnTo>
                    <a:pt x="509" y="201"/>
                  </a:lnTo>
                  <a:lnTo>
                    <a:pt x="502" y="216"/>
                  </a:lnTo>
                  <a:lnTo>
                    <a:pt x="323" y="527"/>
                  </a:lnTo>
                  <a:lnTo>
                    <a:pt x="313" y="540"/>
                  </a:lnTo>
                  <a:lnTo>
                    <a:pt x="302" y="548"/>
                  </a:lnTo>
                  <a:lnTo>
                    <a:pt x="287" y="555"/>
                  </a:lnTo>
                  <a:lnTo>
                    <a:pt x="272" y="557"/>
                  </a:lnTo>
                  <a:lnTo>
                    <a:pt x="270" y="557"/>
                  </a:lnTo>
                  <a:lnTo>
                    <a:pt x="255" y="555"/>
                  </a:lnTo>
                  <a:lnTo>
                    <a:pt x="241" y="550"/>
                  </a:lnTo>
                  <a:lnTo>
                    <a:pt x="230" y="542"/>
                  </a:lnTo>
                  <a:lnTo>
                    <a:pt x="220" y="530"/>
                  </a:lnTo>
                  <a:lnTo>
                    <a:pt x="161" y="442"/>
                  </a:lnTo>
                  <a:lnTo>
                    <a:pt x="56" y="436"/>
                  </a:lnTo>
                  <a:lnTo>
                    <a:pt x="41" y="434"/>
                  </a:lnTo>
                  <a:lnTo>
                    <a:pt x="27" y="427"/>
                  </a:lnTo>
                  <a:lnTo>
                    <a:pt x="15" y="417"/>
                  </a:lnTo>
                  <a:lnTo>
                    <a:pt x="6" y="405"/>
                  </a:lnTo>
                  <a:lnTo>
                    <a:pt x="1" y="389"/>
                  </a:lnTo>
                  <a:lnTo>
                    <a:pt x="0" y="375"/>
                  </a:lnTo>
                  <a:lnTo>
                    <a:pt x="2" y="359"/>
                  </a:lnTo>
                  <a:lnTo>
                    <a:pt x="7" y="345"/>
                  </a:lnTo>
                  <a:lnTo>
                    <a:pt x="189" y="31"/>
                  </a:lnTo>
                  <a:lnTo>
                    <a:pt x="199" y="18"/>
                  </a:lnTo>
                  <a:lnTo>
                    <a:pt x="212" y="8"/>
                  </a:lnTo>
                  <a:lnTo>
                    <a:pt x="227" y="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1" name="Freeform 33"/>
            <p:cNvSpPr>
              <a:spLocks/>
            </p:cNvSpPr>
            <p:nvPr/>
          </p:nvSpPr>
          <p:spPr bwMode="auto">
            <a:xfrm>
              <a:off x="9126538" y="2000250"/>
              <a:ext cx="90488" cy="96837"/>
            </a:xfrm>
            <a:custGeom>
              <a:avLst/>
              <a:gdLst>
                <a:gd name="T0" fmla="*/ 270 w 511"/>
                <a:gd name="T1" fmla="*/ 0 h 553"/>
                <a:gd name="T2" fmla="*/ 285 w 511"/>
                <a:gd name="T3" fmla="*/ 2 h 553"/>
                <a:gd name="T4" fmla="*/ 300 w 511"/>
                <a:gd name="T5" fmla="*/ 7 h 553"/>
                <a:gd name="T6" fmla="*/ 312 w 511"/>
                <a:gd name="T7" fmla="*/ 17 h 553"/>
                <a:gd name="T8" fmla="*/ 322 w 511"/>
                <a:gd name="T9" fmla="*/ 30 h 553"/>
                <a:gd name="T10" fmla="*/ 502 w 511"/>
                <a:gd name="T11" fmla="*/ 341 h 553"/>
                <a:gd name="T12" fmla="*/ 509 w 511"/>
                <a:gd name="T13" fmla="*/ 355 h 553"/>
                <a:gd name="T14" fmla="*/ 511 w 511"/>
                <a:gd name="T15" fmla="*/ 371 h 553"/>
                <a:gd name="T16" fmla="*/ 509 w 511"/>
                <a:gd name="T17" fmla="*/ 385 h 553"/>
                <a:gd name="T18" fmla="*/ 503 w 511"/>
                <a:gd name="T19" fmla="*/ 401 h 553"/>
                <a:gd name="T20" fmla="*/ 495 w 511"/>
                <a:gd name="T21" fmla="*/ 413 h 553"/>
                <a:gd name="T22" fmla="*/ 482 w 511"/>
                <a:gd name="T23" fmla="*/ 423 h 553"/>
                <a:gd name="T24" fmla="*/ 469 w 511"/>
                <a:gd name="T25" fmla="*/ 430 h 553"/>
                <a:gd name="T26" fmla="*/ 454 w 511"/>
                <a:gd name="T27" fmla="*/ 432 h 553"/>
                <a:gd name="T28" fmla="*/ 349 w 511"/>
                <a:gd name="T29" fmla="*/ 438 h 553"/>
                <a:gd name="T30" fmla="*/ 291 w 511"/>
                <a:gd name="T31" fmla="*/ 526 h 553"/>
                <a:gd name="T32" fmla="*/ 281 w 511"/>
                <a:gd name="T33" fmla="*/ 538 h 553"/>
                <a:gd name="T34" fmla="*/ 269 w 511"/>
                <a:gd name="T35" fmla="*/ 546 h 553"/>
                <a:gd name="T36" fmla="*/ 255 w 511"/>
                <a:gd name="T37" fmla="*/ 551 h 553"/>
                <a:gd name="T38" fmla="*/ 240 w 511"/>
                <a:gd name="T39" fmla="*/ 553 h 553"/>
                <a:gd name="T40" fmla="*/ 238 w 511"/>
                <a:gd name="T41" fmla="*/ 553 h 553"/>
                <a:gd name="T42" fmla="*/ 222 w 511"/>
                <a:gd name="T43" fmla="*/ 551 h 553"/>
                <a:gd name="T44" fmla="*/ 209 w 511"/>
                <a:gd name="T45" fmla="*/ 544 h 553"/>
                <a:gd name="T46" fmla="*/ 197 w 511"/>
                <a:gd name="T47" fmla="*/ 536 h 553"/>
                <a:gd name="T48" fmla="*/ 187 w 511"/>
                <a:gd name="T49" fmla="*/ 523 h 553"/>
                <a:gd name="T50" fmla="*/ 9 w 511"/>
                <a:gd name="T51" fmla="*/ 213 h 553"/>
                <a:gd name="T52" fmla="*/ 2 w 511"/>
                <a:gd name="T53" fmla="*/ 199 h 553"/>
                <a:gd name="T54" fmla="*/ 0 w 511"/>
                <a:gd name="T55" fmla="*/ 183 h 553"/>
                <a:gd name="T56" fmla="*/ 2 w 511"/>
                <a:gd name="T57" fmla="*/ 168 h 553"/>
                <a:gd name="T58" fmla="*/ 9 w 511"/>
                <a:gd name="T59" fmla="*/ 153 h 553"/>
                <a:gd name="T60" fmla="*/ 18 w 511"/>
                <a:gd name="T61" fmla="*/ 140 h 553"/>
                <a:gd name="T62" fmla="*/ 31 w 511"/>
                <a:gd name="T63" fmla="*/ 130 h 553"/>
                <a:gd name="T64" fmla="*/ 45 w 511"/>
                <a:gd name="T65" fmla="*/ 125 h 553"/>
                <a:gd name="T66" fmla="*/ 61 w 511"/>
                <a:gd name="T67" fmla="*/ 122 h 553"/>
                <a:gd name="T68" fmla="*/ 76 w 511"/>
                <a:gd name="T69" fmla="*/ 125 h 553"/>
                <a:gd name="T70" fmla="*/ 91 w 511"/>
                <a:gd name="T71" fmla="*/ 130 h 553"/>
                <a:gd name="T72" fmla="*/ 104 w 511"/>
                <a:gd name="T73" fmla="*/ 140 h 553"/>
                <a:gd name="T74" fmla="*/ 114 w 511"/>
                <a:gd name="T75" fmla="*/ 152 h 553"/>
                <a:gd name="T76" fmla="*/ 243 w 511"/>
                <a:gd name="T77" fmla="*/ 378 h 553"/>
                <a:gd name="T78" fmla="*/ 264 w 511"/>
                <a:gd name="T79" fmla="*/ 347 h 553"/>
                <a:gd name="T80" fmla="*/ 277 w 511"/>
                <a:gd name="T81" fmla="*/ 332 h 553"/>
                <a:gd name="T82" fmla="*/ 293 w 511"/>
                <a:gd name="T83" fmla="*/ 323 h 553"/>
                <a:gd name="T84" fmla="*/ 311 w 511"/>
                <a:gd name="T85" fmla="*/ 319 h 553"/>
                <a:gd name="T86" fmla="*/ 349 w 511"/>
                <a:gd name="T87" fmla="*/ 317 h 553"/>
                <a:gd name="T88" fmla="*/ 217 w 511"/>
                <a:gd name="T89" fmla="*/ 90 h 553"/>
                <a:gd name="T90" fmla="*/ 211 w 511"/>
                <a:gd name="T91" fmla="*/ 75 h 553"/>
                <a:gd name="T92" fmla="*/ 209 w 511"/>
                <a:gd name="T93" fmla="*/ 59 h 553"/>
                <a:gd name="T94" fmla="*/ 211 w 511"/>
                <a:gd name="T95" fmla="*/ 44 h 553"/>
                <a:gd name="T96" fmla="*/ 217 w 511"/>
                <a:gd name="T97" fmla="*/ 30 h 553"/>
                <a:gd name="T98" fmla="*/ 227 w 511"/>
                <a:gd name="T99" fmla="*/ 17 h 553"/>
                <a:gd name="T100" fmla="*/ 240 w 511"/>
                <a:gd name="T101" fmla="*/ 7 h 553"/>
                <a:gd name="T102" fmla="*/ 255 w 511"/>
                <a:gd name="T103" fmla="*/ 2 h 553"/>
                <a:gd name="T104" fmla="*/ 270 w 511"/>
                <a:gd name="T105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1" h="553">
                  <a:moveTo>
                    <a:pt x="270" y="0"/>
                  </a:moveTo>
                  <a:lnTo>
                    <a:pt x="285" y="2"/>
                  </a:lnTo>
                  <a:lnTo>
                    <a:pt x="300" y="7"/>
                  </a:lnTo>
                  <a:lnTo>
                    <a:pt x="312" y="17"/>
                  </a:lnTo>
                  <a:lnTo>
                    <a:pt x="322" y="30"/>
                  </a:lnTo>
                  <a:lnTo>
                    <a:pt x="502" y="341"/>
                  </a:lnTo>
                  <a:lnTo>
                    <a:pt x="509" y="355"/>
                  </a:lnTo>
                  <a:lnTo>
                    <a:pt x="511" y="371"/>
                  </a:lnTo>
                  <a:lnTo>
                    <a:pt x="509" y="385"/>
                  </a:lnTo>
                  <a:lnTo>
                    <a:pt x="503" y="401"/>
                  </a:lnTo>
                  <a:lnTo>
                    <a:pt x="495" y="413"/>
                  </a:lnTo>
                  <a:lnTo>
                    <a:pt x="482" y="423"/>
                  </a:lnTo>
                  <a:lnTo>
                    <a:pt x="469" y="430"/>
                  </a:lnTo>
                  <a:lnTo>
                    <a:pt x="454" y="432"/>
                  </a:lnTo>
                  <a:lnTo>
                    <a:pt x="349" y="438"/>
                  </a:lnTo>
                  <a:lnTo>
                    <a:pt x="291" y="526"/>
                  </a:lnTo>
                  <a:lnTo>
                    <a:pt x="281" y="538"/>
                  </a:lnTo>
                  <a:lnTo>
                    <a:pt x="269" y="546"/>
                  </a:lnTo>
                  <a:lnTo>
                    <a:pt x="255" y="551"/>
                  </a:lnTo>
                  <a:lnTo>
                    <a:pt x="240" y="553"/>
                  </a:lnTo>
                  <a:lnTo>
                    <a:pt x="238" y="553"/>
                  </a:lnTo>
                  <a:lnTo>
                    <a:pt x="222" y="551"/>
                  </a:lnTo>
                  <a:lnTo>
                    <a:pt x="209" y="544"/>
                  </a:lnTo>
                  <a:lnTo>
                    <a:pt x="197" y="536"/>
                  </a:lnTo>
                  <a:lnTo>
                    <a:pt x="187" y="523"/>
                  </a:lnTo>
                  <a:lnTo>
                    <a:pt x="9" y="213"/>
                  </a:lnTo>
                  <a:lnTo>
                    <a:pt x="2" y="199"/>
                  </a:lnTo>
                  <a:lnTo>
                    <a:pt x="0" y="183"/>
                  </a:lnTo>
                  <a:lnTo>
                    <a:pt x="2" y="168"/>
                  </a:lnTo>
                  <a:lnTo>
                    <a:pt x="9" y="153"/>
                  </a:lnTo>
                  <a:lnTo>
                    <a:pt x="18" y="140"/>
                  </a:lnTo>
                  <a:lnTo>
                    <a:pt x="31" y="130"/>
                  </a:lnTo>
                  <a:lnTo>
                    <a:pt x="45" y="125"/>
                  </a:lnTo>
                  <a:lnTo>
                    <a:pt x="61" y="122"/>
                  </a:lnTo>
                  <a:lnTo>
                    <a:pt x="76" y="125"/>
                  </a:lnTo>
                  <a:lnTo>
                    <a:pt x="91" y="130"/>
                  </a:lnTo>
                  <a:lnTo>
                    <a:pt x="104" y="140"/>
                  </a:lnTo>
                  <a:lnTo>
                    <a:pt x="114" y="152"/>
                  </a:lnTo>
                  <a:lnTo>
                    <a:pt x="243" y="378"/>
                  </a:lnTo>
                  <a:lnTo>
                    <a:pt x="264" y="347"/>
                  </a:lnTo>
                  <a:lnTo>
                    <a:pt x="277" y="332"/>
                  </a:lnTo>
                  <a:lnTo>
                    <a:pt x="293" y="323"/>
                  </a:lnTo>
                  <a:lnTo>
                    <a:pt x="311" y="319"/>
                  </a:lnTo>
                  <a:lnTo>
                    <a:pt x="349" y="317"/>
                  </a:lnTo>
                  <a:lnTo>
                    <a:pt x="217" y="90"/>
                  </a:lnTo>
                  <a:lnTo>
                    <a:pt x="211" y="75"/>
                  </a:lnTo>
                  <a:lnTo>
                    <a:pt x="209" y="59"/>
                  </a:lnTo>
                  <a:lnTo>
                    <a:pt x="211" y="44"/>
                  </a:lnTo>
                  <a:lnTo>
                    <a:pt x="217" y="30"/>
                  </a:lnTo>
                  <a:lnTo>
                    <a:pt x="227" y="17"/>
                  </a:lnTo>
                  <a:lnTo>
                    <a:pt x="240" y="7"/>
                  </a:lnTo>
                  <a:lnTo>
                    <a:pt x="255" y="2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2" name="Freeform 34"/>
            <p:cNvSpPr>
              <a:spLocks/>
            </p:cNvSpPr>
            <p:nvPr/>
          </p:nvSpPr>
          <p:spPr bwMode="auto">
            <a:xfrm>
              <a:off x="8813800" y="1733550"/>
              <a:ext cx="85725" cy="22225"/>
            </a:xfrm>
            <a:custGeom>
              <a:avLst/>
              <a:gdLst>
                <a:gd name="T0" fmla="*/ 61 w 486"/>
                <a:gd name="T1" fmla="*/ 0 h 121"/>
                <a:gd name="T2" fmla="*/ 425 w 486"/>
                <a:gd name="T3" fmla="*/ 0 h 121"/>
                <a:gd name="T4" fmla="*/ 444 w 486"/>
                <a:gd name="T5" fmla="*/ 3 h 121"/>
                <a:gd name="T6" fmla="*/ 460 w 486"/>
                <a:gd name="T7" fmla="*/ 12 h 121"/>
                <a:gd name="T8" fmla="*/ 474 w 486"/>
                <a:gd name="T9" fmla="*/ 25 h 121"/>
                <a:gd name="T10" fmla="*/ 483 w 486"/>
                <a:gd name="T11" fmla="*/ 42 h 121"/>
                <a:gd name="T12" fmla="*/ 486 w 486"/>
                <a:gd name="T13" fmla="*/ 61 h 121"/>
                <a:gd name="T14" fmla="*/ 483 w 486"/>
                <a:gd name="T15" fmla="*/ 80 h 121"/>
                <a:gd name="T16" fmla="*/ 474 w 486"/>
                <a:gd name="T17" fmla="*/ 97 h 121"/>
                <a:gd name="T18" fmla="*/ 460 w 486"/>
                <a:gd name="T19" fmla="*/ 109 h 121"/>
                <a:gd name="T20" fmla="*/ 444 w 486"/>
                <a:gd name="T21" fmla="*/ 118 h 121"/>
                <a:gd name="T22" fmla="*/ 425 w 486"/>
                <a:gd name="T23" fmla="*/ 121 h 121"/>
                <a:gd name="T24" fmla="*/ 61 w 486"/>
                <a:gd name="T25" fmla="*/ 121 h 121"/>
                <a:gd name="T26" fmla="*/ 42 w 486"/>
                <a:gd name="T27" fmla="*/ 118 h 121"/>
                <a:gd name="T28" fmla="*/ 26 w 486"/>
                <a:gd name="T29" fmla="*/ 109 h 121"/>
                <a:gd name="T30" fmla="*/ 12 w 486"/>
                <a:gd name="T31" fmla="*/ 97 h 121"/>
                <a:gd name="T32" fmla="*/ 3 w 486"/>
                <a:gd name="T33" fmla="*/ 80 h 121"/>
                <a:gd name="T34" fmla="*/ 0 w 486"/>
                <a:gd name="T35" fmla="*/ 61 h 121"/>
                <a:gd name="T36" fmla="*/ 3 w 486"/>
                <a:gd name="T37" fmla="*/ 42 h 121"/>
                <a:gd name="T38" fmla="*/ 12 w 486"/>
                <a:gd name="T39" fmla="*/ 25 h 121"/>
                <a:gd name="T40" fmla="*/ 26 w 486"/>
                <a:gd name="T41" fmla="*/ 12 h 121"/>
                <a:gd name="T42" fmla="*/ 42 w 486"/>
                <a:gd name="T43" fmla="*/ 3 h 121"/>
                <a:gd name="T44" fmla="*/ 61 w 486"/>
                <a:gd name="T4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6" h="121">
                  <a:moveTo>
                    <a:pt x="61" y="0"/>
                  </a:moveTo>
                  <a:lnTo>
                    <a:pt x="425" y="0"/>
                  </a:lnTo>
                  <a:lnTo>
                    <a:pt x="444" y="3"/>
                  </a:lnTo>
                  <a:lnTo>
                    <a:pt x="460" y="12"/>
                  </a:lnTo>
                  <a:lnTo>
                    <a:pt x="474" y="25"/>
                  </a:lnTo>
                  <a:lnTo>
                    <a:pt x="483" y="42"/>
                  </a:lnTo>
                  <a:lnTo>
                    <a:pt x="486" y="61"/>
                  </a:lnTo>
                  <a:lnTo>
                    <a:pt x="483" y="80"/>
                  </a:lnTo>
                  <a:lnTo>
                    <a:pt x="474" y="97"/>
                  </a:lnTo>
                  <a:lnTo>
                    <a:pt x="460" y="109"/>
                  </a:lnTo>
                  <a:lnTo>
                    <a:pt x="444" y="118"/>
                  </a:lnTo>
                  <a:lnTo>
                    <a:pt x="425" y="121"/>
                  </a:lnTo>
                  <a:lnTo>
                    <a:pt x="61" y="121"/>
                  </a:lnTo>
                  <a:lnTo>
                    <a:pt x="42" y="118"/>
                  </a:lnTo>
                  <a:lnTo>
                    <a:pt x="26" y="109"/>
                  </a:lnTo>
                  <a:lnTo>
                    <a:pt x="12" y="97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2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3" name="Freeform 35"/>
            <p:cNvSpPr>
              <a:spLocks/>
            </p:cNvSpPr>
            <p:nvPr/>
          </p:nvSpPr>
          <p:spPr bwMode="auto">
            <a:xfrm>
              <a:off x="8813800" y="1798638"/>
              <a:ext cx="149225" cy="20637"/>
            </a:xfrm>
            <a:custGeom>
              <a:avLst/>
              <a:gdLst>
                <a:gd name="T0" fmla="*/ 61 w 850"/>
                <a:gd name="T1" fmla="*/ 0 h 122"/>
                <a:gd name="T2" fmla="*/ 789 w 850"/>
                <a:gd name="T3" fmla="*/ 0 h 122"/>
                <a:gd name="T4" fmla="*/ 808 w 850"/>
                <a:gd name="T5" fmla="*/ 4 h 122"/>
                <a:gd name="T6" fmla="*/ 824 w 850"/>
                <a:gd name="T7" fmla="*/ 12 h 122"/>
                <a:gd name="T8" fmla="*/ 838 w 850"/>
                <a:gd name="T9" fmla="*/ 26 h 122"/>
                <a:gd name="T10" fmla="*/ 847 w 850"/>
                <a:gd name="T11" fmla="*/ 42 h 122"/>
                <a:gd name="T12" fmla="*/ 850 w 850"/>
                <a:gd name="T13" fmla="*/ 61 h 122"/>
                <a:gd name="T14" fmla="*/ 847 w 850"/>
                <a:gd name="T15" fmla="*/ 80 h 122"/>
                <a:gd name="T16" fmla="*/ 838 w 850"/>
                <a:gd name="T17" fmla="*/ 96 h 122"/>
                <a:gd name="T18" fmla="*/ 824 w 850"/>
                <a:gd name="T19" fmla="*/ 110 h 122"/>
                <a:gd name="T20" fmla="*/ 808 w 850"/>
                <a:gd name="T21" fmla="*/ 118 h 122"/>
                <a:gd name="T22" fmla="*/ 789 w 850"/>
                <a:gd name="T23" fmla="*/ 122 h 122"/>
                <a:gd name="T24" fmla="*/ 61 w 850"/>
                <a:gd name="T25" fmla="*/ 122 h 122"/>
                <a:gd name="T26" fmla="*/ 42 w 850"/>
                <a:gd name="T27" fmla="*/ 118 h 122"/>
                <a:gd name="T28" fmla="*/ 26 w 850"/>
                <a:gd name="T29" fmla="*/ 110 h 122"/>
                <a:gd name="T30" fmla="*/ 12 w 850"/>
                <a:gd name="T31" fmla="*/ 96 h 122"/>
                <a:gd name="T32" fmla="*/ 3 w 850"/>
                <a:gd name="T33" fmla="*/ 80 h 122"/>
                <a:gd name="T34" fmla="*/ 0 w 850"/>
                <a:gd name="T35" fmla="*/ 61 h 122"/>
                <a:gd name="T36" fmla="*/ 3 w 850"/>
                <a:gd name="T37" fmla="*/ 42 h 122"/>
                <a:gd name="T38" fmla="*/ 12 w 850"/>
                <a:gd name="T39" fmla="*/ 26 h 122"/>
                <a:gd name="T40" fmla="*/ 26 w 850"/>
                <a:gd name="T41" fmla="*/ 12 h 122"/>
                <a:gd name="T42" fmla="*/ 42 w 850"/>
                <a:gd name="T43" fmla="*/ 4 h 122"/>
                <a:gd name="T44" fmla="*/ 61 w 850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0" h="122">
                  <a:moveTo>
                    <a:pt x="61" y="0"/>
                  </a:moveTo>
                  <a:lnTo>
                    <a:pt x="789" y="0"/>
                  </a:lnTo>
                  <a:lnTo>
                    <a:pt x="808" y="4"/>
                  </a:lnTo>
                  <a:lnTo>
                    <a:pt x="824" y="12"/>
                  </a:lnTo>
                  <a:lnTo>
                    <a:pt x="838" y="26"/>
                  </a:lnTo>
                  <a:lnTo>
                    <a:pt x="847" y="42"/>
                  </a:lnTo>
                  <a:lnTo>
                    <a:pt x="850" y="61"/>
                  </a:lnTo>
                  <a:lnTo>
                    <a:pt x="847" y="80"/>
                  </a:lnTo>
                  <a:lnTo>
                    <a:pt x="838" y="96"/>
                  </a:lnTo>
                  <a:lnTo>
                    <a:pt x="824" y="110"/>
                  </a:lnTo>
                  <a:lnTo>
                    <a:pt x="808" y="118"/>
                  </a:lnTo>
                  <a:lnTo>
                    <a:pt x="789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2" y="96"/>
                  </a:lnTo>
                  <a:lnTo>
                    <a:pt x="3" y="80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12" y="26"/>
                  </a:lnTo>
                  <a:lnTo>
                    <a:pt x="26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4" name="Freeform 36"/>
            <p:cNvSpPr>
              <a:spLocks/>
            </p:cNvSpPr>
            <p:nvPr/>
          </p:nvSpPr>
          <p:spPr bwMode="auto">
            <a:xfrm>
              <a:off x="8812213" y="1862138"/>
              <a:ext cx="171450" cy="106362"/>
            </a:xfrm>
            <a:custGeom>
              <a:avLst/>
              <a:gdLst>
                <a:gd name="T0" fmla="*/ 299 w 972"/>
                <a:gd name="T1" fmla="*/ 6 h 605"/>
                <a:gd name="T2" fmla="*/ 356 w 972"/>
                <a:gd name="T3" fmla="*/ 35 h 605"/>
                <a:gd name="T4" fmla="*/ 392 w 972"/>
                <a:gd name="T5" fmla="*/ 72 h 605"/>
                <a:gd name="T6" fmla="*/ 426 w 972"/>
                <a:gd name="T7" fmla="*/ 160 h 605"/>
                <a:gd name="T8" fmla="*/ 431 w 972"/>
                <a:gd name="T9" fmla="*/ 264 h 605"/>
                <a:gd name="T10" fmla="*/ 418 w 972"/>
                <a:gd name="T11" fmla="*/ 371 h 605"/>
                <a:gd name="T12" fmla="*/ 468 w 972"/>
                <a:gd name="T13" fmla="*/ 351 h 605"/>
                <a:gd name="T14" fmla="*/ 498 w 972"/>
                <a:gd name="T15" fmla="*/ 353 h 605"/>
                <a:gd name="T16" fmla="*/ 534 w 972"/>
                <a:gd name="T17" fmla="*/ 379 h 605"/>
                <a:gd name="T18" fmla="*/ 572 w 972"/>
                <a:gd name="T19" fmla="*/ 399 h 605"/>
                <a:gd name="T20" fmla="*/ 646 w 972"/>
                <a:gd name="T21" fmla="*/ 365 h 605"/>
                <a:gd name="T22" fmla="*/ 712 w 972"/>
                <a:gd name="T23" fmla="*/ 373 h 605"/>
                <a:gd name="T24" fmla="*/ 752 w 972"/>
                <a:gd name="T25" fmla="*/ 422 h 605"/>
                <a:gd name="T26" fmla="*/ 754 w 972"/>
                <a:gd name="T27" fmla="*/ 485 h 605"/>
                <a:gd name="T28" fmla="*/ 948 w 972"/>
                <a:gd name="T29" fmla="*/ 496 h 605"/>
                <a:gd name="T30" fmla="*/ 972 w 972"/>
                <a:gd name="T31" fmla="*/ 544 h 605"/>
                <a:gd name="T32" fmla="*/ 948 w 972"/>
                <a:gd name="T33" fmla="*/ 594 h 605"/>
                <a:gd name="T34" fmla="*/ 669 w 972"/>
                <a:gd name="T35" fmla="*/ 605 h 605"/>
                <a:gd name="T36" fmla="*/ 628 w 972"/>
                <a:gd name="T37" fmla="*/ 589 h 605"/>
                <a:gd name="T38" fmla="*/ 610 w 972"/>
                <a:gd name="T39" fmla="*/ 548 h 605"/>
                <a:gd name="T40" fmla="*/ 617 w 972"/>
                <a:gd name="T41" fmla="*/ 514 h 605"/>
                <a:gd name="T42" fmla="*/ 531 w 972"/>
                <a:gd name="T43" fmla="*/ 588 h 605"/>
                <a:gd name="T44" fmla="*/ 482 w 972"/>
                <a:gd name="T45" fmla="*/ 605 h 605"/>
                <a:gd name="T46" fmla="*/ 437 w 972"/>
                <a:gd name="T47" fmla="*/ 579 h 605"/>
                <a:gd name="T48" fmla="*/ 427 w 972"/>
                <a:gd name="T49" fmla="*/ 516 h 605"/>
                <a:gd name="T50" fmla="*/ 348 w 972"/>
                <a:gd name="T51" fmla="*/ 588 h 605"/>
                <a:gd name="T52" fmla="*/ 304 w 972"/>
                <a:gd name="T53" fmla="*/ 605 h 605"/>
                <a:gd name="T54" fmla="*/ 260 w 972"/>
                <a:gd name="T55" fmla="*/ 585 h 605"/>
                <a:gd name="T56" fmla="*/ 246 w 972"/>
                <a:gd name="T57" fmla="*/ 540 h 605"/>
                <a:gd name="T58" fmla="*/ 269 w 972"/>
                <a:gd name="T59" fmla="*/ 464 h 605"/>
                <a:gd name="T60" fmla="*/ 295 w 972"/>
                <a:gd name="T61" fmla="*/ 362 h 605"/>
                <a:gd name="T62" fmla="*/ 310 w 972"/>
                <a:gd name="T63" fmla="*/ 263 h 605"/>
                <a:gd name="T64" fmla="*/ 306 w 972"/>
                <a:gd name="T65" fmla="*/ 180 h 605"/>
                <a:gd name="T66" fmla="*/ 286 w 972"/>
                <a:gd name="T67" fmla="*/ 135 h 605"/>
                <a:gd name="T68" fmla="*/ 260 w 972"/>
                <a:gd name="T69" fmla="*/ 122 h 605"/>
                <a:gd name="T70" fmla="*/ 194 w 972"/>
                <a:gd name="T71" fmla="*/ 129 h 605"/>
                <a:gd name="T72" fmla="*/ 142 w 972"/>
                <a:gd name="T73" fmla="*/ 170 h 605"/>
                <a:gd name="T74" fmla="*/ 122 w 972"/>
                <a:gd name="T75" fmla="*/ 244 h 605"/>
                <a:gd name="T76" fmla="*/ 134 w 972"/>
                <a:gd name="T77" fmla="*/ 343 h 605"/>
                <a:gd name="T78" fmla="*/ 178 w 972"/>
                <a:gd name="T79" fmla="*/ 457 h 605"/>
                <a:gd name="T80" fmla="*/ 181 w 972"/>
                <a:gd name="T81" fmla="*/ 504 h 605"/>
                <a:gd name="T82" fmla="*/ 152 w 972"/>
                <a:gd name="T83" fmla="*/ 539 h 605"/>
                <a:gd name="T84" fmla="*/ 105 w 972"/>
                <a:gd name="T85" fmla="*/ 542 h 605"/>
                <a:gd name="T86" fmla="*/ 70 w 972"/>
                <a:gd name="T87" fmla="*/ 511 h 605"/>
                <a:gd name="T88" fmla="*/ 17 w 972"/>
                <a:gd name="T89" fmla="*/ 372 h 605"/>
                <a:gd name="T90" fmla="*/ 0 w 972"/>
                <a:gd name="T91" fmla="*/ 245 h 605"/>
                <a:gd name="T92" fmla="*/ 23 w 972"/>
                <a:gd name="T93" fmla="*/ 137 h 605"/>
                <a:gd name="T94" fmla="*/ 82 w 972"/>
                <a:gd name="T95" fmla="*/ 55 h 605"/>
                <a:gd name="T96" fmla="*/ 171 w 972"/>
                <a:gd name="T97" fmla="*/ 9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72" h="605">
                  <a:moveTo>
                    <a:pt x="246" y="0"/>
                  </a:moveTo>
                  <a:lnTo>
                    <a:pt x="273" y="2"/>
                  </a:lnTo>
                  <a:lnTo>
                    <a:pt x="299" y="6"/>
                  </a:lnTo>
                  <a:lnTo>
                    <a:pt x="321" y="14"/>
                  </a:lnTo>
                  <a:lnTo>
                    <a:pt x="340" y="24"/>
                  </a:lnTo>
                  <a:lnTo>
                    <a:pt x="356" y="35"/>
                  </a:lnTo>
                  <a:lnTo>
                    <a:pt x="371" y="46"/>
                  </a:lnTo>
                  <a:lnTo>
                    <a:pt x="382" y="59"/>
                  </a:lnTo>
                  <a:lnTo>
                    <a:pt x="392" y="72"/>
                  </a:lnTo>
                  <a:lnTo>
                    <a:pt x="407" y="98"/>
                  </a:lnTo>
                  <a:lnTo>
                    <a:pt x="418" y="128"/>
                  </a:lnTo>
                  <a:lnTo>
                    <a:pt x="426" y="160"/>
                  </a:lnTo>
                  <a:lnTo>
                    <a:pt x="430" y="193"/>
                  </a:lnTo>
                  <a:lnTo>
                    <a:pt x="433" y="228"/>
                  </a:lnTo>
                  <a:lnTo>
                    <a:pt x="431" y="264"/>
                  </a:lnTo>
                  <a:lnTo>
                    <a:pt x="428" y="300"/>
                  </a:lnTo>
                  <a:lnTo>
                    <a:pt x="424" y="336"/>
                  </a:lnTo>
                  <a:lnTo>
                    <a:pt x="418" y="371"/>
                  </a:lnTo>
                  <a:lnTo>
                    <a:pt x="438" y="361"/>
                  </a:lnTo>
                  <a:lnTo>
                    <a:pt x="455" y="354"/>
                  </a:lnTo>
                  <a:lnTo>
                    <a:pt x="468" y="351"/>
                  </a:lnTo>
                  <a:lnTo>
                    <a:pt x="480" y="350"/>
                  </a:lnTo>
                  <a:lnTo>
                    <a:pt x="490" y="351"/>
                  </a:lnTo>
                  <a:lnTo>
                    <a:pt x="498" y="353"/>
                  </a:lnTo>
                  <a:lnTo>
                    <a:pt x="506" y="357"/>
                  </a:lnTo>
                  <a:lnTo>
                    <a:pt x="521" y="365"/>
                  </a:lnTo>
                  <a:lnTo>
                    <a:pt x="534" y="379"/>
                  </a:lnTo>
                  <a:lnTo>
                    <a:pt x="543" y="395"/>
                  </a:lnTo>
                  <a:lnTo>
                    <a:pt x="548" y="414"/>
                  </a:lnTo>
                  <a:lnTo>
                    <a:pt x="572" y="399"/>
                  </a:lnTo>
                  <a:lnTo>
                    <a:pt x="597" y="384"/>
                  </a:lnTo>
                  <a:lnTo>
                    <a:pt x="622" y="373"/>
                  </a:lnTo>
                  <a:lnTo>
                    <a:pt x="646" y="365"/>
                  </a:lnTo>
                  <a:lnTo>
                    <a:pt x="669" y="363"/>
                  </a:lnTo>
                  <a:lnTo>
                    <a:pt x="693" y="365"/>
                  </a:lnTo>
                  <a:lnTo>
                    <a:pt x="712" y="373"/>
                  </a:lnTo>
                  <a:lnTo>
                    <a:pt x="730" y="386"/>
                  </a:lnTo>
                  <a:lnTo>
                    <a:pt x="743" y="403"/>
                  </a:lnTo>
                  <a:lnTo>
                    <a:pt x="752" y="422"/>
                  </a:lnTo>
                  <a:lnTo>
                    <a:pt x="757" y="442"/>
                  </a:lnTo>
                  <a:lnTo>
                    <a:pt x="757" y="463"/>
                  </a:lnTo>
                  <a:lnTo>
                    <a:pt x="754" y="485"/>
                  </a:lnTo>
                  <a:lnTo>
                    <a:pt x="913" y="485"/>
                  </a:lnTo>
                  <a:lnTo>
                    <a:pt x="931" y="487"/>
                  </a:lnTo>
                  <a:lnTo>
                    <a:pt x="948" y="496"/>
                  </a:lnTo>
                  <a:lnTo>
                    <a:pt x="961" y="509"/>
                  </a:lnTo>
                  <a:lnTo>
                    <a:pt x="970" y="526"/>
                  </a:lnTo>
                  <a:lnTo>
                    <a:pt x="972" y="544"/>
                  </a:lnTo>
                  <a:lnTo>
                    <a:pt x="970" y="564"/>
                  </a:lnTo>
                  <a:lnTo>
                    <a:pt x="961" y="581"/>
                  </a:lnTo>
                  <a:lnTo>
                    <a:pt x="948" y="594"/>
                  </a:lnTo>
                  <a:lnTo>
                    <a:pt x="931" y="602"/>
                  </a:lnTo>
                  <a:lnTo>
                    <a:pt x="913" y="605"/>
                  </a:lnTo>
                  <a:lnTo>
                    <a:pt x="669" y="605"/>
                  </a:lnTo>
                  <a:lnTo>
                    <a:pt x="654" y="603"/>
                  </a:lnTo>
                  <a:lnTo>
                    <a:pt x="641" y="598"/>
                  </a:lnTo>
                  <a:lnTo>
                    <a:pt x="628" y="589"/>
                  </a:lnTo>
                  <a:lnTo>
                    <a:pt x="618" y="577"/>
                  </a:lnTo>
                  <a:lnTo>
                    <a:pt x="612" y="563"/>
                  </a:lnTo>
                  <a:lnTo>
                    <a:pt x="610" y="548"/>
                  </a:lnTo>
                  <a:lnTo>
                    <a:pt x="611" y="532"/>
                  </a:lnTo>
                  <a:lnTo>
                    <a:pt x="615" y="518"/>
                  </a:lnTo>
                  <a:lnTo>
                    <a:pt x="617" y="514"/>
                  </a:lnTo>
                  <a:lnTo>
                    <a:pt x="590" y="536"/>
                  </a:lnTo>
                  <a:lnTo>
                    <a:pt x="560" y="561"/>
                  </a:lnTo>
                  <a:lnTo>
                    <a:pt x="531" y="588"/>
                  </a:lnTo>
                  <a:lnTo>
                    <a:pt x="517" y="599"/>
                  </a:lnTo>
                  <a:lnTo>
                    <a:pt x="500" y="604"/>
                  </a:lnTo>
                  <a:lnTo>
                    <a:pt x="482" y="605"/>
                  </a:lnTo>
                  <a:lnTo>
                    <a:pt x="465" y="601"/>
                  </a:lnTo>
                  <a:lnTo>
                    <a:pt x="449" y="592"/>
                  </a:lnTo>
                  <a:lnTo>
                    <a:pt x="437" y="579"/>
                  </a:lnTo>
                  <a:lnTo>
                    <a:pt x="429" y="563"/>
                  </a:lnTo>
                  <a:lnTo>
                    <a:pt x="427" y="544"/>
                  </a:lnTo>
                  <a:lnTo>
                    <a:pt x="427" y="516"/>
                  </a:lnTo>
                  <a:lnTo>
                    <a:pt x="402" y="538"/>
                  </a:lnTo>
                  <a:lnTo>
                    <a:pt x="375" y="562"/>
                  </a:lnTo>
                  <a:lnTo>
                    <a:pt x="348" y="588"/>
                  </a:lnTo>
                  <a:lnTo>
                    <a:pt x="335" y="598"/>
                  </a:lnTo>
                  <a:lnTo>
                    <a:pt x="320" y="604"/>
                  </a:lnTo>
                  <a:lnTo>
                    <a:pt x="304" y="605"/>
                  </a:lnTo>
                  <a:lnTo>
                    <a:pt x="288" y="603"/>
                  </a:lnTo>
                  <a:lnTo>
                    <a:pt x="273" y="596"/>
                  </a:lnTo>
                  <a:lnTo>
                    <a:pt x="260" y="585"/>
                  </a:lnTo>
                  <a:lnTo>
                    <a:pt x="251" y="571"/>
                  </a:lnTo>
                  <a:lnTo>
                    <a:pt x="247" y="557"/>
                  </a:lnTo>
                  <a:lnTo>
                    <a:pt x="246" y="540"/>
                  </a:lnTo>
                  <a:lnTo>
                    <a:pt x="249" y="523"/>
                  </a:lnTo>
                  <a:lnTo>
                    <a:pt x="259" y="495"/>
                  </a:lnTo>
                  <a:lnTo>
                    <a:pt x="269" y="464"/>
                  </a:lnTo>
                  <a:lnTo>
                    <a:pt x="279" y="431"/>
                  </a:lnTo>
                  <a:lnTo>
                    <a:pt x="288" y="398"/>
                  </a:lnTo>
                  <a:lnTo>
                    <a:pt x="295" y="362"/>
                  </a:lnTo>
                  <a:lnTo>
                    <a:pt x="302" y="329"/>
                  </a:lnTo>
                  <a:lnTo>
                    <a:pt x="306" y="295"/>
                  </a:lnTo>
                  <a:lnTo>
                    <a:pt x="310" y="263"/>
                  </a:lnTo>
                  <a:lnTo>
                    <a:pt x="311" y="233"/>
                  </a:lnTo>
                  <a:lnTo>
                    <a:pt x="310" y="204"/>
                  </a:lnTo>
                  <a:lnTo>
                    <a:pt x="306" y="180"/>
                  </a:lnTo>
                  <a:lnTo>
                    <a:pt x="301" y="158"/>
                  </a:lnTo>
                  <a:lnTo>
                    <a:pt x="292" y="141"/>
                  </a:lnTo>
                  <a:lnTo>
                    <a:pt x="286" y="135"/>
                  </a:lnTo>
                  <a:lnTo>
                    <a:pt x="281" y="129"/>
                  </a:lnTo>
                  <a:lnTo>
                    <a:pt x="272" y="125"/>
                  </a:lnTo>
                  <a:lnTo>
                    <a:pt x="260" y="122"/>
                  </a:lnTo>
                  <a:lnTo>
                    <a:pt x="246" y="121"/>
                  </a:lnTo>
                  <a:lnTo>
                    <a:pt x="218" y="124"/>
                  </a:lnTo>
                  <a:lnTo>
                    <a:pt x="194" y="129"/>
                  </a:lnTo>
                  <a:lnTo>
                    <a:pt x="173" y="139"/>
                  </a:lnTo>
                  <a:lnTo>
                    <a:pt x="156" y="152"/>
                  </a:lnTo>
                  <a:lnTo>
                    <a:pt x="142" y="170"/>
                  </a:lnTo>
                  <a:lnTo>
                    <a:pt x="132" y="191"/>
                  </a:lnTo>
                  <a:lnTo>
                    <a:pt x="125" y="216"/>
                  </a:lnTo>
                  <a:lnTo>
                    <a:pt x="122" y="244"/>
                  </a:lnTo>
                  <a:lnTo>
                    <a:pt x="122" y="275"/>
                  </a:lnTo>
                  <a:lnTo>
                    <a:pt x="126" y="308"/>
                  </a:lnTo>
                  <a:lnTo>
                    <a:pt x="134" y="343"/>
                  </a:lnTo>
                  <a:lnTo>
                    <a:pt x="145" y="380"/>
                  </a:lnTo>
                  <a:lnTo>
                    <a:pt x="159" y="417"/>
                  </a:lnTo>
                  <a:lnTo>
                    <a:pt x="178" y="457"/>
                  </a:lnTo>
                  <a:lnTo>
                    <a:pt x="184" y="473"/>
                  </a:lnTo>
                  <a:lnTo>
                    <a:pt x="185" y="488"/>
                  </a:lnTo>
                  <a:lnTo>
                    <a:pt x="181" y="504"/>
                  </a:lnTo>
                  <a:lnTo>
                    <a:pt x="175" y="518"/>
                  </a:lnTo>
                  <a:lnTo>
                    <a:pt x="165" y="529"/>
                  </a:lnTo>
                  <a:lnTo>
                    <a:pt x="152" y="539"/>
                  </a:lnTo>
                  <a:lnTo>
                    <a:pt x="136" y="543"/>
                  </a:lnTo>
                  <a:lnTo>
                    <a:pt x="119" y="544"/>
                  </a:lnTo>
                  <a:lnTo>
                    <a:pt x="105" y="542"/>
                  </a:lnTo>
                  <a:lnTo>
                    <a:pt x="91" y="536"/>
                  </a:lnTo>
                  <a:lnTo>
                    <a:pt x="78" y="525"/>
                  </a:lnTo>
                  <a:lnTo>
                    <a:pt x="70" y="511"/>
                  </a:lnTo>
                  <a:lnTo>
                    <a:pt x="48" y="464"/>
                  </a:lnTo>
                  <a:lnTo>
                    <a:pt x="30" y="417"/>
                  </a:lnTo>
                  <a:lnTo>
                    <a:pt x="17" y="372"/>
                  </a:lnTo>
                  <a:lnTo>
                    <a:pt x="7" y="328"/>
                  </a:lnTo>
                  <a:lnTo>
                    <a:pt x="1" y="285"/>
                  </a:lnTo>
                  <a:lnTo>
                    <a:pt x="0" y="245"/>
                  </a:lnTo>
                  <a:lnTo>
                    <a:pt x="3" y="206"/>
                  </a:lnTo>
                  <a:lnTo>
                    <a:pt x="11" y="170"/>
                  </a:lnTo>
                  <a:lnTo>
                    <a:pt x="23" y="137"/>
                  </a:lnTo>
                  <a:lnTo>
                    <a:pt x="39" y="106"/>
                  </a:lnTo>
                  <a:lnTo>
                    <a:pt x="59" y="78"/>
                  </a:lnTo>
                  <a:lnTo>
                    <a:pt x="82" y="55"/>
                  </a:lnTo>
                  <a:lnTo>
                    <a:pt x="109" y="35"/>
                  </a:lnTo>
                  <a:lnTo>
                    <a:pt x="139" y="20"/>
                  </a:lnTo>
                  <a:lnTo>
                    <a:pt x="171" y="9"/>
                  </a:lnTo>
                  <a:lnTo>
                    <a:pt x="207" y="2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5" name="Freeform 37"/>
            <p:cNvSpPr>
              <a:spLocks/>
            </p:cNvSpPr>
            <p:nvPr/>
          </p:nvSpPr>
          <p:spPr bwMode="auto">
            <a:xfrm>
              <a:off x="8983663" y="1798638"/>
              <a:ext cx="128588" cy="20637"/>
            </a:xfrm>
            <a:custGeom>
              <a:avLst/>
              <a:gdLst>
                <a:gd name="T0" fmla="*/ 61 w 728"/>
                <a:gd name="T1" fmla="*/ 0 h 122"/>
                <a:gd name="T2" fmla="*/ 668 w 728"/>
                <a:gd name="T3" fmla="*/ 0 h 122"/>
                <a:gd name="T4" fmla="*/ 687 w 728"/>
                <a:gd name="T5" fmla="*/ 4 h 122"/>
                <a:gd name="T6" fmla="*/ 704 w 728"/>
                <a:gd name="T7" fmla="*/ 12 h 122"/>
                <a:gd name="T8" fmla="*/ 717 w 728"/>
                <a:gd name="T9" fmla="*/ 26 h 122"/>
                <a:gd name="T10" fmla="*/ 725 w 728"/>
                <a:gd name="T11" fmla="*/ 42 h 122"/>
                <a:gd name="T12" fmla="*/ 728 w 728"/>
                <a:gd name="T13" fmla="*/ 61 h 122"/>
                <a:gd name="T14" fmla="*/ 725 w 728"/>
                <a:gd name="T15" fmla="*/ 80 h 122"/>
                <a:gd name="T16" fmla="*/ 717 w 728"/>
                <a:gd name="T17" fmla="*/ 96 h 122"/>
                <a:gd name="T18" fmla="*/ 704 w 728"/>
                <a:gd name="T19" fmla="*/ 110 h 122"/>
                <a:gd name="T20" fmla="*/ 687 w 728"/>
                <a:gd name="T21" fmla="*/ 118 h 122"/>
                <a:gd name="T22" fmla="*/ 668 w 728"/>
                <a:gd name="T23" fmla="*/ 122 h 122"/>
                <a:gd name="T24" fmla="*/ 61 w 728"/>
                <a:gd name="T25" fmla="*/ 122 h 122"/>
                <a:gd name="T26" fmla="*/ 42 w 728"/>
                <a:gd name="T27" fmla="*/ 118 h 122"/>
                <a:gd name="T28" fmla="*/ 26 w 728"/>
                <a:gd name="T29" fmla="*/ 110 h 122"/>
                <a:gd name="T30" fmla="*/ 13 w 728"/>
                <a:gd name="T31" fmla="*/ 96 h 122"/>
                <a:gd name="T32" fmla="*/ 4 w 728"/>
                <a:gd name="T33" fmla="*/ 80 h 122"/>
                <a:gd name="T34" fmla="*/ 0 w 728"/>
                <a:gd name="T35" fmla="*/ 61 h 122"/>
                <a:gd name="T36" fmla="*/ 4 w 728"/>
                <a:gd name="T37" fmla="*/ 42 h 122"/>
                <a:gd name="T38" fmla="*/ 13 w 728"/>
                <a:gd name="T39" fmla="*/ 26 h 122"/>
                <a:gd name="T40" fmla="*/ 26 w 728"/>
                <a:gd name="T41" fmla="*/ 12 h 122"/>
                <a:gd name="T42" fmla="*/ 42 w 728"/>
                <a:gd name="T43" fmla="*/ 4 h 122"/>
                <a:gd name="T44" fmla="*/ 61 w 728"/>
                <a:gd name="T4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8" h="122">
                  <a:moveTo>
                    <a:pt x="61" y="0"/>
                  </a:moveTo>
                  <a:lnTo>
                    <a:pt x="668" y="0"/>
                  </a:lnTo>
                  <a:lnTo>
                    <a:pt x="687" y="4"/>
                  </a:lnTo>
                  <a:lnTo>
                    <a:pt x="704" y="12"/>
                  </a:lnTo>
                  <a:lnTo>
                    <a:pt x="717" y="26"/>
                  </a:lnTo>
                  <a:lnTo>
                    <a:pt x="725" y="42"/>
                  </a:lnTo>
                  <a:lnTo>
                    <a:pt x="728" y="61"/>
                  </a:lnTo>
                  <a:lnTo>
                    <a:pt x="725" y="80"/>
                  </a:lnTo>
                  <a:lnTo>
                    <a:pt x="717" y="96"/>
                  </a:lnTo>
                  <a:lnTo>
                    <a:pt x="704" y="110"/>
                  </a:lnTo>
                  <a:lnTo>
                    <a:pt x="687" y="118"/>
                  </a:lnTo>
                  <a:lnTo>
                    <a:pt x="668" y="122"/>
                  </a:lnTo>
                  <a:lnTo>
                    <a:pt x="61" y="122"/>
                  </a:lnTo>
                  <a:lnTo>
                    <a:pt x="42" y="118"/>
                  </a:lnTo>
                  <a:lnTo>
                    <a:pt x="26" y="110"/>
                  </a:lnTo>
                  <a:lnTo>
                    <a:pt x="13" y="96"/>
                  </a:lnTo>
                  <a:lnTo>
                    <a:pt x="4" y="80"/>
                  </a:lnTo>
                  <a:lnTo>
                    <a:pt x="0" y="61"/>
                  </a:lnTo>
                  <a:lnTo>
                    <a:pt x="4" y="42"/>
                  </a:lnTo>
                  <a:lnTo>
                    <a:pt x="13" y="26"/>
                  </a:lnTo>
                  <a:lnTo>
                    <a:pt x="26" y="12"/>
                  </a:lnTo>
                  <a:lnTo>
                    <a:pt x="42" y="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9" name="Freeform 42"/>
            <p:cNvSpPr>
              <a:spLocks/>
            </p:cNvSpPr>
            <p:nvPr/>
          </p:nvSpPr>
          <p:spPr bwMode="auto">
            <a:xfrm>
              <a:off x="6762750" y="1690688"/>
              <a:ext cx="558800" cy="317500"/>
            </a:xfrm>
            <a:custGeom>
              <a:avLst/>
              <a:gdLst>
                <a:gd name="T0" fmla="*/ 250 w 3521"/>
                <a:gd name="T1" fmla="*/ 0 h 1996"/>
                <a:gd name="T2" fmla="*/ 947 w 3521"/>
                <a:gd name="T3" fmla="*/ 0 h 1996"/>
                <a:gd name="T4" fmla="*/ 967 w 3521"/>
                <a:gd name="T5" fmla="*/ 3 h 1996"/>
                <a:gd name="T6" fmla="*/ 984 w 3521"/>
                <a:gd name="T7" fmla="*/ 13 h 1996"/>
                <a:gd name="T8" fmla="*/ 998 w 3521"/>
                <a:gd name="T9" fmla="*/ 26 h 1996"/>
                <a:gd name="T10" fmla="*/ 1007 w 3521"/>
                <a:gd name="T11" fmla="*/ 44 h 1996"/>
                <a:gd name="T12" fmla="*/ 1010 w 3521"/>
                <a:gd name="T13" fmla="*/ 65 h 1996"/>
                <a:gd name="T14" fmla="*/ 1007 w 3521"/>
                <a:gd name="T15" fmla="*/ 85 h 1996"/>
                <a:gd name="T16" fmla="*/ 998 w 3521"/>
                <a:gd name="T17" fmla="*/ 103 h 1996"/>
                <a:gd name="T18" fmla="*/ 984 w 3521"/>
                <a:gd name="T19" fmla="*/ 116 h 1996"/>
                <a:gd name="T20" fmla="*/ 967 w 3521"/>
                <a:gd name="T21" fmla="*/ 126 h 1996"/>
                <a:gd name="T22" fmla="*/ 947 w 3521"/>
                <a:gd name="T23" fmla="*/ 129 h 1996"/>
                <a:gd name="T24" fmla="*/ 363 w 3521"/>
                <a:gd name="T25" fmla="*/ 129 h 1996"/>
                <a:gd name="T26" fmla="*/ 145 w 3521"/>
                <a:gd name="T27" fmla="*/ 1868 h 1996"/>
                <a:gd name="T28" fmla="*/ 3379 w 3521"/>
                <a:gd name="T29" fmla="*/ 1868 h 1996"/>
                <a:gd name="T30" fmla="*/ 3193 w 3521"/>
                <a:gd name="T31" fmla="*/ 129 h 1996"/>
                <a:gd name="T32" fmla="*/ 2611 w 3521"/>
                <a:gd name="T33" fmla="*/ 129 h 1996"/>
                <a:gd name="T34" fmla="*/ 2590 w 3521"/>
                <a:gd name="T35" fmla="*/ 126 h 1996"/>
                <a:gd name="T36" fmla="*/ 2572 w 3521"/>
                <a:gd name="T37" fmla="*/ 116 h 1996"/>
                <a:gd name="T38" fmla="*/ 2559 w 3521"/>
                <a:gd name="T39" fmla="*/ 103 h 1996"/>
                <a:gd name="T40" fmla="*/ 2549 w 3521"/>
                <a:gd name="T41" fmla="*/ 85 h 1996"/>
                <a:gd name="T42" fmla="*/ 2546 w 3521"/>
                <a:gd name="T43" fmla="*/ 65 h 1996"/>
                <a:gd name="T44" fmla="*/ 2549 w 3521"/>
                <a:gd name="T45" fmla="*/ 44 h 1996"/>
                <a:gd name="T46" fmla="*/ 2559 w 3521"/>
                <a:gd name="T47" fmla="*/ 26 h 1996"/>
                <a:gd name="T48" fmla="*/ 2572 w 3521"/>
                <a:gd name="T49" fmla="*/ 13 h 1996"/>
                <a:gd name="T50" fmla="*/ 2590 w 3521"/>
                <a:gd name="T51" fmla="*/ 3 h 1996"/>
                <a:gd name="T52" fmla="*/ 2611 w 3521"/>
                <a:gd name="T53" fmla="*/ 0 h 1996"/>
                <a:gd name="T54" fmla="*/ 3308 w 3521"/>
                <a:gd name="T55" fmla="*/ 0 h 1996"/>
                <a:gd name="T56" fmla="*/ 3521 w 3521"/>
                <a:gd name="T57" fmla="*/ 1996 h 1996"/>
                <a:gd name="T58" fmla="*/ 0 w 3521"/>
                <a:gd name="T59" fmla="*/ 1996 h 1996"/>
                <a:gd name="T60" fmla="*/ 250 w 3521"/>
                <a:gd name="T61" fmla="*/ 0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21" h="1996">
                  <a:moveTo>
                    <a:pt x="250" y="0"/>
                  </a:moveTo>
                  <a:lnTo>
                    <a:pt x="947" y="0"/>
                  </a:lnTo>
                  <a:lnTo>
                    <a:pt x="967" y="3"/>
                  </a:lnTo>
                  <a:lnTo>
                    <a:pt x="984" y="13"/>
                  </a:lnTo>
                  <a:lnTo>
                    <a:pt x="998" y="26"/>
                  </a:lnTo>
                  <a:lnTo>
                    <a:pt x="1007" y="44"/>
                  </a:lnTo>
                  <a:lnTo>
                    <a:pt x="1010" y="65"/>
                  </a:lnTo>
                  <a:lnTo>
                    <a:pt x="1007" y="85"/>
                  </a:lnTo>
                  <a:lnTo>
                    <a:pt x="998" y="103"/>
                  </a:lnTo>
                  <a:lnTo>
                    <a:pt x="984" y="116"/>
                  </a:lnTo>
                  <a:lnTo>
                    <a:pt x="967" y="126"/>
                  </a:lnTo>
                  <a:lnTo>
                    <a:pt x="947" y="129"/>
                  </a:lnTo>
                  <a:lnTo>
                    <a:pt x="363" y="129"/>
                  </a:lnTo>
                  <a:lnTo>
                    <a:pt x="145" y="1868"/>
                  </a:lnTo>
                  <a:lnTo>
                    <a:pt x="3379" y="1868"/>
                  </a:lnTo>
                  <a:lnTo>
                    <a:pt x="3193" y="129"/>
                  </a:lnTo>
                  <a:lnTo>
                    <a:pt x="2611" y="129"/>
                  </a:lnTo>
                  <a:lnTo>
                    <a:pt x="2590" y="126"/>
                  </a:lnTo>
                  <a:lnTo>
                    <a:pt x="2572" y="116"/>
                  </a:lnTo>
                  <a:lnTo>
                    <a:pt x="2559" y="103"/>
                  </a:lnTo>
                  <a:lnTo>
                    <a:pt x="2549" y="85"/>
                  </a:lnTo>
                  <a:lnTo>
                    <a:pt x="2546" y="65"/>
                  </a:lnTo>
                  <a:lnTo>
                    <a:pt x="2549" y="44"/>
                  </a:lnTo>
                  <a:lnTo>
                    <a:pt x="2559" y="26"/>
                  </a:lnTo>
                  <a:lnTo>
                    <a:pt x="2572" y="13"/>
                  </a:lnTo>
                  <a:lnTo>
                    <a:pt x="2590" y="3"/>
                  </a:lnTo>
                  <a:lnTo>
                    <a:pt x="2611" y="0"/>
                  </a:lnTo>
                  <a:lnTo>
                    <a:pt x="3308" y="0"/>
                  </a:lnTo>
                  <a:lnTo>
                    <a:pt x="3521" y="1996"/>
                  </a:lnTo>
                  <a:lnTo>
                    <a:pt x="0" y="1996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0" name="Freeform 43"/>
            <p:cNvSpPr>
              <a:spLocks noEditPoints="1"/>
            </p:cNvSpPr>
            <p:nvPr/>
          </p:nvSpPr>
          <p:spPr bwMode="auto">
            <a:xfrm>
              <a:off x="6923088" y="1466851"/>
              <a:ext cx="242888" cy="412750"/>
            </a:xfrm>
            <a:custGeom>
              <a:avLst/>
              <a:gdLst>
                <a:gd name="T0" fmla="*/ 573 w 1532"/>
                <a:gd name="T1" fmla="*/ 147 h 2605"/>
                <a:gd name="T2" fmla="*/ 369 w 1532"/>
                <a:gd name="T3" fmla="*/ 231 h 2605"/>
                <a:gd name="T4" fmla="*/ 228 w 1532"/>
                <a:gd name="T5" fmla="*/ 381 h 2605"/>
                <a:gd name="T6" fmla="*/ 147 w 1532"/>
                <a:gd name="T7" fmla="*/ 598 h 2605"/>
                <a:gd name="T8" fmla="*/ 133 w 1532"/>
                <a:gd name="T9" fmla="*/ 899 h 2605"/>
                <a:gd name="T10" fmla="*/ 206 w 1532"/>
                <a:gd name="T11" fmla="*/ 1267 h 2605"/>
                <a:gd name="T12" fmla="*/ 331 w 1532"/>
                <a:gd name="T13" fmla="*/ 1619 h 2605"/>
                <a:gd name="T14" fmla="*/ 473 w 1532"/>
                <a:gd name="T15" fmla="*/ 1908 h 2605"/>
                <a:gd name="T16" fmla="*/ 610 w 1532"/>
                <a:gd name="T17" fmla="*/ 2130 h 2605"/>
                <a:gd name="T18" fmla="*/ 725 w 1532"/>
                <a:gd name="T19" fmla="*/ 2282 h 2605"/>
                <a:gd name="T20" fmla="*/ 807 w 1532"/>
                <a:gd name="T21" fmla="*/ 2282 h 2605"/>
                <a:gd name="T22" fmla="*/ 922 w 1532"/>
                <a:gd name="T23" fmla="*/ 2130 h 2605"/>
                <a:gd name="T24" fmla="*/ 1061 w 1532"/>
                <a:gd name="T25" fmla="*/ 1908 h 2605"/>
                <a:gd name="T26" fmla="*/ 1202 w 1532"/>
                <a:gd name="T27" fmla="*/ 1620 h 2605"/>
                <a:gd name="T28" fmla="*/ 1326 w 1532"/>
                <a:gd name="T29" fmla="*/ 1267 h 2605"/>
                <a:gd name="T30" fmla="*/ 1400 w 1532"/>
                <a:gd name="T31" fmla="*/ 899 h 2605"/>
                <a:gd name="T32" fmla="*/ 1385 w 1532"/>
                <a:gd name="T33" fmla="*/ 598 h 2605"/>
                <a:gd name="T34" fmla="*/ 1305 w 1532"/>
                <a:gd name="T35" fmla="*/ 381 h 2605"/>
                <a:gd name="T36" fmla="*/ 1163 w 1532"/>
                <a:gd name="T37" fmla="*/ 231 h 2605"/>
                <a:gd name="T38" fmla="*/ 960 w 1532"/>
                <a:gd name="T39" fmla="*/ 147 h 2605"/>
                <a:gd name="T40" fmla="*/ 766 w 1532"/>
                <a:gd name="T41" fmla="*/ 0 h 2605"/>
                <a:gd name="T42" fmla="*/ 1046 w 1532"/>
                <a:gd name="T43" fmla="*/ 37 h 2605"/>
                <a:gd name="T44" fmla="*/ 1266 w 1532"/>
                <a:gd name="T45" fmla="*/ 146 h 2605"/>
                <a:gd name="T46" fmla="*/ 1421 w 1532"/>
                <a:gd name="T47" fmla="*/ 326 h 2605"/>
                <a:gd name="T48" fmla="*/ 1510 w 1532"/>
                <a:gd name="T49" fmla="*/ 574 h 2605"/>
                <a:gd name="T50" fmla="*/ 1527 w 1532"/>
                <a:gd name="T51" fmla="*/ 909 h 2605"/>
                <a:gd name="T52" fmla="*/ 1449 w 1532"/>
                <a:gd name="T53" fmla="*/ 1304 h 2605"/>
                <a:gd name="T54" fmla="*/ 1318 w 1532"/>
                <a:gd name="T55" fmla="*/ 1677 h 2605"/>
                <a:gd name="T56" fmla="*/ 1169 w 1532"/>
                <a:gd name="T57" fmla="*/ 1980 h 2605"/>
                <a:gd name="T58" fmla="*/ 1021 w 1532"/>
                <a:gd name="T59" fmla="*/ 2214 h 2605"/>
                <a:gd name="T60" fmla="*/ 898 w 1532"/>
                <a:gd name="T61" fmla="*/ 2375 h 2605"/>
                <a:gd name="T62" fmla="*/ 833 w 1532"/>
                <a:gd name="T63" fmla="*/ 2449 h 2605"/>
                <a:gd name="T64" fmla="*/ 833 w 1532"/>
                <a:gd name="T65" fmla="*/ 2497 h 2605"/>
                <a:gd name="T66" fmla="*/ 768 w 1532"/>
                <a:gd name="T67" fmla="*/ 2549 h 2605"/>
                <a:gd name="T68" fmla="*/ 678 w 1532"/>
                <a:gd name="T69" fmla="*/ 2604 h 2605"/>
                <a:gd name="T70" fmla="*/ 623 w 1532"/>
                <a:gd name="T71" fmla="*/ 2591 h 2605"/>
                <a:gd name="T72" fmla="*/ 600 w 1532"/>
                <a:gd name="T73" fmla="*/ 2532 h 2605"/>
                <a:gd name="T74" fmla="*/ 668 w 1532"/>
                <a:gd name="T75" fmla="*/ 2460 h 2605"/>
                <a:gd name="T76" fmla="*/ 655 w 1532"/>
                <a:gd name="T77" fmla="*/ 2399 h 2605"/>
                <a:gd name="T78" fmla="*/ 540 w 1532"/>
                <a:gd name="T79" fmla="*/ 2253 h 2605"/>
                <a:gd name="T80" fmla="*/ 398 w 1532"/>
                <a:gd name="T81" fmla="*/ 2038 h 2605"/>
                <a:gd name="T82" fmla="*/ 249 w 1532"/>
                <a:gd name="T83" fmla="*/ 1754 h 2605"/>
                <a:gd name="T84" fmla="*/ 113 w 1532"/>
                <a:gd name="T85" fmla="*/ 1400 h 2605"/>
                <a:gd name="T86" fmla="*/ 15 w 1532"/>
                <a:gd name="T87" fmla="*/ 1000 h 2605"/>
                <a:gd name="T88" fmla="*/ 10 w 1532"/>
                <a:gd name="T89" fmla="*/ 648 h 2605"/>
                <a:gd name="T90" fmla="*/ 83 w 1532"/>
                <a:gd name="T91" fmla="*/ 382 h 2605"/>
                <a:gd name="T92" fmla="*/ 223 w 1532"/>
                <a:gd name="T93" fmla="*/ 185 h 2605"/>
                <a:gd name="T94" fmla="*/ 426 w 1532"/>
                <a:gd name="T95" fmla="*/ 57 h 2605"/>
                <a:gd name="T96" fmla="*/ 691 w 1532"/>
                <a:gd name="T97" fmla="*/ 2 h 2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2" h="2605">
                  <a:moveTo>
                    <a:pt x="766" y="129"/>
                  </a:moveTo>
                  <a:lnTo>
                    <a:pt x="697" y="131"/>
                  </a:lnTo>
                  <a:lnTo>
                    <a:pt x="633" y="137"/>
                  </a:lnTo>
                  <a:lnTo>
                    <a:pt x="573" y="147"/>
                  </a:lnTo>
                  <a:lnTo>
                    <a:pt x="516" y="163"/>
                  </a:lnTo>
                  <a:lnTo>
                    <a:pt x="463" y="181"/>
                  </a:lnTo>
                  <a:lnTo>
                    <a:pt x="415" y="203"/>
                  </a:lnTo>
                  <a:lnTo>
                    <a:pt x="369" y="231"/>
                  </a:lnTo>
                  <a:lnTo>
                    <a:pt x="329" y="261"/>
                  </a:lnTo>
                  <a:lnTo>
                    <a:pt x="291" y="298"/>
                  </a:lnTo>
                  <a:lnTo>
                    <a:pt x="258" y="337"/>
                  </a:lnTo>
                  <a:lnTo>
                    <a:pt x="228" y="381"/>
                  </a:lnTo>
                  <a:lnTo>
                    <a:pt x="202" y="428"/>
                  </a:lnTo>
                  <a:lnTo>
                    <a:pt x="180" y="481"/>
                  </a:lnTo>
                  <a:lnTo>
                    <a:pt x="163" y="538"/>
                  </a:lnTo>
                  <a:lnTo>
                    <a:pt x="147" y="598"/>
                  </a:lnTo>
                  <a:lnTo>
                    <a:pt x="138" y="664"/>
                  </a:lnTo>
                  <a:lnTo>
                    <a:pt x="130" y="740"/>
                  </a:lnTo>
                  <a:lnTo>
                    <a:pt x="129" y="819"/>
                  </a:lnTo>
                  <a:lnTo>
                    <a:pt x="133" y="899"/>
                  </a:lnTo>
                  <a:lnTo>
                    <a:pt x="142" y="982"/>
                  </a:lnTo>
                  <a:lnTo>
                    <a:pt x="157" y="1066"/>
                  </a:lnTo>
                  <a:lnTo>
                    <a:pt x="180" y="1168"/>
                  </a:lnTo>
                  <a:lnTo>
                    <a:pt x="206" y="1267"/>
                  </a:lnTo>
                  <a:lnTo>
                    <a:pt x="235" y="1360"/>
                  </a:lnTo>
                  <a:lnTo>
                    <a:pt x="265" y="1451"/>
                  </a:lnTo>
                  <a:lnTo>
                    <a:pt x="297" y="1536"/>
                  </a:lnTo>
                  <a:lnTo>
                    <a:pt x="331" y="1619"/>
                  </a:lnTo>
                  <a:lnTo>
                    <a:pt x="366" y="1698"/>
                  </a:lnTo>
                  <a:lnTo>
                    <a:pt x="401" y="1771"/>
                  </a:lnTo>
                  <a:lnTo>
                    <a:pt x="437" y="1842"/>
                  </a:lnTo>
                  <a:lnTo>
                    <a:pt x="473" y="1908"/>
                  </a:lnTo>
                  <a:lnTo>
                    <a:pt x="507" y="1970"/>
                  </a:lnTo>
                  <a:lnTo>
                    <a:pt x="543" y="2027"/>
                  </a:lnTo>
                  <a:lnTo>
                    <a:pt x="577" y="2081"/>
                  </a:lnTo>
                  <a:lnTo>
                    <a:pt x="610" y="2130"/>
                  </a:lnTo>
                  <a:lnTo>
                    <a:pt x="642" y="2174"/>
                  </a:lnTo>
                  <a:lnTo>
                    <a:pt x="672" y="2215"/>
                  </a:lnTo>
                  <a:lnTo>
                    <a:pt x="699" y="2251"/>
                  </a:lnTo>
                  <a:lnTo>
                    <a:pt x="725" y="2282"/>
                  </a:lnTo>
                  <a:lnTo>
                    <a:pt x="747" y="2309"/>
                  </a:lnTo>
                  <a:lnTo>
                    <a:pt x="766" y="2331"/>
                  </a:lnTo>
                  <a:lnTo>
                    <a:pt x="786" y="2309"/>
                  </a:lnTo>
                  <a:lnTo>
                    <a:pt x="807" y="2282"/>
                  </a:lnTo>
                  <a:lnTo>
                    <a:pt x="834" y="2251"/>
                  </a:lnTo>
                  <a:lnTo>
                    <a:pt x="861" y="2215"/>
                  </a:lnTo>
                  <a:lnTo>
                    <a:pt x="890" y="2174"/>
                  </a:lnTo>
                  <a:lnTo>
                    <a:pt x="922" y="2130"/>
                  </a:lnTo>
                  <a:lnTo>
                    <a:pt x="955" y="2081"/>
                  </a:lnTo>
                  <a:lnTo>
                    <a:pt x="990" y="2028"/>
                  </a:lnTo>
                  <a:lnTo>
                    <a:pt x="1025" y="1970"/>
                  </a:lnTo>
                  <a:lnTo>
                    <a:pt x="1061" y="1908"/>
                  </a:lnTo>
                  <a:lnTo>
                    <a:pt x="1097" y="1843"/>
                  </a:lnTo>
                  <a:lnTo>
                    <a:pt x="1131" y="1772"/>
                  </a:lnTo>
                  <a:lnTo>
                    <a:pt x="1167" y="1698"/>
                  </a:lnTo>
                  <a:lnTo>
                    <a:pt x="1202" y="1620"/>
                  </a:lnTo>
                  <a:lnTo>
                    <a:pt x="1235" y="1538"/>
                  </a:lnTo>
                  <a:lnTo>
                    <a:pt x="1268" y="1451"/>
                  </a:lnTo>
                  <a:lnTo>
                    <a:pt x="1297" y="1361"/>
                  </a:lnTo>
                  <a:lnTo>
                    <a:pt x="1326" y="1267"/>
                  </a:lnTo>
                  <a:lnTo>
                    <a:pt x="1352" y="1168"/>
                  </a:lnTo>
                  <a:lnTo>
                    <a:pt x="1376" y="1066"/>
                  </a:lnTo>
                  <a:lnTo>
                    <a:pt x="1390" y="982"/>
                  </a:lnTo>
                  <a:lnTo>
                    <a:pt x="1400" y="899"/>
                  </a:lnTo>
                  <a:lnTo>
                    <a:pt x="1404" y="819"/>
                  </a:lnTo>
                  <a:lnTo>
                    <a:pt x="1402" y="740"/>
                  </a:lnTo>
                  <a:lnTo>
                    <a:pt x="1395" y="664"/>
                  </a:lnTo>
                  <a:lnTo>
                    <a:pt x="1385" y="598"/>
                  </a:lnTo>
                  <a:lnTo>
                    <a:pt x="1370" y="538"/>
                  </a:lnTo>
                  <a:lnTo>
                    <a:pt x="1352" y="481"/>
                  </a:lnTo>
                  <a:lnTo>
                    <a:pt x="1330" y="428"/>
                  </a:lnTo>
                  <a:lnTo>
                    <a:pt x="1305" y="381"/>
                  </a:lnTo>
                  <a:lnTo>
                    <a:pt x="1275" y="337"/>
                  </a:lnTo>
                  <a:lnTo>
                    <a:pt x="1242" y="298"/>
                  </a:lnTo>
                  <a:lnTo>
                    <a:pt x="1205" y="261"/>
                  </a:lnTo>
                  <a:lnTo>
                    <a:pt x="1163" y="231"/>
                  </a:lnTo>
                  <a:lnTo>
                    <a:pt x="1118" y="203"/>
                  </a:lnTo>
                  <a:lnTo>
                    <a:pt x="1069" y="181"/>
                  </a:lnTo>
                  <a:lnTo>
                    <a:pt x="1017" y="163"/>
                  </a:lnTo>
                  <a:lnTo>
                    <a:pt x="960" y="147"/>
                  </a:lnTo>
                  <a:lnTo>
                    <a:pt x="899" y="137"/>
                  </a:lnTo>
                  <a:lnTo>
                    <a:pt x="835" y="131"/>
                  </a:lnTo>
                  <a:lnTo>
                    <a:pt x="766" y="129"/>
                  </a:lnTo>
                  <a:close/>
                  <a:moveTo>
                    <a:pt x="766" y="0"/>
                  </a:moveTo>
                  <a:lnTo>
                    <a:pt x="842" y="2"/>
                  </a:lnTo>
                  <a:lnTo>
                    <a:pt x="914" y="9"/>
                  </a:lnTo>
                  <a:lnTo>
                    <a:pt x="982" y="21"/>
                  </a:lnTo>
                  <a:lnTo>
                    <a:pt x="1046" y="37"/>
                  </a:lnTo>
                  <a:lnTo>
                    <a:pt x="1107" y="57"/>
                  </a:lnTo>
                  <a:lnTo>
                    <a:pt x="1164" y="82"/>
                  </a:lnTo>
                  <a:lnTo>
                    <a:pt x="1217" y="112"/>
                  </a:lnTo>
                  <a:lnTo>
                    <a:pt x="1266" y="146"/>
                  </a:lnTo>
                  <a:lnTo>
                    <a:pt x="1310" y="185"/>
                  </a:lnTo>
                  <a:lnTo>
                    <a:pt x="1352" y="227"/>
                  </a:lnTo>
                  <a:lnTo>
                    <a:pt x="1388" y="275"/>
                  </a:lnTo>
                  <a:lnTo>
                    <a:pt x="1421" y="326"/>
                  </a:lnTo>
                  <a:lnTo>
                    <a:pt x="1450" y="382"/>
                  </a:lnTo>
                  <a:lnTo>
                    <a:pt x="1474" y="441"/>
                  </a:lnTo>
                  <a:lnTo>
                    <a:pt x="1495" y="506"/>
                  </a:lnTo>
                  <a:lnTo>
                    <a:pt x="1510" y="574"/>
                  </a:lnTo>
                  <a:lnTo>
                    <a:pt x="1522" y="648"/>
                  </a:lnTo>
                  <a:lnTo>
                    <a:pt x="1530" y="732"/>
                  </a:lnTo>
                  <a:lnTo>
                    <a:pt x="1532" y="819"/>
                  </a:lnTo>
                  <a:lnTo>
                    <a:pt x="1527" y="909"/>
                  </a:lnTo>
                  <a:lnTo>
                    <a:pt x="1517" y="1000"/>
                  </a:lnTo>
                  <a:lnTo>
                    <a:pt x="1500" y="1092"/>
                  </a:lnTo>
                  <a:lnTo>
                    <a:pt x="1476" y="1201"/>
                  </a:lnTo>
                  <a:lnTo>
                    <a:pt x="1449" y="1304"/>
                  </a:lnTo>
                  <a:lnTo>
                    <a:pt x="1418" y="1404"/>
                  </a:lnTo>
                  <a:lnTo>
                    <a:pt x="1387" y="1499"/>
                  </a:lnTo>
                  <a:lnTo>
                    <a:pt x="1353" y="1590"/>
                  </a:lnTo>
                  <a:lnTo>
                    <a:pt x="1318" y="1677"/>
                  </a:lnTo>
                  <a:lnTo>
                    <a:pt x="1281" y="1759"/>
                  </a:lnTo>
                  <a:lnTo>
                    <a:pt x="1244" y="1837"/>
                  </a:lnTo>
                  <a:lnTo>
                    <a:pt x="1207" y="1911"/>
                  </a:lnTo>
                  <a:lnTo>
                    <a:pt x="1169" y="1980"/>
                  </a:lnTo>
                  <a:lnTo>
                    <a:pt x="1130" y="2045"/>
                  </a:lnTo>
                  <a:lnTo>
                    <a:pt x="1093" y="2106"/>
                  </a:lnTo>
                  <a:lnTo>
                    <a:pt x="1057" y="2162"/>
                  </a:lnTo>
                  <a:lnTo>
                    <a:pt x="1021" y="2214"/>
                  </a:lnTo>
                  <a:lnTo>
                    <a:pt x="987" y="2261"/>
                  </a:lnTo>
                  <a:lnTo>
                    <a:pt x="956" y="2303"/>
                  </a:lnTo>
                  <a:lnTo>
                    <a:pt x="925" y="2341"/>
                  </a:lnTo>
                  <a:lnTo>
                    <a:pt x="898" y="2375"/>
                  </a:lnTo>
                  <a:lnTo>
                    <a:pt x="873" y="2403"/>
                  </a:lnTo>
                  <a:lnTo>
                    <a:pt x="851" y="2429"/>
                  </a:lnTo>
                  <a:lnTo>
                    <a:pt x="833" y="2448"/>
                  </a:lnTo>
                  <a:lnTo>
                    <a:pt x="833" y="2449"/>
                  </a:lnTo>
                  <a:lnTo>
                    <a:pt x="831" y="2449"/>
                  </a:lnTo>
                  <a:lnTo>
                    <a:pt x="836" y="2466"/>
                  </a:lnTo>
                  <a:lnTo>
                    <a:pt x="836" y="2481"/>
                  </a:lnTo>
                  <a:lnTo>
                    <a:pt x="833" y="2497"/>
                  </a:lnTo>
                  <a:lnTo>
                    <a:pt x="826" y="2511"/>
                  </a:lnTo>
                  <a:lnTo>
                    <a:pt x="815" y="2522"/>
                  </a:lnTo>
                  <a:lnTo>
                    <a:pt x="802" y="2532"/>
                  </a:lnTo>
                  <a:lnTo>
                    <a:pt x="768" y="2549"/>
                  </a:lnTo>
                  <a:lnTo>
                    <a:pt x="737" y="2569"/>
                  </a:lnTo>
                  <a:lnTo>
                    <a:pt x="702" y="2593"/>
                  </a:lnTo>
                  <a:lnTo>
                    <a:pt x="690" y="2600"/>
                  </a:lnTo>
                  <a:lnTo>
                    <a:pt x="678" y="2604"/>
                  </a:lnTo>
                  <a:lnTo>
                    <a:pt x="665" y="2605"/>
                  </a:lnTo>
                  <a:lnTo>
                    <a:pt x="649" y="2604"/>
                  </a:lnTo>
                  <a:lnTo>
                    <a:pt x="635" y="2599"/>
                  </a:lnTo>
                  <a:lnTo>
                    <a:pt x="623" y="2591"/>
                  </a:lnTo>
                  <a:lnTo>
                    <a:pt x="612" y="2579"/>
                  </a:lnTo>
                  <a:lnTo>
                    <a:pt x="605" y="2565"/>
                  </a:lnTo>
                  <a:lnTo>
                    <a:pt x="600" y="2548"/>
                  </a:lnTo>
                  <a:lnTo>
                    <a:pt x="600" y="2532"/>
                  </a:lnTo>
                  <a:lnTo>
                    <a:pt x="606" y="2515"/>
                  </a:lnTo>
                  <a:lnTo>
                    <a:pt x="613" y="2501"/>
                  </a:lnTo>
                  <a:lnTo>
                    <a:pt x="626" y="2489"/>
                  </a:lnTo>
                  <a:lnTo>
                    <a:pt x="668" y="2460"/>
                  </a:lnTo>
                  <a:lnTo>
                    <a:pt x="682" y="2453"/>
                  </a:lnTo>
                  <a:lnTo>
                    <a:pt x="696" y="2444"/>
                  </a:lnTo>
                  <a:lnTo>
                    <a:pt x="677" y="2423"/>
                  </a:lnTo>
                  <a:lnTo>
                    <a:pt x="655" y="2399"/>
                  </a:lnTo>
                  <a:lnTo>
                    <a:pt x="630" y="2369"/>
                  </a:lnTo>
                  <a:lnTo>
                    <a:pt x="602" y="2335"/>
                  </a:lnTo>
                  <a:lnTo>
                    <a:pt x="572" y="2297"/>
                  </a:lnTo>
                  <a:lnTo>
                    <a:pt x="540" y="2253"/>
                  </a:lnTo>
                  <a:lnTo>
                    <a:pt x="506" y="2206"/>
                  </a:lnTo>
                  <a:lnTo>
                    <a:pt x="471" y="2154"/>
                  </a:lnTo>
                  <a:lnTo>
                    <a:pt x="434" y="2098"/>
                  </a:lnTo>
                  <a:lnTo>
                    <a:pt x="398" y="2038"/>
                  </a:lnTo>
                  <a:lnTo>
                    <a:pt x="360" y="1973"/>
                  </a:lnTo>
                  <a:lnTo>
                    <a:pt x="323" y="1904"/>
                  </a:lnTo>
                  <a:lnTo>
                    <a:pt x="286" y="1831"/>
                  </a:lnTo>
                  <a:lnTo>
                    <a:pt x="249" y="1754"/>
                  </a:lnTo>
                  <a:lnTo>
                    <a:pt x="213" y="1671"/>
                  </a:lnTo>
                  <a:lnTo>
                    <a:pt x="178" y="1586"/>
                  </a:lnTo>
                  <a:lnTo>
                    <a:pt x="144" y="1496"/>
                  </a:lnTo>
                  <a:lnTo>
                    <a:pt x="113" y="1400"/>
                  </a:lnTo>
                  <a:lnTo>
                    <a:pt x="83" y="1303"/>
                  </a:lnTo>
                  <a:lnTo>
                    <a:pt x="57" y="1200"/>
                  </a:lnTo>
                  <a:lnTo>
                    <a:pt x="32" y="1092"/>
                  </a:lnTo>
                  <a:lnTo>
                    <a:pt x="15" y="1000"/>
                  </a:lnTo>
                  <a:lnTo>
                    <a:pt x="5" y="909"/>
                  </a:lnTo>
                  <a:lnTo>
                    <a:pt x="0" y="819"/>
                  </a:lnTo>
                  <a:lnTo>
                    <a:pt x="2" y="732"/>
                  </a:lnTo>
                  <a:lnTo>
                    <a:pt x="10" y="648"/>
                  </a:lnTo>
                  <a:lnTo>
                    <a:pt x="22" y="574"/>
                  </a:lnTo>
                  <a:lnTo>
                    <a:pt x="38" y="506"/>
                  </a:lnTo>
                  <a:lnTo>
                    <a:pt x="59" y="441"/>
                  </a:lnTo>
                  <a:lnTo>
                    <a:pt x="83" y="382"/>
                  </a:lnTo>
                  <a:lnTo>
                    <a:pt x="111" y="326"/>
                  </a:lnTo>
                  <a:lnTo>
                    <a:pt x="144" y="275"/>
                  </a:lnTo>
                  <a:lnTo>
                    <a:pt x="181" y="227"/>
                  </a:lnTo>
                  <a:lnTo>
                    <a:pt x="223" y="185"/>
                  </a:lnTo>
                  <a:lnTo>
                    <a:pt x="267" y="146"/>
                  </a:lnTo>
                  <a:lnTo>
                    <a:pt x="315" y="112"/>
                  </a:lnTo>
                  <a:lnTo>
                    <a:pt x="369" y="82"/>
                  </a:lnTo>
                  <a:lnTo>
                    <a:pt x="426" y="57"/>
                  </a:lnTo>
                  <a:lnTo>
                    <a:pt x="486" y="37"/>
                  </a:lnTo>
                  <a:lnTo>
                    <a:pt x="550" y="21"/>
                  </a:lnTo>
                  <a:lnTo>
                    <a:pt x="619" y="9"/>
                  </a:lnTo>
                  <a:lnTo>
                    <a:pt x="691" y="2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1" name="Freeform 44"/>
            <p:cNvSpPr>
              <a:spLocks noEditPoints="1"/>
            </p:cNvSpPr>
            <p:nvPr/>
          </p:nvSpPr>
          <p:spPr bwMode="auto">
            <a:xfrm>
              <a:off x="6970713" y="1509713"/>
              <a:ext cx="149225" cy="150813"/>
            </a:xfrm>
            <a:custGeom>
              <a:avLst/>
              <a:gdLst>
                <a:gd name="T0" fmla="*/ 424 w 940"/>
                <a:gd name="T1" fmla="*/ 132 h 946"/>
                <a:gd name="T2" fmla="*/ 337 w 940"/>
                <a:gd name="T3" fmla="*/ 156 h 946"/>
                <a:gd name="T4" fmla="*/ 262 w 940"/>
                <a:gd name="T5" fmla="*/ 201 h 946"/>
                <a:gd name="T6" fmla="*/ 199 w 940"/>
                <a:gd name="T7" fmla="*/ 264 h 946"/>
                <a:gd name="T8" fmla="*/ 155 w 940"/>
                <a:gd name="T9" fmla="*/ 339 h 946"/>
                <a:gd name="T10" fmla="*/ 131 w 940"/>
                <a:gd name="T11" fmla="*/ 427 h 946"/>
                <a:gd name="T12" fmla="*/ 131 w 940"/>
                <a:gd name="T13" fmla="*/ 520 h 946"/>
                <a:gd name="T14" fmla="*/ 155 w 940"/>
                <a:gd name="T15" fmla="*/ 607 h 946"/>
                <a:gd name="T16" fmla="*/ 199 w 940"/>
                <a:gd name="T17" fmla="*/ 684 h 946"/>
                <a:gd name="T18" fmla="*/ 262 w 940"/>
                <a:gd name="T19" fmla="*/ 745 h 946"/>
                <a:gd name="T20" fmla="*/ 337 w 940"/>
                <a:gd name="T21" fmla="*/ 790 h 946"/>
                <a:gd name="T22" fmla="*/ 424 w 940"/>
                <a:gd name="T23" fmla="*/ 815 h 946"/>
                <a:gd name="T24" fmla="*/ 517 w 940"/>
                <a:gd name="T25" fmla="*/ 815 h 946"/>
                <a:gd name="T26" fmla="*/ 603 w 940"/>
                <a:gd name="T27" fmla="*/ 790 h 946"/>
                <a:gd name="T28" fmla="*/ 679 w 940"/>
                <a:gd name="T29" fmla="*/ 745 h 946"/>
                <a:gd name="T30" fmla="*/ 741 w 940"/>
                <a:gd name="T31" fmla="*/ 684 h 946"/>
                <a:gd name="T32" fmla="*/ 785 w 940"/>
                <a:gd name="T33" fmla="*/ 607 h 946"/>
                <a:gd name="T34" fmla="*/ 809 w 940"/>
                <a:gd name="T35" fmla="*/ 520 h 946"/>
                <a:gd name="T36" fmla="*/ 809 w 940"/>
                <a:gd name="T37" fmla="*/ 427 h 946"/>
                <a:gd name="T38" fmla="*/ 785 w 940"/>
                <a:gd name="T39" fmla="*/ 339 h 946"/>
                <a:gd name="T40" fmla="*/ 741 w 940"/>
                <a:gd name="T41" fmla="*/ 264 h 946"/>
                <a:gd name="T42" fmla="*/ 679 w 940"/>
                <a:gd name="T43" fmla="*/ 201 h 946"/>
                <a:gd name="T44" fmla="*/ 603 w 940"/>
                <a:gd name="T45" fmla="*/ 156 h 946"/>
                <a:gd name="T46" fmla="*/ 517 w 940"/>
                <a:gd name="T47" fmla="*/ 132 h 946"/>
                <a:gd name="T48" fmla="*/ 470 w 940"/>
                <a:gd name="T49" fmla="*/ 0 h 946"/>
                <a:gd name="T50" fmla="*/ 578 w 940"/>
                <a:gd name="T51" fmla="*/ 13 h 946"/>
                <a:gd name="T52" fmla="*/ 677 w 940"/>
                <a:gd name="T53" fmla="*/ 49 h 946"/>
                <a:gd name="T54" fmla="*/ 765 w 940"/>
                <a:gd name="T55" fmla="*/ 105 h 946"/>
                <a:gd name="T56" fmla="*/ 838 w 940"/>
                <a:gd name="T57" fmla="*/ 178 h 946"/>
                <a:gd name="T58" fmla="*/ 892 w 940"/>
                <a:gd name="T59" fmla="*/ 266 h 946"/>
                <a:gd name="T60" fmla="*/ 928 w 940"/>
                <a:gd name="T61" fmla="*/ 365 h 946"/>
                <a:gd name="T62" fmla="*/ 940 w 940"/>
                <a:gd name="T63" fmla="*/ 473 h 946"/>
                <a:gd name="T64" fmla="*/ 928 w 940"/>
                <a:gd name="T65" fmla="*/ 582 h 946"/>
                <a:gd name="T66" fmla="*/ 892 w 940"/>
                <a:gd name="T67" fmla="*/ 682 h 946"/>
                <a:gd name="T68" fmla="*/ 838 w 940"/>
                <a:gd name="T69" fmla="*/ 770 h 946"/>
                <a:gd name="T70" fmla="*/ 765 w 940"/>
                <a:gd name="T71" fmla="*/ 842 h 946"/>
                <a:gd name="T72" fmla="*/ 677 w 940"/>
                <a:gd name="T73" fmla="*/ 898 h 946"/>
                <a:gd name="T74" fmla="*/ 578 w 940"/>
                <a:gd name="T75" fmla="*/ 934 h 946"/>
                <a:gd name="T76" fmla="*/ 470 w 940"/>
                <a:gd name="T77" fmla="*/ 946 h 946"/>
                <a:gd name="T78" fmla="*/ 363 w 940"/>
                <a:gd name="T79" fmla="*/ 934 h 946"/>
                <a:gd name="T80" fmla="*/ 264 w 940"/>
                <a:gd name="T81" fmla="*/ 898 h 946"/>
                <a:gd name="T82" fmla="*/ 177 w 940"/>
                <a:gd name="T83" fmla="*/ 842 h 946"/>
                <a:gd name="T84" fmla="*/ 103 w 940"/>
                <a:gd name="T85" fmla="*/ 770 h 946"/>
                <a:gd name="T86" fmla="*/ 48 w 940"/>
                <a:gd name="T87" fmla="*/ 682 h 946"/>
                <a:gd name="T88" fmla="*/ 13 w 940"/>
                <a:gd name="T89" fmla="*/ 582 h 946"/>
                <a:gd name="T90" fmla="*/ 0 w 940"/>
                <a:gd name="T91" fmla="*/ 473 h 946"/>
                <a:gd name="T92" fmla="*/ 13 w 940"/>
                <a:gd name="T93" fmla="*/ 365 h 946"/>
                <a:gd name="T94" fmla="*/ 48 w 940"/>
                <a:gd name="T95" fmla="*/ 266 h 946"/>
                <a:gd name="T96" fmla="*/ 103 w 940"/>
                <a:gd name="T97" fmla="*/ 178 h 946"/>
                <a:gd name="T98" fmla="*/ 177 w 940"/>
                <a:gd name="T99" fmla="*/ 105 h 946"/>
                <a:gd name="T100" fmla="*/ 264 w 940"/>
                <a:gd name="T101" fmla="*/ 49 h 946"/>
                <a:gd name="T102" fmla="*/ 363 w 940"/>
                <a:gd name="T103" fmla="*/ 13 h 946"/>
                <a:gd name="T104" fmla="*/ 470 w 940"/>
                <a:gd name="T105" fmla="*/ 0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0" h="946">
                  <a:moveTo>
                    <a:pt x="470" y="130"/>
                  </a:moveTo>
                  <a:lnTo>
                    <a:pt x="424" y="132"/>
                  </a:lnTo>
                  <a:lnTo>
                    <a:pt x="379" y="142"/>
                  </a:lnTo>
                  <a:lnTo>
                    <a:pt x="337" y="156"/>
                  </a:lnTo>
                  <a:lnTo>
                    <a:pt x="298" y="176"/>
                  </a:lnTo>
                  <a:lnTo>
                    <a:pt x="262" y="201"/>
                  </a:lnTo>
                  <a:lnTo>
                    <a:pt x="229" y="231"/>
                  </a:lnTo>
                  <a:lnTo>
                    <a:pt x="199" y="264"/>
                  </a:lnTo>
                  <a:lnTo>
                    <a:pt x="175" y="300"/>
                  </a:lnTo>
                  <a:lnTo>
                    <a:pt x="155" y="339"/>
                  </a:lnTo>
                  <a:lnTo>
                    <a:pt x="141" y="382"/>
                  </a:lnTo>
                  <a:lnTo>
                    <a:pt x="131" y="427"/>
                  </a:lnTo>
                  <a:lnTo>
                    <a:pt x="129" y="473"/>
                  </a:lnTo>
                  <a:lnTo>
                    <a:pt x="131" y="520"/>
                  </a:lnTo>
                  <a:lnTo>
                    <a:pt x="141" y="565"/>
                  </a:lnTo>
                  <a:lnTo>
                    <a:pt x="155" y="607"/>
                  </a:lnTo>
                  <a:lnTo>
                    <a:pt x="174" y="647"/>
                  </a:lnTo>
                  <a:lnTo>
                    <a:pt x="199" y="684"/>
                  </a:lnTo>
                  <a:lnTo>
                    <a:pt x="229" y="717"/>
                  </a:lnTo>
                  <a:lnTo>
                    <a:pt x="262" y="745"/>
                  </a:lnTo>
                  <a:lnTo>
                    <a:pt x="298" y="771"/>
                  </a:lnTo>
                  <a:lnTo>
                    <a:pt x="337" y="790"/>
                  </a:lnTo>
                  <a:lnTo>
                    <a:pt x="379" y="806"/>
                  </a:lnTo>
                  <a:lnTo>
                    <a:pt x="424" y="815"/>
                  </a:lnTo>
                  <a:lnTo>
                    <a:pt x="470" y="818"/>
                  </a:lnTo>
                  <a:lnTo>
                    <a:pt x="517" y="815"/>
                  </a:lnTo>
                  <a:lnTo>
                    <a:pt x="562" y="806"/>
                  </a:lnTo>
                  <a:lnTo>
                    <a:pt x="603" y="790"/>
                  </a:lnTo>
                  <a:lnTo>
                    <a:pt x="642" y="771"/>
                  </a:lnTo>
                  <a:lnTo>
                    <a:pt x="679" y="745"/>
                  </a:lnTo>
                  <a:lnTo>
                    <a:pt x="712" y="717"/>
                  </a:lnTo>
                  <a:lnTo>
                    <a:pt x="741" y="684"/>
                  </a:lnTo>
                  <a:lnTo>
                    <a:pt x="766" y="647"/>
                  </a:lnTo>
                  <a:lnTo>
                    <a:pt x="785" y="607"/>
                  </a:lnTo>
                  <a:lnTo>
                    <a:pt x="801" y="565"/>
                  </a:lnTo>
                  <a:lnTo>
                    <a:pt x="809" y="520"/>
                  </a:lnTo>
                  <a:lnTo>
                    <a:pt x="813" y="473"/>
                  </a:lnTo>
                  <a:lnTo>
                    <a:pt x="809" y="427"/>
                  </a:lnTo>
                  <a:lnTo>
                    <a:pt x="801" y="382"/>
                  </a:lnTo>
                  <a:lnTo>
                    <a:pt x="785" y="339"/>
                  </a:lnTo>
                  <a:lnTo>
                    <a:pt x="766" y="300"/>
                  </a:lnTo>
                  <a:lnTo>
                    <a:pt x="741" y="264"/>
                  </a:lnTo>
                  <a:lnTo>
                    <a:pt x="712" y="231"/>
                  </a:lnTo>
                  <a:lnTo>
                    <a:pt x="679" y="201"/>
                  </a:lnTo>
                  <a:lnTo>
                    <a:pt x="642" y="176"/>
                  </a:lnTo>
                  <a:lnTo>
                    <a:pt x="603" y="156"/>
                  </a:lnTo>
                  <a:lnTo>
                    <a:pt x="562" y="142"/>
                  </a:lnTo>
                  <a:lnTo>
                    <a:pt x="517" y="132"/>
                  </a:lnTo>
                  <a:lnTo>
                    <a:pt x="470" y="130"/>
                  </a:lnTo>
                  <a:close/>
                  <a:moveTo>
                    <a:pt x="470" y="0"/>
                  </a:moveTo>
                  <a:lnTo>
                    <a:pt x="525" y="4"/>
                  </a:lnTo>
                  <a:lnTo>
                    <a:pt x="578" y="13"/>
                  </a:lnTo>
                  <a:lnTo>
                    <a:pt x="628" y="29"/>
                  </a:lnTo>
                  <a:lnTo>
                    <a:pt x="677" y="49"/>
                  </a:lnTo>
                  <a:lnTo>
                    <a:pt x="722" y="75"/>
                  </a:lnTo>
                  <a:lnTo>
                    <a:pt x="765" y="105"/>
                  </a:lnTo>
                  <a:lnTo>
                    <a:pt x="803" y="140"/>
                  </a:lnTo>
                  <a:lnTo>
                    <a:pt x="838" y="178"/>
                  </a:lnTo>
                  <a:lnTo>
                    <a:pt x="867" y="220"/>
                  </a:lnTo>
                  <a:lnTo>
                    <a:pt x="892" y="266"/>
                  </a:lnTo>
                  <a:lnTo>
                    <a:pt x="913" y="314"/>
                  </a:lnTo>
                  <a:lnTo>
                    <a:pt x="928" y="365"/>
                  </a:lnTo>
                  <a:lnTo>
                    <a:pt x="937" y="418"/>
                  </a:lnTo>
                  <a:lnTo>
                    <a:pt x="940" y="473"/>
                  </a:lnTo>
                  <a:lnTo>
                    <a:pt x="937" y="528"/>
                  </a:lnTo>
                  <a:lnTo>
                    <a:pt x="928" y="582"/>
                  </a:lnTo>
                  <a:lnTo>
                    <a:pt x="913" y="632"/>
                  </a:lnTo>
                  <a:lnTo>
                    <a:pt x="892" y="682"/>
                  </a:lnTo>
                  <a:lnTo>
                    <a:pt x="867" y="727"/>
                  </a:lnTo>
                  <a:lnTo>
                    <a:pt x="838" y="770"/>
                  </a:lnTo>
                  <a:lnTo>
                    <a:pt x="803" y="808"/>
                  </a:lnTo>
                  <a:lnTo>
                    <a:pt x="765" y="842"/>
                  </a:lnTo>
                  <a:lnTo>
                    <a:pt x="722" y="873"/>
                  </a:lnTo>
                  <a:lnTo>
                    <a:pt x="677" y="898"/>
                  </a:lnTo>
                  <a:lnTo>
                    <a:pt x="628" y="919"/>
                  </a:lnTo>
                  <a:lnTo>
                    <a:pt x="578" y="934"/>
                  </a:lnTo>
                  <a:lnTo>
                    <a:pt x="525" y="943"/>
                  </a:lnTo>
                  <a:lnTo>
                    <a:pt x="470" y="946"/>
                  </a:lnTo>
                  <a:lnTo>
                    <a:pt x="415" y="943"/>
                  </a:lnTo>
                  <a:lnTo>
                    <a:pt x="363" y="934"/>
                  </a:lnTo>
                  <a:lnTo>
                    <a:pt x="312" y="919"/>
                  </a:lnTo>
                  <a:lnTo>
                    <a:pt x="264" y="898"/>
                  </a:lnTo>
                  <a:lnTo>
                    <a:pt x="218" y="873"/>
                  </a:lnTo>
                  <a:lnTo>
                    <a:pt x="177" y="842"/>
                  </a:lnTo>
                  <a:lnTo>
                    <a:pt x="138" y="808"/>
                  </a:lnTo>
                  <a:lnTo>
                    <a:pt x="103" y="770"/>
                  </a:lnTo>
                  <a:lnTo>
                    <a:pt x="74" y="727"/>
                  </a:lnTo>
                  <a:lnTo>
                    <a:pt x="48" y="682"/>
                  </a:lnTo>
                  <a:lnTo>
                    <a:pt x="28" y="632"/>
                  </a:lnTo>
                  <a:lnTo>
                    <a:pt x="13" y="582"/>
                  </a:lnTo>
                  <a:lnTo>
                    <a:pt x="3" y="528"/>
                  </a:lnTo>
                  <a:lnTo>
                    <a:pt x="0" y="473"/>
                  </a:lnTo>
                  <a:lnTo>
                    <a:pt x="3" y="418"/>
                  </a:lnTo>
                  <a:lnTo>
                    <a:pt x="13" y="365"/>
                  </a:lnTo>
                  <a:lnTo>
                    <a:pt x="28" y="314"/>
                  </a:lnTo>
                  <a:lnTo>
                    <a:pt x="48" y="266"/>
                  </a:lnTo>
                  <a:lnTo>
                    <a:pt x="74" y="220"/>
                  </a:lnTo>
                  <a:lnTo>
                    <a:pt x="103" y="178"/>
                  </a:lnTo>
                  <a:lnTo>
                    <a:pt x="138" y="140"/>
                  </a:lnTo>
                  <a:lnTo>
                    <a:pt x="177" y="105"/>
                  </a:lnTo>
                  <a:lnTo>
                    <a:pt x="218" y="75"/>
                  </a:lnTo>
                  <a:lnTo>
                    <a:pt x="264" y="49"/>
                  </a:lnTo>
                  <a:lnTo>
                    <a:pt x="312" y="29"/>
                  </a:lnTo>
                  <a:lnTo>
                    <a:pt x="363" y="13"/>
                  </a:lnTo>
                  <a:lnTo>
                    <a:pt x="415" y="4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2" name="Freeform 45"/>
            <p:cNvSpPr>
              <a:spLocks/>
            </p:cNvSpPr>
            <p:nvPr/>
          </p:nvSpPr>
          <p:spPr bwMode="auto">
            <a:xfrm>
              <a:off x="7073900" y="1831976"/>
              <a:ext cx="39688" cy="23813"/>
            </a:xfrm>
            <a:custGeom>
              <a:avLst/>
              <a:gdLst>
                <a:gd name="T0" fmla="*/ 184 w 255"/>
                <a:gd name="T1" fmla="*/ 0 h 149"/>
                <a:gd name="T2" fmla="*/ 200 w 255"/>
                <a:gd name="T3" fmla="*/ 0 h 149"/>
                <a:gd name="T4" fmla="*/ 216 w 255"/>
                <a:gd name="T5" fmla="*/ 4 h 149"/>
                <a:gd name="T6" fmla="*/ 231 w 255"/>
                <a:gd name="T7" fmla="*/ 13 h 149"/>
                <a:gd name="T8" fmla="*/ 241 w 255"/>
                <a:gd name="T9" fmla="*/ 24 h 149"/>
                <a:gd name="T10" fmla="*/ 250 w 255"/>
                <a:gd name="T11" fmla="*/ 39 h 149"/>
                <a:gd name="T12" fmla="*/ 255 w 255"/>
                <a:gd name="T13" fmla="*/ 56 h 149"/>
                <a:gd name="T14" fmla="*/ 255 w 255"/>
                <a:gd name="T15" fmla="*/ 73 h 149"/>
                <a:gd name="T16" fmla="*/ 250 w 255"/>
                <a:gd name="T17" fmla="*/ 89 h 149"/>
                <a:gd name="T18" fmla="*/ 241 w 255"/>
                <a:gd name="T19" fmla="*/ 103 h 149"/>
                <a:gd name="T20" fmla="*/ 229 w 255"/>
                <a:gd name="T21" fmla="*/ 115 h 149"/>
                <a:gd name="T22" fmla="*/ 215 w 255"/>
                <a:gd name="T23" fmla="*/ 123 h 149"/>
                <a:gd name="T24" fmla="*/ 199 w 255"/>
                <a:gd name="T25" fmla="*/ 127 h 149"/>
                <a:gd name="T26" fmla="*/ 137 w 255"/>
                <a:gd name="T27" fmla="*/ 137 h 149"/>
                <a:gd name="T28" fmla="*/ 78 w 255"/>
                <a:gd name="T29" fmla="*/ 148 h 149"/>
                <a:gd name="T30" fmla="*/ 71 w 255"/>
                <a:gd name="T31" fmla="*/ 149 h 149"/>
                <a:gd name="T32" fmla="*/ 65 w 255"/>
                <a:gd name="T33" fmla="*/ 149 h 149"/>
                <a:gd name="T34" fmla="*/ 47 w 255"/>
                <a:gd name="T35" fmla="*/ 147 h 149"/>
                <a:gd name="T36" fmla="*/ 32 w 255"/>
                <a:gd name="T37" fmla="*/ 140 h 149"/>
                <a:gd name="T38" fmla="*/ 18 w 255"/>
                <a:gd name="T39" fmla="*/ 129 h 149"/>
                <a:gd name="T40" fmla="*/ 8 w 255"/>
                <a:gd name="T41" fmla="*/ 115 h 149"/>
                <a:gd name="T42" fmla="*/ 3 w 255"/>
                <a:gd name="T43" fmla="*/ 97 h 149"/>
                <a:gd name="T44" fmla="*/ 0 w 255"/>
                <a:gd name="T45" fmla="*/ 81 h 149"/>
                <a:gd name="T46" fmla="*/ 4 w 255"/>
                <a:gd name="T47" fmla="*/ 65 h 149"/>
                <a:gd name="T48" fmla="*/ 11 w 255"/>
                <a:gd name="T49" fmla="*/ 49 h 149"/>
                <a:gd name="T50" fmla="*/ 21 w 255"/>
                <a:gd name="T51" fmla="*/ 37 h 149"/>
                <a:gd name="T52" fmla="*/ 35 w 255"/>
                <a:gd name="T53" fmla="*/ 27 h 149"/>
                <a:gd name="T54" fmla="*/ 52 w 255"/>
                <a:gd name="T55" fmla="*/ 22 h 149"/>
                <a:gd name="T56" fmla="*/ 115 w 255"/>
                <a:gd name="T57" fmla="*/ 10 h 149"/>
                <a:gd name="T58" fmla="*/ 184 w 255"/>
                <a:gd name="T5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5" h="149">
                  <a:moveTo>
                    <a:pt x="184" y="0"/>
                  </a:moveTo>
                  <a:lnTo>
                    <a:pt x="200" y="0"/>
                  </a:lnTo>
                  <a:lnTo>
                    <a:pt x="216" y="4"/>
                  </a:lnTo>
                  <a:lnTo>
                    <a:pt x="231" y="13"/>
                  </a:lnTo>
                  <a:lnTo>
                    <a:pt x="241" y="24"/>
                  </a:lnTo>
                  <a:lnTo>
                    <a:pt x="250" y="39"/>
                  </a:lnTo>
                  <a:lnTo>
                    <a:pt x="255" y="56"/>
                  </a:lnTo>
                  <a:lnTo>
                    <a:pt x="255" y="73"/>
                  </a:lnTo>
                  <a:lnTo>
                    <a:pt x="250" y="89"/>
                  </a:lnTo>
                  <a:lnTo>
                    <a:pt x="241" y="103"/>
                  </a:lnTo>
                  <a:lnTo>
                    <a:pt x="229" y="115"/>
                  </a:lnTo>
                  <a:lnTo>
                    <a:pt x="215" y="123"/>
                  </a:lnTo>
                  <a:lnTo>
                    <a:pt x="199" y="127"/>
                  </a:lnTo>
                  <a:lnTo>
                    <a:pt x="137" y="137"/>
                  </a:lnTo>
                  <a:lnTo>
                    <a:pt x="78" y="148"/>
                  </a:lnTo>
                  <a:lnTo>
                    <a:pt x="71" y="149"/>
                  </a:lnTo>
                  <a:lnTo>
                    <a:pt x="65" y="149"/>
                  </a:lnTo>
                  <a:lnTo>
                    <a:pt x="47" y="147"/>
                  </a:lnTo>
                  <a:lnTo>
                    <a:pt x="32" y="140"/>
                  </a:lnTo>
                  <a:lnTo>
                    <a:pt x="18" y="129"/>
                  </a:lnTo>
                  <a:lnTo>
                    <a:pt x="8" y="115"/>
                  </a:lnTo>
                  <a:lnTo>
                    <a:pt x="3" y="97"/>
                  </a:lnTo>
                  <a:lnTo>
                    <a:pt x="0" y="81"/>
                  </a:lnTo>
                  <a:lnTo>
                    <a:pt x="4" y="65"/>
                  </a:lnTo>
                  <a:lnTo>
                    <a:pt x="11" y="49"/>
                  </a:lnTo>
                  <a:lnTo>
                    <a:pt x="21" y="37"/>
                  </a:lnTo>
                  <a:lnTo>
                    <a:pt x="35" y="27"/>
                  </a:lnTo>
                  <a:lnTo>
                    <a:pt x="52" y="22"/>
                  </a:lnTo>
                  <a:lnTo>
                    <a:pt x="115" y="1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3" name="Freeform 46"/>
            <p:cNvSpPr>
              <a:spLocks/>
            </p:cNvSpPr>
            <p:nvPr/>
          </p:nvSpPr>
          <p:spPr bwMode="auto">
            <a:xfrm>
              <a:off x="7134225" y="1828801"/>
              <a:ext cx="41275" cy="20638"/>
            </a:xfrm>
            <a:custGeom>
              <a:avLst/>
              <a:gdLst>
                <a:gd name="T0" fmla="*/ 189 w 257"/>
                <a:gd name="T1" fmla="*/ 0 h 134"/>
                <a:gd name="T2" fmla="*/ 205 w 257"/>
                <a:gd name="T3" fmla="*/ 1 h 134"/>
                <a:gd name="T4" fmla="*/ 221 w 257"/>
                <a:gd name="T5" fmla="*/ 6 h 134"/>
                <a:gd name="T6" fmla="*/ 234 w 257"/>
                <a:gd name="T7" fmla="*/ 16 h 134"/>
                <a:gd name="T8" fmla="*/ 246 w 257"/>
                <a:gd name="T9" fmla="*/ 28 h 134"/>
                <a:gd name="T10" fmla="*/ 253 w 257"/>
                <a:gd name="T11" fmla="*/ 44 h 134"/>
                <a:gd name="T12" fmla="*/ 257 w 257"/>
                <a:gd name="T13" fmla="*/ 61 h 134"/>
                <a:gd name="T14" fmla="*/ 254 w 257"/>
                <a:gd name="T15" fmla="*/ 78 h 134"/>
                <a:gd name="T16" fmla="*/ 249 w 257"/>
                <a:gd name="T17" fmla="*/ 94 h 134"/>
                <a:gd name="T18" fmla="*/ 239 w 257"/>
                <a:gd name="T19" fmla="*/ 107 h 134"/>
                <a:gd name="T20" fmla="*/ 227 w 257"/>
                <a:gd name="T21" fmla="*/ 118 h 134"/>
                <a:gd name="T22" fmla="*/ 212 w 257"/>
                <a:gd name="T23" fmla="*/ 125 h 134"/>
                <a:gd name="T24" fmla="*/ 195 w 257"/>
                <a:gd name="T25" fmla="*/ 128 h 134"/>
                <a:gd name="T26" fmla="*/ 67 w 257"/>
                <a:gd name="T27" fmla="*/ 134 h 134"/>
                <a:gd name="T28" fmla="*/ 65 w 257"/>
                <a:gd name="T29" fmla="*/ 134 h 134"/>
                <a:gd name="T30" fmla="*/ 45 w 257"/>
                <a:gd name="T31" fmla="*/ 130 h 134"/>
                <a:gd name="T32" fmla="*/ 27 w 257"/>
                <a:gd name="T33" fmla="*/ 121 h 134"/>
                <a:gd name="T34" fmla="*/ 13 w 257"/>
                <a:gd name="T35" fmla="*/ 108 h 134"/>
                <a:gd name="T36" fmla="*/ 5 w 257"/>
                <a:gd name="T37" fmla="*/ 92 h 134"/>
                <a:gd name="T38" fmla="*/ 0 w 257"/>
                <a:gd name="T39" fmla="*/ 72 h 134"/>
                <a:gd name="T40" fmla="*/ 2 w 257"/>
                <a:gd name="T41" fmla="*/ 51 h 134"/>
                <a:gd name="T42" fmla="*/ 11 w 257"/>
                <a:gd name="T43" fmla="*/ 34 h 134"/>
                <a:gd name="T44" fmla="*/ 24 w 257"/>
                <a:gd name="T45" fmla="*/ 18 h 134"/>
                <a:gd name="T46" fmla="*/ 42 w 257"/>
                <a:gd name="T47" fmla="*/ 8 h 134"/>
                <a:gd name="T48" fmla="*/ 61 w 257"/>
                <a:gd name="T49" fmla="*/ 5 h 134"/>
                <a:gd name="T50" fmla="*/ 189 w 257"/>
                <a:gd name="T5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7" h="134">
                  <a:moveTo>
                    <a:pt x="189" y="0"/>
                  </a:moveTo>
                  <a:lnTo>
                    <a:pt x="205" y="1"/>
                  </a:lnTo>
                  <a:lnTo>
                    <a:pt x="221" y="6"/>
                  </a:lnTo>
                  <a:lnTo>
                    <a:pt x="234" y="16"/>
                  </a:lnTo>
                  <a:lnTo>
                    <a:pt x="246" y="28"/>
                  </a:lnTo>
                  <a:lnTo>
                    <a:pt x="253" y="44"/>
                  </a:lnTo>
                  <a:lnTo>
                    <a:pt x="257" y="61"/>
                  </a:lnTo>
                  <a:lnTo>
                    <a:pt x="254" y="78"/>
                  </a:lnTo>
                  <a:lnTo>
                    <a:pt x="249" y="94"/>
                  </a:lnTo>
                  <a:lnTo>
                    <a:pt x="239" y="107"/>
                  </a:lnTo>
                  <a:lnTo>
                    <a:pt x="227" y="118"/>
                  </a:lnTo>
                  <a:lnTo>
                    <a:pt x="212" y="125"/>
                  </a:lnTo>
                  <a:lnTo>
                    <a:pt x="195" y="128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45" y="130"/>
                  </a:lnTo>
                  <a:lnTo>
                    <a:pt x="27" y="121"/>
                  </a:lnTo>
                  <a:lnTo>
                    <a:pt x="13" y="108"/>
                  </a:lnTo>
                  <a:lnTo>
                    <a:pt x="5" y="92"/>
                  </a:lnTo>
                  <a:lnTo>
                    <a:pt x="0" y="72"/>
                  </a:lnTo>
                  <a:lnTo>
                    <a:pt x="2" y="51"/>
                  </a:lnTo>
                  <a:lnTo>
                    <a:pt x="11" y="34"/>
                  </a:lnTo>
                  <a:lnTo>
                    <a:pt x="24" y="18"/>
                  </a:lnTo>
                  <a:lnTo>
                    <a:pt x="42" y="8"/>
                  </a:lnTo>
                  <a:lnTo>
                    <a:pt x="61" y="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4" name="Freeform 47"/>
            <p:cNvSpPr>
              <a:spLocks/>
            </p:cNvSpPr>
            <p:nvPr/>
          </p:nvSpPr>
          <p:spPr bwMode="auto">
            <a:xfrm>
              <a:off x="6970713" y="1885951"/>
              <a:ext cx="36513" cy="31750"/>
            </a:xfrm>
            <a:custGeom>
              <a:avLst/>
              <a:gdLst>
                <a:gd name="T0" fmla="*/ 161 w 232"/>
                <a:gd name="T1" fmla="*/ 0 h 202"/>
                <a:gd name="T2" fmla="*/ 178 w 232"/>
                <a:gd name="T3" fmla="*/ 0 h 202"/>
                <a:gd name="T4" fmla="*/ 193 w 232"/>
                <a:gd name="T5" fmla="*/ 5 h 202"/>
                <a:gd name="T6" fmla="*/ 207 w 232"/>
                <a:gd name="T7" fmla="*/ 13 h 202"/>
                <a:gd name="T8" fmla="*/ 219 w 232"/>
                <a:gd name="T9" fmla="*/ 25 h 202"/>
                <a:gd name="T10" fmla="*/ 228 w 232"/>
                <a:gd name="T11" fmla="*/ 41 h 202"/>
                <a:gd name="T12" fmla="*/ 232 w 232"/>
                <a:gd name="T13" fmla="*/ 57 h 202"/>
                <a:gd name="T14" fmla="*/ 231 w 232"/>
                <a:gd name="T15" fmla="*/ 74 h 202"/>
                <a:gd name="T16" fmla="*/ 228 w 232"/>
                <a:gd name="T17" fmla="*/ 89 h 202"/>
                <a:gd name="T18" fmla="*/ 219 w 232"/>
                <a:gd name="T19" fmla="*/ 103 h 202"/>
                <a:gd name="T20" fmla="*/ 207 w 232"/>
                <a:gd name="T21" fmla="*/ 115 h 202"/>
                <a:gd name="T22" fmla="*/ 153 w 232"/>
                <a:gd name="T23" fmla="*/ 155 h 202"/>
                <a:gd name="T24" fmla="*/ 98 w 232"/>
                <a:gd name="T25" fmla="*/ 192 h 202"/>
                <a:gd name="T26" fmla="*/ 82 w 232"/>
                <a:gd name="T27" fmla="*/ 200 h 202"/>
                <a:gd name="T28" fmla="*/ 64 w 232"/>
                <a:gd name="T29" fmla="*/ 202 h 202"/>
                <a:gd name="T30" fmla="*/ 48 w 232"/>
                <a:gd name="T31" fmla="*/ 201 h 202"/>
                <a:gd name="T32" fmla="*/ 34 w 232"/>
                <a:gd name="T33" fmla="*/ 196 h 202"/>
                <a:gd name="T34" fmla="*/ 21 w 232"/>
                <a:gd name="T35" fmla="*/ 186 h 202"/>
                <a:gd name="T36" fmla="*/ 10 w 232"/>
                <a:gd name="T37" fmla="*/ 174 h 202"/>
                <a:gd name="T38" fmla="*/ 2 w 232"/>
                <a:gd name="T39" fmla="*/ 158 h 202"/>
                <a:gd name="T40" fmla="*/ 0 w 232"/>
                <a:gd name="T41" fmla="*/ 142 h 202"/>
                <a:gd name="T42" fmla="*/ 1 w 232"/>
                <a:gd name="T43" fmla="*/ 125 h 202"/>
                <a:gd name="T44" fmla="*/ 6 w 232"/>
                <a:gd name="T45" fmla="*/ 109 h 202"/>
                <a:gd name="T46" fmla="*/ 16 w 232"/>
                <a:gd name="T47" fmla="*/ 96 h 202"/>
                <a:gd name="T48" fmla="*/ 28 w 232"/>
                <a:gd name="T49" fmla="*/ 84 h 202"/>
                <a:gd name="T50" fmla="*/ 79 w 232"/>
                <a:gd name="T51" fmla="*/ 50 h 202"/>
                <a:gd name="T52" fmla="*/ 130 w 232"/>
                <a:gd name="T53" fmla="*/ 13 h 202"/>
                <a:gd name="T54" fmla="*/ 145 w 232"/>
                <a:gd name="T55" fmla="*/ 5 h 202"/>
                <a:gd name="T56" fmla="*/ 161 w 232"/>
                <a:gd name="T5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2" h="202">
                  <a:moveTo>
                    <a:pt x="161" y="0"/>
                  </a:moveTo>
                  <a:lnTo>
                    <a:pt x="178" y="0"/>
                  </a:lnTo>
                  <a:lnTo>
                    <a:pt x="193" y="5"/>
                  </a:lnTo>
                  <a:lnTo>
                    <a:pt x="207" y="13"/>
                  </a:lnTo>
                  <a:lnTo>
                    <a:pt x="219" y="25"/>
                  </a:lnTo>
                  <a:lnTo>
                    <a:pt x="228" y="41"/>
                  </a:lnTo>
                  <a:lnTo>
                    <a:pt x="232" y="57"/>
                  </a:lnTo>
                  <a:lnTo>
                    <a:pt x="231" y="74"/>
                  </a:lnTo>
                  <a:lnTo>
                    <a:pt x="228" y="89"/>
                  </a:lnTo>
                  <a:lnTo>
                    <a:pt x="219" y="103"/>
                  </a:lnTo>
                  <a:lnTo>
                    <a:pt x="207" y="115"/>
                  </a:lnTo>
                  <a:lnTo>
                    <a:pt x="153" y="155"/>
                  </a:lnTo>
                  <a:lnTo>
                    <a:pt x="98" y="192"/>
                  </a:lnTo>
                  <a:lnTo>
                    <a:pt x="82" y="200"/>
                  </a:lnTo>
                  <a:lnTo>
                    <a:pt x="64" y="202"/>
                  </a:lnTo>
                  <a:lnTo>
                    <a:pt x="48" y="201"/>
                  </a:lnTo>
                  <a:lnTo>
                    <a:pt x="34" y="196"/>
                  </a:lnTo>
                  <a:lnTo>
                    <a:pt x="21" y="186"/>
                  </a:lnTo>
                  <a:lnTo>
                    <a:pt x="10" y="174"/>
                  </a:lnTo>
                  <a:lnTo>
                    <a:pt x="2" y="158"/>
                  </a:lnTo>
                  <a:lnTo>
                    <a:pt x="0" y="142"/>
                  </a:lnTo>
                  <a:lnTo>
                    <a:pt x="1" y="125"/>
                  </a:lnTo>
                  <a:lnTo>
                    <a:pt x="6" y="109"/>
                  </a:lnTo>
                  <a:lnTo>
                    <a:pt x="16" y="96"/>
                  </a:lnTo>
                  <a:lnTo>
                    <a:pt x="28" y="84"/>
                  </a:lnTo>
                  <a:lnTo>
                    <a:pt x="79" y="50"/>
                  </a:lnTo>
                  <a:lnTo>
                    <a:pt x="130" y="13"/>
                  </a:lnTo>
                  <a:lnTo>
                    <a:pt x="145" y="5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5" name="Freeform 48"/>
            <p:cNvSpPr>
              <a:spLocks/>
            </p:cNvSpPr>
            <p:nvPr/>
          </p:nvSpPr>
          <p:spPr bwMode="auto">
            <a:xfrm>
              <a:off x="7196138" y="1817688"/>
              <a:ext cx="38100" cy="26988"/>
            </a:xfrm>
            <a:custGeom>
              <a:avLst/>
              <a:gdLst>
                <a:gd name="T0" fmla="*/ 174 w 244"/>
                <a:gd name="T1" fmla="*/ 0 h 178"/>
                <a:gd name="T2" fmla="*/ 190 w 244"/>
                <a:gd name="T3" fmla="*/ 0 h 178"/>
                <a:gd name="T4" fmla="*/ 205 w 244"/>
                <a:gd name="T5" fmla="*/ 5 h 178"/>
                <a:gd name="T6" fmla="*/ 219 w 244"/>
                <a:gd name="T7" fmla="*/ 12 h 178"/>
                <a:gd name="T8" fmla="*/ 231 w 244"/>
                <a:gd name="T9" fmla="*/ 24 h 178"/>
                <a:gd name="T10" fmla="*/ 240 w 244"/>
                <a:gd name="T11" fmla="*/ 40 h 178"/>
                <a:gd name="T12" fmla="*/ 244 w 244"/>
                <a:gd name="T13" fmla="*/ 56 h 178"/>
                <a:gd name="T14" fmla="*/ 244 w 244"/>
                <a:gd name="T15" fmla="*/ 73 h 178"/>
                <a:gd name="T16" fmla="*/ 240 w 244"/>
                <a:gd name="T17" fmla="*/ 88 h 178"/>
                <a:gd name="T18" fmla="*/ 231 w 244"/>
                <a:gd name="T19" fmla="*/ 103 h 178"/>
                <a:gd name="T20" fmla="*/ 219 w 244"/>
                <a:gd name="T21" fmla="*/ 115 h 178"/>
                <a:gd name="T22" fmla="*/ 211 w 244"/>
                <a:gd name="T23" fmla="*/ 121 h 178"/>
                <a:gd name="T24" fmla="*/ 182 w 244"/>
                <a:gd name="T25" fmla="*/ 140 h 178"/>
                <a:gd name="T26" fmla="*/ 151 w 244"/>
                <a:gd name="T27" fmla="*/ 155 h 178"/>
                <a:gd name="T28" fmla="*/ 116 w 244"/>
                <a:gd name="T29" fmla="*/ 167 h 178"/>
                <a:gd name="T30" fmla="*/ 76 w 244"/>
                <a:gd name="T31" fmla="*/ 177 h 178"/>
                <a:gd name="T32" fmla="*/ 70 w 244"/>
                <a:gd name="T33" fmla="*/ 177 h 178"/>
                <a:gd name="T34" fmla="*/ 63 w 244"/>
                <a:gd name="T35" fmla="*/ 178 h 178"/>
                <a:gd name="T36" fmla="*/ 46 w 244"/>
                <a:gd name="T37" fmla="*/ 175 h 178"/>
                <a:gd name="T38" fmla="*/ 31 w 244"/>
                <a:gd name="T39" fmla="*/ 168 h 178"/>
                <a:gd name="T40" fmla="*/ 18 w 244"/>
                <a:gd name="T41" fmla="*/ 157 h 178"/>
                <a:gd name="T42" fmla="*/ 8 w 244"/>
                <a:gd name="T43" fmla="*/ 143 h 178"/>
                <a:gd name="T44" fmla="*/ 1 w 244"/>
                <a:gd name="T45" fmla="*/ 126 h 178"/>
                <a:gd name="T46" fmla="*/ 0 w 244"/>
                <a:gd name="T47" fmla="*/ 109 h 178"/>
                <a:gd name="T48" fmla="*/ 3 w 244"/>
                <a:gd name="T49" fmla="*/ 92 h 178"/>
                <a:gd name="T50" fmla="*/ 10 w 244"/>
                <a:gd name="T51" fmla="*/ 78 h 178"/>
                <a:gd name="T52" fmla="*/ 21 w 244"/>
                <a:gd name="T53" fmla="*/ 65 h 178"/>
                <a:gd name="T54" fmla="*/ 35 w 244"/>
                <a:gd name="T55" fmla="*/ 56 h 178"/>
                <a:gd name="T56" fmla="*/ 51 w 244"/>
                <a:gd name="T57" fmla="*/ 51 h 178"/>
                <a:gd name="T58" fmla="*/ 85 w 244"/>
                <a:gd name="T59" fmla="*/ 42 h 178"/>
                <a:gd name="T60" fmla="*/ 114 w 244"/>
                <a:gd name="T61" fmla="*/ 30 h 178"/>
                <a:gd name="T62" fmla="*/ 138 w 244"/>
                <a:gd name="T63" fmla="*/ 17 h 178"/>
                <a:gd name="T64" fmla="*/ 142 w 244"/>
                <a:gd name="T65" fmla="*/ 12 h 178"/>
                <a:gd name="T66" fmla="*/ 157 w 244"/>
                <a:gd name="T67" fmla="*/ 5 h 178"/>
                <a:gd name="T68" fmla="*/ 174 w 244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4" h="178">
                  <a:moveTo>
                    <a:pt x="174" y="0"/>
                  </a:moveTo>
                  <a:lnTo>
                    <a:pt x="190" y="0"/>
                  </a:lnTo>
                  <a:lnTo>
                    <a:pt x="205" y="5"/>
                  </a:lnTo>
                  <a:lnTo>
                    <a:pt x="219" y="12"/>
                  </a:lnTo>
                  <a:lnTo>
                    <a:pt x="231" y="24"/>
                  </a:lnTo>
                  <a:lnTo>
                    <a:pt x="240" y="40"/>
                  </a:lnTo>
                  <a:lnTo>
                    <a:pt x="244" y="56"/>
                  </a:lnTo>
                  <a:lnTo>
                    <a:pt x="244" y="73"/>
                  </a:lnTo>
                  <a:lnTo>
                    <a:pt x="240" y="88"/>
                  </a:lnTo>
                  <a:lnTo>
                    <a:pt x="231" y="103"/>
                  </a:lnTo>
                  <a:lnTo>
                    <a:pt x="219" y="115"/>
                  </a:lnTo>
                  <a:lnTo>
                    <a:pt x="211" y="121"/>
                  </a:lnTo>
                  <a:lnTo>
                    <a:pt x="182" y="140"/>
                  </a:lnTo>
                  <a:lnTo>
                    <a:pt x="151" y="155"/>
                  </a:lnTo>
                  <a:lnTo>
                    <a:pt x="116" y="167"/>
                  </a:lnTo>
                  <a:lnTo>
                    <a:pt x="76" y="177"/>
                  </a:lnTo>
                  <a:lnTo>
                    <a:pt x="70" y="177"/>
                  </a:lnTo>
                  <a:lnTo>
                    <a:pt x="63" y="178"/>
                  </a:lnTo>
                  <a:lnTo>
                    <a:pt x="46" y="175"/>
                  </a:lnTo>
                  <a:lnTo>
                    <a:pt x="31" y="168"/>
                  </a:lnTo>
                  <a:lnTo>
                    <a:pt x="18" y="157"/>
                  </a:lnTo>
                  <a:lnTo>
                    <a:pt x="8" y="143"/>
                  </a:lnTo>
                  <a:lnTo>
                    <a:pt x="1" y="126"/>
                  </a:lnTo>
                  <a:lnTo>
                    <a:pt x="0" y="109"/>
                  </a:lnTo>
                  <a:lnTo>
                    <a:pt x="3" y="92"/>
                  </a:lnTo>
                  <a:lnTo>
                    <a:pt x="10" y="78"/>
                  </a:lnTo>
                  <a:lnTo>
                    <a:pt x="21" y="65"/>
                  </a:lnTo>
                  <a:lnTo>
                    <a:pt x="35" y="56"/>
                  </a:lnTo>
                  <a:lnTo>
                    <a:pt x="51" y="51"/>
                  </a:lnTo>
                  <a:lnTo>
                    <a:pt x="85" y="42"/>
                  </a:lnTo>
                  <a:lnTo>
                    <a:pt x="114" y="30"/>
                  </a:lnTo>
                  <a:lnTo>
                    <a:pt x="138" y="17"/>
                  </a:lnTo>
                  <a:lnTo>
                    <a:pt x="142" y="12"/>
                  </a:lnTo>
                  <a:lnTo>
                    <a:pt x="157" y="5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6" name="Freeform 49"/>
            <p:cNvSpPr>
              <a:spLocks/>
            </p:cNvSpPr>
            <p:nvPr/>
          </p:nvSpPr>
          <p:spPr bwMode="auto">
            <a:xfrm>
              <a:off x="6831013" y="1887538"/>
              <a:ext cx="22225" cy="39688"/>
            </a:xfrm>
            <a:custGeom>
              <a:avLst/>
              <a:gdLst>
                <a:gd name="T0" fmla="*/ 76 w 140"/>
                <a:gd name="T1" fmla="*/ 0 h 257"/>
                <a:gd name="T2" fmla="*/ 92 w 140"/>
                <a:gd name="T3" fmla="*/ 2 h 257"/>
                <a:gd name="T4" fmla="*/ 109 w 140"/>
                <a:gd name="T5" fmla="*/ 10 h 257"/>
                <a:gd name="T6" fmla="*/ 122 w 140"/>
                <a:gd name="T7" fmla="*/ 20 h 257"/>
                <a:gd name="T8" fmla="*/ 132 w 140"/>
                <a:gd name="T9" fmla="*/ 33 h 257"/>
                <a:gd name="T10" fmla="*/ 138 w 140"/>
                <a:gd name="T11" fmla="*/ 48 h 257"/>
                <a:gd name="T12" fmla="*/ 140 w 140"/>
                <a:gd name="T13" fmla="*/ 65 h 257"/>
                <a:gd name="T14" fmla="*/ 138 w 140"/>
                <a:gd name="T15" fmla="*/ 82 h 257"/>
                <a:gd name="T16" fmla="*/ 132 w 140"/>
                <a:gd name="T17" fmla="*/ 113 h 257"/>
                <a:gd name="T18" fmla="*/ 128 w 140"/>
                <a:gd name="T19" fmla="*/ 145 h 257"/>
                <a:gd name="T20" fmla="*/ 127 w 140"/>
                <a:gd name="T21" fmla="*/ 153 h 257"/>
                <a:gd name="T22" fmla="*/ 127 w 140"/>
                <a:gd name="T23" fmla="*/ 161 h 257"/>
                <a:gd name="T24" fmla="*/ 128 w 140"/>
                <a:gd name="T25" fmla="*/ 186 h 257"/>
                <a:gd name="T26" fmla="*/ 128 w 140"/>
                <a:gd name="T27" fmla="*/ 203 h 257"/>
                <a:gd name="T28" fmla="*/ 123 w 140"/>
                <a:gd name="T29" fmla="*/ 220 h 257"/>
                <a:gd name="T30" fmla="*/ 115 w 140"/>
                <a:gd name="T31" fmla="*/ 234 h 257"/>
                <a:gd name="T32" fmla="*/ 103 w 140"/>
                <a:gd name="T33" fmla="*/ 245 h 257"/>
                <a:gd name="T34" fmla="*/ 88 w 140"/>
                <a:gd name="T35" fmla="*/ 252 h 257"/>
                <a:gd name="T36" fmla="*/ 72 w 140"/>
                <a:gd name="T37" fmla="*/ 257 h 257"/>
                <a:gd name="T38" fmla="*/ 68 w 140"/>
                <a:gd name="T39" fmla="*/ 257 h 257"/>
                <a:gd name="T40" fmla="*/ 65 w 140"/>
                <a:gd name="T41" fmla="*/ 257 h 257"/>
                <a:gd name="T42" fmla="*/ 47 w 140"/>
                <a:gd name="T43" fmla="*/ 255 h 257"/>
                <a:gd name="T44" fmla="*/ 29 w 140"/>
                <a:gd name="T45" fmla="*/ 246 h 257"/>
                <a:gd name="T46" fmla="*/ 16 w 140"/>
                <a:gd name="T47" fmla="*/ 234 h 257"/>
                <a:gd name="T48" fmla="*/ 6 w 140"/>
                <a:gd name="T49" fmla="*/ 217 h 257"/>
                <a:gd name="T50" fmla="*/ 1 w 140"/>
                <a:gd name="T51" fmla="*/ 199 h 257"/>
                <a:gd name="T52" fmla="*/ 0 w 140"/>
                <a:gd name="T53" fmla="*/ 161 h 257"/>
                <a:gd name="T54" fmla="*/ 0 w 140"/>
                <a:gd name="T55" fmla="*/ 138 h 257"/>
                <a:gd name="T56" fmla="*/ 5 w 140"/>
                <a:gd name="T57" fmla="*/ 93 h 257"/>
                <a:gd name="T58" fmla="*/ 14 w 140"/>
                <a:gd name="T59" fmla="*/ 48 h 257"/>
                <a:gd name="T60" fmla="*/ 22 w 140"/>
                <a:gd name="T61" fmla="*/ 32 h 257"/>
                <a:gd name="T62" fmla="*/ 31 w 140"/>
                <a:gd name="T63" fmla="*/ 19 h 257"/>
                <a:gd name="T64" fmla="*/ 44 w 140"/>
                <a:gd name="T65" fmla="*/ 9 h 257"/>
                <a:gd name="T66" fmla="*/ 60 w 140"/>
                <a:gd name="T67" fmla="*/ 2 h 257"/>
                <a:gd name="T68" fmla="*/ 76 w 140"/>
                <a:gd name="T69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0" h="257">
                  <a:moveTo>
                    <a:pt x="76" y="0"/>
                  </a:moveTo>
                  <a:lnTo>
                    <a:pt x="92" y="2"/>
                  </a:lnTo>
                  <a:lnTo>
                    <a:pt x="109" y="10"/>
                  </a:lnTo>
                  <a:lnTo>
                    <a:pt x="122" y="20"/>
                  </a:lnTo>
                  <a:lnTo>
                    <a:pt x="132" y="33"/>
                  </a:lnTo>
                  <a:lnTo>
                    <a:pt x="138" y="48"/>
                  </a:lnTo>
                  <a:lnTo>
                    <a:pt x="140" y="65"/>
                  </a:lnTo>
                  <a:lnTo>
                    <a:pt x="138" y="82"/>
                  </a:lnTo>
                  <a:lnTo>
                    <a:pt x="132" y="113"/>
                  </a:lnTo>
                  <a:lnTo>
                    <a:pt x="128" y="145"/>
                  </a:lnTo>
                  <a:lnTo>
                    <a:pt x="127" y="153"/>
                  </a:lnTo>
                  <a:lnTo>
                    <a:pt x="127" y="161"/>
                  </a:lnTo>
                  <a:lnTo>
                    <a:pt x="128" y="186"/>
                  </a:lnTo>
                  <a:lnTo>
                    <a:pt x="128" y="203"/>
                  </a:lnTo>
                  <a:lnTo>
                    <a:pt x="123" y="220"/>
                  </a:lnTo>
                  <a:lnTo>
                    <a:pt x="115" y="234"/>
                  </a:lnTo>
                  <a:lnTo>
                    <a:pt x="103" y="245"/>
                  </a:lnTo>
                  <a:lnTo>
                    <a:pt x="88" y="252"/>
                  </a:lnTo>
                  <a:lnTo>
                    <a:pt x="72" y="257"/>
                  </a:lnTo>
                  <a:lnTo>
                    <a:pt x="68" y="257"/>
                  </a:lnTo>
                  <a:lnTo>
                    <a:pt x="65" y="257"/>
                  </a:lnTo>
                  <a:lnTo>
                    <a:pt x="47" y="255"/>
                  </a:lnTo>
                  <a:lnTo>
                    <a:pt x="29" y="246"/>
                  </a:lnTo>
                  <a:lnTo>
                    <a:pt x="16" y="234"/>
                  </a:lnTo>
                  <a:lnTo>
                    <a:pt x="6" y="217"/>
                  </a:lnTo>
                  <a:lnTo>
                    <a:pt x="1" y="199"/>
                  </a:lnTo>
                  <a:lnTo>
                    <a:pt x="0" y="161"/>
                  </a:lnTo>
                  <a:lnTo>
                    <a:pt x="0" y="138"/>
                  </a:lnTo>
                  <a:lnTo>
                    <a:pt x="5" y="93"/>
                  </a:lnTo>
                  <a:lnTo>
                    <a:pt x="14" y="48"/>
                  </a:lnTo>
                  <a:lnTo>
                    <a:pt x="22" y="32"/>
                  </a:lnTo>
                  <a:lnTo>
                    <a:pt x="31" y="19"/>
                  </a:lnTo>
                  <a:lnTo>
                    <a:pt x="44" y="9"/>
                  </a:lnTo>
                  <a:lnTo>
                    <a:pt x="60" y="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7" name="Freeform 50"/>
            <p:cNvSpPr>
              <a:spLocks/>
            </p:cNvSpPr>
            <p:nvPr/>
          </p:nvSpPr>
          <p:spPr bwMode="auto">
            <a:xfrm>
              <a:off x="7185025" y="1739901"/>
              <a:ext cx="41275" cy="22225"/>
            </a:xfrm>
            <a:custGeom>
              <a:avLst/>
              <a:gdLst>
                <a:gd name="T0" fmla="*/ 148 w 254"/>
                <a:gd name="T1" fmla="*/ 0 h 141"/>
                <a:gd name="T2" fmla="*/ 198 w 254"/>
                <a:gd name="T3" fmla="*/ 4 h 141"/>
                <a:gd name="T4" fmla="*/ 215 w 254"/>
                <a:gd name="T5" fmla="*/ 9 h 141"/>
                <a:gd name="T6" fmla="*/ 230 w 254"/>
                <a:gd name="T7" fmla="*/ 17 h 141"/>
                <a:gd name="T8" fmla="*/ 241 w 254"/>
                <a:gd name="T9" fmla="*/ 28 h 141"/>
                <a:gd name="T10" fmla="*/ 250 w 254"/>
                <a:gd name="T11" fmla="*/ 43 h 141"/>
                <a:gd name="T12" fmla="*/ 254 w 254"/>
                <a:gd name="T13" fmla="*/ 59 h 141"/>
                <a:gd name="T14" fmla="*/ 254 w 254"/>
                <a:gd name="T15" fmla="*/ 77 h 141"/>
                <a:gd name="T16" fmla="*/ 250 w 254"/>
                <a:gd name="T17" fmla="*/ 93 h 141"/>
                <a:gd name="T18" fmla="*/ 241 w 254"/>
                <a:gd name="T19" fmla="*/ 107 h 141"/>
                <a:gd name="T20" fmla="*/ 229 w 254"/>
                <a:gd name="T21" fmla="*/ 120 h 141"/>
                <a:gd name="T22" fmla="*/ 215 w 254"/>
                <a:gd name="T23" fmla="*/ 127 h 141"/>
                <a:gd name="T24" fmla="*/ 199 w 254"/>
                <a:gd name="T25" fmla="*/ 132 h 141"/>
                <a:gd name="T26" fmla="*/ 181 w 254"/>
                <a:gd name="T27" fmla="*/ 132 h 141"/>
                <a:gd name="T28" fmla="*/ 148 w 254"/>
                <a:gd name="T29" fmla="*/ 129 h 141"/>
                <a:gd name="T30" fmla="*/ 114 w 254"/>
                <a:gd name="T31" fmla="*/ 133 h 141"/>
                <a:gd name="T32" fmla="*/ 81 w 254"/>
                <a:gd name="T33" fmla="*/ 139 h 141"/>
                <a:gd name="T34" fmla="*/ 72 w 254"/>
                <a:gd name="T35" fmla="*/ 141 h 141"/>
                <a:gd name="T36" fmla="*/ 63 w 254"/>
                <a:gd name="T37" fmla="*/ 141 h 141"/>
                <a:gd name="T38" fmla="*/ 47 w 254"/>
                <a:gd name="T39" fmla="*/ 139 h 141"/>
                <a:gd name="T40" fmla="*/ 31 w 254"/>
                <a:gd name="T41" fmla="*/ 134 h 141"/>
                <a:gd name="T42" fmla="*/ 19 w 254"/>
                <a:gd name="T43" fmla="*/ 124 h 141"/>
                <a:gd name="T44" fmla="*/ 9 w 254"/>
                <a:gd name="T45" fmla="*/ 111 h 141"/>
                <a:gd name="T46" fmla="*/ 2 w 254"/>
                <a:gd name="T47" fmla="*/ 95 h 141"/>
                <a:gd name="T48" fmla="*/ 0 w 254"/>
                <a:gd name="T49" fmla="*/ 78 h 141"/>
                <a:gd name="T50" fmla="*/ 1 w 254"/>
                <a:gd name="T51" fmla="*/ 61 h 141"/>
                <a:gd name="T52" fmla="*/ 7 w 254"/>
                <a:gd name="T53" fmla="*/ 46 h 141"/>
                <a:gd name="T54" fmla="*/ 17 w 254"/>
                <a:gd name="T55" fmla="*/ 33 h 141"/>
                <a:gd name="T56" fmla="*/ 30 w 254"/>
                <a:gd name="T57" fmla="*/ 23 h 141"/>
                <a:gd name="T58" fmla="*/ 46 w 254"/>
                <a:gd name="T59" fmla="*/ 15 h 141"/>
                <a:gd name="T60" fmla="*/ 97 w 254"/>
                <a:gd name="T61" fmla="*/ 4 h 141"/>
                <a:gd name="T62" fmla="*/ 148 w 254"/>
                <a:gd name="T6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4" h="141">
                  <a:moveTo>
                    <a:pt x="148" y="0"/>
                  </a:moveTo>
                  <a:lnTo>
                    <a:pt x="198" y="4"/>
                  </a:lnTo>
                  <a:lnTo>
                    <a:pt x="215" y="9"/>
                  </a:lnTo>
                  <a:lnTo>
                    <a:pt x="230" y="17"/>
                  </a:lnTo>
                  <a:lnTo>
                    <a:pt x="241" y="28"/>
                  </a:lnTo>
                  <a:lnTo>
                    <a:pt x="250" y="43"/>
                  </a:lnTo>
                  <a:lnTo>
                    <a:pt x="254" y="59"/>
                  </a:lnTo>
                  <a:lnTo>
                    <a:pt x="254" y="77"/>
                  </a:lnTo>
                  <a:lnTo>
                    <a:pt x="250" y="93"/>
                  </a:lnTo>
                  <a:lnTo>
                    <a:pt x="241" y="107"/>
                  </a:lnTo>
                  <a:lnTo>
                    <a:pt x="229" y="120"/>
                  </a:lnTo>
                  <a:lnTo>
                    <a:pt x="215" y="127"/>
                  </a:lnTo>
                  <a:lnTo>
                    <a:pt x="199" y="132"/>
                  </a:lnTo>
                  <a:lnTo>
                    <a:pt x="181" y="132"/>
                  </a:lnTo>
                  <a:lnTo>
                    <a:pt x="148" y="129"/>
                  </a:lnTo>
                  <a:lnTo>
                    <a:pt x="114" y="133"/>
                  </a:lnTo>
                  <a:lnTo>
                    <a:pt x="81" y="139"/>
                  </a:lnTo>
                  <a:lnTo>
                    <a:pt x="72" y="141"/>
                  </a:lnTo>
                  <a:lnTo>
                    <a:pt x="63" y="141"/>
                  </a:lnTo>
                  <a:lnTo>
                    <a:pt x="47" y="139"/>
                  </a:lnTo>
                  <a:lnTo>
                    <a:pt x="31" y="134"/>
                  </a:lnTo>
                  <a:lnTo>
                    <a:pt x="19" y="124"/>
                  </a:lnTo>
                  <a:lnTo>
                    <a:pt x="9" y="111"/>
                  </a:lnTo>
                  <a:lnTo>
                    <a:pt x="2" y="95"/>
                  </a:lnTo>
                  <a:lnTo>
                    <a:pt x="0" y="78"/>
                  </a:lnTo>
                  <a:lnTo>
                    <a:pt x="1" y="61"/>
                  </a:lnTo>
                  <a:lnTo>
                    <a:pt x="7" y="46"/>
                  </a:lnTo>
                  <a:lnTo>
                    <a:pt x="17" y="33"/>
                  </a:lnTo>
                  <a:lnTo>
                    <a:pt x="30" y="23"/>
                  </a:lnTo>
                  <a:lnTo>
                    <a:pt x="46" y="15"/>
                  </a:lnTo>
                  <a:lnTo>
                    <a:pt x="97" y="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8" name="Freeform 51"/>
            <p:cNvSpPr>
              <a:spLocks/>
            </p:cNvSpPr>
            <p:nvPr/>
          </p:nvSpPr>
          <p:spPr bwMode="auto">
            <a:xfrm>
              <a:off x="7235825" y="1763713"/>
              <a:ext cx="22225" cy="39688"/>
            </a:xfrm>
            <a:custGeom>
              <a:avLst/>
              <a:gdLst>
                <a:gd name="T0" fmla="*/ 57 w 139"/>
                <a:gd name="T1" fmla="*/ 0 h 255"/>
                <a:gd name="T2" fmla="*/ 74 w 139"/>
                <a:gd name="T3" fmla="*/ 1 h 255"/>
                <a:gd name="T4" fmla="*/ 90 w 139"/>
                <a:gd name="T5" fmla="*/ 6 h 255"/>
                <a:gd name="T6" fmla="*/ 103 w 139"/>
                <a:gd name="T7" fmla="*/ 15 h 255"/>
                <a:gd name="T8" fmla="*/ 115 w 139"/>
                <a:gd name="T9" fmla="*/ 27 h 255"/>
                <a:gd name="T10" fmla="*/ 123 w 139"/>
                <a:gd name="T11" fmla="*/ 42 h 255"/>
                <a:gd name="T12" fmla="*/ 133 w 139"/>
                <a:gd name="T13" fmla="*/ 72 h 255"/>
                <a:gd name="T14" fmla="*/ 138 w 139"/>
                <a:gd name="T15" fmla="*/ 101 h 255"/>
                <a:gd name="T16" fmla="*/ 139 w 139"/>
                <a:gd name="T17" fmla="*/ 132 h 255"/>
                <a:gd name="T18" fmla="*/ 139 w 139"/>
                <a:gd name="T19" fmla="*/ 140 h 255"/>
                <a:gd name="T20" fmla="*/ 139 w 139"/>
                <a:gd name="T21" fmla="*/ 147 h 255"/>
                <a:gd name="T22" fmla="*/ 135 w 139"/>
                <a:gd name="T23" fmla="*/ 179 h 255"/>
                <a:gd name="T24" fmla="*/ 127 w 139"/>
                <a:gd name="T25" fmla="*/ 210 h 255"/>
                <a:gd name="T26" fmla="*/ 121 w 139"/>
                <a:gd name="T27" fmla="*/ 225 h 255"/>
                <a:gd name="T28" fmla="*/ 110 w 139"/>
                <a:gd name="T29" fmla="*/ 238 h 255"/>
                <a:gd name="T30" fmla="*/ 97 w 139"/>
                <a:gd name="T31" fmla="*/ 247 h 255"/>
                <a:gd name="T32" fmla="*/ 82 w 139"/>
                <a:gd name="T33" fmla="*/ 254 h 255"/>
                <a:gd name="T34" fmla="*/ 66 w 139"/>
                <a:gd name="T35" fmla="*/ 255 h 255"/>
                <a:gd name="T36" fmla="*/ 48 w 139"/>
                <a:gd name="T37" fmla="*/ 253 h 255"/>
                <a:gd name="T38" fmla="*/ 32 w 139"/>
                <a:gd name="T39" fmla="*/ 245 h 255"/>
                <a:gd name="T40" fmla="*/ 19 w 139"/>
                <a:gd name="T41" fmla="*/ 234 h 255"/>
                <a:gd name="T42" fmla="*/ 9 w 139"/>
                <a:gd name="T43" fmla="*/ 221 h 255"/>
                <a:gd name="T44" fmla="*/ 4 w 139"/>
                <a:gd name="T45" fmla="*/ 206 h 255"/>
                <a:gd name="T46" fmla="*/ 2 w 139"/>
                <a:gd name="T47" fmla="*/ 189 h 255"/>
                <a:gd name="T48" fmla="*/ 5 w 139"/>
                <a:gd name="T49" fmla="*/ 172 h 255"/>
                <a:gd name="T50" fmla="*/ 9 w 139"/>
                <a:gd name="T51" fmla="*/ 155 h 255"/>
                <a:gd name="T52" fmla="*/ 12 w 139"/>
                <a:gd name="T53" fmla="*/ 140 h 255"/>
                <a:gd name="T54" fmla="*/ 12 w 139"/>
                <a:gd name="T55" fmla="*/ 132 h 255"/>
                <a:gd name="T56" fmla="*/ 9 w 139"/>
                <a:gd name="T57" fmla="*/ 109 h 255"/>
                <a:gd name="T58" fmla="*/ 3 w 139"/>
                <a:gd name="T59" fmla="*/ 87 h 255"/>
                <a:gd name="T60" fmla="*/ 0 w 139"/>
                <a:gd name="T61" fmla="*/ 71 h 255"/>
                <a:gd name="T62" fmla="*/ 0 w 139"/>
                <a:gd name="T63" fmla="*/ 54 h 255"/>
                <a:gd name="T64" fmla="*/ 5 w 139"/>
                <a:gd name="T65" fmla="*/ 38 h 255"/>
                <a:gd name="T66" fmla="*/ 14 w 139"/>
                <a:gd name="T67" fmla="*/ 23 h 255"/>
                <a:gd name="T68" fmla="*/ 26 w 139"/>
                <a:gd name="T69" fmla="*/ 12 h 255"/>
                <a:gd name="T70" fmla="*/ 41 w 139"/>
                <a:gd name="T71" fmla="*/ 4 h 255"/>
                <a:gd name="T72" fmla="*/ 57 w 139"/>
                <a:gd name="T73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" h="255">
                  <a:moveTo>
                    <a:pt x="57" y="0"/>
                  </a:moveTo>
                  <a:lnTo>
                    <a:pt x="74" y="1"/>
                  </a:lnTo>
                  <a:lnTo>
                    <a:pt x="90" y="6"/>
                  </a:lnTo>
                  <a:lnTo>
                    <a:pt x="103" y="15"/>
                  </a:lnTo>
                  <a:lnTo>
                    <a:pt x="115" y="27"/>
                  </a:lnTo>
                  <a:lnTo>
                    <a:pt x="123" y="42"/>
                  </a:lnTo>
                  <a:lnTo>
                    <a:pt x="133" y="72"/>
                  </a:lnTo>
                  <a:lnTo>
                    <a:pt x="138" y="101"/>
                  </a:lnTo>
                  <a:lnTo>
                    <a:pt x="139" y="132"/>
                  </a:lnTo>
                  <a:lnTo>
                    <a:pt x="139" y="140"/>
                  </a:lnTo>
                  <a:lnTo>
                    <a:pt x="139" y="147"/>
                  </a:lnTo>
                  <a:lnTo>
                    <a:pt x="135" y="179"/>
                  </a:lnTo>
                  <a:lnTo>
                    <a:pt x="127" y="210"/>
                  </a:lnTo>
                  <a:lnTo>
                    <a:pt x="121" y="225"/>
                  </a:lnTo>
                  <a:lnTo>
                    <a:pt x="110" y="238"/>
                  </a:lnTo>
                  <a:lnTo>
                    <a:pt x="97" y="247"/>
                  </a:lnTo>
                  <a:lnTo>
                    <a:pt x="82" y="254"/>
                  </a:lnTo>
                  <a:lnTo>
                    <a:pt x="66" y="255"/>
                  </a:lnTo>
                  <a:lnTo>
                    <a:pt x="48" y="253"/>
                  </a:lnTo>
                  <a:lnTo>
                    <a:pt x="32" y="245"/>
                  </a:lnTo>
                  <a:lnTo>
                    <a:pt x="19" y="234"/>
                  </a:lnTo>
                  <a:lnTo>
                    <a:pt x="9" y="221"/>
                  </a:lnTo>
                  <a:lnTo>
                    <a:pt x="4" y="206"/>
                  </a:lnTo>
                  <a:lnTo>
                    <a:pt x="2" y="189"/>
                  </a:lnTo>
                  <a:lnTo>
                    <a:pt x="5" y="172"/>
                  </a:lnTo>
                  <a:lnTo>
                    <a:pt x="9" y="155"/>
                  </a:lnTo>
                  <a:lnTo>
                    <a:pt x="12" y="140"/>
                  </a:lnTo>
                  <a:lnTo>
                    <a:pt x="12" y="132"/>
                  </a:lnTo>
                  <a:lnTo>
                    <a:pt x="9" y="109"/>
                  </a:lnTo>
                  <a:lnTo>
                    <a:pt x="3" y="87"/>
                  </a:lnTo>
                  <a:lnTo>
                    <a:pt x="0" y="71"/>
                  </a:lnTo>
                  <a:lnTo>
                    <a:pt x="0" y="54"/>
                  </a:lnTo>
                  <a:lnTo>
                    <a:pt x="5" y="38"/>
                  </a:lnTo>
                  <a:lnTo>
                    <a:pt x="14" y="23"/>
                  </a:lnTo>
                  <a:lnTo>
                    <a:pt x="26" y="12"/>
                  </a:lnTo>
                  <a:lnTo>
                    <a:pt x="41" y="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9" name="Freeform 52"/>
            <p:cNvSpPr>
              <a:spLocks/>
            </p:cNvSpPr>
            <p:nvPr/>
          </p:nvSpPr>
          <p:spPr bwMode="auto">
            <a:xfrm>
              <a:off x="6915150" y="1916113"/>
              <a:ext cx="39688" cy="28575"/>
            </a:xfrm>
            <a:custGeom>
              <a:avLst/>
              <a:gdLst>
                <a:gd name="T0" fmla="*/ 188 w 246"/>
                <a:gd name="T1" fmla="*/ 0 h 180"/>
                <a:gd name="T2" fmla="*/ 203 w 246"/>
                <a:gd name="T3" fmla="*/ 4 h 180"/>
                <a:gd name="T4" fmla="*/ 219 w 246"/>
                <a:gd name="T5" fmla="*/ 12 h 180"/>
                <a:gd name="T6" fmla="*/ 231 w 246"/>
                <a:gd name="T7" fmla="*/ 23 h 180"/>
                <a:gd name="T8" fmla="*/ 239 w 246"/>
                <a:gd name="T9" fmla="*/ 37 h 180"/>
                <a:gd name="T10" fmla="*/ 245 w 246"/>
                <a:gd name="T11" fmla="*/ 54 h 180"/>
                <a:gd name="T12" fmla="*/ 246 w 246"/>
                <a:gd name="T13" fmla="*/ 70 h 180"/>
                <a:gd name="T14" fmla="*/ 243 w 246"/>
                <a:gd name="T15" fmla="*/ 86 h 180"/>
                <a:gd name="T16" fmla="*/ 235 w 246"/>
                <a:gd name="T17" fmla="*/ 101 h 180"/>
                <a:gd name="T18" fmla="*/ 224 w 246"/>
                <a:gd name="T19" fmla="*/ 114 h 180"/>
                <a:gd name="T20" fmla="*/ 209 w 246"/>
                <a:gd name="T21" fmla="*/ 123 h 180"/>
                <a:gd name="T22" fmla="*/ 149 w 246"/>
                <a:gd name="T23" fmla="*/ 150 h 180"/>
                <a:gd name="T24" fmla="*/ 88 w 246"/>
                <a:gd name="T25" fmla="*/ 175 h 180"/>
                <a:gd name="T26" fmla="*/ 76 w 246"/>
                <a:gd name="T27" fmla="*/ 179 h 180"/>
                <a:gd name="T28" fmla="*/ 65 w 246"/>
                <a:gd name="T29" fmla="*/ 180 h 180"/>
                <a:gd name="T30" fmla="*/ 49 w 246"/>
                <a:gd name="T31" fmla="*/ 178 h 180"/>
                <a:gd name="T32" fmla="*/ 35 w 246"/>
                <a:gd name="T33" fmla="*/ 172 h 180"/>
                <a:gd name="T34" fmla="*/ 22 w 246"/>
                <a:gd name="T35" fmla="*/ 164 h 180"/>
                <a:gd name="T36" fmla="*/ 12 w 246"/>
                <a:gd name="T37" fmla="*/ 152 h 180"/>
                <a:gd name="T38" fmla="*/ 5 w 246"/>
                <a:gd name="T39" fmla="*/ 138 h 180"/>
                <a:gd name="T40" fmla="*/ 0 w 246"/>
                <a:gd name="T41" fmla="*/ 122 h 180"/>
                <a:gd name="T42" fmla="*/ 1 w 246"/>
                <a:gd name="T43" fmla="*/ 105 h 180"/>
                <a:gd name="T44" fmla="*/ 6 w 246"/>
                <a:gd name="T45" fmla="*/ 89 h 180"/>
                <a:gd name="T46" fmla="*/ 15 w 246"/>
                <a:gd name="T47" fmla="*/ 74 h 180"/>
                <a:gd name="T48" fmla="*/ 27 w 246"/>
                <a:gd name="T49" fmla="*/ 63 h 180"/>
                <a:gd name="T50" fmla="*/ 42 w 246"/>
                <a:gd name="T51" fmla="*/ 55 h 180"/>
                <a:gd name="T52" fmla="*/ 99 w 246"/>
                <a:gd name="T53" fmla="*/ 32 h 180"/>
                <a:gd name="T54" fmla="*/ 154 w 246"/>
                <a:gd name="T55" fmla="*/ 6 h 180"/>
                <a:gd name="T56" fmla="*/ 172 w 246"/>
                <a:gd name="T57" fmla="*/ 1 h 180"/>
                <a:gd name="T58" fmla="*/ 188 w 246"/>
                <a:gd name="T5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6" h="180">
                  <a:moveTo>
                    <a:pt x="188" y="0"/>
                  </a:moveTo>
                  <a:lnTo>
                    <a:pt x="203" y="4"/>
                  </a:lnTo>
                  <a:lnTo>
                    <a:pt x="219" y="12"/>
                  </a:lnTo>
                  <a:lnTo>
                    <a:pt x="231" y="23"/>
                  </a:lnTo>
                  <a:lnTo>
                    <a:pt x="239" y="37"/>
                  </a:lnTo>
                  <a:lnTo>
                    <a:pt x="245" y="54"/>
                  </a:lnTo>
                  <a:lnTo>
                    <a:pt x="246" y="70"/>
                  </a:lnTo>
                  <a:lnTo>
                    <a:pt x="243" y="86"/>
                  </a:lnTo>
                  <a:lnTo>
                    <a:pt x="235" y="101"/>
                  </a:lnTo>
                  <a:lnTo>
                    <a:pt x="224" y="114"/>
                  </a:lnTo>
                  <a:lnTo>
                    <a:pt x="209" y="123"/>
                  </a:lnTo>
                  <a:lnTo>
                    <a:pt x="149" y="150"/>
                  </a:lnTo>
                  <a:lnTo>
                    <a:pt x="88" y="175"/>
                  </a:lnTo>
                  <a:lnTo>
                    <a:pt x="76" y="179"/>
                  </a:lnTo>
                  <a:lnTo>
                    <a:pt x="65" y="180"/>
                  </a:lnTo>
                  <a:lnTo>
                    <a:pt x="49" y="178"/>
                  </a:lnTo>
                  <a:lnTo>
                    <a:pt x="35" y="172"/>
                  </a:lnTo>
                  <a:lnTo>
                    <a:pt x="22" y="164"/>
                  </a:lnTo>
                  <a:lnTo>
                    <a:pt x="12" y="152"/>
                  </a:lnTo>
                  <a:lnTo>
                    <a:pt x="5" y="138"/>
                  </a:lnTo>
                  <a:lnTo>
                    <a:pt x="0" y="122"/>
                  </a:lnTo>
                  <a:lnTo>
                    <a:pt x="1" y="105"/>
                  </a:lnTo>
                  <a:lnTo>
                    <a:pt x="6" y="89"/>
                  </a:lnTo>
                  <a:lnTo>
                    <a:pt x="15" y="74"/>
                  </a:lnTo>
                  <a:lnTo>
                    <a:pt x="27" y="63"/>
                  </a:lnTo>
                  <a:lnTo>
                    <a:pt x="42" y="55"/>
                  </a:lnTo>
                  <a:lnTo>
                    <a:pt x="99" y="32"/>
                  </a:lnTo>
                  <a:lnTo>
                    <a:pt x="154" y="6"/>
                  </a:lnTo>
                  <a:lnTo>
                    <a:pt x="172" y="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0" name="Freeform 53"/>
            <p:cNvSpPr>
              <a:spLocks/>
            </p:cNvSpPr>
            <p:nvPr/>
          </p:nvSpPr>
          <p:spPr bwMode="auto">
            <a:xfrm>
              <a:off x="6856413" y="1851026"/>
              <a:ext cx="39688" cy="23813"/>
            </a:xfrm>
            <a:custGeom>
              <a:avLst/>
              <a:gdLst>
                <a:gd name="T0" fmla="*/ 167 w 251"/>
                <a:gd name="T1" fmla="*/ 0 h 156"/>
                <a:gd name="T2" fmla="*/ 195 w 251"/>
                <a:gd name="T3" fmla="*/ 1 h 156"/>
                <a:gd name="T4" fmla="*/ 212 w 251"/>
                <a:gd name="T5" fmla="*/ 5 h 156"/>
                <a:gd name="T6" fmla="*/ 226 w 251"/>
                <a:gd name="T7" fmla="*/ 14 h 156"/>
                <a:gd name="T8" fmla="*/ 238 w 251"/>
                <a:gd name="T9" fmla="*/ 26 h 156"/>
                <a:gd name="T10" fmla="*/ 246 w 251"/>
                <a:gd name="T11" fmla="*/ 40 h 156"/>
                <a:gd name="T12" fmla="*/ 251 w 251"/>
                <a:gd name="T13" fmla="*/ 57 h 156"/>
                <a:gd name="T14" fmla="*/ 251 w 251"/>
                <a:gd name="T15" fmla="*/ 73 h 156"/>
                <a:gd name="T16" fmla="*/ 247 w 251"/>
                <a:gd name="T17" fmla="*/ 90 h 156"/>
                <a:gd name="T18" fmla="*/ 238 w 251"/>
                <a:gd name="T19" fmla="*/ 105 h 156"/>
                <a:gd name="T20" fmla="*/ 227 w 251"/>
                <a:gd name="T21" fmla="*/ 116 h 156"/>
                <a:gd name="T22" fmla="*/ 213 w 251"/>
                <a:gd name="T23" fmla="*/ 125 h 156"/>
                <a:gd name="T24" fmla="*/ 196 w 251"/>
                <a:gd name="T25" fmla="*/ 129 h 156"/>
                <a:gd name="T26" fmla="*/ 179 w 251"/>
                <a:gd name="T27" fmla="*/ 129 h 156"/>
                <a:gd name="T28" fmla="*/ 166 w 251"/>
                <a:gd name="T29" fmla="*/ 128 h 156"/>
                <a:gd name="T30" fmla="*/ 153 w 251"/>
                <a:gd name="T31" fmla="*/ 129 h 156"/>
                <a:gd name="T32" fmla="*/ 123 w 251"/>
                <a:gd name="T33" fmla="*/ 135 h 156"/>
                <a:gd name="T34" fmla="*/ 94 w 251"/>
                <a:gd name="T35" fmla="*/ 148 h 156"/>
                <a:gd name="T36" fmla="*/ 80 w 251"/>
                <a:gd name="T37" fmla="*/ 153 h 156"/>
                <a:gd name="T38" fmla="*/ 63 w 251"/>
                <a:gd name="T39" fmla="*/ 156 h 156"/>
                <a:gd name="T40" fmla="*/ 47 w 251"/>
                <a:gd name="T41" fmla="*/ 153 h 156"/>
                <a:gd name="T42" fmla="*/ 32 w 251"/>
                <a:gd name="T43" fmla="*/ 147 h 156"/>
                <a:gd name="T44" fmla="*/ 18 w 251"/>
                <a:gd name="T45" fmla="*/ 136 h 156"/>
                <a:gd name="T46" fmla="*/ 8 w 251"/>
                <a:gd name="T47" fmla="*/ 122 h 156"/>
                <a:gd name="T48" fmla="*/ 1 w 251"/>
                <a:gd name="T49" fmla="*/ 105 h 156"/>
                <a:gd name="T50" fmla="*/ 0 w 251"/>
                <a:gd name="T51" fmla="*/ 89 h 156"/>
                <a:gd name="T52" fmla="*/ 2 w 251"/>
                <a:gd name="T53" fmla="*/ 72 h 156"/>
                <a:gd name="T54" fmla="*/ 9 w 251"/>
                <a:gd name="T55" fmla="*/ 58 h 156"/>
                <a:gd name="T56" fmla="*/ 20 w 251"/>
                <a:gd name="T57" fmla="*/ 45 h 156"/>
                <a:gd name="T58" fmla="*/ 33 w 251"/>
                <a:gd name="T59" fmla="*/ 34 h 156"/>
                <a:gd name="T60" fmla="*/ 67 w 251"/>
                <a:gd name="T61" fmla="*/ 18 h 156"/>
                <a:gd name="T62" fmla="*/ 103 w 251"/>
                <a:gd name="T63" fmla="*/ 7 h 156"/>
                <a:gd name="T64" fmla="*/ 139 w 251"/>
                <a:gd name="T65" fmla="*/ 1 h 156"/>
                <a:gd name="T66" fmla="*/ 167 w 251"/>
                <a:gd name="T6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56">
                  <a:moveTo>
                    <a:pt x="167" y="0"/>
                  </a:moveTo>
                  <a:lnTo>
                    <a:pt x="195" y="1"/>
                  </a:lnTo>
                  <a:lnTo>
                    <a:pt x="212" y="5"/>
                  </a:lnTo>
                  <a:lnTo>
                    <a:pt x="226" y="14"/>
                  </a:lnTo>
                  <a:lnTo>
                    <a:pt x="238" y="26"/>
                  </a:lnTo>
                  <a:lnTo>
                    <a:pt x="246" y="40"/>
                  </a:lnTo>
                  <a:lnTo>
                    <a:pt x="251" y="57"/>
                  </a:lnTo>
                  <a:lnTo>
                    <a:pt x="251" y="73"/>
                  </a:lnTo>
                  <a:lnTo>
                    <a:pt x="247" y="90"/>
                  </a:lnTo>
                  <a:lnTo>
                    <a:pt x="238" y="105"/>
                  </a:lnTo>
                  <a:lnTo>
                    <a:pt x="227" y="116"/>
                  </a:lnTo>
                  <a:lnTo>
                    <a:pt x="213" y="125"/>
                  </a:lnTo>
                  <a:lnTo>
                    <a:pt x="196" y="129"/>
                  </a:lnTo>
                  <a:lnTo>
                    <a:pt x="179" y="129"/>
                  </a:lnTo>
                  <a:lnTo>
                    <a:pt x="166" y="128"/>
                  </a:lnTo>
                  <a:lnTo>
                    <a:pt x="153" y="129"/>
                  </a:lnTo>
                  <a:lnTo>
                    <a:pt x="123" y="135"/>
                  </a:lnTo>
                  <a:lnTo>
                    <a:pt x="94" y="148"/>
                  </a:lnTo>
                  <a:lnTo>
                    <a:pt x="80" y="153"/>
                  </a:lnTo>
                  <a:lnTo>
                    <a:pt x="63" y="156"/>
                  </a:lnTo>
                  <a:lnTo>
                    <a:pt x="47" y="153"/>
                  </a:lnTo>
                  <a:lnTo>
                    <a:pt x="32" y="147"/>
                  </a:lnTo>
                  <a:lnTo>
                    <a:pt x="18" y="136"/>
                  </a:lnTo>
                  <a:lnTo>
                    <a:pt x="8" y="122"/>
                  </a:lnTo>
                  <a:lnTo>
                    <a:pt x="1" y="105"/>
                  </a:lnTo>
                  <a:lnTo>
                    <a:pt x="0" y="89"/>
                  </a:lnTo>
                  <a:lnTo>
                    <a:pt x="2" y="72"/>
                  </a:lnTo>
                  <a:lnTo>
                    <a:pt x="9" y="58"/>
                  </a:lnTo>
                  <a:lnTo>
                    <a:pt x="20" y="45"/>
                  </a:lnTo>
                  <a:lnTo>
                    <a:pt x="33" y="34"/>
                  </a:lnTo>
                  <a:lnTo>
                    <a:pt x="67" y="18"/>
                  </a:lnTo>
                  <a:lnTo>
                    <a:pt x="103" y="7"/>
                  </a:lnTo>
                  <a:lnTo>
                    <a:pt x="139" y="1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1" name="Freeform 54"/>
            <p:cNvSpPr>
              <a:spLocks/>
            </p:cNvSpPr>
            <p:nvPr/>
          </p:nvSpPr>
          <p:spPr bwMode="auto">
            <a:xfrm>
              <a:off x="6856413" y="1935163"/>
              <a:ext cx="41275" cy="22225"/>
            </a:xfrm>
            <a:custGeom>
              <a:avLst/>
              <a:gdLst>
                <a:gd name="T0" fmla="*/ 64 w 256"/>
                <a:gd name="T1" fmla="*/ 0 h 138"/>
                <a:gd name="T2" fmla="*/ 81 w 256"/>
                <a:gd name="T3" fmla="*/ 2 h 138"/>
                <a:gd name="T4" fmla="*/ 106 w 256"/>
                <a:gd name="T5" fmla="*/ 8 h 138"/>
                <a:gd name="T6" fmla="*/ 145 w 256"/>
                <a:gd name="T7" fmla="*/ 9 h 138"/>
                <a:gd name="T8" fmla="*/ 184 w 256"/>
                <a:gd name="T9" fmla="*/ 7 h 138"/>
                <a:gd name="T10" fmla="*/ 201 w 256"/>
                <a:gd name="T11" fmla="*/ 7 h 138"/>
                <a:gd name="T12" fmla="*/ 217 w 256"/>
                <a:gd name="T13" fmla="*/ 11 h 138"/>
                <a:gd name="T14" fmla="*/ 232 w 256"/>
                <a:gd name="T15" fmla="*/ 20 h 138"/>
                <a:gd name="T16" fmla="*/ 242 w 256"/>
                <a:gd name="T17" fmla="*/ 31 h 138"/>
                <a:gd name="T18" fmla="*/ 251 w 256"/>
                <a:gd name="T19" fmla="*/ 45 h 138"/>
                <a:gd name="T20" fmla="*/ 256 w 256"/>
                <a:gd name="T21" fmla="*/ 62 h 138"/>
                <a:gd name="T22" fmla="*/ 256 w 256"/>
                <a:gd name="T23" fmla="*/ 79 h 138"/>
                <a:gd name="T24" fmla="*/ 250 w 256"/>
                <a:gd name="T25" fmla="*/ 96 h 138"/>
                <a:gd name="T26" fmla="*/ 242 w 256"/>
                <a:gd name="T27" fmla="*/ 110 h 138"/>
                <a:gd name="T28" fmla="*/ 230 w 256"/>
                <a:gd name="T29" fmla="*/ 121 h 138"/>
                <a:gd name="T30" fmla="*/ 216 w 256"/>
                <a:gd name="T31" fmla="*/ 130 h 138"/>
                <a:gd name="T32" fmla="*/ 200 w 256"/>
                <a:gd name="T33" fmla="*/ 134 h 138"/>
                <a:gd name="T34" fmla="*/ 169 w 256"/>
                <a:gd name="T35" fmla="*/ 137 h 138"/>
                <a:gd name="T36" fmla="*/ 140 w 256"/>
                <a:gd name="T37" fmla="*/ 138 h 138"/>
                <a:gd name="T38" fmla="*/ 115 w 256"/>
                <a:gd name="T39" fmla="*/ 137 h 138"/>
                <a:gd name="T40" fmla="*/ 91 w 256"/>
                <a:gd name="T41" fmla="*/ 135 h 138"/>
                <a:gd name="T42" fmla="*/ 48 w 256"/>
                <a:gd name="T43" fmla="*/ 127 h 138"/>
                <a:gd name="T44" fmla="*/ 33 w 256"/>
                <a:gd name="T45" fmla="*/ 121 h 138"/>
                <a:gd name="T46" fmla="*/ 20 w 256"/>
                <a:gd name="T47" fmla="*/ 110 h 138"/>
                <a:gd name="T48" fmla="*/ 9 w 256"/>
                <a:gd name="T49" fmla="*/ 98 h 138"/>
                <a:gd name="T50" fmla="*/ 4 w 256"/>
                <a:gd name="T51" fmla="*/ 82 h 138"/>
                <a:gd name="T52" fmla="*/ 0 w 256"/>
                <a:gd name="T53" fmla="*/ 66 h 138"/>
                <a:gd name="T54" fmla="*/ 2 w 256"/>
                <a:gd name="T55" fmla="*/ 48 h 138"/>
                <a:gd name="T56" fmla="*/ 9 w 256"/>
                <a:gd name="T57" fmla="*/ 32 h 138"/>
                <a:gd name="T58" fmla="*/ 19 w 256"/>
                <a:gd name="T59" fmla="*/ 19 h 138"/>
                <a:gd name="T60" fmla="*/ 32 w 256"/>
                <a:gd name="T61" fmla="*/ 9 h 138"/>
                <a:gd name="T62" fmla="*/ 47 w 256"/>
                <a:gd name="T63" fmla="*/ 2 h 138"/>
                <a:gd name="T64" fmla="*/ 64 w 256"/>
                <a:gd name="T6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138">
                  <a:moveTo>
                    <a:pt x="64" y="0"/>
                  </a:moveTo>
                  <a:lnTo>
                    <a:pt x="81" y="2"/>
                  </a:lnTo>
                  <a:lnTo>
                    <a:pt x="106" y="8"/>
                  </a:lnTo>
                  <a:lnTo>
                    <a:pt x="145" y="9"/>
                  </a:lnTo>
                  <a:lnTo>
                    <a:pt x="184" y="7"/>
                  </a:lnTo>
                  <a:lnTo>
                    <a:pt x="201" y="7"/>
                  </a:lnTo>
                  <a:lnTo>
                    <a:pt x="217" y="11"/>
                  </a:lnTo>
                  <a:lnTo>
                    <a:pt x="232" y="20"/>
                  </a:lnTo>
                  <a:lnTo>
                    <a:pt x="242" y="31"/>
                  </a:lnTo>
                  <a:lnTo>
                    <a:pt x="251" y="45"/>
                  </a:lnTo>
                  <a:lnTo>
                    <a:pt x="256" y="62"/>
                  </a:lnTo>
                  <a:lnTo>
                    <a:pt x="256" y="79"/>
                  </a:lnTo>
                  <a:lnTo>
                    <a:pt x="250" y="96"/>
                  </a:lnTo>
                  <a:lnTo>
                    <a:pt x="242" y="110"/>
                  </a:lnTo>
                  <a:lnTo>
                    <a:pt x="230" y="121"/>
                  </a:lnTo>
                  <a:lnTo>
                    <a:pt x="216" y="130"/>
                  </a:lnTo>
                  <a:lnTo>
                    <a:pt x="200" y="134"/>
                  </a:lnTo>
                  <a:lnTo>
                    <a:pt x="169" y="137"/>
                  </a:lnTo>
                  <a:lnTo>
                    <a:pt x="140" y="138"/>
                  </a:lnTo>
                  <a:lnTo>
                    <a:pt x="115" y="137"/>
                  </a:lnTo>
                  <a:lnTo>
                    <a:pt x="91" y="135"/>
                  </a:lnTo>
                  <a:lnTo>
                    <a:pt x="48" y="127"/>
                  </a:lnTo>
                  <a:lnTo>
                    <a:pt x="33" y="121"/>
                  </a:lnTo>
                  <a:lnTo>
                    <a:pt x="20" y="110"/>
                  </a:lnTo>
                  <a:lnTo>
                    <a:pt x="9" y="98"/>
                  </a:lnTo>
                  <a:lnTo>
                    <a:pt x="4" y="82"/>
                  </a:lnTo>
                  <a:lnTo>
                    <a:pt x="0" y="66"/>
                  </a:lnTo>
                  <a:lnTo>
                    <a:pt x="2" y="48"/>
                  </a:lnTo>
                  <a:lnTo>
                    <a:pt x="9" y="32"/>
                  </a:lnTo>
                  <a:lnTo>
                    <a:pt x="19" y="19"/>
                  </a:lnTo>
                  <a:lnTo>
                    <a:pt x="32" y="9"/>
                  </a:lnTo>
                  <a:lnTo>
                    <a:pt x="47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6" name="Freeform 60"/>
            <p:cNvSpPr>
              <a:spLocks/>
            </p:cNvSpPr>
            <p:nvPr/>
          </p:nvSpPr>
          <p:spPr bwMode="auto">
            <a:xfrm>
              <a:off x="4851400" y="1647825"/>
              <a:ext cx="484188" cy="260350"/>
            </a:xfrm>
            <a:custGeom>
              <a:avLst/>
              <a:gdLst>
                <a:gd name="T0" fmla="*/ 2513 w 3051"/>
                <a:gd name="T1" fmla="*/ 0 h 1644"/>
                <a:gd name="T2" fmla="*/ 3051 w 3051"/>
                <a:gd name="T3" fmla="*/ 0 h 1644"/>
                <a:gd name="T4" fmla="*/ 3051 w 3051"/>
                <a:gd name="T5" fmla="*/ 538 h 1644"/>
                <a:gd name="T6" fmla="*/ 2912 w 3051"/>
                <a:gd name="T7" fmla="*/ 538 h 1644"/>
                <a:gd name="T8" fmla="*/ 2912 w 3051"/>
                <a:gd name="T9" fmla="*/ 237 h 1644"/>
                <a:gd name="T10" fmla="*/ 1771 w 3051"/>
                <a:gd name="T11" fmla="*/ 1378 h 1644"/>
                <a:gd name="T12" fmla="*/ 1302 w 3051"/>
                <a:gd name="T13" fmla="*/ 909 h 1644"/>
                <a:gd name="T14" fmla="*/ 774 w 3051"/>
                <a:gd name="T15" fmla="*/ 1438 h 1644"/>
                <a:gd name="T16" fmla="*/ 539 w 3051"/>
                <a:gd name="T17" fmla="*/ 1204 h 1644"/>
                <a:gd name="T18" fmla="*/ 99 w 3051"/>
                <a:gd name="T19" fmla="*/ 1644 h 1644"/>
                <a:gd name="T20" fmla="*/ 0 w 3051"/>
                <a:gd name="T21" fmla="*/ 1546 h 1644"/>
                <a:gd name="T22" fmla="*/ 539 w 3051"/>
                <a:gd name="T23" fmla="*/ 1007 h 1644"/>
                <a:gd name="T24" fmla="*/ 774 w 3051"/>
                <a:gd name="T25" fmla="*/ 1241 h 1644"/>
                <a:gd name="T26" fmla="*/ 1302 w 3051"/>
                <a:gd name="T27" fmla="*/ 712 h 1644"/>
                <a:gd name="T28" fmla="*/ 1771 w 3051"/>
                <a:gd name="T29" fmla="*/ 1181 h 1644"/>
                <a:gd name="T30" fmla="*/ 2813 w 3051"/>
                <a:gd name="T31" fmla="*/ 139 h 1644"/>
                <a:gd name="T32" fmla="*/ 2513 w 3051"/>
                <a:gd name="T33" fmla="*/ 139 h 1644"/>
                <a:gd name="T34" fmla="*/ 2513 w 3051"/>
                <a:gd name="T35" fmla="*/ 0 h 1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1" h="1644">
                  <a:moveTo>
                    <a:pt x="2513" y="0"/>
                  </a:moveTo>
                  <a:lnTo>
                    <a:pt x="3051" y="0"/>
                  </a:lnTo>
                  <a:lnTo>
                    <a:pt x="3051" y="538"/>
                  </a:lnTo>
                  <a:lnTo>
                    <a:pt x="2912" y="538"/>
                  </a:lnTo>
                  <a:lnTo>
                    <a:pt x="2912" y="237"/>
                  </a:lnTo>
                  <a:lnTo>
                    <a:pt x="1771" y="1378"/>
                  </a:lnTo>
                  <a:lnTo>
                    <a:pt x="1302" y="909"/>
                  </a:lnTo>
                  <a:lnTo>
                    <a:pt x="774" y="1438"/>
                  </a:lnTo>
                  <a:lnTo>
                    <a:pt x="539" y="1204"/>
                  </a:lnTo>
                  <a:lnTo>
                    <a:pt x="99" y="1644"/>
                  </a:lnTo>
                  <a:lnTo>
                    <a:pt x="0" y="1546"/>
                  </a:lnTo>
                  <a:lnTo>
                    <a:pt x="539" y="1007"/>
                  </a:lnTo>
                  <a:lnTo>
                    <a:pt x="774" y="1241"/>
                  </a:lnTo>
                  <a:lnTo>
                    <a:pt x="1302" y="712"/>
                  </a:lnTo>
                  <a:lnTo>
                    <a:pt x="1771" y="1181"/>
                  </a:lnTo>
                  <a:lnTo>
                    <a:pt x="2813" y="139"/>
                  </a:lnTo>
                  <a:lnTo>
                    <a:pt x="2513" y="13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0" name="Freeform 65"/>
            <p:cNvSpPr>
              <a:spLocks/>
            </p:cNvSpPr>
            <p:nvPr/>
          </p:nvSpPr>
          <p:spPr bwMode="auto">
            <a:xfrm>
              <a:off x="2936876" y="1501776"/>
              <a:ext cx="52388" cy="52388"/>
            </a:xfrm>
            <a:custGeom>
              <a:avLst/>
              <a:gdLst>
                <a:gd name="T0" fmla="*/ 364 w 364"/>
                <a:gd name="T1" fmla="*/ 0 h 363"/>
                <a:gd name="T2" fmla="*/ 364 w 364"/>
                <a:gd name="T3" fmla="*/ 363 h 363"/>
                <a:gd name="T4" fmla="*/ 0 w 364"/>
                <a:gd name="T5" fmla="*/ 363 h 363"/>
                <a:gd name="T6" fmla="*/ 0 w 364"/>
                <a:gd name="T7" fmla="*/ 0 h 363"/>
                <a:gd name="T8" fmla="*/ 155 w 364"/>
                <a:gd name="T9" fmla="*/ 0 h 363"/>
                <a:gd name="T10" fmla="*/ 364 w 364"/>
                <a:gd name="T11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4" h="363">
                  <a:moveTo>
                    <a:pt x="364" y="0"/>
                  </a:moveTo>
                  <a:lnTo>
                    <a:pt x="364" y="363"/>
                  </a:lnTo>
                  <a:lnTo>
                    <a:pt x="0" y="363"/>
                  </a:lnTo>
                  <a:lnTo>
                    <a:pt x="0" y="0"/>
                  </a:lnTo>
                  <a:lnTo>
                    <a:pt x="155" y="0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1" name="Rectangle 66"/>
            <p:cNvSpPr>
              <a:spLocks noChangeArrowheads="1"/>
            </p:cNvSpPr>
            <p:nvPr/>
          </p:nvSpPr>
          <p:spPr bwMode="auto">
            <a:xfrm>
              <a:off x="2876551" y="1573213"/>
              <a:ext cx="33338" cy="33338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2" name="Freeform 67"/>
            <p:cNvSpPr>
              <a:spLocks/>
            </p:cNvSpPr>
            <p:nvPr/>
          </p:nvSpPr>
          <p:spPr bwMode="auto">
            <a:xfrm>
              <a:off x="3016251" y="1530351"/>
              <a:ext cx="104775" cy="104775"/>
            </a:xfrm>
            <a:custGeom>
              <a:avLst/>
              <a:gdLst>
                <a:gd name="T0" fmla="*/ 0 w 725"/>
                <a:gd name="T1" fmla="*/ 0 h 726"/>
                <a:gd name="T2" fmla="*/ 725 w 725"/>
                <a:gd name="T3" fmla="*/ 0 h 726"/>
                <a:gd name="T4" fmla="*/ 725 w 725"/>
                <a:gd name="T5" fmla="*/ 435 h 726"/>
                <a:gd name="T6" fmla="*/ 436 w 725"/>
                <a:gd name="T7" fmla="*/ 435 h 726"/>
                <a:gd name="T8" fmla="*/ 436 w 725"/>
                <a:gd name="T9" fmla="*/ 726 h 726"/>
                <a:gd name="T10" fmla="*/ 0 w 725"/>
                <a:gd name="T11" fmla="*/ 726 h 726"/>
                <a:gd name="T12" fmla="*/ 0 w 725"/>
                <a:gd name="T13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5" h="726">
                  <a:moveTo>
                    <a:pt x="0" y="0"/>
                  </a:moveTo>
                  <a:lnTo>
                    <a:pt x="725" y="0"/>
                  </a:lnTo>
                  <a:lnTo>
                    <a:pt x="725" y="435"/>
                  </a:lnTo>
                  <a:lnTo>
                    <a:pt x="436" y="435"/>
                  </a:lnTo>
                  <a:lnTo>
                    <a:pt x="436" y="726"/>
                  </a:lnTo>
                  <a:lnTo>
                    <a:pt x="0" y="7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3" name="Freeform 68"/>
            <p:cNvSpPr>
              <a:spLocks/>
            </p:cNvSpPr>
            <p:nvPr/>
          </p:nvSpPr>
          <p:spPr bwMode="auto">
            <a:xfrm>
              <a:off x="3092451" y="1608138"/>
              <a:ext cx="160338" cy="160338"/>
            </a:xfrm>
            <a:custGeom>
              <a:avLst/>
              <a:gdLst>
                <a:gd name="T0" fmla="*/ 0 w 1110"/>
                <a:gd name="T1" fmla="*/ 0 h 1111"/>
                <a:gd name="T2" fmla="*/ 1110 w 1110"/>
                <a:gd name="T3" fmla="*/ 0 h 1111"/>
                <a:gd name="T4" fmla="*/ 1110 w 1110"/>
                <a:gd name="T5" fmla="*/ 1111 h 1111"/>
                <a:gd name="T6" fmla="*/ 394 w 1110"/>
                <a:gd name="T7" fmla="*/ 1111 h 1111"/>
                <a:gd name="T8" fmla="*/ 394 w 1110"/>
                <a:gd name="T9" fmla="*/ 755 h 1111"/>
                <a:gd name="T10" fmla="*/ 0 w 1110"/>
                <a:gd name="T11" fmla="*/ 755 h 1111"/>
                <a:gd name="T12" fmla="*/ 0 w 1110"/>
                <a:gd name="T13" fmla="*/ 0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0" h="1111">
                  <a:moveTo>
                    <a:pt x="0" y="0"/>
                  </a:moveTo>
                  <a:lnTo>
                    <a:pt x="1110" y="0"/>
                  </a:lnTo>
                  <a:lnTo>
                    <a:pt x="1110" y="1111"/>
                  </a:lnTo>
                  <a:lnTo>
                    <a:pt x="394" y="1111"/>
                  </a:lnTo>
                  <a:lnTo>
                    <a:pt x="394" y="755"/>
                  </a:lnTo>
                  <a:lnTo>
                    <a:pt x="0" y="7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4" name="Freeform 69"/>
            <p:cNvSpPr>
              <a:spLocks/>
            </p:cNvSpPr>
            <p:nvPr/>
          </p:nvSpPr>
          <p:spPr bwMode="auto">
            <a:xfrm>
              <a:off x="2741613" y="1628776"/>
              <a:ext cx="195263" cy="196850"/>
            </a:xfrm>
            <a:custGeom>
              <a:avLst/>
              <a:gdLst>
                <a:gd name="T0" fmla="*/ 0 w 1356"/>
                <a:gd name="T1" fmla="*/ 0 h 1358"/>
                <a:gd name="T2" fmla="*/ 1356 w 1356"/>
                <a:gd name="T3" fmla="*/ 0 h 1358"/>
                <a:gd name="T4" fmla="*/ 1356 w 1356"/>
                <a:gd name="T5" fmla="*/ 606 h 1358"/>
                <a:gd name="T6" fmla="*/ 810 w 1356"/>
                <a:gd name="T7" fmla="*/ 606 h 1358"/>
                <a:gd name="T8" fmla="*/ 810 w 1356"/>
                <a:gd name="T9" fmla="*/ 1358 h 1358"/>
                <a:gd name="T10" fmla="*/ 0 w 1356"/>
                <a:gd name="T11" fmla="*/ 1358 h 1358"/>
                <a:gd name="T12" fmla="*/ 0 w 1356"/>
                <a:gd name="T13" fmla="*/ 0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6" h="1358">
                  <a:moveTo>
                    <a:pt x="0" y="0"/>
                  </a:moveTo>
                  <a:lnTo>
                    <a:pt x="1356" y="0"/>
                  </a:lnTo>
                  <a:lnTo>
                    <a:pt x="1356" y="606"/>
                  </a:lnTo>
                  <a:lnTo>
                    <a:pt x="810" y="606"/>
                  </a:lnTo>
                  <a:lnTo>
                    <a:pt x="810" y="1358"/>
                  </a:lnTo>
                  <a:lnTo>
                    <a:pt x="0" y="13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5" name="Rectangle 70"/>
            <p:cNvSpPr>
              <a:spLocks noChangeArrowheads="1"/>
            </p:cNvSpPr>
            <p:nvPr/>
          </p:nvSpPr>
          <p:spPr bwMode="auto">
            <a:xfrm>
              <a:off x="2890838" y="1749426"/>
              <a:ext cx="225425" cy="225425"/>
            </a:xfrm>
            <a:prstGeom prst="rect">
              <a:avLst/>
            </a:prstGeom>
            <a:solidFill>
              <a:srgbClr val="2B55AA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9" name="Freeform 75"/>
            <p:cNvSpPr>
              <a:spLocks noEditPoints="1"/>
            </p:cNvSpPr>
            <p:nvPr/>
          </p:nvSpPr>
          <p:spPr bwMode="auto">
            <a:xfrm>
              <a:off x="1119188" y="1468438"/>
              <a:ext cx="209550" cy="120650"/>
            </a:xfrm>
            <a:custGeom>
              <a:avLst/>
              <a:gdLst>
                <a:gd name="T0" fmla="*/ 228 w 1186"/>
                <a:gd name="T1" fmla="*/ 121 h 687"/>
                <a:gd name="T2" fmla="*/ 138 w 1186"/>
                <a:gd name="T3" fmla="*/ 147 h 687"/>
                <a:gd name="T4" fmla="*/ 118 w 1186"/>
                <a:gd name="T5" fmla="*/ 172 h 687"/>
                <a:gd name="T6" fmla="*/ 119 w 1186"/>
                <a:gd name="T7" fmla="*/ 208 h 687"/>
                <a:gd name="T8" fmla="*/ 156 w 1186"/>
                <a:gd name="T9" fmla="*/ 250 h 687"/>
                <a:gd name="T10" fmla="*/ 218 w 1186"/>
                <a:gd name="T11" fmla="*/ 325 h 687"/>
                <a:gd name="T12" fmla="*/ 278 w 1186"/>
                <a:gd name="T13" fmla="*/ 413 h 687"/>
                <a:gd name="T14" fmla="*/ 325 w 1186"/>
                <a:gd name="T15" fmla="*/ 495 h 687"/>
                <a:gd name="T16" fmla="*/ 351 w 1186"/>
                <a:gd name="T17" fmla="*/ 551 h 687"/>
                <a:gd name="T18" fmla="*/ 391 w 1186"/>
                <a:gd name="T19" fmla="*/ 573 h 687"/>
                <a:gd name="T20" fmla="*/ 849 w 1186"/>
                <a:gd name="T21" fmla="*/ 563 h 687"/>
                <a:gd name="T22" fmla="*/ 873 w 1186"/>
                <a:gd name="T23" fmla="*/ 525 h 687"/>
                <a:gd name="T24" fmla="*/ 898 w 1186"/>
                <a:gd name="T25" fmla="*/ 464 h 687"/>
                <a:gd name="T26" fmla="*/ 939 w 1186"/>
                <a:gd name="T27" fmla="*/ 382 h 687"/>
                <a:gd name="T28" fmla="*/ 991 w 1186"/>
                <a:gd name="T29" fmla="*/ 298 h 687"/>
                <a:gd name="T30" fmla="*/ 1049 w 1186"/>
                <a:gd name="T31" fmla="*/ 232 h 687"/>
                <a:gd name="T32" fmla="*/ 1070 w 1186"/>
                <a:gd name="T33" fmla="*/ 194 h 687"/>
                <a:gd name="T34" fmla="*/ 1064 w 1186"/>
                <a:gd name="T35" fmla="*/ 163 h 687"/>
                <a:gd name="T36" fmla="*/ 1035 w 1186"/>
                <a:gd name="T37" fmla="*/ 141 h 687"/>
                <a:gd name="T38" fmla="*/ 892 w 1186"/>
                <a:gd name="T39" fmla="*/ 114 h 687"/>
                <a:gd name="T40" fmla="*/ 770 w 1186"/>
                <a:gd name="T41" fmla="*/ 135 h 687"/>
                <a:gd name="T42" fmla="*/ 675 w 1186"/>
                <a:gd name="T43" fmla="*/ 193 h 687"/>
                <a:gd name="T44" fmla="*/ 592 w 1186"/>
                <a:gd name="T45" fmla="*/ 214 h 687"/>
                <a:gd name="T46" fmla="*/ 510 w 1186"/>
                <a:gd name="T47" fmla="*/ 193 h 687"/>
                <a:gd name="T48" fmla="*/ 418 w 1186"/>
                <a:gd name="T49" fmla="*/ 136 h 687"/>
                <a:gd name="T50" fmla="*/ 300 w 1186"/>
                <a:gd name="T51" fmla="*/ 114 h 687"/>
                <a:gd name="T52" fmla="*/ 382 w 1186"/>
                <a:gd name="T53" fmla="*/ 7 h 687"/>
                <a:gd name="T54" fmla="*/ 518 w 1186"/>
                <a:gd name="T55" fmla="*/ 59 h 687"/>
                <a:gd name="T56" fmla="*/ 585 w 1186"/>
                <a:gd name="T57" fmla="*/ 99 h 687"/>
                <a:gd name="T58" fmla="*/ 628 w 1186"/>
                <a:gd name="T59" fmla="*/ 88 h 687"/>
                <a:gd name="T60" fmla="*/ 756 w 1186"/>
                <a:gd name="T61" fmla="*/ 18 h 687"/>
                <a:gd name="T62" fmla="*/ 906 w 1186"/>
                <a:gd name="T63" fmla="*/ 0 h 687"/>
                <a:gd name="T64" fmla="*/ 1071 w 1186"/>
                <a:gd name="T65" fmla="*/ 32 h 687"/>
                <a:gd name="T66" fmla="*/ 1144 w 1186"/>
                <a:gd name="T67" fmla="*/ 79 h 687"/>
                <a:gd name="T68" fmla="*/ 1183 w 1186"/>
                <a:gd name="T69" fmla="*/ 157 h 687"/>
                <a:gd name="T70" fmla="*/ 1175 w 1186"/>
                <a:gd name="T71" fmla="*/ 246 h 687"/>
                <a:gd name="T72" fmla="*/ 1124 w 1186"/>
                <a:gd name="T73" fmla="*/ 319 h 687"/>
                <a:gd name="T74" fmla="*/ 1072 w 1186"/>
                <a:gd name="T75" fmla="*/ 383 h 687"/>
                <a:gd name="T76" fmla="*/ 1022 w 1186"/>
                <a:gd name="T77" fmla="*/ 470 h 687"/>
                <a:gd name="T78" fmla="*/ 985 w 1186"/>
                <a:gd name="T79" fmla="*/ 552 h 687"/>
                <a:gd name="T80" fmla="*/ 947 w 1186"/>
                <a:gd name="T81" fmla="*/ 626 h 687"/>
                <a:gd name="T82" fmla="*/ 878 w 1186"/>
                <a:gd name="T83" fmla="*/ 677 h 687"/>
                <a:gd name="T84" fmla="*/ 391 w 1186"/>
                <a:gd name="T85" fmla="*/ 687 h 687"/>
                <a:gd name="T86" fmla="*/ 308 w 1186"/>
                <a:gd name="T87" fmla="*/ 664 h 687"/>
                <a:gd name="T88" fmla="*/ 247 w 1186"/>
                <a:gd name="T89" fmla="*/ 602 h 687"/>
                <a:gd name="T90" fmla="*/ 220 w 1186"/>
                <a:gd name="T91" fmla="*/ 543 h 687"/>
                <a:gd name="T92" fmla="*/ 181 w 1186"/>
                <a:gd name="T93" fmla="*/ 474 h 687"/>
                <a:gd name="T94" fmla="*/ 130 w 1186"/>
                <a:gd name="T95" fmla="*/ 398 h 687"/>
                <a:gd name="T96" fmla="*/ 78 w 1186"/>
                <a:gd name="T97" fmla="*/ 334 h 687"/>
                <a:gd name="T98" fmla="*/ 22 w 1186"/>
                <a:gd name="T99" fmla="*/ 273 h 687"/>
                <a:gd name="T100" fmla="*/ 0 w 1186"/>
                <a:gd name="T101" fmla="*/ 188 h 687"/>
                <a:gd name="T102" fmla="*/ 25 w 1186"/>
                <a:gd name="T103" fmla="*/ 102 h 687"/>
                <a:gd name="T104" fmla="*/ 87 w 1186"/>
                <a:gd name="T105" fmla="*/ 44 h 687"/>
                <a:gd name="T106" fmla="*/ 227 w 1186"/>
                <a:gd name="T107" fmla="*/ 5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6" h="687">
                  <a:moveTo>
                    <a:pt x="300" y="114"/>
                  </a:moveTo>
                  <a:lnTo>
                    <a:pt x="265" y="115"/>
                  </a:lnTo>
                  <a:lnTo>
                    <a:pt x="228" y="121"/>
                  </a:lnTo>
                  <a:lnTo>
                    <a:pt x="190" y="129"/>
                  </a:lnTo>
                  <a:lnTo>
                    <a:pt x="151" y="141"/>
                  </a:lnTo>
                  <a:lnTo>
                    <a:pt x="138" y="147"/>
                  </a:lnTo>
                  <a:lnTo>
                    <a:pt x="128" y="155"/>
                  </a:lnTo>
                  <a:lnTo>
                    <a:pt x="122" y="163"/>
                  </a:lnTo>
                  <a:lnTo>
                    <a:pt x="118" y="172"/>
                  </a:lnTo>
                  <a:lnTo>
                    <a:pt x="117" y="179"/>
                  </a:lnTo>
                  <a:lnTo>
                    <a:pt x="115" y="194"/>
                  </a:lnTo>
                  <a:lnTo>
                    <a:pt x="119" y="208"/>
                  </a:lnTo>
                  <a:lnTo>
                    <a:pt x="125" y="221"/>
                  </a:lnTo>
                  <a:lnTo>
                    <a:pt x="136" y="232"/>
                  </a:lnTo>
                  <a:lnTo>
                    <a:pt x="156" y="250"/>
                  </a:lnTo>
                  <a:lnTo>
                    <a:pt x="176" y="273"/>
                  </a:lnTo>
                  <a:lnTo>
                    <a:pt x="197" y="297"/>
                  </a:lnTo>
                  <a:lnTo>
                    <a:pt x="218" y="325"/>
                  </a:lnTo>
                  <a:lnTo>
                    <a:pt x="240" y="353"/>
                  </a:lnTo>
                  <a:lnTo>
                    <a:pt x="259" y="383"/>
                  </a:lnTo>
                  <a:lnTo>
                    <a:pt x="278" y="413"/>
                  </a:lnTo>
                  <a:lnTo>
                    <a:pt x="296" y="442"/>
                  </a:lnTo>
                  <a:lnTo>
                    <a:pt x="311" y="469"/>
                  </a:lnTo>
                  <a:lnTo>
                    <a:pt x="325" y="495"/>
                  </a:lnTo>
                  <a:lnTo>
                    <a:pt x="336" y="518"/>
                  </a:lnTo>
                  <a:lnTo>
                    <a:pt x="343" y="537"/>
                  </a:lnTo>
                  <a:lnTo>
                    <a:pt x="351" y="551"/>
                  </a:lnTo>
                  <a:lnTo>
                    <a:pt x="362" y="563"/>
                  </a:lnTo>
                  <a:lnTo>
                    <a:pt x="376" y="570"/>
                  </a:lnTo>
                  <a:lnTo>
                    <a:pt x="391" y="573"/>
                  </a:lnTo>
                  <a:lnTo>
                    <a:pt x="820" y="573"/>
                  </a:lnTo>
                  <a:lnTo>
                    <a:pt x="835" y="570"/>
                  </a:lnTo>
                  <a:lnTo>
                    <a:pt x="849" y="563"/>
                  </a:lnTo>
                  <a:lnTo>
                    <a:pt x="861" y="551"/>
                  </a:lnTo>
                  <a:lnTo>
                    <a:pt x="868" y="537"/>
                  </a:lnTo>
                  <a:lnTo>
                    <a:pt x="873" y="525"/>
                  </a:lnTo>
                  <a:lnTo>
                    <a:pt x="879" y="508"/>
                  </a:lnTo>
                  <a:lnTo>
                    <a:pt x="888" y="487"/>
                  </a:lnTo>
                  <a:lnTo>
                    <a:pt x="898" y="464"/>
                  </a:lnTo>
                  <a:lnTo>
                    <a:pt x="910" y="439"/>
                  </a:lnTo>
                  <a:lnTo>
                    <a:pt x="924" y="411"/>
                  </a:lnTo>
                  <a:lnTo>
                    <a:pt x="939" y="382"/>
                  </a:lnTo>
                  <a:lnTo>
                    <a:pt x="955" y="353"/>
                  </a:lnTo>
                  <a:lnTo>
                    <a:pt x="972" y="326"/>
                  </a:lnTo>
                  <a:lnTo>
                    <a:pt x="991" y="298"/>
                  </a:lnTo>
                  <a:lnTo>
                    <a:pt x="1009" y="274"/>
                  </a:lnTo>
                  <a:lnTo>
                    <a:pt x="1030" y="251"/>
                  </a:lnTo>
                  <a:lnTo>
                    <a:pt x="1049" y="232"/>
                  </a:lnTo>
                  <a:lnTo>
                    <a:pt x="1060" y="221"/>
                  </a:lnTo>
                  <a:lnTo>
                    <a:pt x="1067" y="208"/>
                  </a:lnTo>
                  <a:lnTo>
                    <a:pt x="1070" y="194"/>
                  </a:lnTo>
                  <a:lnTo>
                    <a:pt x="1069" y="179"/>
                  </a:lnTo>
                  <a:lnTo>
                    <a:pt x="1067" y="172"/>
                  </a:lnTo>
                  <a:lnTo>
                    <a:pt x="1064" y="163"/>
                  </a:lnTo>
                  <a:lnTo>
                    <a:pt x="1058" y="155"/>
                  </a:lnTo>
                  <a:lnTo>
                    <a:pt x="1048" y="147"/>
                  </a:lnTo>
                  <a:lnTo>
                    <a:pt x="1035" y="141"/>
                  </a:lnTo>
                  <a:lnTo>
                    <a:pt x="985" y="127"/>
                  </a:lnTo>
                  <a:lnTo>
                    <a:pt x="938" y="117"/>
                  </a:lnTo>
                  <a:lnTo>
                    <a:pt x="892" y="114"/>
                  </a:lnTo>
                  <a:lnTo>
                    <a:pt x="849" y="116"/>
                  </a:lnTo>
                  <a:lnTo>
                    <a:pt x="808" y="124"/>
                  </a:lnTo>
                  <a:lnTo>
                    <a:pt x="770" y="135"/>
                  </a:lnTo>
                  <a:lnTo>
                    <a:pt x="734" y="153"/>
                  </a:lnTo>
                  <a:lnTo>
                    <a:pt x="699" y="177"/>
                  </a:lnTo>
                  <a:lnTo>
                    <a:pt x="675" y="193"/>
                  </a:lnTo>
                  <a:lnTo>
                    <a:pt x="649" y="205"/>
                  </a:lnTo>
                  <a:lnTo>
                    <a:pt x="621" y="212"/>
                  </a:lnTo>
                  <a:lnTo>
                    <a:pt x="592" y="214"/>
                  </a:lnTo>
                  <a:lnTo>
                    <a:pt x="565" y="212"/>
                  </a:lnTo>
                  <a:lnTo>
                    <a:pt x="537" y="205"/>
                  </a:lnTo>
                  <a:lnTo>
                    <a:pt x="510" y="193"/>
                  </a:lnTo>
                  <a:lnTo>
                    <a:pt x="485" y="177"/>
                  </a:lnTo>
                  <a:lnTo>
                    <a:pt x="453" y="155"/>
                  </a:lnTo>
                  <a:lnTo>
                    <a:pt x="418" y="136"/>
                  </a:lnTo>
                  <a:lnTo>
                    <a:pt x="381" y="124"/>
                  </a:lnTo>
                  <a:lnTo>
                    <a:pt x="342" y="116"/>
                  </a:lnTo>
                  <a:lnTo>
                    <a:pt x="300" y="114"/>
                  </a:lnTo>
                  <a:close/>
                  <a:moveTo>
                    <a:pt x="280" y="0"/>
                  </a:moveTo>
                  <a:lnTo>
                    <a:pt x="331" y="0"/>
                  </a:lnTo>
                  <a:lnTo>
                    <a:pt x="382" y="7"/>
                  </a:lnTo>
                  <a:lnTo>
                    <a:pt x="429" y="18"/>
                  </a:lnTo>
                  <a:lnTo>
                    <a:pt x="475" y="36"/>
                  </a:lnTo>
                  <a:lnTo>
                    <a:pt x="518" y="59"/>
                  </a:lnTo>
                  <a:lnTo>
                    <a:pt x="558" y="88"/>
                  </a:lnTo>
                  <a:lnTo>
                    <a:pt x="571" y="95"/>
                  </a:lnTo>
                  <a:lnTo>
                    <a:pt x="585" y="99"/>
                  </a:lnTo>
                  <a:lnTo>
                    <a:pt x="600" y="99"/>
                  </a:lnTo>
                  <a:lnTo>
                    <a:pt x="615" y="95"/>
                  </a:lnTo>
                  <a:lnTo>
                    <a:pt x="628" y="88"/>
                  </a:lnTo>
                  <a:lnTo>
                    <a:pt x="668" y="59"/>
                  </a:lnTo>
                  <a:lnTo>
                    <a:pt x="711" y="36"/>
                  </a:lnTo>
                  <a:lnTo>
                    <a:pt x="756" y="18"/>
                  </a:lnTo>
                  <a:lnTo>
                    <a:pt x="804" y="7"/>
                  </a:lnTo>
                  <a:lnTo>
                    <a:pt x="854" y="0"/>
                  </a:lnTo>
                  <a:lnTo>
                    <a:pt x="906" y="0"/>
                  </a:lnTo>
                  <a:lnTo>
                    <a:pt x="959" y="5"/>
                  </a:lnTo>
                  <a:lnTo>
                    <a:pt x="1015" y="15"/>
                  </a:lnTo>
                  <a:lnTo>
                    <a:pt x="1071" y="32"/>
                  </a:lnTo>
                  <a:lnTo>
                    <a:pt x="1099" y="44"/>
                  </a:lnTo>
                  <a:lnTo>
                    <a:pt x="1124" y="60"/>
                  </a:lnTo>
                  <a:lnTo>
                    <a:pt x="1144" y="79"/>
                  </a:lnTo>
                  <a:lnTo>
                    <a:pt x="1161" y="102"/>
                  </a:lnTo>
                  <a:lnTo>
                    <a:pt x="1174" y="128"/>
                  </a:lnTo>
                  <a:lnTo>
                    <a:pt x="1183" y="157"/>
                  </a:lnTo>
                  <a:lnTo>
                    <a:pt x="1186" y="188"/>
                  </a:lnTo>
                  <a:lnTo>
                    <a:pt x="1184" y="217"/>
                  </a:lnTo>
                  <a:lnTo>
                    <a:pt x="1175" y="246"/>
                  </a:lnTo>
                  <a:lnTo>
                    <a:pt x="1163" y="273"/>
                  </a:lnTo>
                  <a:lnTo>
                    <a:pt x="1146" y="298"/>
                  </a:lnTo>
                  <a:lnTo>
                    <a:pt x="1124" y="319"/>
                  </a:lnTo>
                  <a:lnTo>
                    <a:pt x="1107" y="336"/>
                  </a:lnTo>
                  <a:lnTo>
                    <a:pt x="1090" y="358"/>
                  </a:lnTo>
                  <a:lnTo>
                    <a:pt x="1072" y="383"/>
                  </a:lnTo>
                  <a:lnTo>
                    <a:pt x="1055" y="411"/>
                  </a:lnTo>
                  <a:lnTo>
                    <a:pt x="1038" y="440"/>
                  </a:lnTo>
                  <a:lnTo>
                    <a:pt x="1022" y="470"/>
                  </a:lnTo>
                  <a:lnTo>
                    <a:pt x="1008" y="499"/>
                  </a:lnTo>
                  <a:lnTo>
                    <a:pt x="996" y="528"/>
                  </a:lnTo>
                  <a:lnTo>
                    <a:pt x="985" y="552"/>
                  </a:lnTo>
                  <a:lnTo>
                    <a:pt x="977" y="575"/>
                  </a:lnTo>
                  <a:lnTo>
                    <a:pt x="964" y="602"/>
                  </a:lnTo>
                  <a:lnTo>
                    <a:pt x="947" y="626"/>
                  </a:lnTo>
                  <a:lnTo>
                    <a:pt x="927" y="647"/>
                  </a:lnTo>
                  <a:lnTo>
                    <a:pt x="904" y="664"/>
                  </a:lnTo>
                  <a:lnTo>
                    <a:pt x="878" y="677"/>
                  </a:lnTo>
                  <a:lnTo>
                    <a:pt x="849" y="684"/>
                  </a:lnTo>
                  <a:lnTo>
                    <a:pt x="820" y="687"/>
                  </a:lnTo>
                  <a:lnTo>
                    <a:pt x="391" y="687"/>
                  </a:lnTo>
                  <a:lnTo>
                    <a:pt x="361" y="684"/>
                  </a:lnTo>
                  <a:lnTo>
                    <a:pt x="334" y="677"/>
                  </a:lnTo>
                  <a:lnTo>
                    <a:pt x="308" y="664"/>
                  </a:lnTo>
                  <a:lnTo>
                    <a:pt x="283" y="647"/>
                  </a:lnTo>
                  <a:lnTo>
                    <a:pt x="263" y="626"/>
                  </a:lnTo>
                  <a:lnTo>
                    <a:pt x="247" y="602"/>
                  </a:lnTo>
                  <a:lnTo>
                    <a:pt x="234" y="575"/>
                  </a:lnTo>
                  <a:lnTo>
                    <a:pt x="229" y="560"/>
                  </a:lnTo>
                  <a:lnTo>
                    <a:pt x="220" y="543"/>
                  </a:lnTo>
                  <a:lnTo>
                    <a:pt x="208" y="522"/>
                  </a:lnTo>
                  <a:lnTo>
                    <a:pt x="196" y="498"/>
                  </a:lnTo>
                  <a:lnTo>
                    <a:pt x="181" y="474"/>
                  </a:lnTo>
                  <a:lnTo>
                    <a:pt x="165" y="448"/>
                  </a:lnTo>
                  <a:lnTo>
                    <a:pt x="148" y="423"/>
                  </a:lnTo>
                  <a:lnTo>
                    <a:pt x="130" y="398"/>
                  </a:lnTo>
                  <a:lnTo>
                    <a:pt x="112" y="375"/>
                  </a:lnTo>
                  <a:lnTo>
                    <a:pt x="94" y="353"/>
                  </a:lnTo>
                  <a:lnTo>
                    <a:pt x="78" y="334"/>
                  </a:lnTo>
                  <a:lnTo>
                    <a:pt x="62" y="319"/>
                  </a:lnTo>
                  <a:lnTo>
                    <a:pt x="40" y="298"/>
                  </a:lnTo>
                  <a:lnTo>
                    <a:pt x="22" y="273"/>
                  </a:lnTo>
                  <a:lnTo>
                    <a:pt x="10" y="246"/>
                  </a:lnTo>
                  <a:lnTo>
                    <a:pt x="2" y="217"/>
                  </a:lnTo>
                  <a:lnTo>
                    <a:pt x="0" y="188"/>
                  </a:lnTo>
                  <a:lnTo>
                    <a:pt x="3" y="157"/>
                  </a:lnTo>
                  <a:lnTo>
                    <a:pt x="12" y="128"/>
                  </a:lnTo>
                  <a:lnTo>
                    <a:pt x="25" y="102"/>
                  </a:lnTo>
                  <a:lnTo>
                    <a:pt x="42" y="79"/>
                  </a:lnTo>
                  <a:lnTo>
                    <a:pt x="62" y="60"/>
                  </a:lnTo>
                  <a:lnTo>
                    <a:pt x="87" y="44"/>
                  </a:lnTo>
                  <a:lnTo>
                    <a:pt x="114" y="32"/>
                  </a:lnTo>
                  <a:lnTo>
                    <a:pt x="171" y="15"/>
                  </a:lnTo>
                  <a:lnTo>
                    <a:pt x="227" y="5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0" name="Freeform 76"/>
            <p:cNvSpPr>
              <a:spLocks/>
            </p:cNvSpPr>
            <p:nvPr/>
          </p:nvSpPr>
          <p:spPr bwMode="auto">
            <a:xfrm>
              <a:off x="1160463" y="1600201"/>
              <a:ext cx="212725" cy="61913"/>
            </a:xfrm>
            <a:custGeom>
              <a:avLst/>
              <a:gdLst>
                <a:gd name="T0" fmla="*/ 750 w 1206"/>
                <a:gd name="T1" fmla="*/ 0 h 353"/>
                <a:gd name="T2" fmla="*/ 778 w 1206"/>
                <a:gd name="T3" fmla="*/ 8 h 353"/>
                <a:gd name="T4" fmla="*/ 806 w 1206"/>
                <a:gd name="T5" fmla="*/ 0 h 353"/>
                <a:gd name="T6" fmla="*/ 840 w 1206"/>
                <a:gd name="T7" fmla="*/ 11 h 353"/>
                <a:gd name="T8" fmla="*/ 862 w 1206"/>
                <a:gd name="T9" fmla="*/ 39 h 353"/>
                <a:gd name="T10" fmla="*/ 864 w 1206"/>
                <a:gd name="T11" fmla="*/ 189 h 353"/>
                <a:gd name="T12" fmla="*/ 914 w 1206"/>
                <a:gd name="T13" fmla="*/ 222 h 353"/>
                <a:gd name="T14" fmla="*/ 971 w 1206"/>
                <a:gd name="T15" fmla="*/ 236 h 353"/>
                <a:gd name="T16" fmla="*/ 1031 w 1206"/>
                <a:gd name="T17" fmla="*/ 232 h 353"/>
                <a:gd name="T18" fmla="*/ 1084 w 1206"/>
                <a:gd name="T19" fmla="*/ 207 h 353"/>
                <a:gd name="T20" fmla="*/ 1121 w 1206"/>
                <a:gd name="T21" fmla="*/ 179 h 353"/>
                <a:gd name="T22" fmla="*/ 1148 w 1206"/>
                <a:gd name="T23" fmla="*/ 171 h 353"/>
                <a:gd name="T24" fmla="*/ 1177 w 1206"/>
                <a:gd name="T25" fmla="*/ 179 h 353"/>
                <a:gd name="T26" fmla="*/ 1199 w 1206"/>
                <a:gd name="T27" fmla="*/ 201 h 353"/>
                <a:gd name="T28" fmla="*/ 1206 w 1206"/>
                <a:gd name="T29" fmla="*/ 229 h 353"/>
                <a:gd name="T30" fmla="*/ 1199 w 1206"/>
                <a:gd name="T31" fmla="*/ 257 h 353"/>
                <a:gd name="T32" fmla="*/ 1160 w 1206"/>
                <a:gd name="T33" fmla="*/ 295 h 353"/>
                <a:gd name="T34" fmla="*/ 1096 w 1206"/>
                <a:gd name="T35" fmla="*/ 332 h 353"/>
                <a:gd name="T36" fmla="*/ 1023 w 1206"/>
                <a:gd name="T37" fmla="*/ 351 h 353"/>
                <a:gd name="T38" fmla="*/ 945 w 1206"/>
                <a:gd name="T39" fmla="*/ 350 h 353"/>
                <a:gd name="T40" fmla="*/ 869 w 1206"/>
                <a:gd name="T41" fmla="*/ 329 h 353"/>
                <a:gd name="T42" fmla="*/ 802 w 1206"/>
                <a:gd name="T43" fmla="*/ 286 h 353"/>
                <a:gd name="T44" fmla="*/ 97 w 1206"/>
                <a:gd name="T45" fmla="*/ 283 h 353"/>
                <a:gd name="T46" fmla="*/ 69 w 1206"/>
                <a:gd name="T47" fmla="*/ 263 h 353"/>
                <a:gd name="T48" fmla="*/ 58 w 1206"/>
                <a:gd name="T49" fmla="*/ 229 h 353"/>
                <a:gd name="T50" fmla="*/ 69 w 1206"/>
                <a:gd name="T51" fmla="*/ 195 h 353"/>
                <a:gd name="T52" fmla="*/ 97 w 1206"/>
                <a:gd name="T53" fmla="*/ 174 h 353"/>
                <a:gd name="T54" fmla="*/ 750 w 1206"/>
                <a:gd name="T55" fmla="*/ 171 h 353"/>
                <a:gd name="T56" fmla="*/ 58 w 1206"/>
                <a:gd name="T57" fmla="*/ 115 h 353"/>
                <a:gd name="T58" fmla="*/ 23 w 1206"/>
                <a:gd name="T59" fmla="*/ 103 h 353"/>
                <a:gd name="T60" fmla="*/ 3 w 1206"/>
                <a:gd name="T61" fmla="*/ 75 h 353"/>
                <a:gd name="T62" fmla="*/ 3 w 1206"/>
                <a:gd name="T63" fmla="*/ 39 h 353"/>
                <a:gd name="T64" fmla="*/ 23 w 1206"/>
                <a:gd name="T65" fmla="*/ 11 h 353"/>
                <a:gd name="T66" fmla="*/ 58 w 1206"/>
                <a:gd name="T67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06" h="353">
                  <a:moveTo>
                    <a:pt x="58" y="0"/>
                  </a:moveTo>
                  <a:lnTo>
                    <a:pt x="750" y="0"/>
                  </a:lnTo>
                  <a:lnTo>
                    <a:pt x="765" y="2"/>
                  </a:lnTo>
                  <a:lnTo>
                    <a:pt x="778" y="8"/>
                  </a:lnTo>
                  <a:lnTo>
                    <a:pt x="791" y="2"/>
                  </a:lnTo>
                  <a:lnTo>
                    <a:pt x="806" y="0"/>
                  </a:lnTo>
                  <a:lnTo>
                    <a:pt x="824" y="2"/>
                  </a:lnTo>
                  <a:lnTo>
                    <a:pt x="840" y="11"/>
                  </a:lnTo>
                  <a:lnTo>
                    <a:pt x="853" y="23"/>
                  </a:lnTo>
                  <a:lnTo>
                    <a:pt x="862" y="39"/>
                  </a:lnTo>
                  <a:lnTo>
                    <a:pt x="864" y="57"/>
                  </a:lnTo>
                  <a:lnTo>
                    <a:pt x="864" y="189"/>
                  </a:lnTo>
                  <a:lnTo>
                    <a:pt x="887" y="208"/>
                  </a:lnTo>
                  <a:lnTo>
                    <a:pt x="914" y="222"/>
                  </a:lnTo>
                  <a:lnTo>
                    <a:pt x="942" y="232"/>
                  </a:lnTo>
                  <a:lnTo>
                    <a:pt x="971" y="236"/>
                  </a:lnTo>
                  <a:lnTo>
                    <a:pt x="1001" y="236"/>
                  </a:lnTo>
                  <a:lnTo>
                    <a:pt x="1031" y="232"/>
                  </a:lnTo>
                  <a:lnTo>
                    <a:pt x="1059" y="222"/>
                  </a:lnTo>
                  <a:lnTo>
                    <a:pt x="1084" y="207"/>
                  </a:lnTo>
                  <a:lnTo>
                    <a:pt x="1108" y="188"/>
                  </a:lnTo>
                  <a:lnTo>
                    <a:pt x="1121" y="179"/>
                  </a:lnTo>
                  <a:lnTo>
                    <a:pt x="1134" y="173"/>
                  </a:lnTo>
                  <a:lnTo>
                    <a:pt x="1148" y="171"/>
                  </a:lnTo>
                  <a:lnTo>
                    <a:pt x="1163" y="173"/>
                  </a:lnTo>
                  <a:lnTo>
                    <a:pt x="1177" y="179"/>
                  </a:lnTo>
                  <a:lnTo>
                    <a:pt x="1189" y="188"/>
                  </a:lnTo>
                  <a:lnTo>
                    <a:pt x="1199" y="201"/>
                  </a:lnTo>
                  <a:lnTo>
                    <a:pt x="1204" y="215"/>
                  </a:lnTo>
                  <a:lnTo>
                    <a:pt x="1206" y="229"/>
                  </a:lnTo>
                  <a:lnTo>
                    <a:pt x="1204" y="243"/>
                  </a:lnTo>
                  <a:lnTo>
                    <a:pt x="1199" y="257"/>
                  </a:lnTo>
                  <a:lnTo>
                    <a:pt x="1189" y="269"/>
                  </a:lnTo>
                  <a:lnTo>
                    <a:pt x="1160" y="295"/>
                  </a:lnTo>
                  <a:lnTo>
                    <a:pt x="1129" y="315"/>
                  </a:lnTo>
                  <a:lnTo>
                    <a:pt x="1096" y="332"/>
                  </a:lnTo>
                  <a:lnTo>
                    <a:pt x="1061" y="343"/>
                  </a:lnTo>
                  <a:lnTo>
                    <a:pt x="1023" y="351"/>
                  </a:lnTo>
                  <a:lnTo>
                    <a:pt x="986" y="353"/>
                  </a:lnTo>
                  <a:lnTo>
                    <a:pt x="945" y="350"/>
                  </a:lnTo>
                  <a:lnTo>
                    <a:pt x="907" y="342"/>
                  </a:lnTo>
                  <a:lnTo>
                    <a:pt x="869" y="329"/>
                  </a:lnTo>
                  <a:lnTo>
                    <a:pt x="835" y="309"/>
                  </a:lnTo>
                  <a:lnTo>
                    <a:pt x="802" y="286"/>
                  </a:lnTo>
                  <a:lnTo>
                    <a:pt x="115" y="286"/>
                  </a:lnTo>
                  <a:lnTo>
                    <a:pt x="97" y="283"/>
                  </a:lnTo>
                  <a:lnTo>
                    <a:pt x="81" y="275"/>
                  </a:lnTo>
                  <a:lnTo>
                    <a:pt x="69" y="263"/>
                  </a:lnTo>
                  <a:lnTo>
                    <a:pt x="61" y="247"/>
                  </a:lnTo>
                  <a:lnTo>
                    <a:pt x="58" y="229"/>
                  </a:lnTo>
                  <a:lnTo>
                    <a:pt x="61" y="210"/>
                  </a:lnTo>
                  <a:lnTo>
                    <a:pt x="69" y="195"/>
                  </a:lnTo>
                  <a:lnTo>
                    <a:pt x="81" y="183"/>
                  </a:lnTo>
                  <a:lnTo>
                    <a:pt x="97" y="174"/>
                  </a:lnTo>
                  <a:lnTo>
                    <a:pt x="115" y="171"/>
                  </a:lnTo>
                  <a:lnTo>
                    <a:pt x="750" y="171"/>
                  </a:lnTo>
                  <a:lnTo>
                    <a:pt x="750" y="115"/>
                  </a:lnTo>
                  <a:lnTo>
                    <a:pt x="58" y="115"/>
                  </a:lnTo>
                  <a:lnTo>
                    <a:pt x="40" y="112"/>
                  </a:lnTo>
                  <a:lnTo>
                    <a:pt x="23" y="103"/>
                  </a:lnTo>
                  <a:lnTo>
                    <a:pt x="12" y="90"/>
                  </a:lnTo>
                  <a:lnTo>
                    <a:pt x="3" y="75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2" y="23"/>
                  </a:lnTo>
                  <a:lnTo>
                    <a:pt x="23" y="11"/>
                  </a:lnTo>
                  <a:lnTo>
                    <a:pt x="40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1" name="Freeform 77"/>
            <p:cNvSpPr>
              <a:spLocks/>
            </p:cNvSpPr>
            <p:nvPr/>
          </p:nvSpPr>
          <p:spPr bwMode="auto">
            <a:xfrm>
              <a:off x="1068388" y="1730376"/>
              <a:ext cx="152400" cy="161925"/>
            </a:xfrm>
            <a:custGeom>
              <a:avLst/>
              <a:gdLst>
                <a:gd name="T0" fmla="*/ 808 w 864"/>
                <a:gd name="T1" fmla="*/ 0 h 917"/>
                <a:gd name="T2" fmla="*/ 826 w 864"/>
                <a:gd name="T3" fmla="*/ 4 h 917"/>
                <a:gd name="T4" fmla="*/ 841 w 864"/>
                <a:gd name="T5" fmla="*/ 12 h 917"/>
                <a:gd name="T6" fmla="*/ 854 w 864"/>
                <a:gd name="T7" fmla="*/ 24 h 917"/>
                <a:gd name="T8" fmla="*/ 862 w 864"/>
                <a:gd name="T9" fmla="*/ 40 h 917"/>
                <a:gd name="T10" fmla="*/ 864 w 864"/>
                <a:gd name="T11" fmla="*/ 58 h 917"/>
                <a:gd name="T12" fmla="*/ 862 w 864"/>
                <a:gd name="T13" fmla="*/ 76 h 917"/>
                <a:gd name="T14" fmla="*/ 854 w 864"/>
                <a:gd name="T15" fmla="*/ 92 h 917"/>
                <a:gd name="T16" fmla="*/ 841 w 864"/>
                <a:gd name="T17" fmla="*/ 104 h 917"/>
                <a:gd name="T18" fmla="*/ 826 w 864"/>
                <a:gd name="T19" fmla="*/ 112 h 917"/>
                <a:gd name="T20" fmla="*/ 808 w 864"/>
                <a:gd name="T21" fmla="*/ 115 h 917"/>
                <a:gd name="T22" fmla="*/ 758 w 864"/>
                <a:gd name="T23" fmla="*/ 118 h 917"/>
                <a:gd name="T24" fmla="*/ 709 w 864"/>
                <a:gd name="T25" fmla="*/ 128 h 917"/>
                <a:gd name="T26" fmla="*/ 659 w 864"/>
                <a:gd name="T27" fmla="*/ 144 h 917"/>
                <a:gd name="T28" fmla="*/ 609 w 864"/>
                <a:gd name="T29" fmla="*/ 166 h 917"/>
                <a:gd name="T30" fmla="*/ 559 w 864"/>
                <a:gd name="T31" fmla="*/ 193 h 917"/>
                <a:gd name="T32" fmla="*/ 509 w 864"/>
                <a:gd name="T33" fmla="*/ 224 h 917"/>
                <a:gd name="T34" fmla="*/ 461 w 864"/>
                <a:gd name="T35" fmla="*/ 260 h 917"/>
                <a:gd name="T36" fmla="*/ 414 w 864"/>
                <a:gd name="T37" fmla="*/ 299 h 917"/>
                <a:gd name="T38" fmla="*/ 369 w 864"/>
                <a:gd name="T39" fmla="*/ 342 h 917"/>
                <a:gd name="T40" fmla="*/ 326 w 864"/>
                <a:gd name="T41" fmla="*/ 389 h 917"/>
                <a:gd name="T42" fmla="*/ 287 w 864"/>
                <a:gd name="T43" fmla="*/ 437 h 917"/>
                <a:gd name="T44" fmla="*/ 251 w 864"/>
                <a:gd name="T45" fmla="*/ 487 h 917"/>
                <a:gd name="T46" fmla="*/ 217 w 864"/>
                <a:gd name="T47" fmla="*/ 539 h 917"/>
                <a:gd name="T48" fmla="*/ 187 w 864"/>
                <a:gd name="T49" fmla="*/ 592 h 917"/>
                <a:gd name="T50" fmla="*/ 163 w 864"/>
                <a:gd name="T51" fmla="*/ 646 h 917"/>
                <a:gd name="T52" fmla="*/ 144 w 864"/>
                <a:gd name="T53" fmla="*/ 700 h 917"/>
                <a:gd name="T54" fmla="*/ 129 w 864"/>
                <a:gd name="T55" fmla="*/ 755 h 917"/>
                <a:gd name="T56" fmla="*/ 119 w 864"/>
                <a:gd name="T57" fmla="*/ 808 h 917"/>
                <a:gd name="T58" fmla="*/ 116 w 864"/>
                <a:gd name="T59" fmla="*/ 860 h 917"/>
                <a:gd name="T60" fmla="*/ 113 w 864"/>
                <a:gd name="T61" fmla="*/ 878 h 917"/>
                <a:gd name="T62" fmla="*/ 105 w 864"/>
                <a:gd name="T63" fmla="*/ 894 h 917"/>
                <a:gd name="T64" fmla="*/ 92 w 864"/>
                <a:gd name="T65" fmla="*/ 907 h 917"/>
                <a:gd name="T66" fmla="*/ 76 w 864"/>
                <a:gd name="T67" fmla="*/ 914 h 917"/>
                <a:gd name="T68" fmla="*/ 58 w 864"/>
                <a:gd name="T69" fmla="*/ 917 h 917"/>
                <a:gd name="T70" fmla="*/ 40 w 864"/>
                <a:gd name="T71" fmla="*/ 914 h 917"/>
                <a:gd name="T72" fmla="*/ 24 w 864"/>
                <a:gd name="T73" fmla="*/ 907 h 917"/>
                <a:gd name="T74" fmla="*/ 12 w 864"/>
                <a:gd name="T75" fmla="*/ 894 h 917"/>
                <a:gd name="T76" fmla="*/ 4 w 864"/>
                <a:gd name="T77" fmla="*/ 878 h 917"/>
                <a:gd name="T78" fmla="*/ 0 w 864"/>
                <a:gd name="T79" fmla="*/ 860 h 917"/>
                <a:gd name="T80" fmla="*/ 4 w 864"/>
                <a:gd name="T81" fmla="*/ 800 h 917"/>
                <a:gd name="T82" fmla="*/ 13 w 864"/>
                <a:gd name="T83" fmla="*/ 741 h 917"/>
                <a:gd name="T84" fmla="*/ 28 w 864"/>
                <a:gd name="T85" fmla="*/ 680 h 917"/>
                <a:gd name="T86" fmla="*/ 50 w 864"/>
                <a:gd name="T87" fmla="*/ 619 h 917"/>
                <a:gd name="T88" fmla="*/ 75 w 864"/>
                <a:gd name="T89" fmla="*/ 560 h 917"/>
                <a:gd name="T90" fmla="*/ 105 w 864"/>
                <a:gd name="T91" fmla="*/ 501 h 917"/>
                <a:gd name="T92" fmla="*/ 139 w 864"/>
                <a:gd name="T93" fmla="*/ 443 h 917"/>
                <a:gd name="T94" fmla="*/ 178 w 864"/>
                <a:gd name="T95" fmla="*/ 388 h 917"/>
                <a:gd name="T96" fmla="*/ 221 w 864"/>
                <a:gd name="T97" fmla="*/ 334 h 917"/>
                <a:gd name="T98" fmla="*/ 266 w 864"/>
                <a:gd name="T99" fmla="*/ 282 h 917"/>
                <a:gd name="T100" fmla="*/ 314 w 864"/>
                <a:gd name="T101" fmla="*/ 234 h 917"/>
                <a:gd name="T102" fmla="*/ 364 w 864"/>
                <a:gd name="T103" fmla="*/ 190 h 917"/>
                <a:gd name="T104" fmla="*/ 416 w 864"/>
                <a:gd name="T105" fmla="*/ 148 h 917"/>
                <a:gd name="T106" fmla="*/ 470 w 864"/>
                <a:gd name="T107" fmla="*/ 112 h 917"/>
                <a:gd name="T108" fmla="*/ 525 w 864"/>
                <a:gd name="T109" fmla="*/ 79 h 917"/>
                <a:gd name="T110" fmla="*/ 582 w 864"/>
                <a:gd name="T111" fmla="*/ 53 h 917"/>
                <a:gd name="T112" fmla="*/ 638 w 864"/>
                <a:gd name="T113" fmla="*/ 30 h 917"/>
                <a:gd name="T114" fmla="*/ 695 w 864"/>
                <a:gd name="T115" fmla="*/ 14 h 917"/>
                <a:gd name="T116" fmla="*/ 751 w 864"/>
                <a:gd name="T117" fmla="*/ 4 h 917"/>
                <a:gd name="T118" fmla="*/ 808 w 864"/>
                <a:gd name="T119" fmla="*/ 0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4" h="917">
                  <a:moveTo>
                    <a:pt x="808" y="0"/>
                  </a:moveTo>
                  <a:lnTo>
                    <a:pt x="826" y="4"/>
                  </a:lnTo>
                  <a:lnTo>
                    <a:pt x="841" y="12"/>
                  </a:lnTo>
                  <a:lnTo>
                    <a:pt x="854" y="24"/>
                  </a:lnTo>
                  <a:lnTo>
                    <a:pt x="862" y="40"/>
                  </a:lnTo>
                  <a:lnTo>
                    <a:pt x="864" y="58"/>
                  </a:lnTo>
                  <a:lnTo>
                    <a:pt x="862" y="76"/>
                  </a:lnTo>
                  <a:lnTo>
                    <a:pt x="854" y="92"/>
                  </a:lnTo>
                  <a:lnTo>
                    <a:pt x="841" y="104"/>
                  </a:lnTo>
                  <a:lnTo>
                    <a:pt x="826" y="112"/>
                  </a:lnTo>
                  <a:lnTo>
                    <a:pt x="808" y="115"/>
                  </a:lnTo>
                  <a:lnTo>
                    <a:pt x="758" y="118"/>
                  </a:lnTo>
                  <a:lnTo>
                    <a:pt x="709" y="128"/>
                  </a:lnTo>
                  <a:lnTo>
                    <a:pt x="659" y="144"/>
                  </a:lnTo>
                  <a:lnTo>
                    <a:pt x="609" y="166"/>
                  </a:lnTo>
                  <a:lnTo>
                    <a:pt x="559" y="193"/>
                  </a:lnTo>
                  <a:lnTo>
                    <a:pt x="509" y="224"/>
                  </a:lnTo>
                  <a:lnTo>
                    <a:pt x="461" y="260"/>
                  </a:lnTo>
                  <a:lnTo>
                    <a:pt x="414" y="299"/>
                  </a:lnTo>
                  <a:lnTo>
                    <a:pt x="369" y="342"/>
                  </a:lnTo>
                  <a:lnTo>
                    <a:pt x="326" y="389"/>
                  </a:lnTo>
                  <a:lnTo>
                    <a:pt x="287" y="437"/>
                  </a:lnTo>
                  <a:lnTo>
                    <a:pt x="251" y="487"/>
                  </a:lnTo>
                  <a:lnTo>
                    <a:pt x="217" y="539"/>
                  </a:lnTo>
                  <a:lnTo>
                    <a:pt x="187" y="592"/>
                  </a:lnTo>
                  <a:lnTo>
                    <a:pt x="163" y="646"/>
                  </a:lnTo>
                  <a:lnTo>
                    <a:pt x="144" y="700"/>
                  </a:lnTo>
                  <a:lnTo>
                    <a:pt x="129" y="755"/>
                  </a:lnTo>
                  <a:lnTo>
                    <a:pt x="119" y="808"/>
                  </a:lnTo>
                  <a:lnTo>
                    <a:pt x="116" y="860"/>
                  </a:lnTo>
                  <a:lnTo>
                    <a:pt x="113" y="878"/>
                  </a:lnTo>
                  <a:lnTo>
                    <a:pt x="105" y="894"/>
                  </a:lnTo>
                  <a:lnTo>
                    <a:pt x="92" y="907"/>
                  </a:lnTo>
                  <a:lnTo>
                    <a:pt x="76" y="914"/>
                  </a:lnTo>
                  <a:lnTo>
                    <a:pt x="58" y="917"/>
                  </a:lnTo>
                  <a:lnTo>
                    <a:pt x="40" y="914"/>
                  </a:lnTo>
                  <a:lnTo>
                    <a:pt x="24" y="907"/>
                  </a:lnTo>
                  <a:lnTo>
                    <a:pt x="12" y="894"/>
                  </a:lnTo>
                  <a:lnTo>
                    <a:pt x="4" y="878"/>
                  </a:lnTo>
                  <a:lnTo>
                    <a:pt x="0" y="860"/>
                  </a:lnTo>
                  <a:lnTo>
                    <a:pt x="4" y="800"/>
                  </a:lnTo>
                  <a:lnTo>
                    <a:pt x="13" y="741"/>
                  </a:lnTo>
                  <a:lnTo>
                    <a:pt x="28" y="680"/>
                  </a:lnTo>
                  <a:lnTo>
                    <a:pt x="50" y="619"/>
                  </a:lnTo>
                  <a:lnTo>
                    <a:pt x="75" y="560"/>
                  </a:lnTo>
                  <a:lnTo>
                    <a:pt x="105" y="501"/>
                  </a:lnTo>
                  <a:lnTo>
                    <a:pt x="139" y="443"/>
                  </a:lnTo>
                  <a:lnTo>
                    <a:pt x="178" y="388"/>
                  </a:lnTo>
                  <a:lnTo>
                    <a:pt x="221" y="334"/>
                  </a:lnTo>
                  <a:lnTo>
                    <a:pt x="266" y="282"/>
                  </a:lnTo>
                  <a:lnTo>
                    <a:pt x="314" y="234"/>
                  </a:lnTo>
                  <a:lnTo>
                    <a:pt x="364" y="190"/>
                  </a:lnTo>
                  <a:lnTo>
                    <a:pt x="416" y="148"/>
                  </a:lnTo>
                  <a:lnTo>
                    <a:pt x="470" y="112"/>
                  </a:lnTo>
                  <a:lnTo>
                    <a:pt x="525" y="79"/>
                  </a:lnTo>
                  <a:lnTo>
                    <a:pt x="582" y="53"/>
                  </a:lnTo>
                  <a:lnTo>
                    <a:pt x="638" y="30"/>
                  </a:lnTo>
                  <a:lnTo>
                    <a:pt x="695" y="14"/>
                  </a:lnTo>
                  <a:lnTo>
                    <a:pt x="751" y="4"/>
                  </a:lnTo>
                  <a:lnTo>
                    <a:pt x="808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2" name="Freeform 78"/>
            <p:cNvSpPr>
              <a:spLocks noEditPoints="1"/>
            </p:cNvSpPr>
            <p:nvPr/>
          </p:nvSpPr>
          <p:spPr bwMode="auto">
            <a:xfrm>
              <a:off x="996950" y="1660526"/>
              <a:ext cx="600075" cy="414338"/>
            </a:xfrm>
            <a:custGeom>
              <a:avLst/>
              <a:gdLst>
                <a:gd name="T0" fmla="*/ 2826 w 3403"/>
                <a:gd name="T1" fmla="*/ 1834 h 2350"/>
                <a:gd name="T2" fmla="*/ 2533 w 3403"/>
                <a:gd name="T3" fmla="*/ 1959 h 2350"/>
                <a:gd name="T4" fmla="*/ 2887 w 3403"/>
                <a:gd name="T5" fmla="*/ 2062 h 2350"/>
                <a:gd name="T6" fmla="*/ 3270 w 3403"/>
                <a:gd name="T7" fmla="*/ 1964 h 2350"/>
                <a:gd name="T8" fmla="*/ 1962 w 3403"/>
                <a:gd name="T9" fmla="*/ 1567 h 2350"/>
                <a:gd name="T10" fmla="*/ 1789 w 3403"/>
                <a:gd name="T11" fmla="*/ 1702 h 2350"/>
                <a:gd name="T12" fmla="*/ 1737 w 3403"/>
                <a:gd name="T13" fmla="*/ 1839 h 2350"/>
                <a:gd name="T14" fmla="*/ 1780 w 3403"/>
                <a:gd name="T15" fmla="*/ 2067 h 2350"/>
                <a:gd name="T16" fmla="*/ 2167 w 3403"/>
                <a:gd name="T17" fmla="*/ 2223 h 2350"/>
                <a:gd name="T18" fmla="*/ 2414 w 3403"/>
                <a:gd name="T19" fmla="*/ 1967 h 2350"/>
                <a:gd name="T20" fmla="*/ 2416 w 3403"/>
                <a:gd name="T21" fmla="*/ 1821 h 2350"/>
                <a:gd name="T22" fmla="*/ 2312 w 3403"/>
                <a:gd name="T23" fmla="*/ 1639 h 2350"/>
                <a:gd name="T24" fmla="*/ 2173 w 3403"/>
                <a:gd name="T25" fmla="*/ 1562 h 2350"/>
                <a:gd name="T26" fmla="*/ 3278 w 3403"/>
                <a:gd name="T27" fmla="*/ 1403 h 2350"/>
                <a:gd name="T28" fmla="*/ 3074 w 3403"/>
                <a:gd name="T29" fmla="*/ 1467 h 2350"/>
                <a:gd name="T30" fmla="*/ 2749 w 3403"/>
                <a:gd name="T31" fmla="*/ 1487 h 2350"/>
                <a:gd name="T32" fmla="*/ 2505 w 3403"/>
                <a:gd name="T33" fmla="*/ 1450 h 2350"/>
                <a:gd name="T34" fmla="*/ 2366 w 3403"/>
                <a:gd name="T35" fmla="*/ 1535 h 2350"/>
                <a:gd name="T36" fmla="*/ 2455 w 3403"/>
                <a:gd name="T37" fmla="*/ 1630 h 2350"/>
                <a:gd name="T38" fmla="*/ 2890 w 3403"/>
                <a:gd name="T39" fmla="*/ 1718 h 2350"/>
                <a:gd name="T40" fmla="*/ 3270 w 3403"/>
                <a:gd name="T41" fmla="*/ 1620 h 2350"/>
                <a:gd name="T42" fmla="*/ 3213 w 3403"/>
                <a:gd name="T43" fmla="*/ 1100 h 2350"/>
                <a:gd name="T44" fmla="*/ 2947 w 3403"/>
                <a:gd name="T45" fmla="*/ 1143 h 2350"/>
                <a:gd name="T46" fmla="*/ 2706 w 3403"/>
                <a:gd name="T47" fmla="*/ 1143 h 2350"/>
                <a:gd name="T48" fmla="*/ 2474 w 3403"/>
                <a:gd name="T49" fmla="*/ 1110 h 2350"/>
                <a:gd name="T50" fmla="*/ 2365 w 3403"/>
                <a:gd name="T51" fmla="*/ 1262 h 2350"/>
                <a:gd name="T52" fmla="*/ 2655 w 3403"/>
                <a:gd name="T53" fmla="*/ 1364 h 2350"/>
                <a:gd name="T54" fmla="*/ 3172 w 3403"/>
                <a:gd name="T55" fmla="*/ 1324 h 2350"/>
                <a:gd name="T56" fmla="*/ 2698 w 3403"/>
                <a:gd name="T57" fmla="*/ 864 h 2350"/>
                <a:gd name="T58" fmla="*/ 2424 w 3403"/>
                <a:gd name="T59" fmla="*/ 917 h 2350"/>
                <a:gd name="T60" fmla="*/ 2372 w 3403"/>
                <a:gd name="T61" fmla="*/ 947 h 2350"/>
                <a:gd name="T62" fmla="*/ 2428 w 3403"/>
                <a:gd name="T63" fmla="*/ 977 h 2350"/>
                <a:gd name="T64" fmla="*/ 2622 w 3403"/>
                <a:gd name="T65" fmla="*/ 1019 h 2350"/>
                <a:gd name="T66" fmla="*/ 2942 w 3403"/>
                <a:gd name="T67" fmla="*/ 1028 h 2350"/>
                <a:gd name="T68" fmla="*/ 3154 w 3403"/>
                <a:gd name="T69" fmla="*/ 998 h 2350"/>
                <a:gd name="T70" fmla="*/ 3267 w 3403"/>
                <a:gd name="T71" fmla="*/ 957 h 2350"/>
                <a:gd name="T72" fmla="*/ 3180 w 3403"/>
                <a:gd name="T73" fmla="*/ 900 h 2350"/>
                <a:gd name="T74" fmla="*/ 1066 w 3403"/>
                <a:gd name="T75" fmla="*/ 125 h 2350"/>
                <a:gd name="T76" fmla="*/ 262 w 3403"/>
                <a:gd name="T77" fmla="*/ 767 h 2350"/>
                <a:gd name="T78" fmla="*/ 128 w 3403"/>
                <a:gd name="T79" fmla="*/ 1457 h 2350"/>
                <a:gd name="T80" fmla="*/ 420 w 3403"/>
                <a:gd name="T81" fmla="*/ 2002 h 2350"/>
                <a:gd name="T82" fmla="*/ 1617 w 3403"/>
                <a:gd name="T83" fmla="*/ 1892 h 2350"/>
                <a:gd name="T84" fmla="*/ 1638 w 3403"/>
                <a:gd name="T85" fmla="*/ 1754 h 2350"/>
                <a:gd name="T86" fmla="*/ 1734 w 3403"/>
                <a:gd name="T87" fmla="*/ 1587 h 2350"/>
                <a:gd name="T88" fmla="*/ 1925 w 3403"/>
                <a:gd name="T89" fmla="*/ 1460 h 2350"/>
                <a:gd name="T90" fmla="*/ 2078 w 3403"/>
                <a:gd name="T91" fmla="*/ 1433 h 2350"/>
                <a:gd name="T92" fmla="*/ 2250 w 3403"/>
                <a:gd name="T93" fmla="*/ 946 h 2350"/>
                <a:gd name="T94" fmla="*/ 2288 w 3403"/>
                <a:gd name="T95" fmla="*/ 866 h 2350"/>
                <a:gd name="T96" fmla="*/ 2364 w 3403"/>
                <a:gd name="T97" fmla="*/ 591 h 2350"/>
                <a:gd name="T98" fmla="*/ 1599 w 3403"/>
                <a:gd name="T99" fmla="*/ 115 h 2350"/>
                <a:gd name="T100" fmla="*/ 1873 w 3403"/>
                <a:gd name="T101" fmla="*/ 95 h 2350"/>
                <a:gd name="T102" fmla="*/ 2730 w 3403"/>
                <a:gd name="T103" fmla="*/ 748 h 2350"/>
                <a:gd name="T104" fmla="*/ 3137 w 3403"/>
                <a:gd name="T105" fmla="*/ 774 h 2350"/>
                <a:gd name="T106" fmla="*/ 3399 w 3403"/>
                <a:gd name="T107" fmla="*/ 922 h 2350"/>
                <a:gd name="T108" fmla="*/ 3351 w 3403"/>
                <a:gd name="T109" fmla="*/ 2045 h 2350"/>
                <a:gd name="T110" fmla="*/ 2931 w 3403"/>
                <a:gd name="T111" fmla="*/ 2175 h 2350"/>
                <a:gd name="T112" fmla="*/ 2408 w 3403"/>
                <a:gd name="T113" fmla="*/ 2210 h 2350"/>
                <a:gd name="T114" fmla="*/ 1923 w 3403"/>
                <a:gd name="T115" fmla="*/ 2323 h 2350"/>
                <a:gd name="T116" fmla="*/ 429 w 3403"/>
                <a:gd name="T117" fmla="*/ 2144 h 2350"/>
                <a:gd name="T118" fmla="*/ 138 w 3403"/>
                <a:gd name="T119" fmla="*/ 1822 h 2350"/>
                <a:gd name="T120" fmla="*/ 14 w 3403"/>
                <a:gd name="T121" fmla="*/ 1115 h 2350"/>
                <a:gd name="T122" fmla="*/ 376 w 3403"/>
                <a:gd name="T123" fmla="*/ 451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03" h="2350">
                  <a:moveTo>
                    <a:pt x="3287" y="1762"/>
                  </a:moveTo>
                  <a:lnTo>
                    <a:pt x="3243" y="1779"/>
                  </a:lnTo>
                  <a:lnTo>
                    <a:pt x="3195" y="1794"/>
                  </a:lnTo>
                  <a:lnTo>
                    <a:pt x="3144" y="1805"/>
                  </a:lnTo>
                  <a:lnTo>
                    <a:pt x="3089" y="1815"/>
                  </a:lnTo>
                  <a:lnTo>
                    <a:pt x="3035" y="1822"/>
                  </a:lnTo>
                  <a:lnTo>
                    <a:pt x="2979" y="1828"/>
                  </a:lnTo>
                  <a:lnTo>
                    <a:pt x="2926" y="1832"/>
                  </a:lnTo>
                  <a:lnTo>
                    <a:pt x="2874" y="1834"/>
                  </a:lnTo>
                  <a:lnTo>
                    <a:pt x="2826" y="1834"/>
                  </a:lnTo>
                  <a:lnTo>
                    <a:pt x="2748" y="1833"/>
                  </a:lnTo>
                  <a:lnTo>
                    <a:pt x="2671" y="1828"/>
                  </a:lnTo>
                  <a:lnTo>
                    <a:pt x="2598" y="1820"/>
                  </a:lnTo>
                  <a:lnTo>
                    <a:pt x="2531" y="1810"/>
                  </a:lnTo>
                  <a:lnTo>
                    <a:pt x="2534" y="1832"/>
                  </a:lnTo>
                  <a:lnTo>
                    <a:pt x="2536" y="1847"/>
                  </a:lnTo>
                  <a:lnTo>
                    <a:pt x="2539" y="1892"/>
                  </a:lnTo>
                  <a:lnTo>
                    <a:pt x="2537" y="1921"/>
                  </a:lnTo>
                  <a:lnTo>
                    <a:pt x="2534" y="1951"/>
                  </a:lnTo>
                  <a:lnTo>
                    <a:pt x="2533" y="1959"/>
                  </a:lnTo>
                  <a:lnTo>
                    <a:pt x="2532" y="1966"/>
                  </a:lnTo>
                  <a:lnTo>
                    <a:pt x="2526" y="1995"/>
                  </a:lnTo>
                  <a:lnTo>
                    <a:pt x="2518" y="2022"/>
                  </a:lnTo>
                  <a:lnTo>
                    <a:pt x="2518" y="2022"/>
                  </a:lnTo>
                  <a:lnTo>
                    <a:pt x="2575" y="2037"/>
                  </a:lnTo>
                  <a:lnTo>
                    <a:pt x="2634" y="2048"/>
                  </a:lnTo>
                  <a:lnTo>
                    <a:pt x="2697" y="2056"/>
                  </a:lnTo>
                  <a:lnTo>
                    <a:pt x="2761" y="2062"/>
                  </a:lnTo>
                  <a:lnTo>
                    <a:pt x="2826" y="2064"/>
                  </a:lnTo>
                  <a:lnTo>
                    <a:pt x="2887" y="2062"/>
                  </a:lnTo>
                  <a:lnTo>
                    <a:pt x="2945" y="2058"/>
                  </a:lnTo>
                  <a:lnTo>
                    <a:pt x="2998" y="2052"/>
                  </a:lnTo>
                  <a:lnTo>
                    <a:pt x="3048" y="2044"/>
                  </a:lnTo>
                  <a:lnTo>
                    <a:pt x="3094" y="2034"/>
                  </a:lnTo>
                  <a:lnTo>
                    <a:pt x="3134" y="2023"/>
                  </a:lnTo>
                  <a:lnTo>
                    <a:pt x="3172" y="2012"/>
                  </a:lnTo>
                  <a:lnTo>
                    <a:pt x="3204" y="1999"/>
                  </a:lnTo>
                  <a:lnTo>
                    <a:pt x="3230" y="1987"/>
                  </a:lnTo>
                  <a:lnTo>
                    <a:pt x="3253" y="1976"/>
                  </a:lnTo>
                  <a:lnTo>
                    <a:pt x="3270" y="1964"/>
                  </a:lnTo>
                  <a:lnTo>
                    <a:pt x="3282" y="1953"/>
                  </a:lnTo>
                  <a:lnTo>
                    <a:pt x="3288" y="1945"/>
                  </a:lnTo>
                  <a:lnTo>
                    <a:pt x="3287" y="1762"/>
                  </a:lnTo>
                  <a:close/>
                  <a:moveTo>
                    <a:pt x="2066" y="1548"/>
                  </a:moveTo>
                  <a:lnTo>
                    <a:pt x="2057" y="1549"/>
                  </a:lnTo>
                  <a:lnTo>
                    <a:pt x="2032" y="1551"/>
                  </a:lnTo>
                  <a:lnTo>
                    <a:pt x="2007" y="1555"/>
                  </a:lnTo>
                  <a:lnTo>
                    <a:pt x="2004" y="1555"/>
                  </a:lnTo>
                  <a:lnTo>
                    <a:pt x="2002" y="1557"/>
                  </a:lnTo>
                  <a:lnTo>
                    <a:pt x="1962" y="1567"/>
                  </a:lnTo>
                  <a:lnTo>
                    <a:pt x="1957" y="1569"/>
                  </a:lnTo>
                  <a:lnTo>
                    <a:pt x="1951" y="1571"/>
                  </a:lnTo>
                  <a:lnTo>
                    <a:pt x="1930" y="1581"/>
                  </a:lnTo>
                  <a:lnTo>
                    <a:pt x="1909" y="1592"/>
                  </a:lnTo>
                  <a:lnTo>
                    <a:pt x="1909" y="1592"/>
                  </a:lnTo>
                  <a:lnTo>
                    <a:pt x="1909" y="1592"/>
                  </a:lnTo>
                  <a:lnTo>
                    <a:pt x="1874" y="1614"/>
                  </a:lnTo>
                  <a:lnTo>
                    <a:pt x="1842" y="1641"/>
                  </a:lnTo>
                  <a:lnTo>
                    <a:pt x="1815" y="1670"/>
                  </a:lnTo>
                  <a:lnTo>
                    <a:pt x="1789" y="1702"/>
                  </a:lnTo>
                  <a:lnTo>
                    <a:pt x="1769" y="1737"/>
                  </a:lnTo>
                  <a:lnTo>
                    <a:pt x="1768" y="1739"/>
                  </a:lnTo>
                  <a:lnTo>
                    <a:pt x="1766" y="1742"/>
                  </a:lnTo>
                  <a:lnTo>
                    <a:pt x="1758" y="1762"/>
                  </a:lnTo>
                  <a:lnTo>
                    <a:pt x="1749" y="1784"/>
                  </a:lnTo>
                  <a:lnTo>
                    <a:pt x="1748" y="1786"/>
                  </a:lnTo>
                  <a:lnTo>
                    <a:pt x="1748" y="1788"/>
                  </a:lnTo>
                  <a:lnTo>
                    <a:pt x="1742" y="1810"/>
                  </a:lnTo>
                  <a:lnTo>
                    <a:pt x="1738" y="1832"/>
                  </a:lnTo>
                  <a:lnTo>
                    <a:pt x="1737" y="1839"/>
                  </a:lnTo>
                  <a:lnTo>
                    <a:pt x="1735" y="1848"/>
                  </a:lnTo>
                  <a:lnTo>
                    <a:pt x="1734" y="1855"/>
                  </a:lnTo>
                  <a:lnTo>
                    <a:pt x="1733" y="1864"/>
                  </a:lnTo>
                  <a:lnTo>
                    <a:pt x="1732" y="1882"/>
                  </a:lnTo>
                  <a:lnTo>
                    <a:pt x="1732" y="1888"/>
                  </a:lnTo>
                  <a:lnTo>
                    <a:pt x="1732" y="1896"/>
                  </a:lnTo>
                  <a:lnTo>
                    <a:pt x="1735" y="1942"/>
                  </a:lnTo>
                  <a:lnTo>
                    <a:pt x="1745" y="1986"/>
                  </a:lnTo>
                  <a:lnTo>
                    <a:pt x="1760" y="2028"/>
                  </a:lnTo>
                  <a:lnTo>
                    <a:pt x="1780" y="2067"/>
                  </a:lnTo>
                  <a:lnTo>
                    <a:pt x="1805" y="2103"/>
                  </a:lnTo>
                  <a:lnTo>
                    <a:pt x="1835" y="2136"/>
                  </a:lnTo>
                  <a:lnTo>
                    <a:pt x="1868" y="2165"/>
                  </a:lnTo>
                  <a:lnTo>
                    <a:pt x="1904" y="2189"/>
                  </a:lnTo>
                  <a:lnTo>
                    <a:pt x="1944" y="2209"/>
                  </a:lnTo>
                  <a:lnTo>
                    <a:pt x="1987" y="2223"/>
                  </a:lnTo>
                  <a:lnTo>
                    <a:pt x="2031" y="2232"/>
                  </a:lnTo>
                  <a:lnTo>
                    <a:pt x="2078" y="2235"/>
                  </a:lnTo>
                  <a:lnTo>
                    <a:pt x="2124" y="2232"/>
                  </a:lnTo>
                  <a:lnTo>
                    <a:pt x="2167" y="2223"/>
                  </a:lnTo>
                  <a:lnTo>
                    <a:pt x="2209" y="2210"/>
                  </a:lnTo>
                  <a:lnTo>
                    <a:pt x="2248" y="2190"/>
                  </a:lnTo>
                  <a:lnTo>
                    <a:pt x="2284" y="2167"/>
                  </a:lnTo>
                  <a:lnTo>
                    <a:pt x="2317" y="2138"/>
                  </a:lnTo>
                  <a:lnTo>
                    <a:pt x="2346" y="2107"/>
                  </a:lnTo>
                  <a:lnTo>
                    <a:pt x="2372" y="2072"/>
                  </a:lnTo>
                  <a:lnTo>
                    <a:pt x="2392" y="2034"/>
                  </a:lnTo>
                  <a:lnTo>
                    <a:pt x="2405" y="2001"/>
                  </a:lnTo>
                  <a:lnTo>
                    <a:pt x="2406" y="2000"/>
                  </a:lnTo>
                  <a:lnTo>
                    <a:pt x="2414" y="1967"/>
                  </a:lnTo>
                  <a:lnTo>
                    <a:pt x="2414" y="1966"/>
                  </a:lnTo>
                  <a:lnTo>
                    <a:pt x="2416" y="1964"/>
                  </a:lnTo>
                  <a:lnTo>
                    <a:pt x="2421" y="1933"/>
                  </a:lnTo>
                  <a:lnTo>
                    <a:pt x="2421" y="1930"/>
                  </a:lnTo>
                  <a:lnTo>
                    <a:pt x="2421" y="1928"/>
                  </a:lnTo>
                  <a:lnTo>
                    <a:pt x="2423" y="1892"/>
                  </a:lnTo>
                  <a:lnTo>
                    <a:pt x="2421" y="1856"/>
                  </a:lnTo>
                  <a:lnTo>
                    <a:pt x="2421" y="1854"/>
                  </a:lnTo>
                  <a:lnTo>
                    <a:pt x="2421" y="1853"/>
                  </a:lnTo>
                  <a:lnTo>
                    <a:pt x="2416" y="1821"/>
                  </a:lnTo>
                  <a:lnTo>
                    <a:pt x="2416" y="1819"/>
                  </a:lnTo>
                  <a:lnTo>
                    <a:pt x="2407" y="1787"/>
                  </a:lnTo>
                  <a:lnTo>
                    <a:pt x="2407" y="1786"/>
                  </a:lnTo>
                  <a:lnTo>
                    <a:pt x="2406" y="1785"/>
                  </a:lnTo>
                  <a:lnTo>
                    <a:pt x="2394" y="1754"/>
                  </a:lnTo>
                  <a:lnTo>
                    <a:pt x="2386" y="1737"/>
                  </a:lnTo>
                  <a:lnTo>
                    <a:pt x="2364" y="1701"/>
                  </a:lnTo>
                  <a:lnTo>
                    <a:pt x="2340" y="1667"/>
                  </a:lnTo>
                  <a:lnTo>
                    <a:pt x="2336" y="1665"/>
                  </a:lnTo>
                  <a:lnTo>
                    <a:pt x="2312" y="1639"/>
                  </a:lnTo>
                  <a:lnTo>
                    <a:pt x="2309" y="1636"/>
                  </a:lnTo>
                  <a:lnTo>
                    <a:pt x="2305" y="1634"/>
                  </a:lnTo>
                  <a:lnTo>
                    <a:pt x="2278" y="1612"/>
                  </a:lnTo>
                  <a:lnTo>
                    <a:pt x="2275" y="1610"/>
                  </a:lnTo>
                  <a:lnTo>
                    <a:pt x="2272" y="1608"/>
                  </a:lnTo>
                  <a:lnTo>
                    <a:pt x="2270" y="1605"/>
                  </a:lnTo>
                  <a:lnTo>
                    <a:pt x="2248" y="1593"/>
                  </a:lnTo>
                  <a:lnTo>
                    <a:pt x="2225" y="1581"/>
                  </a:lnTo>
                  <a:lnTo>
                    <a:pt x="2200" y="1570"/>
                  </a:lnTo>
                  <a:lnTo>
                    <a:pt x="2173" y="1562"/>
                  </a:lnTo>
                  <a:lnTo>
                    <a:pt x="2172" y="1561"/>
                  </a:lnTo>
                  <a:lnTo>
                    <a:pt x="2146" y="1555"/>
                  </a:lnTo>
                  <a:lnTo>
                    <a:pt x="2119" y="1550"/>
                  </a:lnTo>
                  <a:lnTo>
                    <a:pt x="2118" y="1550"/>
                  </a:lnTo>
                  <a:lnTo>
                    <a:pt x="2117" y="1550"/>
                  </a:lnTo>
                  <a:lnTo>
                    <a:pt x="2092" y="1548"/>
                  </a:lnTo>
                  <a:lnTo>
                    <a:pt x="2066" y="1548"/>
                  </a:lnTo>
                  <a:close/>
                  <a:moveTo>
                    <a:pt x="3287" y="1399"/>
                  </a:moveTo>
                  <a:lnTo>
                    <a:pt x="3283" y="1401"/>
                  </a:lnTo>
                  <a:lnTo>
                    <a:pt x="3278" y="1403"/>
                  </a:lnTo>
                  <a:lnTo>
                    <a:pt x="3249" y="1417"/>
                  </a:lnTo>
                  <a:lnTo>
                    <a:pt x="3241" y="1420"/>
                  </a:lnTo>
                  <a:lnTo>
                    <a:pt x="3233" y="1424"/>
                  </a:lnTo>
                  <a:lnTo>
                    <a:pt x="3202" y="1434"/>
                  </a:lnTo>
                  <a:lnTo>
                    <a:pt x="3184" y="1440"/>
                  </a:lnTo>
                  <a:lnTo>
                    <a:pt x="3148" y="1450"/>
                  </a:lnTo>
                  <a:lnTo>
                    <a:pt x="3141" y="1452"/>
                  </a:lnTo>
                  <a:lnTo>
                    <a:pt x="3134" y="1454"/>
                  </a:lnTo>
                  <a:lnTo>
                    <a:pt x="3081" y="1466"/>
                  </a:lnTo>
                  <a:lnTo>
                    <a:pt x="3074" y="1467"/>
                  </a:lnTo>
                  <a:lnTo>
                    <a:pt x="3068" y="1468"/>
                  </a:lnTo>
                  <a:lnTo>
                    <a:pt x="3024" y="1476"/>
                  </a:lnTo>
                  <a:lnTo>
                    <a:pt x="3005" y="1479"/>
                  </a:lnTo>
                  <a:lnTo>
                    <a:pt x="2966" y="1483"/>
                  </a:lnTo>
                  <a:lnTo>
                    <a:pt x="2945" y="1485"/>
                  </a:lnTo>
                  <a:lnTo>
                    <a:pt x="2904" y="1487"/>
                  </a:lnTo>
                  <a:lnTo>
                    <a:pt x="2885" y="1488"/>
                  </a:lnTo>
                  <a:lnTo>
                    <a:pt x="2826" y="1491"/>
                  </a:lnTo>
                  <a:lnTo>
                    <a:pt x="2767" y="1488"/>
                  </a:lnTo>
                  <a:lnTo>
                    <a:pt x="2749" y="1487"/>
                  </a:lnTo>
                  <a:lnTo>
                    <a:pt x="2709" y="1485"/>
                  </a:lnTo>
                  <a:lnTo>
                    <a:pt x="2687" y="1483"/>
                  </a:lnTo>
                  <a:lnTo>
                    <a:pt x="2648" y="1479"/>
                  </a:lnTo>
                  <a:lnTo>
                    <a:pt x="2628" y="1476"/>
                  </a:lnTo>
                  <a:lnTo>
                    <a:pt x="2585" y="1468"/>
                  </a:lnTo>
                  <a:lnTo>
                    <a:pt x="2578" y="1467"/>
                  </a:lnTo>
                  <a:lnTo>
                    <a:pt x="2573" y="1466"/>
                  </a:lnTo>
                  <a:lnTo>
                    <a:pt x="2518" y="1454"/>
                  </a:lnTo>
                  <a:lnTo>
                    <a:pt x="2512" y="1452"/>
                  </a:lnTo>
                  <a:lnTo>
                    <a:pt x="2505" y="1450"/>
                  </a:lnTo>
                  <a:lnTo>
                    <a:pt x="2468" y="1440"/>
                  </a:lnTo>
                  <a:lnTo>
                    <a:pt x="2459" y="1437"/>
                  </a:lnTo>
                  <a:lnTo>
                    <a:pt x="2451" y="1434"/>
                  </a:lnTo>
                  <a:lnTo>
                    <a:pt x="2420" y="1424"/>
                  </a:lnTo>
                  <a:lnTo>
                    <a:pt x="2412" y="1420"/>
                  </a:lnTo>
                  <a:lnTo>
                    <a:pt x="2404" y="1417"/>
                  </a:lnTo>
                  <a:lnTo>
                    <a:pt x="2375" y="1403"/>
                  </a:lnTo>
                  <a:lnTo>
                    <a:pt x="2365" y="1399"/>
                  </a:lnTo>
                  <a:lnTo>
                    <a:pt x="2365" y="1534"/>
                  </a:lnTo>
                  <a:lnTo>
                    <a:pt x="2366" y="1535"/>
                  </a:lnTo>
                  <a:lnTo>
                    <a:pt x="2367" y="1535"/>
                  </a:lnTo>
                  <a:lnTo>
                    <a:pt x="2388" y="1553"/>
                  </a:lnTo>
                  <a:lnTo>
                    <a:pt x="2394" y="1559"/>
                  </a:lnTo>
                  <a:lnTo>
                    <a:pt x="2400" y="1565"/>
                  </a:lnTo>
                  <a:lnTo>
                    <a:pt x="2422" y="1587"/>
                  </a:lnTo>
                  <a:lnTo>
                    <a:pt x="2425" y="1592"/>
                  </a:lnTo>
                  <a:lnTo>
                    <a:pt x="2429" y="1596"/>
                  </a:lnTo>
                  <a:lnTo>
                    <a:pt x="2452" y="1626"/>
                  </a:lnTo>
                  <a:lnTo>
                    <a:pt x="2454" y="1628"/>
                  </a:lnTo>
                  <a:lnTo>
                    <a:pt x="2455" y="1630"/>
                  </a:lnTo>
                  <a:lnTo>
                    <a:pt x="2478" y="1664"/>
                  </a:lnTo>
                  <a:lnTo>
                    <a:pt x="2479" y="1666"/>
                  </a:lnTo>
                  <a:lnTo>
                    <a:pt x="2529" y="1682"/>
                  </a:lnTo>
                  <a:lnTo>
                    <a:pt x="2582" y="1695"/>
                  </a:lnTo>
                  <a:lnTo>
                    <a:pt x="2640" y="1705"/>
                  </a:lnTo>
                  <a:lnTo>
                    <a:pt x="2701" y="1713"/>
                  </a:lnTo>
                  <a:lnTo>
                    <a:pt x="2763" y="1718"/>
                  </a:lnTo>
                  <a:lnTo>
                    <a:pt x="2826" y="1719"/>
                  </a:lnTo>
                  <a:lnTo>
                    <a:pt x="2859" y="1719"/>
                  </a:lnTo>
                  <a:lnTo>
                    <a:pt x="2890" y="1718"/>
                  </a:lnTo>
                  <a:lnTo>
                    <a:pt x="2948" y="1714"/>
                  </a:lnTo>
                  <a:lnTo>
                    <a:pt x="3000" y="1708"/>
                  </a:lnTo>
                  <a:lnTo>
                    <a:pt x="3050" y="1699"/>
                  </a:lnTo>
                  <a:lnTo>
                    <a:pt x="3095" y="1689"/>
                  </a:lnTo>
                  <a:lnTo>
                    <a:pt x="3136" y="1679"/>
                  </a:lnTo>
                  <a:lnTo>
                    <a:pt x="3173" y="1667"/>
                  </a:lnTo>
                  <a:lnTo>
                    <a:pt x="3204" y="1655"/>
                  </a:lnTo>
                  <a:lnTo>
                    <a:pt x="3231" y="1643"/>
                  </a:lnTo>
                  <a:lnTo>
                    <a:pt x="3253" y="1631"/>
                  </a:lnTo>
                  <a:lnTo>
                    <a:pt x="3270" y="1620"/>
                  </a:lnTo>
                  <a:lnTo>
                    <a:pt x="3282" y="1610"/>
                  </a:lnTo>
                  <a:lnTo>
                    <a:pt x="3288" y="1601"/>
                  </a:lnTo>
                  <a:lnTo>
                    <a:pt x="3287" y="1399"/>
                  </a:lnTo>
                  <a:close/>
                  <a:moveTo>
                    <a:pt x="3287" y="1075"/>
                  </a:moveTo>
                  <a:lnTo>
                    <a:pt x="3285" y="1075"/>
                  </a:lnTo>
                  <a:lnTo>
                    <a:pt x="3283" y="1077"/>
                  </a:lnTo>
                  <a:lnTo>
                    <a:pt x="3261" y="1084"/>
                  </a:lnTo>
                  <a:lnTo>
                    <a:pt x="3240" y="1092"/>
                  </a:lnTo>
                  <a:lnTo>
                    <a:pt x="3237" y="1093"/>
                  </a:lnTo>
                  <a:lnTo>
                    <a:pt x="3213" y="1100"/>
                  </a:lnTo>
                  <a:lnTo>
                    <a:pt x="3188" y="1107"/>
                  </a:lnTo>
                  <a:lnTo>
                    <a:pt x="3170" y="1111"/>
                  </a:lnTo>
                  <a:lnTo>
                    <a:pt x="3133" y="1119"/>
                  </a:lnTo>
                  <a:lnTo>
                    <a:pt x="3114" y="1123"/>
                  </a:lnTo>
                  <a:lnTo>
                    <a:pt x="3072" y="1129"/>
                  </a:lnTo>
                  <a:lnTo>
                    <a:pt x="3058" y="1131"/>
                  </a:lnTo>
                  <a:lnTo>
                    <a:pt x="3003" y="1137"/>
                  </a:lnTo>
                  <a:lnTo>
                    <a:pt x="2996" y="1139"/>
                  </a:lnTo>
                  <a:lnTo>
                    <a:pt x="2989" y="1139"/>
                  </a:lnTo>
                  <a:lnTo>
                    <a:pt x="2947" y="1143"/>
                  </a:lnTo>
                  <a:lnTo>
                    <a:pt x="2929" y="1144"/>
                  </a:lnTo>
                  <a:lnTo>
                    <a:pt x="2891" y="1145"/>
                  </a:lnTo>
                  <a:lnTo>
                    <a:pt x="2883" y="1145"/>
                  </a:lnTo>
                  <a:lnTo>
                    <a:pt x="2875" y="1146"/>
                  </a:lnTo>
                  <a:lnTo>
                    <a:pt x="2826" y="1147"/>
                  </a:lnTo>
                  <a:lnTo>
                    <a:pt x="2778" y="1146"/>
                  </a:lnTo>
                  <a:lnTo>
                    <a:pt x="2770" y="1145"/>
                  </a:lnTo>
                  <a:lnTo>
                    <a:pt x="2762" y="1145"/>
                  </a:lnTo>
                  <a:lnTo>
                    <a:pt x="2724" y="1144"/>
                  </a:lnTo>
                  <a:lnTo>
                    <a:pt x="2706" y="1143"/>
                  </a:lnTo>
                  <a:lnTo>
                    <a:pt x="2664" y="1139"/>
                  </a:lnTo>
                  <a:lnTo>
                    <a:pt x="2657" y="1139"/>
                  </a:lnTo>
                  <a:lnTo>
                    <a:pt x="2650" y="1137"/>
                  </a:lnTo>
                  <a:lnTo>
                    <a:pt x="2594" y="1131"/>
                  </a:lnTo>
                  <a:lnTo>
                    <a:pt x="2588" y="1130"/>
                  </a:lnTo>
                  <a:lnTo>
                    <a:pt x="2581" y="1129"/>
                  </a:lnTo>
                  <a:lnTo>
                    <a:pt x="2539" y="1123"/>
                  </a:lnTo>
                  <a:lnTo>
                    <a:pt x="2520" y="1119"/>
                  </a:lnTo>
                  <a:lnTo>
                    <a:pt x="2483" y="1111"/>
                  </a:lnTo>
                  <a:lnTo>
                    <a:pt x="2474" y="1110"/>
                  </a:lnTo>
                  <a:lnTo>
                    <a:pt x="2466" y="1108"/>
                  </a:lnTo>
                  <a:lnTo>
                    <a:pt x="2440" y="1101"/>
                  </a:lnTo>
                  <a:lnTo>
                    <a:pt x="2417" y="1094"/>
                  </a:lnTo>
                  <a:lnTo>
                    <a:pt x="2414" y="1093"/>
                  </a:lnTo>
                  <a:lnTo>
                    <a:pt x="2392" y="1085"/>
                  </a:lnTo>
                  <a:lnTo>
                    <a:pt x="2371" y="1077"/>
                  </a:lnTo>
                  <a:lnTo>
                    <a:pt x="2366" y="1075"/>
                  </a:lnTo>
                  <a:lnTo>
                    <a:pt x="2366" y="1133"/>
                  </a:lnTo>
                  <a:lnTo>
                    <a:pt x="2365" y="1196"/>
                  </a:lnTo>
                  <a:lnTo>
                    <a:pt x="2365" y="1262"/>
                  </a:lnTo>
                  <a:lnTo>
                    <a:pt x="2372" y="1269"/>
                  </a:lnTo>
                  <a:lnTo>
                    <a:pt x="2383" y="1279"/>
                  </a:lnTo>
                  <a:lnTo>
                    <a:pt x="2401" y="1290"/>
                  </a:lnTo>
                  <a:lnTo>
                    <a:pt x="2423" y="1301"/>
                  </a:lnTo>
                  <a:lnTo>
                    <a:pt x="2451" y="1313"/>
                  </a:lnTo>
                  <a:lnTo>
                    <a:pt x="2482" y="1325"/>
                  </a:lnTo>
                  <a:lnTo>
                    <a:pt x="2519" y="1336"/>
                  </a:lnTo>
                  <a:lnTo>
                    <a:pt x="2560" y="1347"/>
                  </a:lnTo>
                  <a:lnTo>
                    <a:pt x="2606" y="1357"/>
                  </a:lnTo>
                  <a:lnTo>
                    <a:pt x="2655" y="1364"/>
                  </a:lnTo>
                  <a:lnTo>
                    <a:pt x="2709" y="1370"/>
                  </a:lnTo>
                  <a:lnTo>
                    <a:pt x="2765" y="1375"/>
                  </a:lnTo>
                  <a:lnTo>
                    <a:pt x="2826" y="1376"/>
                  </a:lnTo>
                  <a:lnTo>
                    <a:pt x="2887" y="1375"/>
                  </a:lnTo>
                  <a:lnTo>
                    <a:pt x="2945" y="1370"/>
                  </a:lnTo>
                  <a:lnTo>
                    <a:pt x="2998" y="1364"/>
                  </a:lnTo>
                  <a:lnTo>
                    <a:pt x="3048" y="1356"/>
                  </a:lnTo>
                  <a:lnTo>
                    <a:pt x="3094" y="1346"/>
                  </a:lnTo>
                  <a:lnTo>
                    <a:pt x="3134" y="1335"/>
                  </a:lnTo>
                  <a:lnTo>
                    <a:pt x="3172" y="1324"/>
                  </a:lnTo>
                  <a:lnTo>
                    <a:pt x="3204" y="1312"/>
                  </a:lnTo>
                  <a:lnTo>
                    <a:pt x="3230" y="1299"/>
                  </a:lnTo>
                  <a:lnTo>
                    <a:pt x="3253" y="1287"/>
                  </a:lnTo>
                  <a:lnTo>
                    <a:pt x="3270" y="1277"/>
                  </a:lnTo>
                  <a:lnTo>
                    <a:pt x="3282" y="1266"/>
                  </a:lnTo>
                  <a:lnTo>
                    <a:pt x="3288" y="1257"/>
                  </a:lnTo>
                  <a:lnTo>
                    <a:pt x="3287" y="1075"/>
                  </a:lnTo>
                  <a:close/>
                  <a:moveTo>
                    <a:pt x="2826" y="860"/>
                  </a:moveTo>
                  <a:lnTo>
                    <a:pt x="2760" y="861"/>
                  </a:lnTo>
                  <a:lnTo>
                    <a:pt x="2698" y="864"/>
                  </a:lnTo>
                  <a:lnTo>
                    <a:pt x="2642" y="869"/>
                  </a:lnTo>
                  <a:lnTo>
                    <a:pt x="2591" y="877"/>
                  </a:lnTo>
                  <a:lnTo>
                    <a:pt x="2556" y="882"/>
                  </a:lnTo>
                  <a:lnTo>
                    <a:pt x="2526" y="888"/>
                  </a:lnTo>
                  <a:lnTo>
                    <a:pt x="2503" y="893"/>
                  </a:lnTo>
                  <a:lnTo>
                    <a:pt x="2481" y="898"/>
                  </a:lnTo>
                  <a:lnTo>
                    <a:pt x="2460" y="905"/>
                  </a:lnTo>
                  <a:lnTo>
                    <a:pt x="2452" y="907"/>
                  </a:lnTo>
                  <a:lnTo>
                    <a:pt x="2444" y="910"/>
                  </a:lnTo>
                  <a:lnTo>
                    <a:pt x="2424" y="917"/>
                  </a:lnTo>
                  <a:lnTo>
                    <a:pt x="2417" y="920"/>
                  </a:lnTo>
                  <a:lnTo>
                    <a:pt x="2409" y="923"/>
                  </a:lnTo>
                  <a:lnTo>
                    <a:pt x="2403" y="926"/>
                  </a:lnTo>
                  <a:lnTo>
                    <a:pt x="2397" y="929"/>
                  </a:lnTo>
                  <a:lnTo>
                    <a:pt x="2388" y="933"/>
                  </a:lnTo>
                  <a:lnTo>
                    <a:pt x="2380" y="939"/>
                  </a:lnTo>
                  <a:lnTo>
                    <a:pt x="2376" y="941"/>
                  </a:lnTo>
                  <a:lnTo>
                    <a:pt x="2372" y="944"/>
                  </a:lnTo>
                  <a:lnTo>
                    <a:pt x="2370" y="946"/>
                  </a:lnTo>
                  <a:lnTo>
                    <a:pt x="2372" y="947"/>
                  </a:lnTo>
                  <a:lnTo>
                    <a:pt x="2373" y="949"/>
                  </a:lnTo>
                  <a:lnTo>
                    <a:pt x="2377" y="952"/>
                  </a:lnTo>
                  <a:lnTo>
                    <a:pt x="2381" y="955"/>
                  </a:lnTo>
                  <a:lnTo>
                    <a:pt x="2386" y="957"/>
                  </a:lnTo>
                  <a:lnTo>
                    <a:pt x="2390" y="960"/>
                  </a:lnTo>
                  <a:lnTo>
                    <a:pt x="2394" y="962"/>
                  </a:lnTo>
                  <a:lnTo>
                    <a:pt x="2401" y="965"/>
                  </a:lnTo>
                  <a:lnTo>
                    <a:pt x="2408" y="968"/>
                  </a:lnTo>
                  <a:lnTo>
                    <a:pt x="2418" y="973"/>
                  </a:lnTo>
                  <a:lnTo>
                    <a:pt x="2428" y="977"/>
                  </a:lnTo>
                  <a:lnTo>
                    <a:pt x="2447" y="983"/>
                  </a:lnTo>
                  <a:lnTo>
                    <a:pt x="2460" y="987"/>
                  </a:lnTo>
                  <a:lnTo>
                    <a:pt x="2474" y="992"/>
                  </a:lnTo>
                  <a:lnTo>
                    <a:pt x="2499" y="998"/>
                  </a:lnTo>
                  <a:lnTo>
                    <a:pt x="2534" y="1006"/>
                  </a:lnTo>
                  <a:lnTo>
                    <a:pt x="2548" y="1009"/>
                  </a:lnTo>
                  <a:lnTo>
                    <a:pt x="2562" y="1011"/>
                  </a:lnTo>
                  <a:lnTo>
                    <a:pt x="2583" y="1014"/>
                  </a:lnTo>
                  <a:lnTo>
                    <a:pt x="2607" y="1017"/>
                  </a:lnTo>
                  <a:lnTo>
                    <a:pt x="2622" y="1019"/>
                  </a:lnTo>
                  <a:lnTo>
                    <a:pt x="2638" y="1022"/>
                  </a:lnTo>
                  <a:lnTo>
                    <a:pt x="2666" y="1025"/>
                  </a:lnTo>
                  <a:lnTo>
                    <a:pt x="2696" y="1027"/>
                  </a:lnTo>
                  <a:lnTo>
                    <a:pt x="2711" y="1028"/>
                  </a:lnTo>
                  <a:lnTo>
                    <a:pt x="2726" y="1029"/>
                  </a:lnTo>
                  <a:lnTo>
                    <a:pt x="2775" y="1031"/>
                  </a:lnTo>
                  <a:lnTo>
                    <a:pt x="2826" y="1032"/>
                  </a:lnTo>
                  <a:lnTo>
                    <a:pt x="2878" y="1031"/>
                  </a:lnTo>
                  <a:lnTo>
                    <a:pt x="2927" y="1029"/>
                  </a:lnTo>
                  <a:lnTo>
                    <a:pt x="2942" y="1028"/>
                  </a:lnTo>
                  <a:lnTo>
                    <a:pt x="2957" y="1027"/>
                  </a:lnTo>
                  <a:lnTo>
                    <a:pt x="2987" y="1025"/>
                  </a:lnTo>
                  <a:lnTo>
                    <a:pt x="3014" y="1022"/>
                  </a:lnTo>
                  <a:lnTo>
                    <a:pt x="3030" y="1019"/>
                  </a:lnTo>
                  <a:lnTo>
                    <a:pt x="3046" y="1017"/>
                  </a:lnTo>
                  <a:lnTo>
                    <a:pt x="3069" y="1014"/>
                  </a:lnTo>
                  <a:lnTo>
                    <a:pt x="3090" y="1011"/>
                  </a:lnTo>
                  <a:lnTo>
                    <a:pt x="3105" y="1009"/>
                  </a:lnTo>
                  <a:lnTo>
                    <a:pt x="3118" y="1006"/>
                  </a:lnTo>
                  <a:lnTo>
                    <a:pt x="3154" y="998"/>
                  </a:lnTo>
                  <a:lnTo>
                    <a:pt x="3178" y="992"/>
                  </a:lnTo>
                  <a:lnTo>
                    <a:pt x="3192" y="987"/>
                  </a:lnTo>
                  <a:lnTo>
                    <a:pt x="3206" y="983"/>
                  </a:lnTo>
                  <a:lnTo>
                    <a:pt x="3224" y="977"/>
                  </a:lnTo>
                  <a:lnTo>
                    <a:pt x="3235" y="973"/>
                  </a:lnTo>
                  <a:lnTo>
                    <a:pt x="3244" y="968"/>
                  </a:lnTo>
                  <a:lnTo>
                    <a:pt x="3252" y="965"/>
                  </a:lnTo>
                  <a:lnTo>
                    <a:pt x="3258" y="962"/>
                  </a:lnTo>
                  <a:lnTo>
                    <a:pt x="3262" y="960"/>
                  </a:lnTo>
                  <a:lnTo>
                    <a:pt x="3267" y="957"/>
                  </a:lnTo>
                  <a:lnTo>
                    <a:pt x="3271" y="955"/>
                  </a:lnTo>
                  <a:lnTo>
                    <a:pt x="3275" y="952"/>
                  </a:lnTo>
                  <a:lnTo>
                    <a:pt x="3280" y="949"/>
                  </a:lnTo>
                  <a:lnTo>
                    <a:pt x="3281" y="947"/>
                  </a:lnTo>
                  <a:lnTo>
                    <a:pt x="3283" y="945"/>
                  </a:lnTo>
                  <a:lnTo>
                    <a:pt x="3272" y="937"/>
                  </a:lnTo>
                  <a:lnTo>
                    <a:pt x="3257" y="929"/>
                  </a:lnTo>
                  <a:lnTo>
                    <a:pt x="3236" y="919"/>
                  </a:lnTo>
                  <a:lnTo>
                    <a:pt x="3211" y="910"/>
                  </a:lnTo>
                  <a:lnTo>
                    <a:pt x="3180" y="900"/>
                  </a:lnTo>
                  <a:lnTo>
                    <a:pt x="3145" y="892"/>
                  </a:lnTo>
                  <a:lnTo>
                    <a:pt x="3104" y="883"/>
                  </a:lnTo>
                  <a:lnTo>
                    <a:pt x="3058" y="876"/>
                  </a:lnTo>
                  <a:lnTo>
                    <a:pt x="3008" y="869"/>
                  </a:lnTo>
                  <a:lnTo>
                    <a:pt x="2952" y="864"/>
                  </a:lnTo>
                  <a:lnTo>
                    <a:pt x="2891" y="861"/>
                  </a:lnTo>
                  <a:lnTo>
                    <a:pt x="2826" y="860"/>
                  </a:lnTo>
                  <a:close/>
                  <a:moveTo>
                    <a:pt x="1151" y="115"/>
                  </a:moveTo>
                  <a:lnTo>
                    <a:pt x="1108" y="117"/>
                  </a:lnTo>
                  <a:lnTo>
                    <a:pt x="1066" y="125"/>
                  </a:lnTo>
                  <a:lnTo>
                    <a:pt x="1025" y="137"/>
                  </a:lnTo>
                  <a:lnTo>
                    <a:pt x="987" y="151"/>
                  </a:lnTo>
                  <a:lnTo>
                    <a:pt x="950" y="172"/>
                  </a:lnTo>
                  <a:lnTo>
                    <a:pt x="914" y="196"/>
                  </a:lnTo>
                  <a:lnTo>
                    <a:pt x="507" y="492"/>
                  </a:lnTo>
                  <a:lnTo>
                    <a:pt x="449" y="541"/>
                  </a:lnTo>
                  <a:lnTo>
                    <a:pt x="396" y="593"/>
                  </a:lnTo>
                  <a:lnTo>
                    <a:pt x="346" y="648"/>
                  </a:lnTo>
                  <a:lnTo>
                    <a:pt x="303" y="707"/>
                  </a:lnTo>
                  <a:lnTo>
                    <a:pt x="262" y="767"/>
                  </a:lnTo>
                  <a:lnTo>
                    <a:pt x="227" y="831"/>
                  </a:lnTo>
                  <a:lnTo>
                    <a:pt x="196" y="896"/>
                  </a:lnTo>
                  <a:lnTo>
                    <a:pt x="170" y="963"/>
                  </a:lnTo>
                  <a:lnTo>
                    <a:pt x="150" y="1031"/>
                  </a:lnTo>
                  <a:lnTo>
                    <a:pt x="134" y="1101"/>
                  </a:lnTo>
                  <a:lnTo>
                    <a:pt x="122" y="1171"/>
                  </a:lnTo>
                  <a:lnTo>
                    <a:pt x="115" y="1243"/>
                  </a:lnTo>
                  <a:lnTo>
                    <a:pt x="115" y="1314"/>
                  </a:lnTo>
                  <a:lnTo>
                    <a:pt x="120" y="1385"/>
                  </a:lnTo>
                  <a:lnTo>
                    <a:pt x="128" y="1457"/>
                  </a:lnTo>
                  <a:lnTo>
                    <a:pt x="143" y="1528"/>
                  </a:lnTo>
                  <a:lnTo>
                    <a:pt x="164" y="1597"/>
                  </a:lnTo>
                  <a:lnTo>
                    <a:pt x="189" y="1666"/>
                  </a:lnTo>
                  <a:lnTo>
                    <a:pt x="220" y="1733"/>
                  </a:lnTo>
                  <a:lnTo>
                    <a:pt x="252" y="1793"/>
                  </a:lnTo>
                  <a:lnTo>
                    <a:pt x="284" y="1846"/>
                  </a:lnTo>
                  <a:lnTo>
                    <a:pt x="318" y="1893"/>
                  </a:lnTo>
                  <a:lnTo>
                    <a:pt x="352" y="1935"/>
                  </a:lnTo>
                  <a:lnTo>
                    <a:pt x="386" y="1971"/>
                  </a:lnTo>
                  <a:lnTo>
                    <a:pt x="420" y="2002"/>
                  </a:lnTo>
                  <a:lnTo>
                    <a:pt x="454" y="2027"/>
                  </a:lnTo>
                  <a:lnTo>
                    <a:pt x="489" y="2045"/>
                  </a:lnTo>
                  <a:lnTo>
                    <a:pt x="523" y="2056"/>
                  </a:lnTo>
                  <a:lnTo>
                    <a:pt x="557" y="2062"/>
                  </a:lnTo>
                  <a:lnTo>
                    <a:pt x="597" y="2064"/>
                  </a:lnTo>
                  <a:lnTo>
                    <a:pt x="1644" y="2064"/>
                  </a:lnTo>
                  <a:lnTo>
                    <a:pt x="1631" y="2017"/>
                  </a:lnTo>
                  <a:lnTo>
                    <a:pt x="1622" y="1968"/>
                  </a:lnTo>
                  <a:lnTo>
                    <a:pt x="1618" y="1918"/>
                  </a:lnTo>
                  <a:lnTo>
                    <a:pt x="1617" y="1892"/>
                  </a:lnTo>
                  <a:lnTo>
                    <a:pt x="1617" y="1888"/>
                  </a:lnTo>
                  <a:lnTo>
                    <a:pt x="1617" y="1885"/>
                  </a:lnTo>
                  <a:lnTo>
                    <a:pt x="1617" y="1878"/>
                  </a:lnTo>
                  <a:lnTo>
                    <a:pt x="1618" y="1870"/>
                  </a:lnTo>
                  <a:lnTo>
                    <a:pt x="1621" y="1830"/>
                  </a:lnTo>
                  <a:lnTo>
                    <a:pt x="1622" y="1825"/>
                  </a:lnTo>
                  <a:lnTo>
                    <a:pt x="1622" y="1820"/>
                  </a:lnTo>
                  <a:lnTo>
                    <a:pt x="1624" y="1813"/>
                  </a:lnTo>
                  <a:lnTo>
                    <a:pt x="1630" y="1783"/>
                  </a:lnTo>
                  <a:lnTo>
                    <a:pt x="1638" y="1754"/>
                  </a:lnTo>
                  <a:lnTo>
                    <a:pt x="1640" y="1748"/>
                  </a:lnTo>
                  <a:lnTo>
                    <a:pt x="1642" y="1742"/>
                  </a:lnTo>
                  <a:lnTo>
                    <a:pt x="1650" y="1720"/>
                  </a:lnTo>
                  <a:lnTo>
                    <a:pt x="1660" y="1699"/>
                  </a:lnTo>
                  <a:lnTo>
                    <a:pt x="1669" y="1680"/>
                  </a:lnTo>
                  <a:lnTo>
                    <a:pt x="1682" y="1657"/>
                  </a:lnTo>
                  <a:lnTo>
                    <a:pt x="1697" y="1634"/>
                  </a:lnTo>
                  <a:lnTo>
                    <a:pt x="1702" y="1626"/>
                  </a:lnTo>
                  <a:lnTo>
                    <a:pt x="1709" y="1617"/>
                  </a:lnTo>
                  <a:lnTo>
                    <a:pt x="1734" y="1587"/>
                  </a:lnTo>
                  <a:lnTo>
                    <a:pt x="1742" y="1579"/>
                  </a:lnTo>
                  <a:lnTo>
                    <a:pt x="1749" y="1570"/>
                  </a:lnTo>
                  <a:lnTo>
                    <a:pt x="1768" y="1552"/>
                  </a:lnTo>
                  <a:lnTo>
                    <a:pt x="1788" y="1535"/>
                  </a:lnTo>
                  <a:lnTo>
                    <a:pt x="1806" y="1521"/>
                  </a:lnTo>
                  <a:lnTo>
                    <a:pt x="1839" y="1500"/>
                  </a:lnTo>
                  <a:lnTo>
                    <a:pt x="1856" y="1490"/>
                  </a:lnTo>
                  <a:lnTo>
                    <a:pt x="1881" y="1477"/>
                  </a:lnTo>
                  <a:lnTo>
                    <a:pt x="1907" y="1466"/>
                  </a:lnTo>
                  <a:lnTo>
                    <a:pt x="1925" y="1460"/>
                  </a:lnTo>
                  <a:lnTo>
                    <a:pt x="1951" y="1451"/>
                  </a:lnTo>
                  <a:lnTo>
                    <a:pt x="1978" y="1444"/>
                  </a:lnTo>
                  <a:lnTo>
                    <a:pt x="1982" y="1443"/>
                  </a:lnTo>
                  <a:lnTo>
                    <a:pt x="1984" y="1443"/>
                  </a:lnTo>
                  <a:lnTo>
                    <a:pt x="2014" y="1437"/>
                  </a:lnTo>
                  <a:lnTo>
                    <a:pt x="2043" y="1434"/>
                  </a:lnTo>
                  <a:lnTo>
                    <a:pt x="2051" y="1434"/>
                  </a:lnTo>
                  <a:lnTo>
                    <a:pt x="2058" y="1434"/>
                  </a:lnTo>
                  <a:lnTo>
                    <a:pt x="2068" y="1433"/>
                  </a:lnTo>
                  <a:lnTo>
                    <a:pt x="2078" y="1433"/>
                  </a:lnTo>
                  <a:lnTo>
                    <a:pt x="2113" y="1435"/>
                  </a:lnTo>
                  <a:lnTo>
                    <a:pt x="2116" y="1435"/>
                  </a:lnTo>
                  <a:lnTo>
                    <a:pt x="2120" y="1435"/>
                  </a:lnTo>
                  <a:lnTo>
                    <a:pt x="2151" y="1440"/>
                  </a:lnTo>
                  <a:lnTo>
                    <a:pt x="2182" y="1445"/>
                  </a:lnTo>
                  <a:lnTo>
                    <a:pt x="2186" y="1447"/>
                  </a:lnTo>
                  <a:lnTo>
                    <a:pt x="2190" y="1448"/>
                  </a:lnTo>
                  <a:lnTo>
                    <a:pt x="2221" y="1457"/>
                  </a:lnTo>
                  <a:lnTo>
                    <a:pt x="2250" y="1467"/>
                  </a:lnTo>
                  <a:lnTo>
                    <a:pt x="2250" y="946"/>
                  </a:lnTo>
                  <a:lnTo>
                    <a:pt x="2252" y="930"/>
                  </a:lnTo>
                  <a:lnTo>
                    <a:pt x="2255" y="915"/>
                  </a:lnTo>
                  <a:lnTo>
                    <a:pt x="2258" y="909"/>
                  </a:lnTo>
                  <a:lnTo>
                    <a:pt x="2262" y="902"/>
                  </a:lnTo>
                  <a:lnTo>
                    <a:pt x="2265" y="895"/>
                  </a:lnTo>
                  <a:lnTo>
                    <a:pt x="2269" y="889"/>
                  </a:lnTo>
                  <a:lnTo>
                    <a:pt x="2274" y="881"/>
                  </a:lnTo>
                  <a:lnTo>
                    <a:pt x="2281" y="874"/>
                  </a:lnTo>
                  <a:lnTo>
                    <a:pt x="2285" y="869"/>
                  </a:lnTo>
                  <a:lnTo>
                    <a:pt x="2288" y="866"/>
                  </a:lnTo>
                  <a:lnTo>
                    <a:pt x="2309" y="849"/>
                  </a:lnTo>
                  <a:lnTo>
                    <a:pt x="2313" y="846"/>
                  </a:lnTo>
                  <a:lnTo>
                    <a:pt x="2344" y="828"/>
                  </a:lnTo>
                  <a:lnTo>
                    <a:pt x="2380" y="811"/>
                  </a:lnTo>
                  <a:lnTo>
                    <a:pt x="2420" y="797"/>
                  </a:lnTo>
                  <a:lnTo>
                    <a:pt x="2462" y="785"/>
                  </a:lnTo>
                  <a:lnTo>
                    <a:pt x="2504" y="775"/>
                  </a:lnTo>
                  <a:lnTo>
                    <a:pt x="2462" y="710"/>
                  </a:lnTo>
                  <a:lnTo>
                    <a:pt x="2416" y="648"/>
                  </a:lnTo>
                  <a:lnTo>
                    <a:pt x="2364" y="591"/>
                  </a:lnTo>
                  <a:lnTo>
                    <a:pt x="2309" y="538"/>
                  </a:lnTo>
                  <a:lnTo>
                    <a:pt x="2249" y="489"/>
                  </a:lnTo>
                  <a:lnTo>
                    <a:pt x="1834" y="208"/>
                  </a:lnTo>
                  <a:lnTo>
                    <a:pt x="1807" y="189"/>
                  </a:lnTo>
                  <a:lnTo>
                    <a:pt x="1778" y="171"/>
                  </a:lnTo>
                  <a:lnTo>
                    <a:pt x="1746" y="154"/>
                  </a:lnTo>
                  <a:lnTo>
                    <a:pt x="1712" y="138"/>
                  </a:lnTo>
                  <a:lnTo>
                    <a:pt x="1676" y="126"/>
                  </a:lnTo>
                  <a:lnTo>
                    <a:pt x="1638" y="118"/>
                  </a:lnTo>
                  <a:lnTo>
                    <a:pt x="1599" y="115"/>
                  </a:lnTo>
                  <a:lnTo>
                    <a:pt x="1151" y="115"/>
                  </a:lnTo>
                  <a:close/>
                  <a:moveTo>
                    <a:pt x="1151" y="0"/>
                  </a:moveTo>
                  <a:lnTo>
                    <a:pt x="1599" y="0"/>
                  </a:lnTo>
                  <a:lnTo>
                    <a:pt x="1645" y="4"/>
                  </a:lnTo>
                  <a:lnTo>
                    <a:pt x="1690" y="11"/>
                  </a:lnTo>
                  <a:lnTo>
                    <a:pt x="1731" y="23"/>
                  </a:lnTo>
                  <a:lnTo>
                    <a:pt x="1771" y="38"/>
                  </a:lnTo>
                  <a:lnTo>
                    <a:pt x="1808" y="56"/>
                  </a:lnTo>
                  <a:lnTo>
                    <a:pt x="1842" y="75"/>
                  </a:lnTo>
                  <a:lnTo>
                    <a:pt x="1873" y="95"/>
                  </a:lnTo>
                  <a:lnTo>
                    <a:pt x="1901" y="115"/>
                  </a:lnTo>
                  <a:lnTo>
                    <a:pt x="2316" y="396"/>
                  </a:lnTo>
                  <a:lnTo>
                    <a:pt x="2378" y="447"/>
                  </a:lnTo>
                  <a:lnTo>
                    <a:pt x="2436" y="501"/>
                  </a:lnTo>
                  <a:lnTo>
                    <a:pt x="2489" y="560"/>
                  </a:lnTo>
                  <a:lnTo>
                    <a:pt x="2539" y="623"/>
                  </a:lnTo>
                  <a:lnTo>
                    <a:pt x="2585" y="688"/>
                  </a:lnTo>
                  <a:lnTo>
                    <a:pt x="2625" y="757"/>
                  </a:lnTo>
                  <a:lnTo>
                    <a:pt x="2678" y="751"/>
                  </a:lnTo>
                  <a:lnTo>
                    <a:pt x="2730" y="748"/>
                  </a:lnTo>
                  <a:lnTo>
                    <a:pt x="2780" y="746"/>
                  </a:lnTo>
                  <a:lnTo>
                    <a:pt x="2826" y="745"/>
                  </a:lnTo>
                  <a:lnTo>
                    <a:pt x="2861" y="746"/>
                  </a:lnTo>
                  <a:lnTo>
                    <a:pt x="2899" y="747"/>
                  </a:lnTo>
                  <a:lnTo>
                    <a:pt x="2937" y="748"/>
                  </a:lnTo>
                  <a:lnTo>
                    <a:pt x="2977" y="751"/>
                  </a:lnTo>
                  <a:lnTo>
                    <a:pt x="3017" y="756"/>
                  </a:lnTo>
                  <a:lnTo>
                    <a:pt x="3057" y="760"/>
                  </a:lnTo>
                  <a:lnTo>
                    <a:pt x="3098" y="766"/>
                  </a:lnTo>
                  <a:lnTo>
                    <a:pt x="3137" y="774"/>
                  </a:lnTo>
                  <a:lnTo>
                    <a:pt x="3176" y="781"/>
                  </a:lnTo>
                  <a:lnTo>
                    <a:pt x="3213" y="791"/>
                  </a:lnTo>
                  <a:lnTo>
                    <a:pt x="3249" y="802"/>
                  </a:lnTo>
                  <a:lnTo>
                    <a:pt x="3281" y="814"/>
                  </a:lnTo>
                  <a:lnTo>
                    <a:pt x="3311" y="828"/>
                  </a:lnTo>
                  <a:lnTo>
                    <a:pt x="3336" y="844"/>
                  </a:lnTo>
                  <a:lnTo>
                    <a:pt x="3359" y="861"/>
                  </a:lnTo>
                  <a:lnTo>
                    <a:pt x="3378" y="879"/>
                  </a:lnTo>
                  <a:lnTo>
                    <a:pt x="3391" y="899"/>
                  </a:lnTo>
                  <a:lnTo>
                    <a:pt x="3399" y="922"/>
                  </a:lnTo>
                  <a:lnTo>
                    <a:pt x="3403" y="946"/>
                  </a:lnTo>
                  <a:lnTo>
                    <a:pt x="3403" y="1605"/>
                  </a:lnTo>
                  <a:lnTo>
                    <a:pt x="3401" y="1619"/>
                  </a:lnTo>
                  <a:lnTo>
                    <a:pt x="3398" y="1634"/>
                  </a:lnTo>
                  <a:lnTo>
                    <a:pt x="3403" y="1634"/>
                  </a:lnTo>
                  <a:lnTo>
                    <a:pt x="3403" y="1949"/>
                  </a:lnTo>
                  <a:lnTo>
                    <a:pt x="3399" y="1975"/>
                  </a:lnTo>
                  <a:lnTo>
                    <a:pt x="3390" y="1999"/>
                  </a:lnTo>
                  <a:lnTo>
                    <a:pt x="3374" y="2022"/>
                  </a:lnTo>
                  <a:lnTo>
                    <a:pt x="3351" y="2045"/>
                  </a:lnTo>
                  <a:lnTo>
                    <a:pt x="3324" y="2065"/>
                  </a:lnTo>
                  <a:lnTo>
                    <a:pt x="3293" y="2084"/>
                  </a:lnTo>
                  <a:lnTo>
                    <a:pt x="3258" y="2101"/>
                  </a:lnTo>
                  <a:lnTo>
                    <a:pt x="3219" y="2117"/>
                  </a:lnTo>
                  <a:lnTo>
                    <a:pt x="3176" y="2131"/>
                  </a:lnTo>
                  <a:lnTo>
                    <a:pt x="3131" y="2143"/>
                  </a:lnTo>
                  <a:lnTo>
                    <a:pt x="3083" y="2153"/>
                  </a:lnTo>
                  <a:lnTo>
                    <a:pt x="3034" y="2162"/>
                  </a:lnTo>
                  <a:lnTo>
                    <a:pt x="2982" y="2169"/>
                  </a:lnTo>
                  <a:lnTo>
                    <a:pt x="2931" y="2175"/>
                  </a:lnTo>
                  <a:lnTo>
                    <a:pt x="2879" y="2177"/>
                  </a:lnTo>
                  <a:lnTo>
                    <a:pt x="2826" y="2178"/>
                  </a:lnTo>
                  <a:lnTo>
                    <a:pt x="2763" y="2177"/>
                  </a:lnTo>
                  <a:lnTo>
                    <a:pt x="2701" y="2172"/>
                  </a:lnTo>
                  <a:lnTo>
                    <a:pt x="2640" y="2165"/>
                  </a:lnTo>
                  <a:lnTo>
                    <a:pt x="2581" y="2155"/>
                  </a:lnTo>
                  <a:lnTo>
                    <a:pt x="2525" y="2143"/>
                  </a:lnTo>
                  <a:lnTo>
                    <a:pt x="2471" y="2129"/>
                  </a:lnTo>
                  <a:lnTo>
                    <a:pt x="2442" y="2171"/>
                  </a:lnTo>
                  <a:lnTo>
                    <a:pt x="2408" y="2210"/>
                  </a:lnTo>
                  <a:lnTo>
                    <a:pt x="2371" y="2245"/>
                  </a:lnTo>
                  <a:lnTo>
                    <a:pt x="2329" y="2276"/>
                  </a:lnTo>
                  <a:lnTo>
                    <a:pt x="2284" y="2301"/>
                  </a:lnTo>
                  <a:lnTo>
                    <a:pt x="2236" y="2322"/>
                  </a:lnTo>
                  <a:lnTo>
                    <a:pt x="2186" y="2337"/>
                  </a:lnTo>
                  <a:lnTo>
                    <a:pt x="2132" y="2347"/>
                  </a:lnTo>
                  <a:lnTo>
                    <a:pt x="2078" y="2350"/>
                  </a:lnTo>
                  <a:lnTo>
                    <a:pt x="2024" y="2347"/>
                  </a:lnTo>
                  <a:lnTo>
                    <a:pt x="1972" y="2338"/>
                  </a:lnTo>
                  <a:lnTo>
                    <a:pt x="1923" y="2323"/>
                  </a:lnTo>
                  <a:lnTo>
                    <a:pt x="1876" y="2303"/>
                  </a:lnTo>
                  <a:lnTo>
                    <a:pt x="1831" y="2279"/>
                  </a:lnTo>
                  <a:lnTo>
                    <a:pt x="1790" y="2249"/>
                  </a:lnTo>
                  <a:lnTo>
                    <a:pt x="1752" y="2216"/>
                  </a:lnTo>
                  <a:lnTo>
                    <a:pt x="1718" y="2178"/>
                  </a:lnTo>
                  <a:lnTo>
                    <a:pt x="597" y="2178"/>
                  </a:lnTo>
                  <a:lnTo>
                    <a:pt x="550" y="2177"/>
                  </a:lnTo>
                  <a:lnTo>
                    <a:pt x="508" y="2170"/>
                  </a:lnTo>
                  <a:lnTo>
                    <a:pt x="468" y="2160"/>
                  </a:lnTo>
                  <a:lnTo>
                    <a:pt x="429" y="2144"/>
                  </a:lnTo>
                  <a:lnTo>
                    <a:pt x="392" y="2123"/>
                  </a:lnTo>
                  <a:lnTo>
                    <a:pt x="357" y="2099"/>
                  </a:lnTo>
                  <a:lnTo>
                    <a:pt x="324" y="2070"/>
                  </a:lnTo>
                  <a:lnTo>
                    <a:pt x="292" y="2040"/>
                  </a:lnTo>
                  <a:lnTo>
                    <a:pt x="262" y="2006"/>
                  </a:lnTo>
                  <a:lnTo>
                    <a:pt x="233" y="1971"/>
                  </a:lnTo>
                  <a:lnTo>
                    <a:pt x="206" y="1935"/>
                  </a:lnTo>
                  <a:lnTo>
                    <a:pt x="182" y="1898"/>
                  </a:lnTo>
                  <a:lnTo>
                    <a:pt x="158" y="1860"/>
                  </a:lnTo>
                  <a:lnTo>
                    <a:pt x="138" y="1822"/>
                  </a:lnTo>
                  <a:lnTo>
                    <a:pt x="118" y="1785"/>
                  </a:lnTo>
                  <a:lnTo>
                    <a:pt x="84" y="1714"/>
                  </a:lnTo>
                  <a:lnTo>
                    <a:pt x="57" y="1642"/>
                  </a:lnTo>
                  <a:lnTo>
                    <a:pt x="35" y="1567"/>
                  </a:lnTo>
                  <a:lnTo>
                    <a:pt x="18" y="1493"/>
                  </a:lnTo>
                  <a:lnTo>
                    <a:pt x="6" y="1417"/>
                  </a:lnTo>
                  <a:lnTo>
                    <a:pt x="1" y="1342"/>
                  </a:lnTo>
                  <a:lnTo>
                    <a:pt x="0" y="1266"/>
                  </a:lnTo>
                  <a:lnTo>
                    <a:pt x="4" y="1191"/>
                  </a:lnTo>
                  <a:lnTo>
                    <a:pt x="14" y="1115"/>
                  </a:lnTo>
                  <a:lnTo>
                    <a:pt x="29" y="1041"/>
                  </a:lnTo>
                  <a:lnTo>
                    <a:pt x="48" y="968"/>
                  </a:lnTo>
                  <a:lnTo>
                    <a:pt x="73" y="896"/>
                  </a:lnTo>
                  <a:lnTo>
                    <a:pt x="102" y="826"/>
                  </a:lnTo>
                  <a:lnTo>
                    <a:pt x="136" y="757"/>
                  </a:lnTo>
                  <a:lnTo>
                    <a:pt x="174" y="691"/>
                  </a:lnTo>
                  <a:lnTo>
                    <a:pt x="218" y="627"/>
                  </a:lnTo>
                  <a:lnTo>
                    <a:pt x="266" y="565"/>
                  </a:lnTo>
                  <a:lnTo>
                    <a:pt x="319" y="507"/>
                  </a:lnTo>
                  <a:lnTo>
                    <a:pt x="376" y="451"/>
                  </a:lnTo>
                  <a:lnTo>
                    <a:pt x="437" y="400"/>
                  </a:lnTo>
                  <a:lnTo>
                    <a:pt x="845" y="105"/>
                  </a:lnTo>
                  <a:lnTo>
                    <a:pt x="883" y="78"/>
                  </a:lnTo>
                  <a:lnTo>
                    <a:pt x="924" y="55"/>
                  </a:lnTo>
                  <a:lnTo>
                    <a:pt x="967" y="36"/>
                  </a:lnTo>
                  <a:lnTo>
                    <a:pt x="1010" y="21"/>
                  </a:lnTo>
                  <a:lnTo>
                    <a:pt x="1056" y="9"/>
                  </a:lnTo>
                  <a:lnTo>
                    <a:pt x="1104" y="3"/>
                  </a:lnTo>
                  <a:lnTo>
                    <a:pt x="1151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470653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</p:childTnLst>
        </p:cTn>
      </p:par>
    </p:tnLst>
    <p:bldLst>
      <p:bldP spid="2" grpId="0"/>
      <p:bldGraphic spid="6" grpId="0">
        <p:bldAsOne/>
      </p:bldGraphic>
      <p:bldGraphic spid="7" grpId="0">
        <p:bldAsOne/>
      </p:bldGraphic>
      <p:bldGraphic spid="8" grpId="0">
        <p:bldAsOne/>
      </p:bldGraphic>
      <p:bldGraphic spid="9" grpId="0">
        <p:bldAsOne/>
      </p:bldGraphic>
      <p:bldGraphic spid="10" grpId="0">
        <p:bldAsOne/>
      </p:bldGraphic>
      <p:bldGraphic spid="11" grpId="0">
        <p:bldAsOne/>
      </p:bldGraphic>
      <p:bldP spid="12" grpId="0"/>
      <p:bldP spid="12" grpId="1"/>
      <p:bldP spid="13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5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Imagem 16"/>
          <p:cNvPicPr>
            <a:picLocks noChangeAspect="1"/>
          </p:cNvPicPr>
          <p:nvPr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11" t="2443" r="1028" b="13672"/>
          <a:stretch/>
        </p:blipFill>
        <p:spPr>
          <a:xfrm>
            <a:off x="0" y="-154744"/>
            <a:ext cx="12192000" cy="7060508"/>
          </a:xfrm>
          <a:prstGeom prst="rect">
            <a:avLst/>
          </a:prstGeom>
        </p:spPr>
      </p:pic>
      <p:sp>
        <p:nvSpPr>
          <p:cNvPr id="4" name="CaixaDeTexto 3"/>
          <p:cNvSpPr txBox="1"/>
          <p:nvPr/>
        </p:nvSpPr>
        <p:spPr>
          <a:xfrm>
            <a:off x="6029325" y="1211867"/>
            <a:ext cx="5381625" cy="3785652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t-BR" sz="3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levantar as principais características do empresários donos de Microempresas (ME)</a:t>
            </a:r>
          </a:p>
          <a:p>
            <a:pPr>
              <a:lnSpc>
                <a:spcPct val="150000"/>
              </a:lnSpc>
            </a:pPr>
            <a:r>
              <a:rPr lang="pt-BR" sz="3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e de Empresas de Pequeno Porte (EPP)</a:t>
            </a:r>
          </a:p>
        </p:txBody>
      </p:sp>
      <p:grpSp>
        <p:nvGrpSpPr>
          <p:cNvPr id="16" name="Agrupar 15"/>
          <p:cNvGrpSpPr/>
          <p:nvPr/>
        </p:nvGrpSpPr>
        <p:grpSpPr>
          <a:xfrm>
            <a:off x="1215142" y="1810860"/>
            <a:ext cx="2515030" cy="2474465"/>
            <a:chOff x="1215142" y="1810860"/>
            <a:chExt cx="2515030" cy="2474465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985877" y="2581595"/>
              <a:ext cx="730170" cy="730170"/>
            </a:xfrm>
            <a:custGeom>
              <a:avLst/>
              <a:gdLst>
                <a:gd name="T0" fmla="*/ 135 w 270"/>
                <a:gd name="T1" fmla="*/ 0 h 270"/>
                <a:gd name="T2" fmla="*/ 0 w 270"/>
                <a:gd name="T3" fmla="*/ 135 h 270"/>
                <a:gd name="T4" fmla="*/ 135 w 270"/>
                <a:gd name="T5" fmla="*/ 270 h 270"/>
                <a:gd name="T6" fmla="*/ 270 w 270"/>
                <a:gd name="T7" fmla="*/ 135 h 270"/>
                <a:gd name="T8" fmla="*/ 135 w 270"/>
                <a:gd name="T9" fmla="*/ 0 h 270"/>
                <a:gd name="T10" fmla="*/ 135 w 270"/>
                <a:gd name="T11" fmla="*/ 180 h 270"/>
                <a:gd name="T12" fmla="*/ 90 w 270"/>
                <a:gd name="T13" fmla="*/ 135 h 270"/>
                <a:gd name="T14" fmla="*/ 135 w 270"/>
                <a:gd name="T15" fmla="*/ 90 h 270"/>
                <a:gd name="T16" fmla="*/ 180 w 270"/>
                <a:gd name="T17" fmla="*/ 135 h 270"/>
                <a:gd name="T18" fmla="*/ 135 w 270"/>
                <a:gd name="T19" fmla="*/ 180 h 270"/>
                <a:gd name="T20" fmla="*/ 135 w 270"/>
                <a:gd name="T21" fmla="*/ 180 h 270"/>
                <a:gd name="T22" fmla="*/ 135 w 270"/>
                <a:gd name="T23" fmla="*/ 18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0" h="270">
                  <a:moveTo>
                    <a:pt x="135" y="0"/>
                  </a:moveTo>
                  <a:cubicBezTo>
                    <a:pt x="60" y="0"/>
                    <a:pt x="0" y="60"/>
                    <a:pt x="0" y="135"/>
                  </a:cubicBezTo>
                  <a:cubicBezTo>
                    <a:pt x="0" y="210"/>
                    <a:pt x="60" y="270"/>
                    <a:pt x="135" y="270"/>
                  </a:cubicBezTo>
                  <a:cubicBezTo>
                    <a:pt x="210" y="270"/>
                    <a:pt x="270" y="210"/>
                    <a:pt x="270" y="135"/>
                  </a:cubicBezTo>
                  <a:cubicBezTo>
                    <a:pt x="270" y="60"/>
                    <a:pt x="210" y="0"/>
                    <a:pt x="135" y="0"/>
                  </a:cubicBezTo>
                  <a:close/>
                  <a:moveTo>
                    <a:pt x="135" y="180"/>
                  </a:moveTo>
                  <a:cubicBezTo>
                    <a:pt x="110" y="180"/>
                    <a:pt x="90" y="160"/>
                    <a:pt x="90" y="135"/>
                  </a:cubicBezTo>
                  <a:cubicBezTo>
                    <a:pt x="90" y="110"/>
                    <a:pt x="110" y="90"/>
                    <a:pt x="135" y="90"/>
                  </a:cubicBezTo>
                  <a:cubicBezTo>
                    <a:pt x="160" y="90"/>
                    <a:pt x="180" y="110"/>
                    <a:pt x="180" y="135"/>
                  </a:cubicBezTo>
                  <a:cubicBezTo>
                    <a:pt x="180" y="160"/>
                    <a:pt x="160" y="180"/>
                    <a:pt x="135" y="180"/>
                  </a:cubicBezTo>
                  <a:close/>
                  <a:moveTo>
                    <a:pt x="135" y="180"/>
                  </a:moveTo>
                  <a:cubicBezTo>
                    <a:pt x="135" y="180"/>
                    <a:pt x="135" y="180"/>
                    <a:pt x="135" y="180"/>
                  </a:cubicBezTo>
                </a:path>
              </a:pathLst>
            </a:custGeom>
            <a:solidFill>
              <a:srgbClr val="0070C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3405652" y="3798545"/>
              <a:ext cx="162260" cy="8113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auto">
            <a:xfrm>
              <a:off x="3405652" y="3636285"/>
              <a:ext cx="162260" cy="8113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Rectangle 9"/>
            <p:cNvSpPr>
              <a:spLocks noChangeArrowheads="1"/>
            </p:cNvSpPr>
            <p:nvPr/>
          </p:nvSpPr>
          <p:spPr bwMode="auto">
            <a:xfrm>
              <a:off x="3405652" y="3474025"/>
              <a:ext cx="162260" cy="8113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1701922" y="2297640"/>
              <a:ext cx="1298080" cy="1298080"/>
            </a:xfrm>
            <a:custGeom>
              <a:avLst/>
              <a:gdLst>
                <a:gd name="T0" fmla="*/ 240 w 480"/>
                <a:gd name="T1" fmla="*/ 0 h 480"/>
                <a:gd name="T2" fmla="*/ 0 w 480"/>
                <a:gd name="T3" fmla="*/ 240 h 480"/>
                <a:gd name="T4" fmla="*/ 240 w 480"/>
                <a:gd name="T5" fmla="*/ 480 h 480"/>
                <a:gd name="T6" fmla="*/ 480 w 480"/>
                <a:gd name="T7" fmla="*/ 240 h 480"/>
                <a:gd name="T8" fmla="*/ 240 w 480"/>
                <a:gd name="T9" fmla="*/ 0 h 480"/>
                <a:gd name="T10" fmla="*/ 240 w 480"/>
                <a:gd name="T11" fmla="*/ 450 h 480"/>
                <a:gd name="T12" fmla="*/ 30 w 480"/>
                <a:gd name="T13" fmla="*/ 240 h 480"/>
                <a:gd name="T14" fmla="*/ 240 w 480"/>
                <a:gd name="T15" fmla="*/ 30 h 480"/>
                <a:gd name="T16" fmla="*/ 450 w 480"/>
                <a:gd name="T17" fmla="*/ 240 h 480"/>
                <a:gd name="T18" fmla="*/ 240 w 480"/>
                <a:gd name="T19" fmla="*/ 450 h 480"/>
                <a:gd name="T20" fmla="*/ 240 w 480"/>
                <a:gd name="T21" fmla="*/ 450 h 480"/>
                <a:gd name="T22" fmla="*/ 240 w 480"/>
                <a:gd name="T23" fmla="*/ 45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480">
                  <a:moveTo>
                    <a:pt x="240" y="0"/>
                  </a:moveTo>
                  <a:cubicBezTo>
                    <a:pt x="108" y="0"/>
                    <a:pt x="0" y="108"/>
                    <a:pt x="0" y="240"/>
                  </a:cubicBezTo>
                  <a:cubicBezTo>
                    <a:pt x="0" y="372"/>
                    <a:pt x="108" y="480"/>
                    <a:pt x="240" y="480"/>
                  </a:cubicBezTo>
                  <a:cubicBezTo>
                    <a:pt x="372" y="480"/>
                    <a:pt x="480" y="372"/>
                    <a:pt x="480" y="240"/>
                  </a:cubicBezTo>
                  <a:cubicBezTo>
                    <a:pt x="480" y="108"/>
                    <a:pt x="372" y="0"/>
                    <a:pt x="240" y="0"/>
                  </a:cubicBezTo>
                  <a:close/>
                  <a:moveTo>
                    <a:pt x="240" y="450"/>
                  </a:moveTo>
                  <a:cubicBezTo>
                    <a:pt x="124" y="450"/>
                    <a:pt x="30" y="356"/>
                    <a:pt x="30" y="240"/>
                  </a:cubicBezTo>
                  <a:cubicBezTo>
                    <a:pt x="30" y="124"/>
                    <a:pt x="124" y="30"/>
                    <a:pt x="240" y="30"/>
                  </a:cubicBezTo>
                  <a:cubicBezTo>
                    <a:pt x="356" y="30"/>
                    <a:pt x="450" y="124"/>
                    <a:pt x="450" y="240"/>
                  </a:cubicBezTo>
                  <a:cubicBezTo>
                    <a:pt x="450" y="356"/>
                    <a:pt x="356" y="450"/>
                    <a:pt x="240" y="450"/>
                  </a:cubicBezTo>
                  <a:close/>
                  <a:moveTo>
                    <a:pt x="240" y="450"/>
                  </a:moveTo>
                  <a:cubicBezTo>
                    <a:pt x="240" y="450"/>
                    <a:pt x="240" y="450"/>
                    <a:pt x="240" y="450"/>
                  </a:cubicBezTo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1945312" y="2541030"/>
              <a:ext cx="811300" cy="811300"/>
            </a:xfrm>
            <a:custGeom>
              <a:avLst/>
              <a:gdLst>
                <a:gd name="T0" fmla="*/ 150 w 300"/>
                <a:gd name="T1" fmla="*/ 0 h 300"/>
                <a:gd name="T2" fmla="*/ 0 w 300"/>
                <a:gd name="T3" fmla="*/ 150 h 300"/>
                <a:gd name="T4" fmla="*/ 150 w 300"/>
                <a:gd name="T5" fmla="*/ 300 h 300"/>
                <a:gd name="T6" fmla="*/ 300 w 300"/>
                <a:gd name="T7" fmla="*/ 150 h 300"/>
                <a:gd name="T8" fmla="*/ 150 w 300"/>
                <a:gd name="T9" fmla="*/ 0 h 300"/>
                <a:gd name="T10" fmla="*/ 150 w 300"/>
                <a:gd name="T11" fmla="*/ 270 h 300"/>
                <a:gd name="T12" fmla="*/ 30 w 300"/>
                <a:gd name="T13" fmla="*/ 150 h 300"/>
                <a:gd name="T14" fmla="*/ 150 w 300"/>
                <a:gd name="T15" fmla="*/ 30 h 300"/>
                <a:gd name="T16" fmla="*/ 270 w 300"/>
                <a:gd name="T17" fmla="*/ 150 h 300"/>
                <a:gd name="T18" fmla="*/ 150 w 300"/>
                <a:gd name="T19" fmla="*/ 270 h 300"/>
                <a:gd name="T20" fmla="*/ 150 w 300"/>
                <a:gd name="T21" fmla="*/ 270 h 300"/>
                <a:gd name="T22" fmla="*/ 150 w 300"/>
                <a:gd name="T23" fmla="*/ 27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0" h="300">
                  <a:moveTo>
                    <a:pt x="150" y="0"/>
                  </a:moveTo>
                  <a:cubicBezTo>
                    <a:pt x="67" y="0"/>
                    <a:pt x="0" y="67"/>
                    <a:pt x="0" y="150"/>
                  </a:cubicBezTo>
                  <a:cubicBezTo>
                    <a:pt x="0" y="233"/>
                    <a:pt x="67" y="300"/>
                    <a:pt x="150" y="300"/>
                  </a:cubicBezTo>
                  <a:cubicBezTo>
                    <a:pt x="233" y="300"/>
                    <a:pt x="300" y="233"/>
                    <a:pt x="300" y="150"/>
                  </a:cubicBezTo>
                  <a:cubicBezTo>
                    <a:pt x="300" y="67"/>
                    <a:pt x="233" y="0"/>
                    <a:pt x="150" y="0"/>
                  </a:cubicBezTo>
                  <a:close/>
                  <a:moveTo>
                    <a:pt x="150" y="270"/>
                  </a:moveTo>
                  <a:cubicBezTo>
                    <a:pt x="84" y="270"/>
                    <a:pt x="30" y="216"/>
                    <a:pt x="30" y="150"/>
                  </a:cubicBezTo>
                  <a:cubicBezTo>
                    <a:pt x="30" y="84"/>
                    <a:pt x="84" y="30"/>
                    <a:pt x="150" y="30"/>
                  </a:cubicBezTo>
                  <a:cubicBezTo>
                    <a:pt x="216" y="30"/>
                    <a:pt x="270" y="84"/>
                    <a:pt x="270" y="150"/>
                  </a:cubicBezTo>
                  <a:cubicBezTo>
                    <a:pt x="270" y="216"/>
                    <a:pt x="216" y="270"/>
                    <a:pt x="150" y="270"/>
                  </a:cubicBezTo>
                  <a:close/>
                  <a:moveTo>
                    <a:pt x="150" y="270"/>
                  </a:moveTo>
                  <a:cubicBezTo>
                    <a:pt x="150" y="270"/>
                    <a:pt x="150" y="270"/>
                    <a:pt x="150" y="270"/>
                  </a:cubicBezTo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2188702" y="2784420"/>
              <a:ext cx="324520" cy="324520"/>
            </a:xfrm>
            <a:custGeom>
              <a:avLst/>
              <a:gdLst>
                <a:gd name="T0" fmla="*/ 60 w 120"/>
                <a:gd name="T1" fmla="*/ 0 h 120"/>
                <a:gd name="T2" fmla="*/ 0 w 120"/>
                <a:gd name="T3" fmla="*/ 60 h 120"/>
                <a:gd name="T4" fmla="*/ 60 w 120"/>
                <a:gd name="T5" fmla="*/ 120 h 120"/>
                <a:gd name="T6" fmla="*/ 120 w 120"/>
                <a:gd name="T7" fmla="*/ 60 h 120"/>
                <a:gd name="T8" fmla="*/ 60 w 120"/>
                <a:gd name="T9" fmla="*/ 0 h 120"/>
                <a:gd name="T10" fmla="*/ 60 w 120"/>
                <a:gd name="T11" fmla="*/ 90 h 120"/>
                <a:gd name="T12" fmla="*/ 30 w 120"/>
                <a:gd name="T13" fmla="*/ 60 h 120"/>
                <a:gd name="T14" fmla="*/ 60 w 120"/>
                <a:gd name="T15" fmla="*/ 30 h 120"/>
                <a:gd name="T16" fmla="*/ 90 w 120"/>
                <a:gd name="T17" fmla="*/ 60 h 120"/>
                <a:gd name="T18" fmla="*/ 60 w 120"/>
                <a:gd name="T19" fmla="*/ 90 h 120"/>
                <a:gd name="T20" fmla="*/ 60 w 120"/>
                <a:gd name="T21" fmla="*/ 90 h 120"/>
                <a:gd name="T22" fmla="*/ 60 w 120"/>
                <a:gd name="T23" fmla="*/ 9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93" y="120"/>
                    <a:pt x="120" y="93"/>
                    <a:pt x="120" y="60"/>
                  </a:cubicBezTo>
                  <a:cubicBezTo>
                    <a:pt x="120" y="27"/>
                    <a:pt x="93" y="0"/>
                    <a:pt x="60" y="0"/>
                  </a:cubicBezTo>
                  <a:close/>
                  <a:moveTo>
                    <a:pt x="60" y="90"/>
                  </a:moveTo>
                  <a:cubicBezTo>
                    <a:pt x="43" y="90"/>
                    <a:pt x="30" y="77"/>
                    <a:pt x="30" y="60"/>
                  </a:cubicBezTo>
                  <a:cubicBezTo>
                    <a:pt x="30" y="43"/>
                    <a:pt x="43" y="30"/>
                    <a:pt x="60" y="30"/>
                  </a:cubicBezTo>
                  <a:cubicBezTo>
                    <a:pt x="77" y="30"/>
                    <a:pt x="90" y="43"/>
                    <a:pt x="90" y="60"/>
                  </a:cubicBezTo>
                  <a:cubicBezTo>
                    <a:pt x="90" y="77"/>
                    <a:pt x="77" y="90"/>
                    <a:pt x="60" y="90"/>
                  </a:cubicBezTo>
                  <a:close/>
                  <a:moveTo>
                    <a:pt x="60" y="90"/>
                  </a:moveTo>
                  <a:cubicBezTo>
                    <a:pt x="60" y="90"/>
                    <a:pt x="60" y="90"/>
                    <a:pt x="60" y="90"/>
                  </a:cubicBezTo>
                </a:path>
              </a:pathLst>
            </a:custGeom>
            <a:solidFill>
              <a:srgbClr val="C19F3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1458532" y="2054250"/>
              <a:ext cx="1784860" cy="1784860"/>
            </a:xfrm>
            <a:custGeom>
              <a:avLst/>
              <a:gdLst>
                <a:gd name="T0" fmla="*/ 553 w 660"/>
                <a:gd name="T1" fmla="*/ 130 h 660"/>
                <a:gd name="T2" fmla="*/ 630 w 660"/>
                <a:gd name="T3" fmla="*/ 330 h 660"/>
                <a:gd name="T4" fmla="*/ 330 w 660"/>
                <a:gd name="T5" fmla="*/ 630 h 660"/>
                <a:gd name="T6" fmla="*/ 30 w 660"/>
                <a:gd name="T7" fmla="*/ 330 h 660"/>
                <a:gd name="T8" fmla="*/ 330 w 660"/>
                <a:gd name="T9" fmla="*/ 30 h 660"/>
                <a:gd name="T10" fmla="*/ 524 w 660"/>
                <a:gd name="T11" fmla="*/ 101 h 660"/>
                <a:gd name="T12" fmla="*/ 543 w 660"/>
                <a:gd name="T13" fmla="*/ 79 h 660"/>
                <a:gd name="T14" fmla="*/ 330 w 660"/>
                <a:gd name="T15" fmla="*/ 0 h 660"/>
                <a:gd name="T16" fmla="*/ 0 w 660"/>
                <a:gd name="T17" fmla="*/ 330 h 660"/>
                <a:gd name="T18" fmla="*/ 330 w 660"/>
                <a:gd name="T19" fmla="*/ 660 h 660"/>
                <a:gd name="T20" fmla="*/ 660 w 660"/>
                <a:gd name="T21" fmla="*/ 330 h 660"/>
                <a:gd name="T22" fmla="*/ 575 w 660"/>
                <a:gd name="T23" fmla="*/ 110 h 660"/>
                <a:gd name="T24" fmla="*/ 553 w 660"/>
                <a:gd name="T25" fmla="*/ 130 h 660"/>
                <a:gd name="T26" fmla="*/ 553 w 660"/>
                <a:gd name="T27" fmla="*/ 130 h 660"/>
                <a:gd name="T28" fmla="*/ 553 w 660"/>
                <a:gd name="T29" fmla="*/ 13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0" h="660">
                  <a:moveTo>
                    <a:pt x="553" y="130"/>
                  </a:moveTo>
                  <a:cubicBezTo>
                    <a:pt x="603" y="185"/>
                    <a:pt x="630" y="256"/>
                    <a:pt x="630" y="330"/>
                  </a:cubicBezTo>
                  <a:cubicBezTo>
                    <a:pt x="630" y="495"/>
                    <a:pt x="495" y="630"/>
                    <a:pt x="330" y="630"/>
                  </a:cubicBezTo>
                  <a:cubicBezTo>
                    <a:pt x="165" y="630"/>
                    <a:pt x="30" y="495"/>
                    <a:pt x="30" y="330"/>
                  </a:cubicBezTo>
                  <a:cubicBezTo>
                    <a:pt x="30" y="165"/>
                    <a:pt x="165" y="30"/>
                    <a:pt x="330" y="30"/>
                  </a:cubicBezTo>
                  <a:cubicBezTo>
                    <a:pt x="401" y="30"/>
                    <a:pt x="470" y="55"/>
                    <a:pt x="524" y="101"/>
                  </a:cubicBezTo>
                  <a:cubicBezTo>
                    <a:pt x="543" y="79"/>
                    <a:pt x="543" y="79"/>
                    <a:pt x="543" y="79"/>
                  </a:cubicBezTo>
                  <a:cubicBezTo>
                    <a:pt x="484" y="28"/>
                    <a:pt x="408" y="0"/>
                    <a:pt x="330" y="0"/>
                  </a:cubicBezTo>
                  <a:cubicBezTo>
                    <a:pt x="148" y="0"/>
                    <a:pt x="0" y="148"/>
                    <a:pt x="0" y="330"/>
                  </a:cubicBezTo>
                  <a:cubicBezTo>
                    <a:pt x="0" y="512"/>
                    <a:pt x="148" y="660"/>
                    <a:pt x="330" y="660"/>
                  </a:cubicBezTo>
                  <a:cubicBezTo>
                    <a:pt x="512" y="660"/>
                    <a:pt x="660" y="512"/>
                    <a:pt x="660" y="330"/>
                  </a:cubicBezTo>
                  <a:cubicBezTo>
                    <a:pt x="660" y="249"/>
                    <a:pt x="630" y="171"/>
                    <a:pt x="575" y="110"/>
                  </a:cubicBezTo>
                  <a:lnTo>
                    <a:pt x="553" y="130"/>
                  </a:lnTo>
                  <a:close/>
                  <a:moveTo>
                    <a:pt x="553" y="130"/>
                  </a:moveTo>
                  <a:cubicBezTo>
                    <a:pt x="553" y="130"/>
                    <a:pt x="553" y="130"/>
                    <a:pt x="553" y="130"/>
                  </a:cubicBezTo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1215142" y="1810860"/>
              <a:ext cx="2515030" cy="2474465"/>
            </a:xfrm>
            <a:custGeom>
              <a:avLst/>
              <a:gdLst>
                <a:gd name="T0" fmla="*/ 873 w 930"/>
                <a:gd name="T1" fmla="*/ 270 h 915"/>
                <a:gd name="T2" fmla="*/ 840 w 930"/>
                <a:gd name="T3" fmla="*/ 280 h 915"/>
                <a:gd name="T4" fmla="*/ 812 w 930"/>
                <a:gd name="T5" fmla="*/ 270 h 915"/>
                <a:gd name="T6" fmla="*/ 420 w 930"/>
                <a:gd name="T7" fmla="*/ 0 h 915"/>
                <a:gd name="T8" fmla="*/ 0 w 930"/>
                <a:gd name="T9" fmla="*/ 420 h 915"/>
                <a:gd name="T10" fmla="*/ 420 w 930"/>
                <a:gd name="T11" fmla="*/ 840 h 915"/>
                <a:gd name="T12" fmla="*/ 795 w 930"/>
                <a:gd name="T13" fmla="*/ 609 h 915"/>
                <a:gd name="T14" fmla="*/ 795 w 930"/>
                <a:gd name="T15" fmla="*/ 801 h 915"/>
                <a:gd name="T16" fmla="*/ 819 w 930"/>
                <a:gd name="T17" fmla="*/ 825 h 915"/>
                <a:gd name="T18" fmla="*/ 825 w 930"/>
                <a:gd name="T19" fmla="*/ 825 h 915"/>
                <a:gd name="T20" fmla="*/ 825 w 930"/>
                <a:gd name="T21" fmla="*/ 915 h 915"/>
                <a:gd name="T22" fmla="*/ 855 w 930"/>
                <a:gd name="T23" fmla="*/ 915 h 915"/>
                <a:gd name="T24" fmla="*/ 855 w 930"/>
                <a:gd name="T25" fmla="*/ 825 h 915"/>
                <a:gd name="T26" fmla="*/ 861 w 930"/>
                <a:gd name="T27" fmla="*/ 825 h 915"/>
                <a:gd name="T28" fmla="*/ 885 w 930"/>
                <a:gd name="T29" fmla="*/ 801 h 915"/>
                <a:gd name="T30" fmla="*/ 885 w 930"/>
                <a:gd name="T31" fmla="*/ 540 h 915"/>
                <a:gd name="T32" fmla="*/ 871 w 930"/>
                <a:gd name="T33" fmla="*/ 425 h 915"/>
                <a:gd name="T34" fmla="*/ 913 w 930"/>
                <a:gd name="T35" fmla="*/ 383 h 915"/>
                <a:gd name="T36" fmla="*/ 930 w 930"/>
                <a:gd name="T37" fmla="*/ 342 h 915"/>
                <a:gd name="T38" fmla="*/ 930 w 930"/>
                <a:gd name="T39" fmla="*/ 327 h 915"/>
                <a:gd name="T40" fmla="*/ 873 w 930"/>
                <a:gd name="T41" fmla="*/ 270 h 915"/>
                <a:gd name="T42" fmla="*/ 420 w 930"/>
                <a:gd name="T43" fmla="*/ 810 h 915"/>
                <a:gd name="T44" fmla="*/ 30 w 930"/>
                <a:gd name="T45" fmla="*/ 420 h 915"/>
                <a:gd name="T46" fmla="*/ 420 w 930"/>
                <a:gd name="T47" fmla="*/ 30 h 915"/>
                <a:gd name="T48" fmla="*/ 782 w 930"/>
                <a:gd name="T49" fmla="*/ 276 h 915"/>
                <a:gd name="T50" fmla="*/ 750 w 930"/>
                <a:gd name="T51" fmla="*/ 327 h 915"/>
                <a:gd name="T52" fmla="*/ 750 w 930"/>
                <a:gd name="T53" fmla="*/ 342 h 915"/>
                <a:gd name="T54" fmla="*/ 767 w 930"/>
                <a:gd name="T55" fmla="*/ 383 h 915"/>
                <a:gd name="T56" fmla="*/ 809 w 930"/>
                <a:gd name="T57" fmla="*/ 425 h 915"/>
                <a:gd name="T58" fmla="*/ 798 w 930"/>
                <a:gd name="T59" fmla="*/ 517 h 915"/>
                <a:gd name="T60" fmla="*/ 420 w 930"/>
                <a:gd name="T61" fmla="*/ 810 h 915"/>
                <a:gd name="T62" fmla="*/ 855 w 930"/>
                <a:gd name="T63" fmla="*/ 789 h 915"/>
                <a:gd name="T64" fmla="*/ 849 w 930"/>
                <a:gd name="T65" fmla="*/ 795 h 915"/>
                <a:gd name="T66" fmla="*/ 831 w 930"/>
                <a:gd name="T67" fmla="*/ 795 h 915"/>
                <a:gd name="T68" fmla="*/ 825 w 930"/>
                <a:gd name="T69" fmla="*/ 789 h 915"/>
                <a:gd name="T70" fmla="*/ 825 w 930"/>
                <a:gd name="T71" fmla="*/ 541 h 915"/>
                <a:gd name="T72" fmla="*/ 840 w 930"/>
                <a:gd name="T73" fmla="*/ 421 h 915"/>
                <a:gd name="T74" fmla="*/ 855 w 930"/>
                <a:gd name="T75" fmla="*/ 541 h 915"/>
                <a:gd name="T76" fmla="*/ 855 w 930"/>
                <a:gd name="T77" fmla="*/ 789 h 915"/>
                <a:gd name="T78" fmla="*/ 900 w 930"/>
                <a:gd name="T79" fmla="*/ 342 h 915"/>
                <a:gd name="T80" fmla="*/ 892 w 930"/>
                <a:gd name="T81" fmla="*/ 362 h 915"/>
                <a:gd name="T82" fmla="*/ 840 w 930"/>
                <a:gd name="T83" fmla="*/ 414 h 915"/>
                <a:gd name="T84" fmla="*/ 788 w 930"/>
                <a:gd name="T85" fmla="*/ 362 h 915"/>
                <a:gd name="T86" fmla="*/ 780 w 930"/>
                <a:gd name="T87" fmla="*/ 342 h 915"/>
                <a:gd name="T88" fmla="*/ 780 w 930"/>
                <a:gd name="T89" fmla="*/ 327 h 915"/>
                <a:gd name="T90" fmla="*/ 807 w 930"/>
                <a:gd name="T91" fmla="*/ 300 h 915"/>
                <a:gd name="T92" fmla="*/ 827 w 930"/>
                <a:gd name="T93" fmla="*/ 308 h 915"/>
                <a:gd name="T94" fmla="*/ 840 w 930"/>
                <a:gd name="T95" fmla="*/ 321 h 915"/>
                <a:gd name="T96" fmla="*/ 853 w 930"/>
                <a:gd name="T97" fmla="*/ 308 h 915"/>
                <a:gd name="T98" fmla="*/ 873 w 930"/>
                <a:gd name="T99" fmla="*/ 300 h 915"/>
                <a:gd name="T100" fmla="*/ 900 w 930"/>
                <a:gd name="T101" fmla="*/ 327 h 915"/>
                <a:gd name="T102" fmla="*/ 900 w 930"/>
                <a:gd name="T103" fmla="*/ 342 h 915"/>
                <a:gd name="T104" fmla="*/ 900 w 930"/>
                <a:gd name="T105" fmla="*/ 342 h 915"/>
                <a:gd name="T106" fmla="*/ 900 w 930"/>
                <a:gd name="T107" fmla="*/ 342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30" h="915">
                  <a:moveTo>
                    <a:pt x="873" y="270"/>
                  </a:moveTo>
                  <a:cubicBezTo>
                    <a:pt x="861" y="270"/>
                    <a:pt x="849" y="274"/>
                    <a:pt x="840" y="280"/>
                  </a:cubicBezTo>
                  <a:cubicBezTo>
                    <a:pt x="832" y="274"/>
                    <a:pt x="822" y="271"/>
                    <a:pt x="812" y="270"/>
                  </a:cubicBezTo>
                  <a:cubicBezTo>
                    <a:pt x="750" y="108"/>
                    <a:pt x="594" y="0"/>
                    <a:pt x="420" y="0"/>
                  </a:cubicBezTo>
                  <a:cubicBezTo>
                    <a:pt x="188" y="0"/>
                    <a:pt x="0" y="188"/>
                    <a:pt x="0" y="420"/>
                  </a:cubicBezTo>
                  <a:cubicBezTo>
                    <a:pt x="0" y="652"/>
                    <a:pt x="188" y="840"/>
                    <a:pt x="420" y="840"/>
                  </a:cubicBezTo>
                  <a:cubicBezTo>
                    <a:pt x="581" y="840"/>
                    <a:pt x="725" y="748"/>
                    <a:pt x="795" y="609"/>
                  </a:cubicBezTo>
                  <a:cubicBezTo>
                    <a:pt x="795" y="801"/>
                    <a:pt x="795" y="801"/>
                    <a:pt x="795" y="801"/>
                  </a:cubicBezTo>
                  <a:cubicBezTo>
                    <a:pt x="819" y="825"/>
                    <a:pt x="819" y="825"/>
                    <a:pt x="819" y="825"/>
                  </a:cubicBezTo>
                  <a:cubicBezTo>
                    <a:pt x="825" y="825"/>
                    <a:pt x="825" y="825"/>
                    <a:pt x="825" y="825"/>
                  </a:cubicBezTo>
                  <a:cubicBezTo>
                    <a:pt x="825" y="915"/>
                    <a:pt x="825" y="915"/>
                    <a:pt x="825" y="915"/>
                  </a:cubicBezTo>
                  <a:cubicBezTo>
                    <a:pt x="855" y="915"/>
                    <a:pt x="855" y="915"/>
                    <a:pt x="855" y="915"/>
                  </a:cubicBezTo>
                  <a:cubicBezTo>
                    <a:pt x="855" y="825"/>
                    <a:pt x="855" y="825"/>
                    <a:pt x="855" y="825"/>
                  </a:cubicBezTo>
                  <a:cubicBezTo>
                    <a:pt x="861" y="825"/>
                    <a:pt x="861" y="825"/>
                    <a:pt x="861" y="825"/>
                  </a:cubicBezTo>
                  <a:cubicBezTo>
                    <a:pt x="885" y="801"/>
                    <a:pt x="885" y="801"/>
                    <a:pt x="885" y="801"/>
                  </a:cubicBezTo>
                  <a:cubicBezTo>
                    <a:pt x="885" y="540"/>
                    <a:pt x="885" y="540"/>
                    <a:pt x="885" y="540"/>
                  </a:cubicBezTo>
                  <a:cubicBezTo>
                    <a:pt x="871" y="425"/>
                    <a:pt x="871" y="425"/>
                    <a:pt x="871" y="425"/>
                  </a:cubicBezTo>
                  <a:cubicBezTo>
                    <a:pt x="913" y="383"/>
                    <a:pt x="913" y="383"/>
                    <a:pt x="913" y="383"/>
                  </a:cubicBezTo>
                  <a:cubicBezTo>
                    <a:pt x="924" y="372"/>
                    <a:pt x="930" y="358"/>
                    <a:pt x="930" y="342"/>
                  </a:cubicBezTo>
                  <a:cubicBezTo>
                    <a:pt x="930" y="327"/>
                    <a:pt x="930" y="327"/>
                    <a:pt x="930" y="327"/>
                  </a:cubicBezTo>
                  <a:cubicBezTo>
                    <a:pt x="930" y="296"/>
                    <a:pt x="904" y="270"/>
                    <a:pt x="873" y="270"/>
                  </a:cubicBezTo>
                  <a:close/>
                  <a:moveTo>
                    <a:pt x="420" y="810"/>
                  </a:moveTo>
                  <a:cubicBezTo>
                    <a:pt x="205" y="810"/>
                    <a:pt x="30" y="635"/>
                    <a:pt x="30" y="420"/>
                  </a:cubicBezTo>
                  <a:cubicBezTo>
                    <a:pt x="30" y="205"/>
                    <a:pt x="205" y="30"/>
                    <a:pt x="420" y="30"/>
                  </a:cubicBezTo>
                  <a:cubicBezTo>
                    <a:pt x="580" y="30"/>
                    <a:pt x="723" y="128"/>
                    <a:pt x="782" y="276"/>
                  </a:cubicBezTo>
                  <a:cubicBezTo>
                    <a:pt x="763" y="285"/>
                    <a:pt x="750" y="305"/>
                    <a:pt x="750" y="327"/>
                  </a:cubicBezTo>
                  <a:cubicBezTo>
                    <a:pt x="750" y="342"/>
                    <a:pt x="750" y="342"/>
                    <a:pt x="750" y="342"/>
                  </a:cubicBezTo>
                  <a:cubicBezTo>
                    <a:pt x="750" y="358"/>
                    <a:pt x="756" y="372"/>
                    <a:pt x="767" y="383"/>
                  </a:cubicBezTo>
                  <a:cubicBezTo>
                    <a:pt x="809" y="425"/>
                    <a:pt x="809" y="425"/>
                    <a:pt x="809" y="425"/>
                  </a:cubicBezTo>
                  <a:cubicBezTo>
                    <a:pt x="798" y="517"/>
                    <a:pt x="798" y="517"/>
                    <a:pt x="798" y="517"/>
                  </a:cubicBezTo>
                  <a:cubicBezTo>
                    <a:pt x="754" y="690"/>
                    <a:pt x="598" y="810"/>
                    <a:pt x="420" y="810"/>
                  </a:cubicBezTo>
                  <a:close/>
                  <a:moveTo>
                    <a:pt x="855" y="789"/>
                  </a:moveTo>
                  <a:cubicBezTo>
                    <a:pt x="849" y="795"/>
                    <a:pt x="849" y="795"/>
                    <a:pt x="849" y="795"/>
                  </a:cubicBezTo>
                  <a:cubicBezTo>
                    <a:pt x="831" y="795"/>
                    <a:pt x="831" y="795"/>
                    <a:pt x="831" y="795"/>
                  </a:cubicBezTo>
                  <a:cubicBezTo>
                    <a:pt x="825" y="789"/>
                    <a:pt x="825" y="789"/>
                    <a:pt x="825" y="789"/>
                  </a:cubicBezTo>
                  <a:cubicBezTo>
                    <a:pt x="825" y="541"/>
                    <a:pt x="825" y="541"/>
                    <a:pt x="825" y="541"/>
                  </a:cubicBezTo>
                  <a:cubicBezTo>
                    <a:pt x="840" y="421"/>
                    <a:pt x="840" y="421"/>
                    <a:pt x="840" y="421"/>
                  </a:cubicBezTo>
                  <a:cubicBezTo>
                    <a:pt x="855" y="541"/>
                    <a:pt x="855" y="541"/>
                    <a:pt x="855" y="541"/>
                  </a:cubicBezTo>
                  <a:lnTo>
                    <a:pt x="855" y="789"/>
                  </a:lnTo>
                  <a:close/>
                  <a:moveTo>
                    <a:pt x="900" y="342"/>
                  </a:moveTo>
                  <a:cubicBezTo>
                    <a:pt x="900" y="350"/>
                    <a:pt x="897" y="357"/>
                    <a:pt x="892" y="362"/>
                  </a:cubicBezTo>
                  <a:cubicBezTo>
                    <a:pt x="840" y="414"/>
                    <a:pt x="840" y="414"/>
                    <a:pt x="840" y="414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3" y="357"/>
                    <a:pt x="780" y="350"/>
                    <a:pt x="780" y="342"/>
                  </a:cubicBezTo>
                  <a:cubicBezTo>
                    <a:pt x="780" y="327"/>
                    <a:pt x="780" y="327"/>
                    <a:pt x="780" y="327"/>
                  </a:cubicBezTo>
                  <a:cubicBezTo>
                    <a:pt x="780" y="312"/>
                    <a:pt x="792" y="300"/>
                    <a:pt x="807" y="300"/>
                  </a:cubicBezTo>
                  <a:cubicBezTo>
                    <a:pt x="815" y="300"/>
                    <a:pt x="822" y="303"/>
                    <a:pt x="827" y="308"/>
                  </a:cubicBezTo>
                  <a:cubicBezTo>
                    <a:pt x="840" y="321"/>
                    <a:pt x="840" y="321"/>
                    <a:pt x="840" y="321"/>
                  </a:cubicBezTo>
                  <a:cubicBezTo>
                    <a:pt x="853" y="308"/>
                    <a:pt x="853" y="308"/>
                    <a:pt x="853" y="308"/>
                  </a:cubicBezTo>
                  <a:cubicBezTo>
                    <a:pt x="858" y="303"/>
                    <a:pt x="865" y="300"/>
                    <a:pt x="873" y="300"/>
                  </a:cubicBezTo>
                  <a:cubicBezTo>
                    <a:pt x="888" y="300"/>
                    <a:pt x="900" y="312"/>
                    <a:pt x="900" y="327"/>
                  </a:cubicBezTo>
                  <a:lnTo>
                    <a:pt x="900" y="342"/>
                  </a:lnTo>
                  <a:close/>
                  <a:moveTo>
                    <a:pt x="900" y="342"/>
                  </a:moveTo>
                  <a:cubicBezTo>
                    <a:pt x="900" y="342"/>
                    <a:pt x="900" y="342"/>
                    <a:pt x="900" y="342"/>
                  </a:cubicBezTo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9"/>
          <p:cNvSpPr txBox="1"/>
          <p:nvPr/>
        </p:nvSpPr>
        <p:spPr>
          <a:xfrm>
            <a:off x="1554404" y="4366455"/>
            <a:ext cx="19176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36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Adobe Fan Heiti Std B" panose="020B0700000000000000" pitchFamily="34" charset="-128"/>
              </a:rPr>
              <a:t>objetivo</a:t>
            </a:r>
          </a:p>
        </p:txBody>
      </p:sp>
    </p:spTree>
    <p:extLst>
      <p:ext uri="{BB962C8B-B14F-4D97-AF65-F5344CB8AC3E}">
        <p14:creationId xmlns:p14="http://schemas.microsoft.com/office/powerpoint/2010/main" val="291690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8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9"/>
          <p:cNvSpPr txBox="1"/>
          <p:nvPr/>
        </p:nvSpPr>
        <p:spPr>
          <a:xfrm>
            <a:off x="1021920" y="309957"/>
            <a:ext cx="5874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empecilhos para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iniciar | reiniciar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as atividades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021920" y="6325672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P4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</a:rPr>
              <a:t>O que falta para o(a) Sr.(a) iniciar/reiniciar suas atividades? (ESP-RU) P1.) O que falta para o(a) Sr.(a) iniciar suas atividades? (ESP-RU)</a:t>
            </a:r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2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781</a:t>
            </a:r>
          </a:p>
        </p:txBody>
      </p:sp>
      <p:grpSp>
        <p:nvGrpSpPr>
          <p:cNvPr id="64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6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6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51" name="Gráfico 50"/>
          <p:cNvGraphicFramePr/>
          <p:nvPr>
            <p:extLst>
              <p:ext uri="{D42A27DB-BD31-4B8C-83A1-F6EECF244321}">
                <p14:modId xmlns:p14="http://schemas.microsoft.com/office/powerpoint/2010/main" val="1460693634"/>
              </p:ext>
            </p:extLst>
          </p:nvPr>
        </p:nvGraphicFramePr>
        <p:xfrm>
          <a:off x="4435512" y="1454497"/>
          <a:ext cx="3255376" cy="39176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2" name="Tabela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620593"/>
              </p:ext>
            </p:extLst>
          </p:nvPr>
        </p:nvGraphicFramePr>
        <p:xfrm>
          <a:off x="1021920" y="1589222"/>
          <a:ext cx="3483418" cy="360900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4834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empecilhos diversos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economia voltar a melhorar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local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licenças | documentação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clientes/serviços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tempo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planejamento/iniciar o projeto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ajuda | apoio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falta nada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encontrar uma oportunidade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diminuir a carga tributária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decidir o porte e o ramo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4" name="CaixaDeTexto 53"/>
          <p:cNvSpPr txBox="1"/>
          <p:nvPr/>
        </p:nvSpPr>
        <p:spPr>
          <a:xfrm>
            <a:off x="7179776" y="2678532"/>
            <a:ext cx="4022812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pouco mais de 1 em cada 2 empecilhos (54%) citados pelos empreendedores se concentram em duas únicas justificativas (‘dinheiro’ e ‘economia melhorar’)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(p4) </a:t>
            </a:r>
          </a:p>
          <a:p>
            <a:pPr>
              <a:buClr>
                <a:schemeClr val="accent2">
                  <a:lumMod val="60000"/>
                  <a:lumOff val="40000"/>
                </a:schemeClr>
              </a:buClr>
            </a:pP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esses dois empecilhos foram os mais citados pelas EPP (68%) e pelos não optantes (59%).</a:t>
            </a:r>
          </a:p>
        </p:txBody>
      </p:sp>
    </p:spTree>
    <p:extLst>
      <p:ext uri="{BB962C8B-B14F-4D97-AF65-F5344CB8AC3E}">
        <p14:creationId xmlns:p14="http://schemas.microsoft.com/office/powerpoint/2010/main" val="429510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</p:childTnLst>
        </p:cTn>
      </p:par>
    </p:tnLst>
    <p:bldLst>
      <p:bldP spid="2" grpId="0"/>
      <p:bldP spid="12" grpId="0"/>
      <p:bldP spid="12" grpId="1"/>
      <p:bldGraphic spid="51" grpId="0">
        <p:bldAsOne/>
      </p:bldGraphic>
      <p:bldP spid="5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9"/>
          <p:cNvSpPr txBox="1"/>
          <p:nvPr/>
        </p:nvSpPr>
        <p:spPr>
          <a:xfrm>
            <a:off x="1021920" y="309957"/>
            <a:ext cx="5874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empecilhos para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iniciar | reiniciar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as atividades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021920" y="6304049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</a:rPr>
              <a:t>P4</a:t>
            </a:r>
            <a:r>
              <a:rPr lang="pt-BR" sz="1100" b="1" dirty="0">
                <a:solidFill>
                  <a:srgbClr val="00B0F0"/>
                </a:solidFill>
              </a:rPr>
              <a:t> </a:t>
            </a:r>
            <a:r>
              <a:rPr lang="pt-BR" sz="1100" dirty="0">
                <a:solidFill>
                  <a:schemeClr val="bg1"/>
                </a:solidFill>
              </a:rPr>
              <a:t>O que falta para o(a) Sr.(a) iniciar/reiniciar suas atividades? (ESP-RU) P1.) O que falta para o(a) Sr.(a) iniciar suas atividades? (ESP-RU)</a:t>
            </a:r>
          </a:p>
        </p:txBody>
      </p: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571840"/>
              </p:ext>
            </p:extLst>
          </p:nvPr>
        </p:nvGraphicFramePr>
        <p:xfrm>
          <a:off x="717120" y="1816911"/>
          <a:ext cx="3483418" cy="360900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4834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empecilhos diversos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economia voltar a melhorar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local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licenças | documentação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clientes/serviços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tempo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planejamento/iniciar o projeto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ajuda | apoio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falta nada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encontrar uma oportunidade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diminuir a carga tributária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decidir o porte e o ramo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6218920"/>
              </p:ext>
            </p:extLst>
          </p:nvPr>
        </p:nvGraphicFramePr>
        <p:xfrm>
          <a:off x="4461334" y="1816911"/>
          <a:ext cx="1469566" cy="360900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734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34783">
                  <a:extLst>
                    <a:ext uri="{9D8B030D-6E8A-4147-A177-3AD203B41FA5}">
                      <a16:colId xmlns="" xmlns:a16="http://schemas.microsoft.com/office/drawing/2014/main" val="815820161"/>
                    </a:ext>
                  </a:extLst>
                </a:gridCol>
              </a:tblGrid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26" name="Tabela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3116013"/>
              </p:ext>
            </p:extLst>
          </p:nvPr>
        </p:nvGraphicFramePr>
        <p:xfrm>
          <a:off x="6896100" y="1816911"/>
          <a:ext cx="1469566" cy="360900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734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34783">
                  <a:extLst>
                    <a:ext uri="{9D8B030D-6E8A-4147-A177-3AD203B41FA5}">
                      <a16:colId xmlns="" xmlns:a16="http://schemas.microsoft.com/office/drawing/2014/main" val="815820161"/>
                    </a:ext>
                  </a:extLst>
                </a:gridCol>
              </a:tblGrid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28" name="Tabela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6470897"/>
              </p:ext>
            </p:extLst>
          </p:nvPr>
        </p:nvGraphicFramePr>
        <p:xfrm>
          <a:off x="9211592" y="1816911"/>
          <a:ext cx="1469566" cy="360900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734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34783">
                  <a:extLst>
                    <a:ext uri="{9D8B030D-6E8A-4147-A177-3AD203B41FA5}">
                      <a16:colId xmlns="" xmlns:a16="http://schemas.microsoft.com/office/drawing/2014/main" val="815820161"/>
                    </a:ext>
                  </a:extLst>
                </a:gridCol>
              </a:tblGrid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29" name="Tabe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0319912"/>
              </p:ext>
            </p:extLst>
          </p:nvPr>
        </p:nvGraphicFramePr>
        <p:xfrm>
          <a:off x="4499430" y="5605376"/>
          <a:ext cx="6233320" cy="2137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9165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7916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79165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79165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79165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79165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79165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79165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21370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900" b="0" i="0" u="none" strike="noStrike" kern="120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900" b="0" i="0" u="none" strike="noStrike" kern="120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30" name="Tabela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292069"/>
              </p:ext>
            </p:extLst>
          </p:nvPr>
        </p:nvGraphicFramePr>
        <p:xfrm>
          <a:off x="4461333" y="1230605"/>
          <a:ext cx="637176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647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9647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9647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9647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9647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96470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796470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796470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31" name="+ informações"/>
          <p:cNvGrpSpPr/>
          <p:nvPr/>
        </p:nvGrpSpPr>
        <p:grpSpPr>
          <a:xfrm>
            <a:off x="10606769" y="673977"/>
            <a:ext cx="1402473" cy="346249"/>
            <a:chOff x="7300120" y="5125288"/>
            <a:chExt cx="1748287" cy="431624"/>
          </a:xfrm>
        </p:grpSpPr>
        <p:sp>
          <p:nvSpPr>
            <p:cNvPr id="3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40" name="CaixaDeTexto 39"/>
          <p:cNvSpPr txBox="1"/>
          <p:nvPr/>
        </p:nvSpPr>
        <p:spPr>
          <a:xfrm>
            <a:off x="3711302" y="5575101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3502711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40" grpId="0"/>
      <p:bldP spid="40" grpId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9"/>
          <p:cNvSpPr txBox="1"/>
          <p:nvPr/>
        </p:nvSpPr>
        <p:spPr>
          <a:xfrm>
            <a:off x="1021920" y="309957"/>
            <a:ext cx="5874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empecilhos para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iniciar | reiniciar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as atividades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021920" y="6304049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</a:rPr>
              <a:t>P4</a:t>
            </a:r>
            <a:r>
              <a:rPr lang="pt-BR" sz="1100" b="1" dirty="0">
                <a:solidFill>
                  <a:srgbClr val="00B0F0"/>
                </a:solidFill>
              </a:rPr>
              <a:t> </a:t>
            </a:r>
            <a:r>
              <a:rPr lang="pt-BR" sz="1100" dirty="0">
                <a:solidFill>
                  <a:schemeClr val="bg1"/>
                </a:solidFill>
              </a:rPr>
              <a:t>O que falta para o(a) Sr.(a) iniciar/reiniciar suas atividades? (ESP-RU) P1.) O que falta para o(a) Sr.(a) iniciar suas atividades? (ESP-RU)</a:t>
            </a:r>
          </a:p>
        </p:txBody>
      </p: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2681184"/>
              </p:ext>
            </p:extLst>
          </p:nvPr>
        </p:nvGraphicFramePr>
        <p:xfrm>
          <a:off x="8779318" y="1546485"/>
          <a:ext cx="2844945" cy="38022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401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8288101"/>
              </p:ext>
            </p:extLst>
          </p:nvPr>
        </p:nvGraphicFramePr>
        <p:xfrm>
          <a:off x="8790348" y="1222074"/>
          <a:ext cx="2833915" cy="2953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29533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27" name="+ informações"/>
          <p:cNvGrpSpPr/>
          <p:nvPr/>
        </p:nvGrpSpPr>
        <p:grpSpPr>
          <a:xfrm>
            <a:off x="423037" y="5546923"/>
            <a:ext cx="1402473" cy="346249"/>
            <a:chOff x="7300120" y="5125288"/>
            <a:chExt cx="1748287" cy="431624"/>
          </a:xfrm>
        </p:grpSpPr>
        <p:sp>
          <p:nvSpPr>
            <p:cNvPr id="28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9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0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1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2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3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4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5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36" name="Tabela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5161021"/>
              </p:ext>
            </p:extLst>
          </p:nvPr>
        </p:nvGraphicFramePr>
        <p:xfrm>
          <a:off x="8780392" y="5363431"/>
          <a:ext cx="2833915" cy="52974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529741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8356457" y="5504233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6424489"/>
              </p:ext>
            </p:extLst>
          </p:nvPr>
        </p:nvGraphicFramePr>
        <p:xfrm>
          <a:off x="5219700" y="1546487"/>
          <a:ext cx="3483418" cy="380021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4834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dinheiro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empecilhos diversos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 economia voltar a melhorar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local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licenças | documentação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clientes/serviços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tempo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planejamento/iniciar o projeto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ajuda | apoio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falta nada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encontrar uma oportunidade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diminuir a carga tributária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9232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decidir o porte e o ramo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0" name="CaixaDeTexto 39"/>
          <p:cNvSpPr txBox="1"/>
          <p:nvPr/>
        </p:nvSpPr>
        <p:spPr>
          <a:xfrm>
            <a:off x="439340" y="2067507"/>
            <a:ext cx="4168171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esses mesmos dois empecilhos (‘dinheiro’ e ‘economia melhorar’) são também os maiores nas regiões Sul e Norte e estão entre os três maiores nas demais regiões, sugerindo tratar-se de uma dificuldade nacional e não regional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(p4)</a:t>
            </a:r>
          </a:p>
        </p:txBody>
      </p:sp>
    </p:spTree>
    <p:extLst>
      <p:ext uri="{BB962C8B-B14F-4D97-AF65-F5344CB8AC3E}">
        <p14:creationId xmlns:p14="http://schemas.microsoft.com/office/powerpoint/2010/main" val="3339008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  <p:bldLst>
      <p:bldP spid="37" grpId="0"/>
      <p:bldP spid="37" grpId="1"/>
      <p:bldP spid="4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escolaridade 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3" name="Retângulo 2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P5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sua escolaridade? (ESP-RU)</a:t>
            </a:r>
          </a:p>
        </p:txBody>
      </p:sp>
      <p:graphicFrame>
        <p:nvGraphicFramePr>
          <p:cNvPr id="6" name="Gráfico 5"/>
          <p:cNvGraphicFramePr/>
          <p:nvPr>
            <p:extLst>
              <p:ext uri="{D42A27DB-BD31-4B8C-83A1-F6EECF244321}">
                <p14:modId xmlns:p14="http://schemas.microsoft.com/office/powerpoint/2010/main" val="481761100"/>
              </p:ext>
            </p:extLst>
          </p:nvPr>
        </p:nvGraphicFramePr>
        <p:xfrm>
          <a:off x="440777" y="2082134"/>
          <a:ext cx="5566229" cy="35306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3" name="Freeform 6"/>
          <p:cNvSpPr>
            <a:spLocks noEditPoints="1"/>
          </p:cNvSpPr>
          <p:nvPr/>
        </p:nvSpPr>
        <p:spPr bwMode="auto">
          <a:xfrm>
            <a:off x="811563" y="1187688"/>
            <a:ext cx="1509273" cy="715574"/>
          </a:xfrm>
          <a:custGeom>
            <a:avLst/>
            <a:gdLst>
              <a:gd name="T0" fmla="*/ 782 w 3999"/>
              <a:gd name="T1" fmla="*/ 1242 h 1896"/>
              <a:gd name="T2" fmla="*/ 757 w 3999"/>
              <a:gd name="T3" fmla="*/ 1267 h 1896"/>
              <a:gd name="T4" fmla="*/ 757 w 3999"/>
              <a:gd name="T5" fmla="*/ 1303 h 1896"/>
              <a:gd name="T6" fmla="*/ 782 w 3999"/>
              <a:gd name="T7" fmla="*/ 1329 h 1896"/>
              <a:gd name="T8" fmla="*/ 818 w 3999"/>
              <a:gd name="T9" fmla="*/ 1329 h 1896"/>
              <a:gd name="T10" fmla="*/ 842 w 3999"/>
              <a:gd name="T11" fmla="*/ 1303 h 1896"/>
              <a:gd name="T12" fmla="*/ 842 w 3999"/>
              <a:gd name="T13" fmla="*/ 1267 h 1896"/>
              <a:gd name="T14" fmla="*/ 818 w 3999"/>
              <a:gd name="T15" fmla="*/ 1242 h 1896"/>
              <a:gd name="T16" fmla="*/ 1138 w 3999"/>
              <a:gd name="T17" fmla="*/ 1008 h 1896"/>
              <a:gd name="T18" fmla="*/ 1221 w 3999"/>
              <a:gd name="T19" fmla="*/ 1431 h 1896"/>
              <a:gd name="T20" fmla="*/ 1392 w 3999"/>
              <a:gd name="T21" fmla="*/ 1532 h 1896"/>
              <a:gd name="T22" fmla="*/ 1572 w 3999"/>
              <a:gd name="T23" fmla="*/ 1605 h 1896"/>
              <a:gd name="T24" fmla="*/ 1755 w 3999"/>
              <a:gd name="T25" fmla="*/ 1652 h 1896"/>
              <a:gd name="T26" fmla="*/ 1942 w 3999"/>
              <a:gd name="T27" fmla="*/ 1671 h 1896"/>
              <a:gd name="T28" fmla="*/ 2130 w 3999"/>
              <a:gd name="T29" fmla="*/ 1665 h 1896"/>
              <a:gd name="T30" fmla="*/ 2316 w 3999"/>
              <a:gd name="T31" fmla="*/ 1631 h 1896"/>
              <a:gd name="T32" fmla="*/ 2496 w 3999"/>
              <a:gd name="T33" fmla="*/ 1572 h 1896"/>
              <a:gd name="T34" fmla="*/ 2672 w 3999"/>
              <a:gd name="T35" fmla="*/ 1484 h 1896"/>
              <a:gd name="T36" fmla="*/ 2839 w 3999"/>
              <a:gd name="T37" fmla="*/ 1371 h 1896"/>
              <a:gd name="T38" fmla="*/ 2839 w 3999"/>
              <a:gd name="T39" fmla="*/ 1015 h 1896"/>
              <a:gd name="T40" fmla="*/ 1138 w 3999"/>
              <a:gd name="T41" fmla="*/ 1008 h 1896"/>
              <a:gd name="T42" fmla="*/ 396 w 3999"/>
              <a:gd name="T43" fmla="*/ 586 h 1896"/>
              <a:gd name="T44" fmla="*/ 1987 w 3999"/>
              <a:gd name="T45" fmla="*/ 515 h 1896"/>
              <a:gd name="T46" fmla="*/ 1047 w 3999"/>
              <a:gd name="T47" fmla="*/ 837 h 1896"/>
              <a:gd name="T48" fmla="*/ 3603 w 3999"/>
              <a:gd name="T49" fmla="*/ 586 h 1896"/>
              <a:gd name="T50" fmla="*/ 1999 w 3999"/>
              <a:gd name="T51" fmla="*/ 0 h 1896"/>
              <a:gd name="T52" fmla="*/ 2017 w 3999"/>
              <a:gd name="T53" fmla="*/ 5 h 1896"/>
              <a:gd name="T54" fmla="*/ 2964 w 3999"/>
              <a:gd name="T55" fmla="*/ 968 h 1896"/>
              <a:gd name="T56" fmla="*/ 2941 w 3999"/>
              <a:gd name="T57" fmla="*/ 1450 h 1896"/>
              <a:gd name="T58" fmla="*/ 2780 w 3999"/>
              <a:gd name="T59" fmla="*/ 1566 h 1896"/>
              <a:gd name="T60" fmla="*/ 2613 w 3999"/>
              <a:gd name="T61" fmla="*/ 1657 h 1896"/>
              <a:gd name="T62" fmla="*/ 2439 w 3999"/>
              <a:gd name="T63" fmla="*/ 1726 h 1896"/>
              <a:gd name="T64" fmla="*/ 2261 w 3999"/>
              <a:gd name="T65" fmla="*/ 1772 h 1896"/>
              <a:gd name="T66" fmla="*/ 2080 w 3999"/>
              <a:gd name="T67" fmla="*/ 1795 h 1896"/>
              <a:gd name="T68" fmla="*/ 1898 w 3999"/>
              <a:gd name="T69" fmla="*/ 1795 h 1896"/>
              <a:gd name="T70" fmla="*/ 1717 w 3999"/>
              <a:gd name="T71" fmla="*/ 1772 h 1896"/>
              <a:gd name="T72" fmla="*/ 1539 w 3999"/>
              <a:gd name="T73" fmla="*/ 1726 h 1896"/>
              <a:gd name="T74" fmla="*/ 1364 w 3999"/>
              <a:gd name="T75" fmla="*/ 1657 h 1896"/>
              <a:gd name="T76" fmla="*/ 1197 w 3999"/>
              <a:gd name="T77" fmla="*/ 1566 h 1896"/>
              <a:gd name="T78" fmla="*/ 1036 w 3999"/>
              <a:gd name="T79" fmla="*/ 1450 h 1896"/>
              <a:gd name="T80" fmla="*/ 1013 w 3999"/>
              <a:gd name="T81" fmla="*/ 959 h 1896"/>
              <a:gd name="T82" fmla="*/ 863 w 3999"/>
              <a:gd name="T83" fmla="*/ 1126 h 1896"/>
              <a:gd name="T84" fmla="*/ 919 w 3999"/>
              <a:gd name="T85" fmla="*/ 1162 h 1896"/>
              <a:gd name="T86" fmla="*/ 958 w 3999"/>
              <a:gd name="T87" fmla="*/ 1217 h 1896"/>
              <a:gd name="T88" fmla="*/ 972 w 3999"/>
              <a:gd name="T89" fmla="*/ 1285 h 1896"/>
              <a:gd name="T90" fmla="*/ 958 w 3999"/>
              <a:gd name="T91" fmla="*/ 1353 h 1896"/>
              <a:gd name="T92" fmla="*/ 919 w 3999"/>
              <a:gd name="T93" fmla="*/ 1409 h 1896"/>
              <a:gd name="T94" fmla="*/ 863 w 3999"/>
              <a:gd name="T95" fmla="*/ 1445 h 1896"/>
              <a:gd name="T96" fmla="*/ 737 w 3999"/>
              <a:gd name="T97" fmla="*/ 1896 h 1896"/>
              <a:gd name="T98" fmla="*/ 708 w 3999"/>
              <a:gd name="T99" fmla="*/ 1429 h 1896"/>
              <a:gd name="T100" fmla="*/ 659 w 3999"/>
              <a:gd name="T101" fmla="*/ 1383 h 1896"/>
              <a:gd name="T102" fmla="*/ 631 w 3999"/>
              <a:gd name="T103" fmla="*/ 1320 h 1896"/>
              <a:gd name="T104" fmla="*/ 631 w 3999"/>
              <a:gd name="T105" fmla="*/ 1250 h 1896"/>
              <a:gd name="T106" fmla="*/ 659 w 3999"/>
              <a:gd name="T107" fmla="*/ 1188 h 1896"/>
              <a:gd name="T108" fmla="*/ 708 w 3999"/>
              <a:gd name="T109" fmla="*/ 1140 h 1896"/>
              <a:gd name="T110" fmla="*/ 737 w 3999"/>
              <a:gd name="T111" fmla="*/ 852 h 1896"/>
              <a:gd name="T112" fmla="*/ 1999 w 3999"/>
              <a:gd name="T113" fmla="*/ 0 h 1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999" h="1896">
                <a:moveTo>
                  <a:pt x="800" y="1239"/>
                </a:moveTo>
                <a:lnTo>
                  <a:pt x="782" y="1242"/>
                </a:lnTo>
                <a:lnTo>
                  <a:pt x="767" y="1252"/>
                </a:lnTo>
                <a:lnTo>
                  <a:pt x="757" y="1267"/>
                </a:lnTo>
                <a:lnTo>
                  <a:pt x="754" y="1285"/>
                </a:lnTo>
                <a:lnTo>
                  <a:pt x="757" y="1303"/>
                </a:lnTo>
                <a:lnTo>
                  <a:pt x="767" y="1318"/>
                </a:lnTo>
                <a:lnTo>
                  <a:pt x="782" y="1329"/>
                </a:lnTo>
                <a:lnTo>
                  <a:pt x="800" y="1332"/>
                </a:lnTo>
                <a:lnTo>
                  <a:pt x="818" y="1329"/>
                </a:lnTo>
                <a:lnTo>
                  <a:pt x="833" y="1318"/>
                </a:lnTo>
                <a:lnTo>
                  <a:pt x="842" y="1303"/>
                </a:lnTo>
                <a:lnTo>
                  <a:pt x="846" y="1285"/>
                </a:lnTo>
                <a:lnTo>
                  <a:pt x="842" y="1267"/>
                </a:lnTo>
                <a:lnTo>
                  <a:pt x="833" y="1252"/>
                </a:lnTo>
                <a:lnTo>
                  <a:pt x="818" y="1242"/>
                </a:lnTo>
                <a:lnTo>
                  <a:pt x="800" y="1239"/>
                </a:lnTo>
                <a:close/>
                <a:moveTo>
                  <a:pt x="1138" y="1008"/>
                </a:moveTo>
                <a:lnTo>
                  <a:pt x="1138" y="1371"/>
                </a:lnTo>
                <a:lnTo>
                  <a:pt x="1221" y="1431"/>
                </a:lnTo>
                <a:lnTo>
                  <a:pt x="1306" y="1484"/>
                </a:lnTo>
                <a:lnTo>
                  <a:pt x="1392" y="1532"/>
                </a:lnTo>
                <a:lnTo>
                  <a:pt x="1481" y="1572"/>
                </a:lnTo>
                <a:lnTo>
                  <a:pt x="1572" y="1605"/>
                </a:lnTo>
                <a:lnTo>
                  <a:pt x="1663" y="1631"/>
                </a:lnTo>
                <a:lnTo>
                  <a:pt x="1755" y="1652"/>
                </a:lnTo>
                <a:lnTo>
                  <a:pt x="1848" y="1665"/>
                </a:lnTo>
                <a:lnTo>
                  <a:pt x="1942" y="1671"/>
                </a:lnTo>
                <a:lnTo>
                  <a:pt x="2035" y="1671"/>
                </a:lnTo>
                <a:lnTo>
                  <a:pt x="2130" y="1665"/>
                </a:lnTo>
                <a:lnTo>
                  <a:pt x="2222" y="1652"/>
                </a:lnTo>
                <a:lnTo>
                  <a:pt x="2316" y="1631"/>
                </a:lnTo>
                <a:lnTo>
                  <a:pt x="2407" y="1605"/>
                </a:lnTo>
                <a:lnTo>
                  <a:pt x="2496" y="1572"/>
                </a:lnTo>
                <a:lnTo>
                  <a:pt x="2585" y="1532"/>
                </a:lnTo>
                <a:lnTo>
                  <a:pt x="2672" y="1484"/>
                </a:lnTo>
                <a:lnTo>
                  <a:pt x="2756" y="1431"/>
                </a:lnTo>
                <a:lnTo>
                  <a:pt x="2839" y="1371"/>
                </a:lnTo>
                <a:lnTo>
                  <a:pt x="2839" y="1371"/>
                </a:lnTo>
                <a:lnTo>
                  <a:pt x="2839" y="1015"/>
                </a:lnTo>
                <a:lnTo>
                  <a:pt x="1999" y="1340"/>
                </a:lnTo>
                <a:lnTo>
                  <a:pt x="1138" y="1008"/>
                </a:lnTo>
                <a:close/>
                <a:moveTo>
                  <a:pt x="1999" y="131"/>
                </a:moveTo>
                <a:lnTo>
                  <a:pt x="396" y="586"/>
                </a:lnTo>
                <a:lnTo>
                  <a:pt x="833" y="755"/>
                </a:lnTo>
                <a:lnTo>
                  <a:pt x="1987" y="515"/>
                </a:lnTo>
                <a:lnTo>
                  <a:pt x="2012" y="638"/>
                </a:lnTo>
                <a:lnTo>
                  <a:pt x="1047" y="837"/>
                </a:lnTo>
                <a:lnTo>
                  <a:pt x="1999" y="1206"/>
                </a:lnTo>
                <a:lnTo>
                  <a:pt x="3603" y="586"/>
                </a:lnTo>
                <a:lnTo>
                  <a:pt x="1999" y="131"/>
                </a:lnTo>
                <a:close/>
                <a:moveTo>
                  <a:pt x="1999" y="0"/>
                </a:moveTo>
                <a:lnTo>
                  <a:pt x="1999" y="0"/>
                </a:lnTo>
                <a:lnTo>
                  <a:pt x="2017" y="5"/>
                </a:lnTo>
                <a:lnTo>
                  <a:pt x="3999" y="568"/>
                </a:lnTo>
                <a:lnTo>
                  <a:pt x="2964" y="968"/>
                </a:lnTo>
                <a:lnTo>
                  <a:pt x="2964" y="1431"/>
                </a:lnTo>
                <a:lnTo>
                  <a:pt x="2941" y="1450"/>
                </a:lnTo>
                <a:lnTo>
                  <a:pt x="2862" y="1511"/>
                </a:lnTo>
                <a:lnTo>
                  <a:pt x="2780" y="1566"/>
                </a:lnTo>
                <a:lnTo>
                  <a:pt x="2698" y="1614"/>
                </a:lnTo>
                <a:lnTo>
                  <a:pt x="2613" y="1657"/>
                </a:lnTo>
                <a:lnTo>
                  <a:pt x="2527" y="1694"/>
                </a:lnTo>
                <a:lnTo>
                  <a:pt x="2439" y="1726"/>
                </a:lnTo>
                <a:lnTo>
                  <a:pt x="2351" y="1753"/>
                </a:lnTo>
                <a:lnTo>
                  <a:pt x="2261" y="1772"/>
                </a:lnTo>
                <a:lnTo>
                  <a:pt x="2170" y="1787"/>
                </a:lnTo>
                <a:lnTo>
                  <a:pt x="2080" y="1795"/>
                </a:lnTo>
                <a:lnTo>
                  <a:pt x="1989" y="1798"/>
                </a:lnTo>
                <a:lnTo>
                  <a:pt x="1898" y="1795"/>
                </a:lnTo>
                <a:lnTo>
                  <a:pt x="1807" y="1787"/>
                </a:lnTo>
                <a:lnTo>
                  <a:pt x="1717" y="1772"/>
                </a:lnTo>
                <a:lnTo>
                  <a:pt x="1627" y="1753"/>
                </a:lnTo>
                <a:lnTo>
                  <a:pt x="1539" y="1726"/>
                </a:lnTo>
                <a:lnTo>
                  <a:pt x="1450" y="1694"/>
                </a:lnTo>
                <a:lnTo>
                  <a:pt x="1364" y="1657"/>
                </a:lnTo>
                <a:lnTo>
                  <a:pt x="1279" y="1614"/>
                </a:lnTo>
                <a:lnTo>
                  <a:pt x="1197" y="1566"/>
                </a:lnTo>
                <a:lnTo>
                  <a:pt x="1115" y="1511"/>
                </a:lnTo>
                <a:lnTo>
                  <a:pt x="1036" y="1450"/>
                </a:lnTo>
                <a:lnTo>
                  <a:pt x="1013" y="1431"/>
                </a:lnTo>
                <a:lnTo>
                  <a:pt x="1013" y="959"/>
                </a:lnTo>
                <a:lnTo>
                  <a:pt x="863" y="901"/>
                </a:lnTo>
                <a:lnTo>
                  <a:pt x="863" y="1126"/>
                </a:lnTo>
                <a:lnTo>
                  <a:pt x="892" y="1140"/>
                </a:lnTo>
                <a:lnTo>
                  <a:pt x="919" y="1162"/>
                </a:lnTo>
                <a:lnTo>
                  <a:pt x="941" y="1188"/>
                </a:lnTo>
                <a:lnTo>
                  <a:pt x="958" y="1217"/>
                </a:lnTo>
                <a:lnTo>
                  <a:pt x="968" y="1250"/>
                </a:lnTo>
                <a:lnTo>
                  <a:pt x="972" y="1285"/>
                </a:lnTo>
                <a:lnTo>
                  <a:pt x="968" y="1320"/>
                </a:lnTo>
                <a:lnTo>
                  <a:pt x="958" y="1353"/>
                </a:lnTo>
                <a:lnTo>
                  <a:pt x="941" y="1383"/>
                </a:lnTo>
                <a:lnTo>
                  <a:pt x="919" y="1409"/>
                </a:lnTo>
                <a:lnTo>
                  <a:pt x="892" y="1429"/>
                </a:lnTo>
                <a:lnTo>
                  <a:pt x="863" y="1445"/>
                </a:lnTo>
                <a:lnTo>
                  <a:pt x="863" y="1896"/>
                </a:lnTo>
                <a:lnTo>
                  <a:pt x="737" y="1896"/>
                </a:lnTo>
                <a:lnTo>
                  <a:pt x="737" y="1445"/>
                </a:lnTo>
                <a:lnTo>
                  <a:pt x="708" y="1429"/>
                </a:lnTo>
                <a:lnTo>
                  <a:pt x="681" y="1409"/>
                </a:lnTo>
                <a:lnTo>
                  <a:pt x="659" y="1383"/>
                </a:lnTo>
                <a:lnTo>
                  <a:pt x="642" y="1353"/>
                </a:lnTo>
                <a:lnTo>
                  <a:pt x="631" y="1320"/>
                </a:lnTo>
                <a:lnTo>
                  <a:pt x="627" y="1285"/>
                </a:lnTo>
                <a:lnTo>
                  <a:pt x="631" y="1250"/>
                </a:lnTo>
                <a:lnTo>
                  <a:pt x="642" y="1217"/>
                </a:lnTo>
                <a:lnTo>
                  <a:pt x="659" y="1188"/>
                </a:lnTo>
                <a:lnTo>
                  <a:pt x="681" y="1162"/>
                </a:lnTo>
                <a:lnTo>
                  <a:pt x="708" y="1140"/>
                </a:lnTo>
                <a:lnTo>
                  <a:pt x="737" y="1126"/>
                </a:lnTo>
                <a:lnTo>
                  <a:pt x="737" y="852"/>
                </a:lnTo>
                <a:lnTo>
                  <a:pt x="0" y="568"/>
                </a:lnTo>
                <a:lnTo>
                  <a:pt x="1999" y="0"/>
                </a:lnTo>
                <a:close/>
              </a:path>
            </a:pathLst>
          </a:custGeom>
          <a:solidFill>
            <a:srgbClr val="003399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64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1.719 </a:t>
            </a:r>
          </a:p>
        </p:txBody>
      </p:sp>
      <p:grpSp>
        <p:nvGrpSpPr>
          <p:cNvPr id="65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66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6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74" name="CaixaDeTexto 73"/>
          <p:cNvSpPr txBox="1"/>
          <p:nvPr/>
        </p:nvSpPr>
        <p:spPr>
          <a:xfrm>
            <a:off x="8013477" y="1733518"/>
            <a:ext cx="3562621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/>
              <a:t>surpreende que pouco mais de 1 em cada 2 desses empreendedores (~52%) que não está com a empresa em atividade normal tenha o ensino ‘superior completo’ ou ‘pós-graduação’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(p5)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8013476" y="3850268"/>
            <a:ext cx="356262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/>
              <a:t>algo que, de certa forma, sinaliza uma insuficiência apenas do ensino formal para uma prática empresarial de sucesso</a:t>
            </a:r>
            <a:endParaRPr lang="pt-BR" u="sng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8" name="Agrupar 7"/>
          <p:cNvGrpSpPr/>
          <p:nvPr/>
        </p:nvGrpSpPr>
        <p:grpSpPr>
          <a:xfrm>
            <a:off x="1021920" y="2038957"/>
            <a:ext cx="6751558" cy="3228502"/>
            <a:chOff x="605805" y="1926964"/>
            <a:chExt cx="6232848" cy="2983575"/>
          </a:xfrm>
        </p:grpSpPr>
        <p:sp>
          <p:nvSpPr>
            <p:cNvPr id="19" name="Retângulo 18"/>
            <p:cNvSpPr/>
            <p:nvPr/>
          </p:nvSpPr>
          <p:spPr>
            <a:xfrm>
              <a:off x="605805" y="2875835"/>
              <a:ext cx="5532664" cy="1186300"/>
            </a:xfrm>
            <a:prstGeom prst="rect">
              <a:avLst/>
            </a:prstGeom>
            <a:solidFill>
              <a:schemeClr val="accent2">
                <a:alpha val="10196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" name="Retângulo 19"/>
            <p:cNvSpPr/>
            <p:nvPr/>
          </p:nvSpPr>
          <p:spPr>
            <a:xfrm>
              <a:off x="605805" y="4025900"/>
              <a:ext cx="4189206" cy="884639"/>
            </a:xfrm>
            <a:prstGeom prst="rect">
              <a:avLst/>
            </a:prstGeom>
            <a:solidFill>
              <a:schemeClr val="accent1">
                <a:lumMod val="60000"/>
                <a:lumOff val="40000"/>
                <a:alpha val="10196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" name="Retângulo 20"/>
            <p:cNvSpPr/>
            <p:nvPr/>
          </p:nvSpPr>
          <p:spPr>
            <a:xfrm>
              <a:off x="605805" y="1926964"/>
              <a:ext cx="4189206" cy="901700"/>
            </a:xfrm>
            <a:prstGeom prst="rect">
              <a:avLst/>
            </a:prstGeom>
            <a:solidFill>
              <a:schemeClr val="accent1">
                <a:lumMod val="60000"/>
                <a:lumOff val="40000"/>
                <a:alpha val="10196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grpSp>
          <p:nvGrpSpPr>
            <p:cNvPr id="22" name="Agrupar 13"/>
            <p:cNvGrpSpPr/>
            <p:nvPr/>
          </p:nvGrpSpPr>
          <p:grpSpPr>
            <a:xfrm>
              <a:off x="4502106" y="1936488"/>
              <a:ext cx="1057493" cy="901700"/>
              <a:chOff x="6362700" y="2216441"/>
              <a:chExt cx="1057493" cy="901700"/>
            </a:xfrm>
          </p:grpSpPr>
          <p:cxnSp>
            <p:nvCxnSpPr>
              <p:cNvPr id="33" name="Conector reto 32"/>
              <p:cNvCxnSpPr/>
              <p:nvPr/>
            </p:nvCxnSpPr>
            <p:spPr>
              <a:xfrm flipH="1">
                <a:off x="6362700" y="2216441"/>
                <a:ext cx="792000" cy="0"/>
              </a:xfrm>
              <a:prstGeom prst="line">
                <a:avLst/>
              </a:prstGeom>
              <a:ln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Conector reto 33"/>
              <p:cNvCxnSpPr/>
              <p:nvPr/>
            </p:nvCxnSpPr>
            <p:spPr>
              <a:xfrm flipH="1">
                <a:off x="6362700" y="3118141"/>
                <a:ext cx="792000" cy="0"/>
              </a:xfrm>
              <a:prstGeom prst="line">
                <a:avLst/>
              </a:prstGeom>
              <a:ln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Conector reto 34"/>
              <p:cNvCxnSpPr/>
              <p:nvPr/>
            </p:nvCxnSpPr>
            <p:spPr>
              <a:xfrm flipH="1" flipV="1">
                <a:off x="7154700" y="2216441"/>
                <a:ext cx="0" cy="900000"/>
              </a:xfrm>
              <a:prstGeom prst="line">
                <a:avLst/>
              </a:prstGeom>
              <a:ln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" name="Rectangle 17"/>
              <p:cNvSpPr>
                <a:spLocks noChangeArrowheads="1"/>
              </p:cNvSpPr>
              <p:nvPr/>
            </p:nvSpPr>
            <p:spPr bwMode="auto">
              <a:xfrm>
                <a:off x="6758700" y="2456382"/>
                <a:ext cx="661493" cy="45508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t-BR" altLang="pt-BR" sz="3200" b="1" i="0" u="none" strike="noStrike" cap="none" normalizeH="0" baseline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latin typeface="+mn-lt"/>
                    <a:cs typeface="Arial" pitchFamily="34" charset="0"/>
                  </a:rPr>
                  <a:t>11%</a:t>
                </a:r>
                <a:endParaRPr kumimoji="0" lang="pt-BR" altLang="pt-BR" sz="36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</p:grpSp>
        <p:grpSp>
          <p:nvGrpSpPr>
            <p:cNvPr id="23" name="Agrupar 14"/>
            <p:cNvGrpSpPr/>
            <p:nvPr/>
          </p:nvGrpSpPr>
          <p:grpSpPr>
            <a:xfrm>
              <a:off x="4502106" y="4040535"/>
              <a:ext cx="1057493" cy="867442"/>
              <a:chOff x="6362700" y="2216441"/>
              <a:chExt cx="1057493" cy="867442"/>
            </a:xfrm>
          </p:grpSpPr>
          <p:cxnSp>
            <p:nvCxnSpPr>
              <p:cNvPr id="29" name="Conector reto 28"/>
              <p:cNvCxnSpPr/>
              <p:nvPr/>
            </p:nvCxnSpPr>
            <p:spPr>
              <a:xfrm flipH="1">
                <a:off x="6362700" y="2216441"/>
                <a:ext cx="792000" cy="0"/>
              </a:xfrm>
              <a:prstGeom prst="line">
                <a:avLst/>
              </a:prstGeom>
              <a:ln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Conector reto 29"/>
              <p:cNvCxnSpPr/>
              <p:nvPr/>
            </p:nvCxnSpPr>
            <p:spPr>
              <a:xfrm flipH="1">
                <a:off x="6362700" y="3083883"/>
                <a:ext cx="792000" cy="0"/>
              </a:xfrm>
              <a:prstGeom prst="line">
                <a:avLst/>
              </a:prstGeom>
              <a:ln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Conector reto 30"/>
              <p:cNvCxnSpPr/>
              <p:nvPr/>
            </p:nvCxnSpPr>
            <p:spPr>
              <a:xfrm flipH="1" flipV="1">
                <a:off x="7154700" y="2216441"/>
                <a:ext cx="0" cy="841606"/>
              </a:xfrm>
              <a:prstGeom prst="line">
                <a:avLst/>
              </a:prstGeom>
              <a:ln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" name="Rectangle 17"/>
              <p:cNvSpPr>
                <a:spLocks noChangeArrowheads="1"/>
              </p:cNvSpPr>
              <p:nvPr/>
            </p:nvSpPr>
            <p:spPr bwMode="auto">
              <a:xfrm>
                <a:off x="6758700" y="2456382"/>
                <a:ext cx="661493" cy="45508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t-BR" altLang="pt-BR" sz="3200" b="1" i="0" u="none" strike="noStrike" cap="none" normalizeH="0" baseline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latin typeface="+mn-lt"/>
                    <a:cs typeface="Arial" pitchFamily="34" charset="0"/>
                  </a:rPr>
                  <a:t>61%</a:t>
                </a:r>
                <a:endParaRPr kumimoji="0" lang="pt-BR" altLang="pt-BR" sz="36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</p:grpSp>
        <p:grpSp>
          <p:nvGrpSpPr>
            <p:cNvPr id="24" name="Agrupar 15"/>
            <p:cNvGrpSpPr/>
            <p:nvPr/>
          </p:nvGrpSpPr>
          <p:grpSpPr>
            <a:xfrm>
              <a:off x="5781160" y="2828664"/>
              <a:ext cx="1057493" cy="1203325"/>
              <a:chOff x="6362700" y="2216441"/>
              <a:chExt cx="1057493" cy="1203325"/>
            </a:xfrm>
          </p:grpSpPr>
          <p:cxnSp>
            <p:nvCxnSpPr>
              <p:cNvPr id="25" name="Conector reto 24"/>
              <p:cNvCxnSpPr/>
              <p:nvPr/>
            </p:nvCxnSpPr>
            <p:spPr>
              <a:xfrm flipH="1">
                <a:off x="6362700" y="2216441"/>
                <a:ext cx="792000" cy="0"/>
              </a:xfrm>
              <a:prstGeom prst="line">
                <a:avLst/>
              </a:prstGeom>
              <a:ln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Conector reto 25"/>
              <p:cNvCxnSpPr/>
              <p:nvPr/>
            </p:nvCxnSpPr>
            <p:spPr>
              <a:xfrm flipH="1">
                <a:off x="6362700" y="3419766"/>
                <a:ext cx="792000" cy="0"/>
              </a:xfrm>
              <a:prstGeom prst="line">
                <a:avLst/>
              </a:prstGeom>
              <a:ln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Conector reto 26"/>
              <p:cNvCxnSpPr/>
              <p:nvPr/>
            </p:nvCxnSpPr>
            <p:spPr>
              <a:xfrm flipH="1" flipV="1">
                <a:off x="7154700" y="2216441"/>
                <a:ext cx="0" cy="1188000"/>
              </a:xfrm>
              <a:prstGeom prst="line">
                <a:avLst/>
              </a:prstGeom>
              <a:ln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" name="Rectangle 17"/>
              <p:cNvSpPr>
                <a:spLocks noChangeArrowheads="1"/>
              </p:cNvSpPr>
              <p:nvPr/>
            </p:nvSpPr>
            <p:spPr bwMode="auto">
              <a:xfrm>
                <a:off x="6758700" y="2570682"/>
                <a:ext cx="661493" cy="45508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t-BR" altLang="pt-BR" sz="3200" b="1" i="0" u="none" strike="noStrike" cap="none" normalizeH="0" baseline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latin typeface="+mn-lt"/>
                    <a:cs typeface="Arial" pitchFamily="34" charset="0"/>
                  </a:rPr>
                  <a:t>28%</a:t>
                </a:r>
                <a:endParaRPr kumimoji="0" lang="pt-BR" altLang="pt-BR" sz="3600" b="1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744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</p:childTnLst>
        </p:cTn>
      </p:par>
    </p:tnLst>
    <p:bldLst>
      <p:bldP spid="2" grpId="0"/>
      <p:bldGraphic spid="6" grpId="0">
        <p:bldAsOne/>
      </p:bldGraphic>
      <p:bldP spid="63" grpId="0" animBg="1"/>
      <p:bldP spid="64" grpId="0"/>
      <p:bldP spid="64" grpId="1"/>
      <p:bldP spid="74" grpId="0"/>
      <p:bldP spid="1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escolaridade 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P5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sua escolaridade? (ESP-RU)</a:t>
            </a:r>
          </a:p>
        </p:txBody>
      </p:sp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0098266"/>
              </p:ext>
            </p:extLst>
          </p:nvPr>
        </p:nvGraphicFramePr>
        <p:xfrm>
          <a:off x="3798889" y="5198370"/>
          <a:ext cx="6205336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5667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7566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7566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75667">
                  <a:extLst>
                    <a:ext uri="{9D8B030D-6E8A-4147-A177-3AD203B41FA5}">
                      <a16:colId xmlns="" xmlns:a16="http://schemas.microsoft.com/office/drawing/2014/main" val="736777207"/>
                    </a:ext>
                  </a:extLst>
                </a:gridCol>
                <a:gridCol w="775667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75667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75667">
                  <a:extLst>
                    <a:ext uri="{9D8B030D-6E8A-4147-A177-3AD203B41FA5}">
                      <a16:colId xmlns="" xmlns:a16="http://schemas.microsoft.com/office/drawing/2014/main" val="3099773679"/>
                    </a:ext>
                  </a:extLst>
                </a:gridCol>
                <a:gridCol w="775667">
                  <a:extLst>
                    <a:ext uri="{9D8B030D-6E8A-4147-A177-3AD203B41FA5}">
                      <a16:colId xmlns="" xmlns:a16="http://schemas.microsoft.com/office/drawing/2014/main" val="1866959480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1.551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728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991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837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882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11" name="Tabe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5623756"/>
              </p:ext>
            </p:extLst>
          </p:nvPr>
        </p:nvGraphicFramePr>
        <p:xfrm>
          <a:off x="3798888" y="2092067"/>
          <a:ext cx="6194424" cy="29787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430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74303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74303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774303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774303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774303">
                  <a:extLst>
                    <a:ext uri="{9D8B030D-6E8A-4147-A177-3AD203B41FA5}">
                      <a16:colId xmlns="" xmlns:a16="http://schemas.microsoft.com/office/drawing/2014/main" val="1484720853"/>
                    </a:ext>
                  </a:extLst>
                </a:gridCol>
                <a:gridCol w="774303">
                  <a:extLst>
                    <a:ext uri="{9D8B030D-6E8A-4147-A177-3AD203B41FA5}">
                      <a16:colId xmlns="" xmlns:a16="http://schemas.microsoft.com/office/drawing/2014/main" val="3900280865"/>
                    </a:ext>
                  </a:extLst>
                </a:gridCol>
                <a:gridCol w="774303">
                  <a:extLst>
                    <a:ext uri="{9D8B030D-6E8A-4147-A177-3AD203B41FA5}">
                      <a16:colId xmlns="" xmlns:a16="http://schemas.microsoft.com/office/drawing/2014/main" val="945156453"/>
                    </a:ext>
                  </a:extLst>
                </a:gridCol>
              </a:tblGrid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529276298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388433061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58667619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93736564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02595094"/>
                  </a:ext>
                </a:extLst>
              </a:tr>
            </a:tbl>
          </a:graphicData>
        </a:graphic>
      </p:graphicFrame>
      <p:graphicFrame>
        <p:nvGraphicFramePr>
          <p:cNvPr id="12" name="Tabe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0224692"/>
              </p:ext>
            </p:extLst>
          </p:nvPr>
        </p:nvGraphicFramePr>
        <p:xfrm>
          <a:off x="863660" y="1798325"/>
          <a:ext cx="2868553" cy="326114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85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81896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27084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analfabeto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7084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fundamental -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7084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fundamental. -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7084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médio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7084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médio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7084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técnico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7084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técnico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52606228"/>
                  </a:ext>
                </a:extLst>
              </a:tr>
              <a:tr h="27084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superior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3146498"/>
                  </a:ext>
                </a:extLst>
              </a:tr>
              <a:tr h="27084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superior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46869017"/>
                  </a:ext>
                </a:extLst>
              </a:tr>
              <a:tr h="27084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pós-graduação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656735221"/>
                  </a:ext>
                </a:extLst>
              </a:tr>
              <a:tr h="270841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sem resposta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62412241"/>
                  </a:ext>
                </a:extLst>
              </a:tr>
            </a:tbl>
          </a:graphicData>
        </a:graphic>
      </p:graphicFrame>
      <p:sp>
        <p:nvSpPr>
          <p:cNvPr id="14" name="CaixaDeTexto 13"/>
          <p:cNvSpPr txBox="1"/>
          <p:nvPr/>
        </p:nvSpPr>
        <p:spPr>
          <a:xfrm>
            <a:off x="2820272" y="523274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4908270"/>
              </p:ext>
            </p:extLst>
          </p:nvPr>
        </p:nvGraphicFramePr>
        <p:xfrm>
          <a:off x="3732213" y="1448416"/>
          <a:ext cx="6272016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400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7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18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9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0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1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4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6717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3" grpId="0"/>
      <p:bldP spid="14" grpId="0"/>
      <p:bldP spid="14" grpId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6650448"/>
              </p:ext>
            </p:extLst>
          </p:nvPr>
        </p:nvGraphicFramePr>
        <p:xfrm>
          <a:off x="3233738" y="5199567"/>
          <a:ext cx="2833915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escolaridade 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P5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sua escolaridade? (ESP-RU)</a:t>
            </a: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381322"/>
              </p:ext>
            </p:extLst>
          </p:nvPr>
        </p:nvGraphicFramePr>
        <p:xfrm>
          <a:off x="3228223" y="2093264"/>
          <a:ext cx="2844945" cy="29787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529276298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388433061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58667619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93736564"/>
                  </a:ext>
                </a:extLst>
              </a:tr>
              <a:tr h="2707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02595094"/>
                  </a:ext>
                </a:extLst>
              </a:tr>
            </a:tbl>
          </a:graphicData>
        </a:graphic>
      </p:graphicFrame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7528924"/>
              </p:ext>
            </p:extLst>
          </p:nvPr>
        </p:nvGraphicFramePr>
        <p:xfrm>
          <a:off x="281047" y="1843314"/>
          <a:ext cx="2868553" cy="32173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85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78111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26720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analfabeto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6720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fundamental -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6720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fundamental. -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6720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médio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6720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médio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6720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técnico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6720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técnico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52606228"/>
                  </a:ext>
                </a:extLst>
              </a:tr>
              <a:tr h="26720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superior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3146498"/>
                  </a:ext>
                </a:extLst>
              </a:tr>
              <a:tr h="26720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superior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46869017"/>
                  </a:ext>
                </a:extLst>
              </a:tr>
              <a:tr h="26720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pós-graduação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656735221"/>
                  </a:ext>
                </a:extLst>
              </a:tr>
              <a:tr h="26720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sem resposta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62412241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2062124"/>
              </p:ext>
            </p:extLst>
          </p:nvPr>
        </p:nvGraphicFramePr>
        <p:xfrm>
          <a:off x="3233738" y="1505926"/>
          <a:ext cx="2833915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8" name="CaixaDeTexto 7"/>
          <p:cNvSpPr txBox="1"/>
          <p:nvPr/>
        </p:nvSpPr>
        <p:spPr>
          <a:xfrm>
            <a:off x="2237659" y="5233937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pSp>
        <p:nvGrpSpPr>
          <p:cNvPr id="9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1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18" name="CaixaDeTexto 17"/>
          <p:cNvSpPr txBox="1"/>
          <p:nvPr/>
        </p:nvSpPr>
        <p:spPr>
          <a:xfrm>
            <a:off x="8086749" y="1733518"/>
            <a:ext cx="348934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particularmente nos estados do Sudeste esse percentual de empreendedores com o ‘superior completo’, juntamente com os ‘pós-graduados’, se destaca das demais regiões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(p5)</a:t>
            </a:r>
          </a:p>
        </p:txBody>
      </p:sp>
    </p:spTree>
    <p:extLst>
      <p:ext uri="{BB962C8B-B14F-4D97-AF65-F5344CB8AC3E}">
        <p14:creationId xmlns:p14="http://schemas.microsoft.com/office/powerpoint/2010/main" val="3962908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3" grpId="0"/>
      <p:bldP spid="8" grpId="0"/>
      <p:bldP spid="8" grpId="1"/>
      <p:bldP spid="1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P5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sua escolaridade? (ESP-RU)</a:t>
            </a:r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4477899"/>
              </p:ext>
            </p:extLst>
          </p:nvPr>
        </p:nvGraphicFramePr>
        <p:xfrm>
          <a:off x="2298018" y="1759042"/>
          <a:ext cx="9011115" cy="31514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74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286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95522907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212134563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181396198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430924529"/>
                  </a:ext>
                </a:extLst>
              </a:tr>
              <a:tr h="28649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249180476"/>
                  </a:ext>
                </a:extLst>
              </a:tr>
            </a:tbl>
          </a:graphicData>
        </a:graphic>
      </p:graphicFrame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6700360"/>
              </p:ext>
            </p:extLst>
          </p:nvPr>
        </p:nvGraphicFramePr>
        <p:xfrm>
          <a:off x="-637210" y="1390126"/>
          <a:ext cx="2868553" cy="35879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85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10149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analfabeto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fundamental -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fundamental. -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médio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médio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técnico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técnico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30498844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superior incompleto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42466558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superior completo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83728002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pós-graduação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857823556"/>
                  </a:ext>
                </a:extLst>
              </a:tr>
              <a:tr h="297985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400" b="1" i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sem resposta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79609861"/>
                  </a:ext>
                </a:extLst>
              </a:tr>
            </a:tbl>
          </a:graphicData>
        </a:graphic>
      </p:graphicFrame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0621355"/>
              </p:ext>
            </p:extLst>
          </p:nvPr>
        </p:nvGraphicFramePr>
        <p:xfrm>
          <a:off x="2332943" y="1232664"/>
          <a:ext cx="8976177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6" name="CaixaDeTexto 5"/>
          <p:cNvSpPr txBox="1"/>
          <p:nvPr/>
        </p:nvSpPr>
        <p:spPr>
          <a:xfrm>
            <a:off x="1319402" y="505719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9294448"/>
              </p:ext>
            </p:extLst>
          </p:nvPr>
        </p:nvGraphicFramePr>
        <p:xfrm>
          <a:off x="2332943" y="5022825"/>
          <a:ext cx="8976177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8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escolaridade 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pSp>
        <p:nvGrpSpPr>
          <p:cNvPr id="9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1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5235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9"/>
          <p:cNvSpPr txBox="1"/>
          <p:nvPr/>
        </p:nvSpPr>
        <p:spPr>
          <a:xfrm>
            <a:off x="1021920" y="309957"/>
            <a:ext cx="5874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classificação de raça 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3" name="Retângulo 2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P6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Em termos de raça, como o(a) Sr.(a) se classificaria? (EST-RU)</a:t>
            </a:r>
          </a:p>
        </p:txBody>
      </p:sp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1141576501"/>
              </p:ext>
            </p:extLst>
          </p:nvPr>
        </p:nvGraphicFramePr>
        <p:xfrm>
          <a:off x="4004151" y="2017254"/>
          <a:ext cx="8040914" cy="27709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1.719 </a:t>
            </a:r>
          </a:p>
        </p:txBody>
      </p:sp>
      <p:grpSp>
        <p:nvGrpSpPr>
          <p:cNvPr id="9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1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18" name="CaixaDeTexto 17"/>
          <p:cNvSpPr txBox="1"/>
          <p:nvPr/>
        </p:nvSpPr>
        <p:spPr>
          <a:xfrm>
            <a:off x="337351" y="2067507"/>
            <a:ext cx="365160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/>
              <a:t>A maioria dos inativos se declara como “branco(a)” (63%), enquanto os inativos “pardos” e “pretos” somam 32% do total, apesar destes últimos representarem a maioria da população brasileira.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731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2" grpId="0"/>
      <p:bldGraphic spid="7" grpId="0">
        <p:bldAsOne/>
      </p:bldGraphic>
      <p:bldP spid="8" grpId="0"/>
      <p:bldP spid="8" grpId="1"/>
      <p:bldP spid="1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P6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Em termos de raça, como o(a) Sr.(a) se classificaria? (EST-RU)</a:t>
            </a:r>
          </a:p>
        </p:txBody>
      </p:sp>
      <p:sp>
        <p:nvSpPr>
          <p:cNvPr id="10" name="CaixaDeTexto 19"/>
          <p:cNvSpPr txBox="1"/>
          <p:nvPr/>
        </p:nvSpPr>
        <p:spPr>
          <a:xfrm>
            <a:off x="1021920" y="309957"/>
            <a:ext cx="5874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classificação de raça 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aphicFrame>
        <p:nvGraphicFramePr>
          <p:cNvPr id="12" name="Tabe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2718122"/>
              </p:ext>
            </p:extLst>
          </p:nvPr>
        </p:nvGraphicFramePr>
        <p:xfrm>
          <a:off x="3038471" y="2505931"/>
          <a:ext cx="6205344" cy="248816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566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74791725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2214683912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3132610418"/>
                    </a:ext>
                  </a:extLst>
                </a:gridCol>
              </a:tblGrid>
              <a:tr h="4146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146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146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146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146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1469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" name="Tabel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1145094"/>
              </p:ext>
            </p:extLst>
          </p:nvPr>
        </p:nvGraphicFramePr>
        <p:xfrm>
          <a:off x="1021920" y="2030491"/>
          <a:ext cx="1949880" cy="28620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988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423079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branco(a)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pardo(a) 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preto(a)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amarelo(a) 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indígena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5" name="CaixaDeTexto 14"/>
          <p:cNvSpPr txBox="1"/>
          <p:nvPr/>
        </p:nvSpPr>
        <p:spPr>
          <a:xfrm>
            <a:off x="2059859" y="501176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5712871"/>
              </p:ext>
            </p:extLst>
          </p:nvPr>
        </p:nvGraphicFramePr>
        <p:xfrm>
          <a:off x="3073398" y="4977390"/>
          <a:ext cx="61812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266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1.551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728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991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837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882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17" name="Tabe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3312104"/>
              </p:ext>
            </p:extLst>
          </p:nvPr>
        </p:nvGraphicFramePr>
        <p:xfrm>
          <a:off x="2971800" y="1829646"/>
          <a:ext cx="6272016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400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8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19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0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1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2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66312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10" grpId="0"/>
      <p:bldP spid="15" grpId="0"/>
      <p:bldP spid="15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P6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Em termos de raça, como o(a) Sr.(a) se classificaria? (EST-RU)</a:t>
            </a: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4190959"/>
              </p:ext>
            </p:extLst>
          </p:nvPr>
        </p:nvGraphicFramePr>
        <p:xfrm>
          <a:off x="3050423" y="2460367"/>
          <a:ext cx="2844945" cy="23813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968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5736148"/>
              </p:ext>
            </p:extLst>
          </p:nvPr>
        </p:nvGraphicFramePr>
        <p:xfrm>
          <a:off x="103247" y="1828800"/>
          <a:ext cx="2868553" cy="303024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85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447949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43038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branco(a)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3038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pardo(a) 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3038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preto(a)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3038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amarelo(a) 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3038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indígena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3038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8502758"/>
              </p:ext>
            </p:extLst>
          </p:nvPr>
        </p:nvGraphicFramePr>
        <p:xfrm>
          <a:off x="3055938" y="1873029"/>
          <a:ext cx="2833915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8" name="CaixaDeTexto 7"/>
          <p:cNvSpPr txBox="1"/>
          <p:nvPr/>
        </p:nvSpPr>
        <p:spPr>
          <a:xfrm>
            <a:off x="2059859" y="501176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9051"/>
              </p:ext>
            </p:extLst>
          </p:nvPr>
        </p:nvGraphicFramePr>
        <p:xfrm>
          <a:off x="3055938" y="4977390"/>
          <a:ext cx="2833915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10" name="CaixaDeTexto 19"/>
          <p:cNvSpPr txBox="1"/>
          <p:nvPr/>
        </p:nvSpPr>
        <p:spPr>
          <a:xfrm>
            <a:off x="1021920" y="309957"/>
            <a:ext cx="5874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classificação de raça 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pSp>
        <p:nvGrpSpPr>
          <p:cNvPr id="11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1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0975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8" grpId="0"/>
      <p:bldP spid="8" grpId="1"/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Imagem 18"/>
          <p:cNvPicPr>
            <a:picLocks noChangeAspect="1"/>
          </p:cNvPicPr>
          <p:nvPr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11" t="2443" r="1028" b="13672"/>
          <a:stretch/>
        </p:blipFill>
        <p:spPr>
          <a:xfrm>
            <a:off x="0" y="-68978"/>
            <a:ext cx="12192000" cy="6901577"/>
          </a:xfrm>
          <a:prstGeom prst="rect">
            <a:avLst/>
          </a:prstGeom>
        </p:spPr>
      </p:pic>
      <p:sp>
        <p:nvSpPr>
          <p:cNvPr id="4" name="CaixaDeTexto 19"/>
          <p:cNvSpPr txBox="1"/>
          <p:nvPr/>
        </p:nvSpPr>
        <p:spPr>
          <a:xfrm>
            <a:off x="1881755" y="314716"/>
            <a:ext cx="28703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36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Adobe Fan Heiti Std B" panose="020B0700000000000000" pitchFamily="34" charset="-128"/>
              </a:rPr>
              <a:t>metodologia</a:t>
            </a:r>
          </a:p>
        </p:txBody>
      </p:sp>
      <p:sp>
        <p:nvSpPr>
          <p:cNvPr id="6" name="Pentágono 25"/>
          <p:cNvSpPr/>
          <p:nvPr/>
        </p:nvSpPr>
        <p:spPr>
          <a:xfrm rot="5400000">
            <a:off x="324456" y="-45428"/>
            <a:ext cx="1517777" cy="1097553"/>
          </a:xfrm>
          <a:prstGeom prst="homePlate">
            <a:avLst>
              <a:gd name="adj" fmla="val 17389"/>
            </a:avLst>
          </a:prstGeom>
          <a:solidFill>
            <a:srgbClr val="FFF9E7"/>
          </a:solidFill>
          <a:ln w="28575">
            <a:solidFill>
              <a:srgbClr val="C19F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7" name="Group 22"/>
          <p:cNvGrpSpPr>
            <a:grpSpLocks noChangeAspect="1"/>
          </p:cNvGrpSpPr>
          <p:nvPr/>
        </p:nvGrpSpPr>
        <p:grpSpPr bwMode="auto">
          <a:xfrm>
            <a:off x="770822" y="395991"/>
            <a:ext cx="650204" cy="627950"/>
            <a:chOff x="2396" y="1020"/>
            <a:chExt cx="672" cy="649"/>
          </a:xfrm>
          <a:solidFill>
            <a:srgbClr val="002060"/>
          </a:solidFill>
        </p:grpSpPr>
        <p:sp>
          <p:nvSpPr>
            <p:cNvPr id="8" name="Freeform 23"/>
            <p:cNvSpPr>
              <a:spLocks noEditPoints="1"/>
            </p:cNvSpPr>
            <p:nvPr/>
          </p:nvSpPr>
          <p:spPr bwMode="auto">
            <a:xfrm>
              <a:off x="2751" y="1352"/>
              <a:ext cx="317" cy="317"/>
            </a:xfrm>
            <a:custGeom>
              <a:avLst/>
              <a:gdLst>
                <a:gd name="T0" fmla="*/ 81 w 85"/>
                <a:gd name="T1" fmla="*/ 13 h 85"/>
                <a:gd name="T2" fmla="*/ 72 w 85"/>
                <a:gd name="T3" fmla="*/ 3 h 85"/>
                <a:gd name="T4" fmla="*/ 59 w 85"/>
                <a:gd name="T5" fmla="*/ 3 h 85"/>
                <a:gd name="T6" fmla="*/ 10 w 85"/>
                <a:gd name="T7" fmla="*/ 53 h 85"/>
                <a:gd name="T8" fmla="*/ 3 w 85"/>
                <a:gd name="T9" fmla="*/ 78 h 85"/>
                <a:gd name="T10" fmla="*/ 1 w 85"/>
                <a:gd name="T11" fmla="*/ 79 h 85"/>
                <a:gd name="T12" fmla="*/ 1 w 85"/>
                <a:gd name="T13" fmla="*/ 84 h 85"/>
                <a:gd name="T14" fmla="*/ 1 w 85"/>
                <a:gd name="T15" fmla="*/ 84 h 85"/>
                <a:gd name="T16" fmla="*/ 1 w 85"/>
                <a:gd name="T17" fmla="*/ 84 h 85"/>
                <a:gd name="T18" fmla="*/ 3 w 85"/>
                <a:gd name="T19" fmla="*/ 85 h 85"/>
                <a:gd name="T20" fmla="*/ 6 w 85"/>
                <a:gd name="T21" fmla="*/ 84 h 85"/>
                <a:gd name="T22" fmla="*/ 7 w 85"/>
                <a:gd name="T23" fmla="*/ 82 h 85"/>
                <a:gd name="T24" fmla="*/ 32 w 85"/>
                <a:gd name="T25" fmla="*/ 75 h 85"/>
                <a:gd name="T26" fmla="*/ 81 w 85"/>
                <a:gd name="T27" fmla="*/ 26 h 85"/>
                <a:gd name="T28" fmla="*/ 81 w 85"/>
                <a:gd name="T29" fmla="*/ 13 h 85"/>
                <a:gd name="T30" fmla="*/ 17 w 85"/>
                <a:gd name="T31" fmla="*/ 54 h 85"/>
                <a:gd name="T32" fmla="*/ 50 w 85"/>
                <a:gd name="T33" fmla="*/ 22 h 85"/>
                <a:gd name="T34" fmla="*/ 63 w 85"/>
                <a:gd name="T35" fmla="*/ 35 h 85"/>
                <a:gd name="T36" fmla="*/ 30 w 85"/>
                <a:gd name="T37" fmla="*/ 68 h 85"/>
                <a:gd name="T38" fmla="*/ 17 w 85"/>
                <a:gd name="T39" fmla="*/ 54 h 85"/>
                <a:gd name="T40" fmla="*/ 14 w 85"/>
                <a:gd name="T41" fmla="*/ 60 h 85"/>
                <a:gd name="T42" fmla="*/ 24 w 85"/>
                <a:gd name="T43" fmla="*/ 71 h 85"/>
                <a:gd name="T44" fmla="*/ 10 w 85"/>
                <a:gd name="T45" fmla="*/ 75 h 85"/>
                <a:gd name="T46" fmla="*/ 14 w 85"/>
                <a:gd name="T47" fmla="*/ 60 h 85"/>
                <a:gd name="T48" fmla="*/ 77 w 85"/>
                <a:gd name="T49" fmla="*/ 22 h 85"/>
                <a:gd name="T50" fmla="*/ 68 w 85"/>
                <a:gd name="T51" fmla="*/ 31 h 85"/>
                <a:gd name="T52" fmla="*/ 54 w 85"/>
                <a:gd name="T53" fmla="*/ 17 h 85"/>
                <a:gd name="T54" fmla="*/ 63 w 85"/>
                <a:gd name="T55" fmla="*/ 8 h 85"/>
                <a:gd name="T56" fmla="*/ 68 w 85"/>
                <a:gd name="T57" fmla="*/ 8 h 85"/>
                <a:gd name="T58" fmla="*/ 77 w 85"/>
                <a:gd name="T59" fmla="*/ 17 h 85"/>
                <a:gd name="T60" fmla="*/ 77 w 85"/>
                <a:gd name="T61" fmla="*/ 22 h 85"/>
                <a:gd name="T62" fmla="*/ 77 w 85"/>
                <a:gd name="T63" fmla="*/ 22 h 85"/>
                <a:gd name="T64" fmla="*/ 77 w 85"/>
                <a:gd name="T65" fmla="*/ 2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5">
                  <a:moveTo>
                    <a:pt x="81" y="13"/>
                  </a:moveTo>
                  <a:cubicBezTo>
                    <a:pt x="72" y="3"/>
                    <a:pt x="72" y="3"/>
                    <a:pt x="72" y="3"/>
                  </a:cubicBezTo>
                  <a:cubicBezTo>
                    <a:pt x="69" y="0"/>
                    <a:pt x="63" y="0"/>
                    <a:pt x="59" y="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80"/>
                    <a:pt x="0" y="82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2" y="84"/>
                    <a:pt x="3" y="85"/>
                    <a:pt x="3" y="85"/>
                  </a:cubicBezTo>
                  <a:cubicBezTo>
                    <a:pt x="4" y="85"/>
                    <a:pt x="5" y="84"/>
                    <a:pt x="6" y="84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5" y="22"/>
                    <a:pt x="85" y="16"/>
                    <a:pt x="81" y="13"/>
                  </a:cubicBezTo>
                  <a:close/>
                  <a:moveTo>
                    <a:pt x="17" y="54"/>
                  </a:moveTo>
                  <a:cubicBezTo>
                    <a:pt x="50" y="22"/>
                    <a:pt x="50" y="22"/>
                    <a:pt x="50" y="22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30" y="68"/>
                    <a:pt x="30" y="68"/>
                    <a:pt x="30" y="68"/>
                  </a:cubicBezTo>
                  <a:lnTo>
                    <a:pt x="17" y="54"/>
                  </a:lnTo>
                  <a:close/>
                  <a:moveTo>
                    <a:pt x="14" y="60"/>
                  </a:moveTo>
                  <a:cubicBezTo>
                    <a:pt x="24" y="71"/>
                    <a:pt x="24" y="71"/>
                    <a:pt x="24" y="71"/>
                  </a:cubicBezTo>
                  <a:cubicBezTo>
                    <a:pt x="10" y="75"/>
                    <a:pt x="10" y="75"/>
                    <a:pt x="10" y="75"/>
                  </a:cubicBezTo>
                  <a:lnTo>
                    <a:pt x="14" y="60"/>
                  </a:lnTo>
                  <a:close/>
                  <a:moveTo>
                    <a:pt x="77" y="22"/>
                  </a:moveTo>
                  <a:cubicBezTo>
                    <a:pt x="68" y="31"/>
                    <a:pt x="68" y="31"/>
                    <a:pt x="68" y="31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5" y="7"/>
                    <a:pt x="67" y="7"/>
                    <a:pt x="68" y="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8" y="18"/>
                    <a:pt x="78" y="20"/>
                    <a:pt x="77" y="22"/>
                  </a:cubicBezTo>
                  <a:close/>
                  <a:moveTo>
                    <a:pt x="77" y="22"/>
                  </a:moveTo>
                  <a:cubicBezTo>
                    <a:pt x="77" y="22"/>
                    <a:pt x="77" y="22"/>
                    <a:pt x="77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24"/>
            <p:cNvSpPr>
              <a:spLocks noEditPoints="1"/>
            </p:cNvSpPr>
            <p:nvPr/>
          </p:nvSpPr>
          <p:spPr bwMode="auto">
            <a:xfrm>
              <a:off x="2706" y="1162"/>
              <a:ext cx="239" cy="26"/>
            </a:xfrm>
            <a:custGeom>
              <a:avLst/>
              <a:gdLst>
                <a:gd name="T0" fmla="*/ 3 w 64"/>
                <a:gd name="T1" fmla="*/ 0 h 7"/>
                <a:gd name="T2" fmla="*/ 0 w 64"/>
                <a:gd name="T3" fmla="*/ 4 h 7"/>
                <a:gd name="T4" fmla="*/ 3 w 64"/>
                <a:gd name="T5" fmla="*/ 7 h 7"/>
                <a:gd name="T6" fmla="*/ 61 w 64"/>
                <a:gd name="T7" fmla="*/ 7 h 7"/>
                <a:gd name="T8" fmla="*/ 64 w 64"/>
                <a:gd name="T9" fmla="*/ 4 h 7"/>
                <a:gd name="T10" fmla="*/ 61 w 64"/>
                <a:gd name="T11" fmla="*/ 0 h 7"/>
                <a:gd name="T12" fmla="*/ 3 w 64"/>
                <a:gd name="T13" fmla="*/ 0 h 7"/>
                <a:gd name="T14" fmla="*/ 3 w 64"/>
                <a:gd name="T15" fmla="*/ 0 h 7"/>
                <a:gd name="T16" fmla="*/ 3 w 64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3" y="7"/>
                    <a:pt x="64" y="5"/>
                    <a:pt x="64" y="4"/>
                  </a:cubicBezTo>
                  <a:cubicBezTo>
                    <a:pt x="64" y="2"/>
                    <a:pt x="63" y="0"/>
                    <a:pt x="61" y="0"/>
                  </a:cubicBezTo>
                  <a:lnTo>
                    <a:pt x="3" y="0"/>
                  </a:ln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25"/>
            <p:cNvSpPr>
              <a:spLocks noEditPoints="1"/>
            </p:cNvSpPr>
            <p:nvPr/>
          </p:nvSpPr>
          <p:spPr bwMode="auto">
            <a:xfrm>
              <a:off x="2706" y="1330"/>
              <a:ext cx="239" cy="26"/>
            </a:xfrm>
            <a:custGeom>
              <a:avLst/>
              <a:gdLst>
                <a:gd name="T0" fmla="*/ 64 w 64"/>
                <a:gd name="T1" fmla="*/ 3 h 7"/>
                <a:gd name="T2" fmla="*/ 61 w 64"/>
                <a:gd name="T3" fmla="*/ 0 h 7"/>
                <a:gd name="T4" fmla="*/ 3 w 64"/>
                <a:gd name="T5" fmla="*/ 0 h 7"/>
                <a:gd name="T6" fmla="*/ 0 w 64"/>
                <a:gd name="T7" fmla="*/ 3 h 7"/>
                <a:gd name="T8" fmla="*/ 3 w 64"/>
                <a:gd name="T9" fmla="*/ 7 h 7"/>
                <a:gd name="T10" fmla="*/ 61 w 64"/>
                <a:gd name="T11" fmla="*/ 7 h 7"/>
                <a:gd name="T12" fmla="*/ 64 w 64"/>
                <a:gd name="T13" fmla="*/ 3 h 7"/>
                <a:gd name="T14" fmla="*/ 64 w 64"/>
                <a:gd name="T15" fmla="*/ 3 h 7"/>
                <a:gd name="T16" fmla="*/ 64 w 64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">
                  <a:moveTo>
                    <a:pt x="64" y="3"/>
                  </a:moveTo>
                  <a:cubicBezTo>
                    <a:pt x="64" y="2"/>
                    <a:pt x="63" y="0"/>
                    <a:pt x="6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3" y="7"/>
                    <a:pt x="64" y="5"/>
                    <a:pt x="64" y="3"/>
                  </a:cubicBezTo>
                  <a:close/>
                  <a:moveTo>
                    <a:pt x="64" y="3"/>
                  </a:moveTo>
                  <a:cubicBezTo>
                    <a:pt x="64" y="3"/>
                    <a:pt x="64" y="3"/>
                    <a:pt x="6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26"/>
            <p:cNvSpPr>
              <a:spLocks noEditPoints="1"/>
            </p:cNvSpPr>
            <p:nvPr/>
          </p:nvSpPr>
          <p:spPr bwMode="auto">
            <a:xfrm>
              <a:off x="2485" y="1102"/>
              <a:ext cx="161" cy="119"/>
            </a:xfrm>
            <a:custGeom>
              <a:avLst/>
              <a:gdLst>
                <a:gd name="T0" fmla="*/ 42 w 43"/>
                <a:gd name="T1" fmla="*/ 1 h 32"/>
                <a:gd name="T2" fmla="*/ 37 w 43"/>
                <a:gd name="T3" fmla="*/ 2 h 32"/>
                <a:gd name="T4" fmla="*/ 17 w 43"/>
                <a:gd name="T5" fmla="*/ 25 h 32"/>
                <a:gd name="T6" fmla="*/ 5 w 43"/>
                <a:gd name="T7" fmla="*/ 16 h 32"/>
                <a:gd name="T8" fmla="*/ 1 w 43"/>
                <a:gd name="T9" fmla="*/ 16 h 32"/>
                <a:gd name="T10" fmla="*/ 1 w 43"/>
                <a:gd name="T11" fmla="*/ 21 h 32"/>
                <a:gd name="T12" fmla="*/ 16 w 43"/>
                <a:gd name="T13" fmla="*/ 32 h 32"/>
                <a:gd name="T14" fmla="*/ 18 w 43"/>
                <a:gd name="T15" fmla="*/ 32 h 32"/>
                <a:gd name="T16" fmla="*/ 20 w 43"/>
                <a:gd name="T17" fmla="*/ 31 h 32"/>
                <a:gd name="T18" fmla="*/ 42 w 43"/>
                <a:gd name="T19" fmla="*/ 6 h 32"/>
                <a:gd name="T20" fmla="*/ 42 w 43"/>
                <a:gd name="T21" fmla="*/ 1 h 32"/>
                <a:gd name="T22" fmla="*/ 42 w 43"/>
                <a:gd name="T23" fmla="*/ 1 h 32"/>
                <a:gd name="T24" fmla="*/ 42 w 43"/>
                <a:gd name="T2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32">
                  <a:moveTo>
                    <a:pt x="42" y="1"/>
                  </a:moveTo>
                  <a:cubicBezTo>
                    <a:pt x="41" y="0"/>
                    <a:pt x="39" y="0"/>
                    <a:pt x="37" y="2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2" y="15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9" y="32"/>
                    <a:pt x="20" y="32"/>
                    <a:pt x="20" y="31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4"/>
                    <a:pt x="43" y="2"/>
                    <a:pt x="42" y="1"/>
                  </a:cubicBezTo>
                  <a:close/>
                  <a:moveTo>
                    <a:pt x="42" y="1"/>
                  </a:moveTo>
                  <a:cubicBezTo>
                    <a:pt x="42" y="1"/>
                    <a:pt x="42" y="1"/>
                    <a:pt x="4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27"/>
            <p:cNvSpPr>
              <a:spLocks noEditPoints="1"/>
            </p:cNvSpPr>
            <p:nvPr/>
          </p:nvSpPr>
          <p:spPr bwMode="auto">
            <a:xfrm>
              <a:off x="2485" y="1270"/>
              <a:ext cx="161" cy="119"/>
            </a:xfrm>
            <a:custGeom>
              <a:avLst/>
              <a:gdLst>
                <a:gd name="T0" fmla="*/ 42 w 43"/>
                <a:gd name="T1" fmla="*/ 1 h 32"/>
                <a:gd name="T2" fmla="*/ 37 w 43"/>
                <a:gd name="T3" fmla="*/ 1 h 32"/>
                <a:gd name="T4" fmla="*/ 17 w 43"/>
                <a:gd name="T5" fmla="*/ 25 h 32"/>
                <a:gd name="T6" fmla="*/ 5 w 43"/>
                <a:gd name="T7" fmla="*/ 15 h 32"/>
                <a:gd name="T8" fmla="*/ 1 w 43"/>
                <a:gd name="T9" fmla="*/ 16 h 32"/>
                <a:gd name="T10" fmla="*/ 1 w 43"/>
                <a:gd name="T11" fmla="*/ 21 h 32"/>
                <a:gd name="T12" fmla="*/ 16 w 43"/>
                <a:gd name="T13" fmla="*/ 32 h 32"/>
                <a:gd name="T14" fmla="*/ 18 w 43"/>
                <a:gd name="T15" fmla="*/ 32 h 32"/>
                <a:gd name="T16" fmla="*/ 20 w 43"/>
                <a:gd name="T17" fmla="*/ 31 h 32"/>
                <a:gd name="T18" fmla="*/ 42 w 43"/>
                <a:gd name="T19" fmla="*/ 5 h 32"/>
                <a:gd name="T20" fmla="*/ 42 w 43"/>
                <a:gd name="T21" fmla="*/ 1 h 32"/>
                <a:gd name="T22" fmla="*/ 42 w 43"/>
                <a:gd name="T23" fmla="*/ 1 h 32"/>
                <a:gd name="T24" fmla="*/ 42 w 43"/>
                <a:gd name="T2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32">
                  <a:moveTo>
                    <a:pt x="42" y="1"/>
                  </a:moveTo>
                  <a:cubicBezTo>
                    <a:pt x="41" y="0"/>
                    <a:pt x="39" y="0"/>
                    <a:pt x="37" y="1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4"/>
                    <a:pt x="2" y="15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9" y="32"/>
                    <a:pt x="20" y="32"/>
                    <a:pt x="20" y="31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4"/>
                    <a:pt x="43" y="2"/>
                    <a:pt x="42" y="1"/>
                  </a:cubicBezTo>
                  <a:close/>
                  <a:moveTo>
                    <a:pt x="42" y="1"/>
                  </a:moveTo>
                  <a:cubicBezTo>
                    <a:pt x="42" y="1"/>
                    <a:pt x="42" y="1"/>
                    <a:pt x="4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28"/>
            <p:cNvSpPr>
              <a:spLocks noEditPoints="1"/>
            </p:cNvSpPr>
            <p:nvPr/>
          </p:nvSpPr>
          <p:spPr bwMode="auto">
            <a:xfrm>
              <a:off x="2485" y="1449"/>
              <a:ext cx="161" cy="119"/>
            </a:xfrm>
            <a:custGeom>
              <a:avLst/>
              <a:gdLst>
                <a:gd name="T0" fmla="*/ 37 w 43"/>
                <a:gd name="T1" fmla="*/ 1 h 32"/>
                <a:gd name="T2" fmla="*/ 17 w 43"/>
                <a:gd name="T3" fmla="*/ 25 h 32"/>
                <a:gd name="T4" fmla="*/ 5 w 43"/>
                <a:gd name="T5" fmla="*/ 15 h 32"/>
                <a:gd name="T6" fmla="*/ 1 w 43"/>
                <a:gd name="T7" fmla="*/ 16 h 32"/>
                <a:gd name="T8" fmla="*/ 1 w 43"/>
                <a:gd name="T9" fmla="*/ 21 h 32"/>
                <a:gd name="T10" fmla="*/ 16 w 43"/>
                <a:gd name="T11" fmla="*/ 32 h 32"/>
                <a:gd name="T12" fmla="*/ 18 w 43"/>
                <a:gd name="T13" fmla="*/ 32 h 32"/>
                <a:gd name="T14" fmla="*/ 20 w 43"/>
                <a:gd name="T15" fmla="*/ 31 h 32"/>
                <a:gd name="T16" fmla="*/ 42 w 43"/>
                <a:gd name="T17" fmla="*/ 5 h 32"/>
                <a:gd name="T18" fmla="*/ 42 w 43"/>
                <a:gd name="T19" fmla="*/ 1 h 32"/>
                <a:gd name="T20" fmla="*/ 37 w 43"/>
                <a:gd name="T21" fmla="*/ 1 h 32"/>
                <a:gd name="T22" fmla="*/ 37 w 43"/>
                <a:gd name="T23" fmla="*/ 1 h 32"/>
                <a:gd name="T24" fmla="*/ 37 w 43"/>
                <a:gd name="T2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32">
                  <a:moveTo>
                    <a:pt x="37" y="1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4"/>
                    <a:pt x="2" y="15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9" y="32"/>
                    <a:pt x="20" y="32"/>
                    <a:pt x="20" y="31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4"/>
                    <a:pt x="43" y="2"/>
                    <a:pt x="42" y="1"/>
                  </a:cubicBezTo>
                  <a:cubicBezTo>
                    <a:pt x="41" y="0"/>
                    <a:pt x="39" y="0"/>
                    <a:pt x="37" y="1"/>
                  </a:cubicBezTo>
                  <a:close/>
                  <a:moveTo>
                    <a:pt x="37" y="1"/>
                  </a:moveTo>
                  <a:cubicBezTo>
                    <a:pt x="37" y="1"/>
                    <a:pt x="37" y="1"/>
                    <a:pt x="3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29"/>
            <p:cNvSpPr>
              <a:spLocks noEditPoints="1"/>
            </p:cNvSpPr>
            <p:nvPr/>
          </p:nvSpPr>
          <p:spPr bwMode="auto">
            <a:xfrm>
              <a:off x="2396" y="1020"/>
              <a:ext cx="646" cy="646"/>
            </a:xfrm>
            <a:custGeom>
              <a:avLst/>
              <a:gdLst>
                <a:gd name="T0" fmla="*/ 80 w 173"/>
                <a:gd name="T1" fmla="*/ 166 h 173"/>
                <a:gd name="T2" fmla="*/ 39 w 173"/>
                <a:gd name="T3" fmla="*/ 166 h 173"/>
                <a:gd name="T4" fmla="*/ 6 w 173"/>
                <a:gd name="T5" fmla="*/ 134 h 173"/>
                <a:gd name="T6" fmla="*/ 6 w 173"/>
                <a:gd name="T7" fmla="*/ 39 h 173"/>
                <a:gd name="T8" fmla="*/ 39 w 173"/>
                <a:gd name="T9" fmla="*/ 6 h 173"/>
                <a:gd name="T10" fmla="*/ 134 w 173"/>
                <a:gd name="T11" fmla="*/ 6 h 173"/>
                <a:gd name="T12" fmla="*/ 166 w 173"/>
                <a:gd name="T13" fmla="*/ 39 h 173"/>
                <a:gd name="T14" fmla="*/ 166 w 173"/>
                <a:gd name="T15" fmla="*/ 77 h 173"/>
                <a:gd name="T16" fmla="*/ 170 w 173"/>
                <a:gd name="T17" fmla="*/ 80 h 173"/>
                <a:gd name="T18" fmla="*/ 173 w 173"/>
                <a:gd name="T19" fmla="*/ 77 h 173"/>
                <a:gd name="T20" fmla="*/ 173 w 173"/>
                <a:gd name="T21" fmla="*/ 39 h 173"/>
                <a:gd name="T22" fmla="*/ 134 w 173"/>
                <a:gd name="T23" fmla="*/ 0 h 173"/>
                <a:gd name="T24" fmla="*/ 39 w 173"/>
                <a:gd name="T25" fmla="*/ 0 h 173"/>
                <a:gd name="T26" fmla="*/ 0 w 173"/>
                <a:gd name="T27" fmla="*/ 39 h 173"/>
                <a:gd name="T28" fmla="*/ 0 w 173"/>
                <a:gd name="T29" fmla="*/ 134 h 173"/>
                <a:gd name="T30" fmla="*/ 39 w 173"/>
                <a:gd name="T31" fmla="*/ 173 h 173"/>
                <a:gd name="T32" fmla="*/ 80 w 173"/>
                <a:gd name="T33" fmla="*/ 173 h 173"/>
                <a:gd name="T34" fmla="*/ 83 w 173"/>
                <a:gd name="T35" fmla="*/ 170 h 173"/>
                <a:gd name="T36" fmla="*/ 80 w 173"/>
                <a:gd name="T37" fmla="*/ 166 h 173"/>
                <a:gd name="T38" fmla="*/ 80 w 173"/>
                <a:gd name="T39" fmla="*/ 166 h 173"/>
                <a:gd name="T40" fmla="*/ 80 w 173"/>
                <a:gd name="T41" fmla="*/ 16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73">
                  <a:moveTo>
                    <a:pt x="80" y="166"/>
                  </a:moveTo>
                  <a:cubicBezTo>
                    <a:pt x="39" y="166"/>
                    <a:pt x="39" y="166"/>
                    <a:pt x="39" y="166"/>
                  </a:cubicBezTo>
                  <a:cubicBezTo>
                    <a:pt x="21" y="166"/>
                    <a:pt x="6" y="152"/>
                    <a:pt x="6" y="134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21"/>
                    <a:pt x="21" y="6"/>
                    <a:pt x="39" y="6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52" y="6"/>
                    <a:pt x="166" y="21"/>
                    <a:pt x="166" y="39"/>
                  </a:cubicBezTo>
                  <a:cubicBezTo>
                    <a:pt x="166" y="77"/>
                    <a:pt x="166" y="77"/>
                    <a:pt x="166" y="77"/>
                  </a:cubicBezTo>
                  <a:cubicBezTo>
                    <a:pt x="166" y="79"/>
                    <a:pt x="168" y="80"/>
                    <a:pt x="170" y="80"/>
                  </a:cubicBezTo>
                  <a:cubicBezTo>
                    <a:pt x="171" y="80"/>
                    <a:pt x="173" y="79"/>
                    <a:pt x="173" y="77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3" y="17"/>
                    <a:pt x="155" y="0"/>
                    <a:pt x="134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7"/>
                    <a:pt x="0" y="39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55"/>
                    <a:pt x="17" y="173"/>
                    <a:pt x="39" y="173"/>
                  </a:cubicBezTo>
                  <a:cubicBezTo>
                    <a:pt x="80" y="173"/>
                    <a:pt x="80" y="173"/>
                    <a:pt x="80" y="173"/>
                  </a:cubicBezTo>
                  <a:cubicBezTo>
                    <a:pt x="82" y="173"/>
                    <a:pt x="83" y="171"/>
                    <a:pt x="83" y="170"/>
                  </a:cubicBezTo>
                  <a:cubicBezTo>
                    <a:pt x="83" y="168"/>
                    <a:pt x="82" y="166"/>
                    <a:pt x="80" y="166"/>
                  </a:cubicBezTo>
                  <a:close/>
                  <a:moveTo>
                    <a:pt x="80" y="166"/>
                  </a:moveTo>
                  <a:cubicBezTo>
                    <a:pt x="80" y="166"/>
                    <a:pt x="80" y="166"/>
                    <a:pt x="80" y="1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Retângulo 14"/>
          <p:cNvSpPr/>
          <p:nvPr/>
        </p:nvSpPr>
        <p:spPr>
          <a:xfrm>
            <a:off x="1070767" y="1661793"/>
            <a:ext cx="507264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4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10.284</a:t>
            </a:r>
            <a:r>
              <a:rPr lang="pt-BR" sz="4800" b="1" dirty="0">
                <a:solidFill>
                  <a:srgbClr val="79CDC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sz="4400" i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entrevistas</a:t>
            </a:r>
            <a:endParaRPr lang="pt-BR" sz="1050" i="1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" name="CaixaDeTexto 5"/>
          <p:cNvSpPr txBox="1"/>
          <p:nvPr/>
        </p:nvSpPr>
        <p:spPr>
          <a:xfrm>
            <a:off x="906746" y="2840278"/>
            <a:ext cx="6408454" cy="337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ts val="800"/>
              </a:spcBef>
              <a:buClr>
                <a:srgbClr val="C19F3F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Verdana" pitchFamily="34" charset="0"/>
                <a:cs typeface="Arial" charset="0"/>
              </a:rPr>
              <a:t>aplicação de um questionário único (perguntas fechadas e abertas) a uma amostra de empreendedores</a:t>
            </a:r>
          </a:p>
          <a:p>
            <a:pPr marL="342900" indent="-342900">
              <a:spcBef>
                <a:spcPts val="800"/>
              </a:spcBef>
              <a:buClr>
                <a:srgbClr val="C19F3F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Verdana" pitchFamily="34" charset="0"/>
                <a:cs typeface="Arial" charset="0"/>
              </a:rPr>
              <a:t>pesquisa realizada via CATI (telefone)</a:t>
            </a:r>
          </a:p>
          <a:p>
            <a:pPr marL="342900" indent="-342900">
              <a:spcBef>
                <a:spcPts val="800"/>
              </a:spcBef>
              <a:buClr>
                <a:srgbClr val="C19F3F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Verdana" pitchFamily="34" charset="0"/>
                <a:cs typeface="Arial" charset="0"/>
              </a:rPr>
              <a:t>listagem com os nomes dos participantes fornecida pelo SEBRAE</a:t>
            </a:r>
          </a:p>
          <a:p>
            <a:pPr marL="342900" indent="-342900">
              <a:spcBef>
                <a:spcPts val="800"/>
              </a:spcBef>
              <a:buClr>
                <a:srgbClr val="C19F3F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Verdana" pitchFamily="34" charset="0"/>
                <a:cs typeface="Arial" charset="0"/>
              </a:rPr>
              <a:t>entrevistas realizadas entre os dias 18/04 e 03/07/2017</a:t>
            </a:r>
          </a:p>
          <a:p>
            <a:pPr marL="342900" indent="-342900">
              <a:spcBef>
                <a:spcPts val="800"/>
              </a:spcBef>
              <a:buClr>
                <a:srgbClr val="C19F3F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Verdana" pitchFamily="34" charset="0"/>
                <a:cs typeface="Arial" charset="0"/>
              </a:rPr>
              <a:t>margem de erro +/- 1%</a:t>
            </a:r>
          </a:p>
          <a:p>
            <a:pPr marL="342900" indent="-342900">
              <a:spcBef>
                <a:spcPts val="800"/>
              </a:spcBef>
              <a:buClr>
                <a:srgbClr val="C19F3F"/>
              </a:buClr>
              <a:buSzPct val="120000"/>
              <a:buFont typeface="Arial" panose="020B0604020202020204" pitchFamily="34" charset="0"/>
              <a:buChar char="•"/>
            </a:pPr>
            <a:r>
              <a:rPr lang="pt-B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Verdana" pitchFamily="34" charset="0"/>
                <a:cs typeface="Arial" charset="0"/>
              </a:rPr>
              <a:t>o critério de ponderação teve como base o universo de empresas por UF, porte e regime tributário</a:t>
            </a:r>
          </a:p>
        </p:txBody>
      </p:sp>
      <p:sp>
        <p:nvSpPr>
          <p:cNvPr id="17" name="Retângulo de cantos arredondados 108"/>
          <p:cNvSpPr/>
          <p:nvPr/>
        </p:nvSpPr>
        <p:spPr>
          <a:xfrm>
            <a:off x="8504540" y="2804462"/>
            <a:ext cx="2946400" cy="310332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8100">
            <a:solidFill>
              <a:srgbClr val="C19F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" name="CaixaDeTexto 5"/>
          <p:cNvSpPr txBox="1"/>
          <p:nvPr/>
        </p:nvSpPr>
        <p:spPr>
          <a:xfrm>
            <a:off x="8923639" y="3021542"/>
            <a:ext cx="2390123" cy="2670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Verdana" pitchFamily="34" charset="0"/>
                <a:cs typeface="Arial" charset="0"/>
              </a:rPr>
              <a:t>todo o estudo obedeceu aos códigos de ética da:</a:t>
            </a:r>
          </a:p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Verdana" pitchFamily="34" charset="0"/>
                <a:cs typeface="Arial" charset="0"/>
              </a:rPr>
              <a:t>ABEP, da ESOMAR e à norma ABNT NBR ISO 20.252:2012</a:t>
            </a:r>
          </a:p>
        </p:txBody>
      </p:sp>
    </p:spTree>
    <p:extLst>
      <p:ext uri="{BB962C8B-B14F-4D97-AF65-F5344CB8AC3E}">
        <p14:creationId xmlns:p14="http://schemas.microsoft.com/office/powerpoint/2010/main" val="1570580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15" grpId="0"/>
      <p:bldP spid="17" grpId="0" animBg="1"/>
      <p:bldP spid="1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FF9999"/>
                </a:solidFill>
                <a:latin typeface="+mj-lt"/>
              </a:rPr>
              <a:t>P6</a:t>
            </a:r>
            <a:r>
              <a:rPr lang="pt-BR" sz="1100" b="1" dirty="0">
                <a:solidFill>
                  <a:srgbClr val="00B0F0"/>
                </a:solidFill>
                <a:latin typeface="+mj-lt"/>
              </a:rPr>
              <a:t>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Em termos de raça, como o(a) Sr.(a) se classificaria? (EST-RU)</a:t>
            </a: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2657950"/>
              </p:ext>
            </p:extLst>
          </p:nvPr>
        </p:nvGraphicFramePr>
        <p:xfrm>
          <a:off x="2225675" y="2460367"/>
          <a:ext cx="9011115" cy="25070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74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41783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1783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1783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1783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1783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17836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8558143"/>
              </p:ext>
            </p:extLst>
          </p:nvPr>
        </p:nvGraphicFramePr>
        <p:xfrm>
          <a:off x="-704584" y="1970856"/>
          <a:ext cx="2868553" cy="28620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85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423079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branco(a)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pardo(a) 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preto(a)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amarelo(a) 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indígena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06487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quis responder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3034919"/>
              </p:ext>
            </p:extLst>
          </p:nvPr>
        </p:nvGraphicFramePr>
        <p:xfrm>
          <a:off x="2225663" y="1930179"/>
          <a:ext cx="9011115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745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8" name="CaixaDeTexto 7"/>
          <p:cNvSpPr txBox="1"/>
          <p:nvPr/>
        </p:nvSpPr>
        <p:spPr>
          <a:xfrm>
            <a:off x="1247059" y="501176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6873799"/>
              </p:ext>
            </p:extLst>
          </p:nvPr>
        </p:nvGraphicFramePr>
        <p:xfrm>
          <a:off x="2260600" y="4977390"/>
          <a:ext cx="8976177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10" name="CaixaDeTexto 19"/>
          <p:cNvSpPr txBox="1"/>
          <p:nvPr/>
        </p:nvSpPr>
        <p:spPr>
          <a:xfrm>
            <a:off x="1021920" y="309957"/>
            <a:ext cx="58741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classificação de raça 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inativos</a:t>
            </a:r>
            <a:endParaRPr lang="pt-BR" sz="2800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pSp>
        <p:nvGrpSpPr>
          <p:cNvPr id="11" name="+ informações"/>
          <p:cNvGrpSpPr/>
          <p:nvPr/>
        </p:nvGrpSpPr>
        <p:grpSpPr>
          <a:xfrm>
            <a:off x="10049637" y="5546923"/>
            <a:ext cx="1402473" cy="346249"/>
            <a:chOff x="7300120" y="5125288"/>
            <a:chExt cx="1748287" cy="431624"/>
          </a:xfrm>
        </p:grpSpPr>
        <p:sp>
          <p:nvSpPr>
            <p:cNvPr id="1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6690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8" grpId="0"/>
      <p:bldP spid="8" grpId="1"/>
      <p:bldP spid="1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259888" y="1940547"/>
            <a:ext cx="3371850" cy="2976904"/>
            <a:chOff x="0" y="726"/>
            <a:chExt cx="4098" cy="3618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726"/>
              <a:ext cx="4098" cy="3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0" y="726"/>
              <a:ext cx="4098" cy="3618"/>
            </a:xfrm>
            <a:custGeom>
              <a:avLst/>
              <a:gdLst>
                <a:gd name="T0" fmla="*/ 1139 w 4098"/>
                <a:gd name="T1" fmla="*/ 0 h 3618"/>
                <a:gd name="T2" fmla="*/ 2959 w 4098"/>
                <a:gd name="T3" fmla="*/ 0 h 3618"/>
                <a:gd name="T4" fmla="*/ 2992 w 4098"/>
                <a:gd name="T5" fmla="*/ 2 h 3618"/>
                <a:gd name="T6" fmla="*/ 3025 w 4098"/>
                <a:gd name="T7" fmla="*/ 11 h 3618"/>
                <a:gd name="T8" fmla="*/ 3057 w 4098"/>
                <a:gd name="T9" fmla="*/ 26 h 3618"/>
                <a:gd name="T10" fmla="*/ 3088 w 4098"/>
                <a:gd name="T11" fmla="*/ 43 h 3618"/>
                <a:gd name="T12" fmla="*/ 3117 w 4098"/>
                <a:gd name="T13" fmla="*/ 65 h 3618"/>
                <a:gd name="T14" fmla="*/ 3141 w 4098"/>
                <a:gd name="T15" fmla="*/ 89 h 3618"/>
                <a:gd name="T16" fmla="*/ 3160 w 4098"/>
                <a:gd name="T17" fmla="*/ 116 h 3618"/>
                <a:gd name="T18" fmla="*/ 4071 w 4098"/>
                <a:gd name="T19" fmla="*/ 1693 h 3618"/>
                <a:gd name="T20" fmla="*/ 4084 w 4098"/>
                <a:gd name="T21" fmla="*/ 1723 h 3618"/>
                <a:gd name="T22" fmla="*/ 4093 w 4098"/>
                <a:gd name="T23" fmla="*/ 1755 h 3618"/>
                <a:gd name="T24" fmla="*/ 4098 w 4098"/>
                <a:gd name="T25" fmla="*/ 1791 h 3618"/>
                <a:gd name="T26" fmla="*/ 4098 w 4098"/>
                <a:gd name="T27" fmla="*/ 1827 h 3618"/>
                <a:gd name="T28" fmla="*/ 4093 w 4098"/>
                <a:gd name="T29" fmla="*/ 1862 h 3618"/>
                <a:gd name="T30" fmla="*/ 4084 w 4098"/>
                <a:gd name="T31" fmla="*/ 1895 h 3618"/>
                <a:gd name="T32" fmla="*/ 4071 w 4098"/>
                <a:gd name="T33" fmla="*/ 1925 h 3618"/>
                <a:gd name="T34" fmla="*/ 3160 w 4098"/>
                <a:gd name="T35" fmla="*/ 3501 h 3618"/>
                <a:gd name="T36" fmla="*/ 3141 w 4098"/>
                <a:gd name="T37" fmla="*/ 3529 h 3618"/>
                <a:gd name="T38" fmla="*/ 3117 w 4098"/>
                <a:gd name="T39" fmla="*/ 3552 h 3618"/>
                <a:gd name="T40" fmla="*/ 3088 w 4098"/>
                <a:gd name="T41" fmla="*/ 3575 h 3618"/>
                <a:gd name="T42" fmla="*/ 3057 w 4098"/>
                <a:gd name="T43" fmla="*/ 3592 h 3618"/>
                <a:gd name="T44" fmla="*/ 3025 w 4098"/>
                <a:gd name="T45" fmla="*/ 3606 h 3618"/>
                <a:gd name="T46" fmla="*/ 2992 w 4098"/>
                <a:gd name="T47" fmla="*/ 3614 h 3618"/>
                <a:gd name="T48" fmla="*/ 2959 w 4098"/>
                <a:gd name="T49" fmla="*/ 3618 h 3618"/>
                <a:gd name="T50" fmla="*/ 1139 w 4098"/>
                <a:gd name="T51" fmla="*/ 3618 h 3618"/>
                <a:gd name="T52" fmla="*/ 1106 w 4098"/>
                <a:gd name="T53" fmla="*/ 3614 h 3618"/>
                <a:gd name="T54" fmla="*/ 1073 w 4098"/>
                <a:gd name="T55" fmla="*/ 3606 h 3618"/>
                <a:gd name="T56" fmla="*/ 1041 w 4098"/>
                <a:gd name="T57" fmla="*/ 3592 h 3618"/>
                <a:gd name="T58" fmla="*/ 1010 w 4098"/>
                <a:gd name="T59" fmla="*/ 3575 h 3618"/>
                <a:gd name="T60" fmla="*/ 981 w 4098"/>
                <a:gd name="T61" fmla="*/ 3552 h 3618"/>
                <a:gd name="T62" fmla="*/ 956 w 4098"/>
                <a:gd name="T63" fmla="*/ 3529 h 3618"/>
                <a:gd name="T64" fmla="*/ 938 w 4098"/>
                <a:gd name="T65" fmla="*/ 3501 h 3618"/>
                <a:gd name="T66" fmla="*/ 27 w 4098"/>
                <a:gd name="T67" fmla="*/ 1925 h 3618"/>
                <a:gd name="T68" fmla="*/ 14 w 4098"/>
                <a:gd name="T69" fmla="*/ 1895 h 3618"/>
                <a:gd name="T70" fmla="*/ 5 w 4098"/>
                <a:gd name="T71" fmla="*/ 1862 h 3618"/>
                <a:gd name="T72" fmla="*/ 0 w 4098"/>
                <a:gd name="T73" fmla="*/ 1827 h 3618"/>
                <a:gd name="T74" fmla="*/ 0 w 4098"/>
                <a:gd name="T75" fmla="*/ 1791 h 3618"/>
                <a:gd name="T76" fmla="*/ 5 w 4098"/>
                <a:gd name="T77" fmla="*/ 1755 h 3618"/>
                <a:gd name="T78" fmla="*/ 14 w 4098"/>
                <a:gd name="T79" fmla="*/ 1723 h 3618"/>
                <a:gd name="T80" fmla="*/ 27 w 4098"/>
                <a:gd name="T81" fmla="*/ 1693 h 3618"/>
                <a:gd name="T82" fmla="*/ 938 w 4098"/>
                <a:gd name="T83" fmla="*/ 116 h 3618"/>
                <a:gd name="T84" fmla="*/ 956 w 4098"/>
                <a:gd name="T85" fmla="*/ 89 h 3618"/>
                <a:gd name="T86" fmla="*/ 981 w 4098"/>
                <a:gd name="T87" fmla="*/ 65 h 3618"/>
                <a:gd name="T88" fmla="*/ 1010 w 4098"/>
                <a:gd name="T89" fmla="*/ 43 h 3618"/>
                <a:gd name="T90" fmla="*/ 1041 w 4098"/>
                <a:gd name="T91" fmla="*/ 26 h 3618"/>
                <a:gd name="T92" fmla="*/ 1073 w 4098"/>
                <a:gd name="T93" fmla="*/ 11 h 3618"/>
                <a:gd name="T94" fmla="*/ 1106 w 4098"/>
                <a:gd name="T95" fmla="*/ 2 h 3618"/>
                <a:gd name="T96" fmla="*/ 1139 w 4098"/>
                <a:gd name="T97" fmla="*/ 0 h 3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98" h="3618">
                  <a:moveTo>
                    <a:pt x="1139" y="0"/>
                  </a:moveTo>
                  <a:lnTo>
                    <a:pt x="2959" y="0"/>
                  </a:lnTo>
                  <a:lnTo>
                    <a:pt x="2992" y="2"/>
                  </a:lnTo>
                  <a:lnTo>
                    <a:pt x="3025" y="11"/>
                  </a:lnTo>
                  <a:lnTo>
                    <a:pt x="3057" y="26"/>
                  </a:lnTo>
                  <a:lnTo>
                    <a:pt x="3088" y="43"/>
                  </a:lnTo>
                  <a:lnTo>
                    <a:pt x="3117" y="65"/>
                  </a:lnTo>
                  <a:lnTo>
                    <a:pt x="3141" y="89"/>
                  </a:lnTo>
                  <a:lnTo>
                    <a:pt x="3160" y="116"/>
                  </a:lnTo>
                  <a:lnTo>
                    <a:pt x="4071" y="1693"/>
                  </a:lnTo>
                  <a:lnTo>
                    <a:pt x="4084" y="1723"/>
                  </a:lnTo>
                  <a:lnTo>
                    <a:pt x="4093" y="1755"/>
                  </a:lnTo>
                  <a:lnTo>
                    <a:pt x="4098" y="1791"/>
                  </a:lnTo>
                  <a:lnTo>
                    <a:pt x="4098" y="1827"/>
                  </a:lnTo>
                  <a:lnTo>
                    <a:pt x="4093" y="1862"/>
                  </a:lnTo>
                  <a:lnTo>
                    <a:pt x="4084" y="1895"/>
                  </a:lnTo>
                  <a:lnTo>
                    <a:pt x="4071" y="1925"/>
                  </a:lnTo>
                  <a:lnTo>
                    <a:pt x="3160" y="3501"/>
                  </a:lnTo>
                  <a:lnTo>
                    <a:pt x="3141" y="3529"/>
                  </a:lnTo>
                  <a:lnTo>
                    <a:pt x="3117" y="3552"/>
                  </a:lnTo>
                  <a:lnTo>
                    <a:pt x="3088" y="3575"/>
                  </a:lnTo>
                  <a:lnTo>
                    <a:pt x="3057" y="3592"/>
                  </a:lnTo>
                  <a:lnTo>
                    <a:pt x="3025" y="3606"/>
                  </a:lnTo>
                  <a:lnTo>
                    <a:pt x="2992" y="3614"/>
                  </a:lnTo>
                  <a:lnTo>
                    <a:pt x="2959" y="3618"/>
                  </a:lnTo>
                  <a:lnTo>
                    <a:pt x="1139" y="3618"/>
                  </a:lnTo>
                  <a:lnTo>
                    <a:pt x="1106" y="3614"/>
                  </a:lnTo>
                  <a:lnTo>
                    <a:pt x="1073" y="3606"/>
                  </a:lnTo>
                  <a:lnTo>
                    <a:pt x="1041" y="3592"/>
                  </a:lnTo>
                  <a:lnTo>
                    <a:pt x="1010" y="3575"/>
                  </a:lnTo>
                  <a:lnTo>
                    <a:pt x="981" y="3552"/>
                  </a:lnTo>
                  <a:lnTo>
                    <a:pt x="956" y="3529"/>
                  </a:lnTo>
                  <a:lnTo>
                    <a:pt x="938" y="3501"/>
                  </a:lnTo>
                  <a:lnTo>
                    <a:pt x="27" y="1925"/>
                  </a:lnTo>
                  <a:lnTo>
                    <a:pt x="14" y="1895"/>
                  </a:lnTo>
                  <a:lnTo>
                    <a:pt x="5" y="1862"/>
                  </a:lnTo>
                  <a:lnTo>
                    <a:pt x="0" y="1827"/>
                  </a:lnTo>
                  <a:lnTo>
                    <a:pt x="0" y="1791"/>
                  </a:lnTo>
                  <a:lnTo>
                    <a:pt x="5" y="1755"/>
                  </a:lnTo>
                  <a:lnTo>
                    <a:pt x="14" y="1723"/>
                  </a:lnTo>
                  <a:lnTo>
                    <a:pt x="27" y="1693"/>
                  </a:lnTo>
                  <a:lnTo>
                    <a:pt x="938" y="116"/>
                  </a:lnTo>
                  <a:lnTo>
                    <a:pt x="956" y="89"/>
                  </a:lnTo>
                  <a:lnTo>
                    <a:pt x="981" y="65"/>
                  </a:lnTo>
                  <a:lnTo>
                    <a:pt x="1010" y="43"/>
                  </a:lnTo>
                  <a:lnTo>
                    <a:pt x="1041" y="26"/>
                  </a:lnTo>
                  <a:lnTo>
                    <a:pt x="1073" y="11"/>
                  </a:lnTo>
                  <a:lnTo>
                    <a:pt x="1106" y="2"/>
                  </a:lnTo>
                  <a:lnTo>
                    <a:pt x="1139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27" y="948"/>
              <a:ext cx="3644" cy="3174"/>
            </a:xfrm>
            <a:custGeom>
              <a:avLst/>
              <a:gdLst>
                <a:gd name="T0" fmla="*/ 984 w 3644"/>
                <a:gd name="T1" fmla="*/ 133 h 3174"/>
                <a:gd name="T2" fmla="*/ 144 w 3644"/>
                <a:gd name="T3" fmla="*/ 1586 h 3174"/>
                <a:gd name="T4" fmla="*/ 984 w 3644"/>
                <a:gd name="T5" fmla="*/ 3040 h 3174"/>
                <a:gd name="T6" fmla="*/ 2660 w 3644"/>
                <a:gd name="T7" fmla="*/ 3040 h 3174"/>
                <a:gd name="T8" fmla="*/ 3500 w 3644"/>
                <a:gd name="T9" fmla="*/ 1586 h 3174"/>
                <a:gd name="T10" fmla="*/ 2660 w 3644"/>
                <a:gd name="T11" fmla="*/ 133 h 3174"/>
                <a:gd name="T12" fmla="*/ 984 w 3644"/>
                <a:gd name="T13" fmla="*/ 133 h 3174"/>
                <a:gd name="T14" fmla="*/ 944 w 3644"/>
                <a:gd name="T15" fmla="*/ 0 h 3174"/>
                <a:gd name="T16" fmla="*/ 2700 w 3644"/>
                <a:gd name="T17" fmla="*/ 0 h 3174"/>
                <a:gd name="T18" fmla="*/ 2717 w 3644"/>
                <a:gd name="T19" fmla="*/ 3 h 3174"/>
                <a:gd name="T20" fmla="*/ 2732 w 3644"/>
                <a:gd name="T21" fmla="*/ 9 h 3174"/>
                <a:gd name="T22" fmla="*/ 2746 w 3644"/>
                <a:gd name="T23" fmla="*/ 19 h 3174"/>
                <a:gd name="T24" fmla="*/ 2757 w 3644"/>
                <a:gd name="T25" fmla="*/ 34 h 3174"/>
                <a:gd name="T26" fmla="*/ 3635 w 3644"/>
                <a:gd name="T27" fmla="*/ 1553 h 3174"/>
                <a:gd name="T28" fmla="*/ 3641 w 3644"/>
                <a:gd name="T29" fmla="*/ 1569 h 3174"/>
                <a:gd name="T30" fmla="*/ 3644 w 3644"/>
                <a:gd name="T31" fmla="*/ 1586 h 3174"/>
                <a:gd name="T32" fmla="*/ 3641 w 3644"/>
                <a:gd name="T33" fmla="*/ 1604 h 3174"/>
                <a:gd name="T34" fmla="*/ 3635 w 3644"/>
                <a:gd name="T35" fmla="*/ 1620 h 3174"/>
                <a:gd name="T36" fmla="*/ 2757 w 3644"/>
                <a:gd name="T37" fmla="*/ 3140 h 3174"/>
                <a:gd name="T38" fmla="*/ 2746 w 3644"/>
                <a:gd name="T39" fmla="*/ 3154 h 3174"/>
                <a:gd name="T40" fmla="*/ 2732 w 3644"/>
                <a:gd name="T41" fmla="*/ 3165 h 3174"/>
                <a:gd name="T42" fmla="*/ 2717 w 3644"/>
                <a:gd name="T43" fmla="*/ 3171 h 3174"/>
                <a:gd name="T44" fmla="*/ 2700 w 3644"/>
                <a:gd name="T45" fmla="*/ 3174 h 3174"/>
                <a:gd name="T46" fmla="*/ 944 w 3644"/>
                <a:gd name="T47" fmla="*/ 3174 h 3174"/>
                <a:gd name="T48" fmla="*/ 927 w 3644"/>
                <a:gd name="T49" fmla="*/ 3171 h 3174"/>
                <a:gd name="T50" fmla="*/ 912 w 3644"/>
                <a:gd name="T51" fmla="*/ 3165 h 3174"/>
                <a:gd name="T52" fmla="*/ 897 w 3644"/>
                <a:gd name="T53" fmla="*/ 3154 h 3174"/>
                <a:gd name="T54" fmla="*/ 887 w 3644"/>
                <a:gd name="T55" fmla="*/ 3140 h 3174"/>
                <a:gd name="T56" fmla="*/ 9 w 3644"/>
                <a:gd name="T57" fmla="*/ 1620 h 3174"/>
                <a:gd name="T58" fmla="*/ 3 w 3644"/>
                <a:gd name="T59" fmla="*/ 1604 h 3174"/>
                <a:gd name="T60" fmla="*/ 0 w 3644"/>
                <a:gd name="T61" fmla="*/ 1586 h 3174"/>
                <a:gd name="T62" fmla="*/ 3 w 3644"/>
                <a:gd name="T63" fmla="*/ 1569 h 3174"/>
                <a:gd name="T64" fmla="*/ 9 w 3644"/>
                <a:gd name="T65" fmla="*/ 1553 h 3174"/>
                <a:gd name="T66" fmla="*/ 887 w 3644"/>
                <a:gd name="T67" fmla="*/ 34 h 3174"/>
                <a:gd name="T68" fmla="*/ 897 w 3644"/>
                <a:gd name="T69" fmla="*/ 19 h 3174"/>
                <a:gd name="T70" fmla="*/ 912 w 3644"/>
                <a:gd name="T71" fmla="*/ 9 h 3174"/>
                <a:gd name="T72" fmla="*/ 927 w 3644"/>
                <a:gd name="T73" fmla="*/ 3 h 3174"/>
                <a:gd name="T74" fmla="*/ 944 w 3644"/>
                <a:gd name="T75" fmla="*/ 0 h 3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44" h="3174">
                  <a:moveTo>
                    <a:pt x="984" y="133"/>
                  </a:moveTo>
                  <a:lnTo>
                    <a:pt x="144" y="1586"/>
                  </a:lnTo>
                  <a:lnTo>
                    <a:pt x="984" y="3040"/>
                  </a:lnTo>
                  <a:lnTo>
                    <a:pt x="2660" y="3040"/>
                  </a:lnTo>
                  <a:lnTo>
                    <a:pt x="3500" y="1586"/>
                  </a:lnTo>
                  <a:lnTo>
                    <a:pt x="2660" y="133"/>
                  </a:lnTo>
                  <a:lnTo>
                    <a:pt x="984" y="133"/>
                  </a:lnTo>
                  <a:close/>
                  <a:moveTo>
                    <a:pt x="944" y="0"/>
                  </a:moveTo>
                  <a:lnTo>
                    <a:pt x="2700" y="0"/>
                  </a:lnTo>
                  <a:lnTo>
                    <a:pt x="2717" y="3"/>
                  </a:lnTo>
                  <a:lnTo>
                    <a:pt x="2732" y="9"/>
                  </a:lnTo>
                  <a:lnTo>
                    <a:pt x="2746" y="19"/>
                  </a:lnTo>
                  <a:lnTo>
                    <a:pt x="2757" y="34"/>
                  </a:lnTo>
                  <a:lnTo>
                    <a:pt x="3635" y="1553"/>
                  </a:lnTo>
                  <a:lnTo>
                    <a:pt x="3641" y="1569"/>
                  </a:lnTo>
                  <a:lnTo>
                    <a:pt x="3644" y="1586"/>
                  </a:lnTo>
                  <a:lnTo>
                    <a:pt x="3641" y="1604"/>
                  </a:lnTo>
                  <a:lnTo>
                    <a:pt x="3635" y="1620"/>
                  </a:lnTo>
                  <a:lnTo>
                    <a:pt x="2757" y="3140"/>
                  </a:lnTo>
                  <a:lnTo>
                    <a:pt x="2746" y="3154"/>
                  </a:lnTo>
                  <a:lnTo>
                    <a:pt x="2732" y="3165"/>
                  </a:lnTo>
                  <a:lnTo>
                    <a:pt x="2717" y="3171"/>
                  </a:lnTo>
                  <a:lnTo>
                    <a:pt x="2700" y="3174"/>
                  </a:lnTo>
                  <a:lnTo>
                    <a:pt x="944" y="3174"/>
                  </a:lnTo>
                  <a:lnTo>
                    <a:pt x="927" y="3171"/>
                  </a:lnTo>
                  <a:lnTo>
                    <a:pt x="912" y="3165"/>
                  </a:lnTo>
                  <a:lnTo>
                    <a:pt x="897" y="3154"/>
                  </a:lnTo>
                  <a:lnTo>
                    <a:pt x="887" y="3140"/>
                  </a:lnTo>
                  <a:lnTo>
                    <a:pt x="9" y="1620"/>
                  </a:lnTo>
                  <a:lnTo>
                    <a:pt x="3" y="1604"/>
                  </a:lnTo>
                  <a:lnTo>
                    <a:pt x="0" y="1586"/>
                  </a:lnTo>
                  <a:lnTo>
                    <a:pt x="3" y="1569"/>
                  </a:lnTo>
                  <a:lnTo>
                    <a:pt x="9" y="1553"/>
                  </a:lnTo>
                  <a:lnTo>
                    <a:pt x="887" y="34"/>
                  </a:lnTo>
                  <a:lnTo>
                    <a:pt x="897" y="19"/>
                  </a:lnTo>
                  <a:lnTo>
                    <a:pt x="912" y="9"/>
                  </a:lnTo>
                  <a:lnTo>
                    <a:pt x="927" y="3"/>
                  </a:lnTo>
                  <a:lnTo>
                    <a:pt x="94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" name="Freeform 21"/>
          <p:cNvSpPr>
            <a:spLocks noEditPoints="1"/>
          </p:cNvSpPr>
          <p:nvPr/>
        </p:nvSpPr>
        <p:spPr bwMode="auto">
          <a:xfrm>
            <a:off x="2080945" y="2334085"/>
            <a:ext cx="1758586" cy="1808830"/>
          </a:xfrm>
          <a:custGeom>
            <a:avLst/>
            <a:gdLst>
              <a:gd name="T0" fmla="*/ 345 w 5950"/>
              <a:gd name="T1" fmla="*/ 3458 h 6120"/>
              <a:gd name="T2" fmla="*/ 533 w 5950"/>
              <a:gd name="T3" fmla="*/ 5726 h 6120"/>
              <a:gd name="T4" fmla="*/ 1495 w 5950"/>
              <a:gd name="T5" fmla="*/ 5580 h 6120"/>
              <a:gd name="T6" fmla="*/ 1356 w 5950"/>
              <a:gd name="T7" fmla="*/ 3275 h 6120"/>
              <a:gd name="T8" fmla="*/ 3216 w 5950"/>
              <a:gd name="T9" fmla="*/ 548 h 6120"/>
              <a:gd name="T10" fmla="*/ 3209 w 5950"/>
              <a:gd name="T11" fmla="*/ 835 h 6120"/>
              <a:gd name="T12" fmla="*/ 3024 w 5950"/>
              <a:gd name="T13" fmla="*/ 1289 h 6120"/>
              <a:gd name="T14" fmla="*/ 2680 w 5950"/>
              <a:gd name="T15" fmla="*/ 2013 h 6120"/>
              <a:gd name="T16" fmla="*/ 2237 w 5950"/>
              <a:gd name="T17" fmla="*/ 2687 h 6120"/>
              <a:gd name="T18" fmla="*/ 1866 w 5950"/>
              <a:gd name="T19" fmla="*/ 3166 h 6120"/>
              <a:gd name="T20" fmla="*/ 1842 w 5950"/>
              <a:gd name="T21" fmla="*/ 5595 h 6120"/>
              <a:gd name="T22" fmla="*/ 2112 w 5950"/>
              <a:gd name="T23" fmla="*/ 5685 h 6120"/>
              <a:gd name="T24" fmla="*/ 2797 w 5950"/>
              <a:gd name="T25" fmla="*/ 5740 h 6120"/>
              <a:gd name="T26" fmla="*/ 3646 w 5950"/>
              <a:gd name="T27" fmla="*/ 5757 h 6120"/>
              <a:gd name="T28" fmla="*/ 4579 w 5950"/>
              <a:gd name="T29" fmla="*/ 5729 h 6120"/>
              <a:gd name="T30" fmla="*/ 5146 w 5950"/>
              <a:gd name="T31" fmla="*/ 5403 h 6120"/>
              <a:gd name="T32" fmla="*/ 5187 w 5950"/>
              <a:gd name="T33" fmla="*/ 5093 h 6120"/>
              <a:gd name="T34" fmla="*/ 5241 w 5950"/>
              <a:gd name="T35" fmla="*/ 4877 h 6120"/>
              <a:gd name="T36" fmla="*/ 5475 w 5950"/>
              <a:gd name="T37" fmla="*/ 4389 h 6120"/>
              <a:gd name="T38" fmla="*/ 5404 w 5950"/>
              <a:gd name="T39" fmla="*/ 4186 h 6120"/>
              <a:gd name="T40" fmla="*/ 5583 w 5950"/>
              <a:gd name="T41" fmla="*/ 3804 h 6120"/>
              <a:gd name="T42" fmla="*/ 5522 w 5950"/>
              <a:gd name="T43" fmla="*/ 3439 h 6120"/>
              <a:gd name="T44" fmla="*/ 5404 w 5950"/>
              <a:gd name="T45" fmla="*/ 3262 h 6120"/>
              <a:gd name="T46" fmla="*/ 5481 w 5950"/>
              <a:gd name="T47" fmla="*/ 3031 h 6120"/>
              <a:gd name="T48" fmla="*/ 5388 w 5950"/>
              <a:gd name="T49" fmla="*/ 2678 h 6120"/>
              <a:gd name="T50" fmla="*/ 4857 w 5950"/>
              <a:gd name="T51" fmla="*/ 2523 h 6120"/>
              <a:gd name="T52" fmla="*/ 4188 w 5950"/>
              <a:gd name="T53" fmla="*/ 2566 h 6120"/>
              <a:gd name="T54" fmla="*/ 3730 w 5950"/>
              <a:gd name="T55" fmla="*/ 2657 h 6120"/>
              <a:gd name="T56" fmla="*/ 3449 w 5950"/>
              <a:gd name="T57" fmla="*/ 2477 h 6120"/>
              <a:gd name="T58" fmla="*/ 3460 w 5950"/>
              <a:gd name="T59" fmla="*/ 1903 h 6120"/>
              <a:gd name="T60" fmla="*/ 3691 w 5950"/>
              <a:gd name="T61" fmla="*/ 1023 h 6120"/>
              <a:gd name="T62" fmla="*/ 3570 w 5950"/>
              <a:gd name="T63" fmla="*/ 473 h 6120"/>
              <a:gd name="T64" fmla="*/ 3268 w 5950"/>
              <a:gd name="T65" fmla="*/ 345 h 6120"/>
              <a:gd name="T66" fmla="*/ 3492 w 5950"/>
              <a:gd name="T67" fmla="*/ 40 h 6120"/>
              <a:gd name="T68" fmla="*/ 3935 w 5950"/>
              <a:gd name="T69" fmla="*/ 390 h 6120"/>
              <a:gd name="T70" fmla="*/ 4019 w 5950"/>
              <a:gd name="T71" fmla="*/ 1173 h 6120"/>
              <a:gd name="T72" fmla="*/ 3801 w 5950"/>
              <a:gd name="T73" fmla="*/ 1981 h 6120"/>
              <a:gd name="T74" fmla="*/ 3760 w 5950"/>
              <a:gd name="T75" fmla="*/ 2302 h 6120"/>
              <a:gd name="T76" fmla="*/ 4103 w 5950"/>
              <a:gd name="T77" fmla="*/ 2235 h 6120"/>
              <a:gd name="T78" fmla="*/ 4732 w 5950"/>
              <a:gd name="T79" fmla="*/ 2177 h 6120"/>
              <a:gd name="T80" fmla="*/ 5555 w 5950"/>
              <a:gd name="T81" fmla="*/ 2372 h 6120"/>
              <a:gd name="T82" fmla="*/ 5840 w 5950"/>
              <a:gd name="T83" fmla="*/ 2868 h 6120"/>
              <a:gd name="T84" fmla="*/ 5848 w 5950"/>
              <a:gd name="T85" fmla="*/ 3307 h 6120"/>
              <a:gd name="T86" fmla="*/ 5911 w 5950"/>
              <a:gd name="T87" fmla="*/ 3914 h 6120"/>
              <a:gd name="T88" fmla="*/ 5825 w 5950"/>
              <a:gd name="T89" fmla="*/ 4474 h 6120"/>
              <a:gd name="T90" fmla="*/ 5604 w 5950"/>
              <a:gd name="T91" fmla="*/ 5012 h 6120"/>
              <a:gd name="T92" fmla="*/ 5447 w 5950"/>
              <a:gd name="T93" fmla="*/ 5573 h 6120"/>
              <a:gd name="T94" fmla="*/ 4872 w 5950"/>
              <a:gd name="T95" fmla="*/ 6007 h 6120"/>
              <a:gd name="T96" fmla="*/ 3920 w 5950"/>
              <a:gd name="T97" fmla="*/ 6118 h 6120"/>
              <a:gd name="T98" fmla="*/ 2861 w 5950"/>
              <a:gd name="T99" fmla="*/ 6090 h 6120"/>
              <a:gd name="T100" fmla="*/ 2104 w 5950"/>
              <a:gd name="T101" fmla="*/ 6031 h 6120"/>
              <a:gd name="T102" fmla="*/ 1507 w 5950"/>
              <a:gd name="T103" fmla="*/ 6035 h 6120"/>
              <a:gd name="T104" fmla="*/ 242 w 5950"/>
              <a:gd name="T105" fmla="*/ 5986 h 6120"/>
              <a:gd name="T106" fmla="*/ 0 w 5950"/>
              <a:gd name="T107" fmla="*/ 3458 h 6120"/>
              <a:gd name="T108" fmla="*/ 307 w 5950"/>
              <a:gd name="T109" fmla="*/ 2976 h 6120"/>
              <a:gd name="T110" fmla="*/ 1566 w 5950"/>
              <a:gd name="T111" fmla="*/ 2991 h 6120"/>
              <a:gd name="T112" fmla="*/ 1838 w 5950"/>
              <a:gd name="T113" fmla="*/ 2596 h 6120"/>
              <a:gd name="T114" fmla="*/ 2330 w 5950"/>
              <a:gd name="T115" fmla="*/ 1933 h 6120"/>
              <a:gd name="T116" fmla="*/ 2747 w 5950"/>
              <a:gd name="T117" fmla="*/ 1062 h 6120"/>
              <a:gd name="T118" fmla="*/ 2870 w 5950"/>
              <a:gd name="T119" fmla="*/ 520 h 6120"/>
              <a:gd name="T120" fmla="*/ 3030 w 5950"/>
              <a:gd name="T121" fmla="*/ 73 h 6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950" h="6120">
                <a:moveTo>
                  <a:pt x="533" y="3270"/>
                </a:moveTo>
                <a:lnTo>
                  <a:pt x="490" y="3275"/>
                </a:lnTo>
                <a:lnTo>
                  <a:pt x="451" y="3288"/>
                </a:lnTo>
                <a:lnTo>
                  <a:pt x="415" y="3311"/>
                </a:lnTo>
                <a:lnTo>
                  <a:pt x="386" y="3341"/>
                </a:lnTo>
                <a:lnTo>
                  <a:pt x="363" y="3374"/>
                </a:lnTo>
                <a:lnTo>
                  <a:pt x="350" y="3415"/>
                </a:lnTo>
                <a:lnTo>
                  <a:pt x="345" y="3458"/>
                </a:lnTo>
                <a:lnTo>
                  <a:pt x="345" y="5539"/>
                </a:lnTo>
                <a:lnTo>
                  <a:pt x="350" y="5580"/>
                </a:lnTo>
                <a:lnTo>
                  <a:pt x="363" y="5621"/>
                </a:lnTo>
                <a:lnTo>
                  <a:pt x="386" y="5655"/>
                </a:lnTo>
                <a:lnTo>
                  <a:pt x="415" y="5685"/>
                </a:lnTo>
                <a:lnTo>
                  <a:pt x="449" y="5707"/>
                </a:lnTo>
                <a:lnTo>
                  <a:pt x="488" y="5720"/>
                </a:lnTo>
                <a:lnTo>
                  <a:pt x="533" y="5726"/>
                </a:lnTo>
                <a:lnTo>
                  <a:pt x="533" y="5724"/>
                </a:lnTo>
                <a:lnTo>
                  <a:pt x="1313" y="5724"/>
                </a:lnTo>
                <a:lnTo>
                  <a:pt x="1356" y="5720"/>
                </a:lnTo>
                <a:lnTo>
                  <a:pt x="1395" y="5705"/>
                </a:lnTo>
                <a:lnTo>
                  <a:pt x="1430" y="5683"/>
                </a:lnTo>
                <a:lnTo>
                  <a:pt x="1458" y="5655"/>
                </a:lnTo>
                <a:lnTo>
                  <a:pt x="1481" y="5619"/>
                </a:lnTo>
                <a:lnTo>
                  <a:pt x="1495" y="5580"/>
                </a:lnTo>
                <a:lnTo>
                  <a:pt x="1499" y="5537"/>
                </a:lnTo>
                <a:lnTo>
                  <a:pt x="1499" y="3458"/>
                </a:lnTo>
                <a:lnTo>
                  <a:pt x="1495" y="3415"/>
                </a:lnTo>
                <a:lnTo>
                  <a:pt x="1481" y="3376"/>
                </a:lnTo>
                <a:lnTo>
                  <a:pt x="1458" y="3341"/>
                </a:lnTo>
                <a:lnTo>
                  <a:pt x="1430" y="3313"/>
                </a:lnTo>
                <a:lnTo>
                  <a:pt x="1395" y="3290"/>
                </a:lnTo>
                <a:lnTo>
                  <a:pt x="1356" y="3275"/>
                </a:lnTo>
                <a:lnTo>
                  <a:pt x="1313" y="3270"/>
                </a:lnTo>
                <a:lnTo>
                  <a:pt x="533" y="3270"/>
                </a:lnTo>
                <a:close/>
                <a:moveTo>
                  <a:pt x="3244" y="343"/>
                </a:moveTo>
                <a:lnTo>
                  <a:pt x="3235" y="369"/>
                </a:lnTo>
                <a:lnTo>
                  <a:pt x="3226" y="403"/>
                </a:lnTo>
                <a:lnTo>
                  <a:pt x="3220" y="445"/>
                </a:lnTo>
                <a:lnTo>
                  <a:pt x="3216" y="494"/>
                </a:lnTo>
                <a:lnTo>
                  <a:pt x="3216" y="548"/>
                </a:lnTo>
                <a:lnTo>
                  <a:pt x="3218" y="604"/>
                </a:lnTo>
                <a:lnTo>
                  <a:pt x="3222" y="660"/>
                </a:lnTo>
                <a:lnTo>
                  <a:pt x="3227" y="714"/>
                </a:lnTo>
                <a:lnTo>
                  <a:pt x="3231" y="743"/>
                </a:lnTo>
                <a:lnTo>
                  <a:pt x="3227" y="773"/>
                </a:lnTo>
                <a:lnTo>
                  <a:pt x="3220" y="799"/>
                </a:lnTo>
                <a:lnTo>
                  <a:pt x="3216" y="812"/>
                </a:lnTo>
                <a:lnTo>
                  <a:pt x="3209" y="835"/>
                </a:lnTo>
                <a:lnTo>
                  <a:pt x="3196" y="864"/>
                </a:lnTo>
                <a:lnTo>
                  <a:pt x="3181" y="905"/>
                </a:lnTo>
                <a:lnTo>
                  <a:pt x="3162" y="952"/>
                </a:lnTo>
                <a:lnTo>
                  <a:pt x="3142" y="1008"/>
                </a:lnTo>
                <a:lnTo>
                  <a:pt x="3116" y="1069"/>
                </a:lnTo>
                <a:lnTo>
                  <a:pt x="3090" y="1138"/>
                </a:lnTo>
                <a:lnTo>
                  <a:pt x="3058" y="1211"/>
                </a:lnTo>
                <a:lnTo>
                  <a:pt x="3024" y="1289"/>
                </a:lnTo>
                <a:lnTo>
                  <a:pt x="2989" y="1371"/>
                </a:lnTo>
                <a:lnTo>
                  <a:pt x="2952" y="1456"/>
                </a:lnTo>
                <a:lnTo>
                  <a:pt x="2911" y="1546"/>
                </a:lnTo>
                <a:lnTo>
                  <a:pt x="2868" y="1637"/>
                </a:lnTo>
                <a:lnTo>
                  <a:pt x="2823" y="1730"/>
                </a:lnTo>
                <a:lnTo>
                  <a:pt x="2777" y="1825"/>
                </a:lnTo>
                <a:lnTo>
                  <a:pt x="2728" y="1920"/>
                </a:lnTo>
                <a:lnTo>
                  <a:pt x="2680" y="2013"/>
                </a:lnTo>
                <a:lnTo>
                  <a:pt x="2628" y="2106"/>
                </a:lnTo>
                <a:lnTo>
                  <a:pt x="2576" y="2199"/>
                </a:lnTo>
                <a:lnTo>
                  <a:pt x="2522" y="2289"/>
                </a:lnTo>
                <a:lnTo>
                  <a:pt x="2466" y="2376"/>
                </a:lnTo>
                <a:lnTo>
                  <a:pt x="2410" y="2460"/>
                </a:lnTo>
                <a:lnTo>
                  <a:pt x="2352" y="2540"/>
                </a:lnTo>
                <a:lnTo>
                  <a:pt x="2294" y="2616"/>
                </a:lnTo>
                <a:lnTo>
                  <a:pt x="2237" y="2687"/>
                </a:lnTo>
                <a:lnTo>
                  <a:pt x="2177" y="2750"/>
                </a:lnTo>
                <a:lnTo>
                  <a:pt x="2119" y="2808"/>
                </a:lnTo>
                <a:lnTo>
                  <a:pt x="2060" y="2860"/>
                </a:lnTo>
                <a:lnTo>
                  <a:pt x="2006" y="2922"/>
                </a:lnTo>
                <a:lnTo>
                  <a:pt x="1961" y="2985"/>
                </a:lnTo>
                <a:lnTo>
                  <a:pt x="1924" y="3046"/>
                </a:lnTo>
                <a:lnTo>
                  <a:pt x="1892" y="3108"/>
                </a:lnTo>
                <a:lnTo>
                  <a:pt x="1866" y="3166"/>
                </a:lnTo>
                <a:lnTo>
                  <a:pt x="1847" y="3216"/>
                </a:lnTo>
                <a:lnTo>
                  <a:pt x="1833" y="3262"/>
                </a:lnTo>
                <a:lnTo>
                  <a:pt x="1821" y="3298"/>
                </a:lnTo>
                <a:lnTo>
                  <a:pt x="1834" y="3350"/>
                </a:lnTo>
                <a:lnTo>
                  <a:pt x="1842" y="3402"/>
                </a:lnTo>
                <a:lnTo>
                  <a:pt x="1846" y="3458"/>
                </a:lnTo>
                <a:lnTo>
                  <a:pt x="1846" y="5539"/>
                </a:lnTo>
                <a:lnTo>
                  <a:pt x="1842" y="5595"/>
                </a:lnTo>
                <a:lnTo>
                  <a:pt x="1834" y="5651"/>
                </a:lnTo>
                <a:lnTo>
                  <a:pt x="1963" y="5666"/>
                </a:lnTo>
                <a:lnTo>
                  <a:pt x="1965" y="5666"/>
                </a:lnTo>
                <a:lnTo>
                  <a:pt x="1972" y="5668"/>
                </a:lnTo>
                <a:lnTo>
                  <a:pt x="1991" y="5670"/>
                </a:lnTo>
                <a:lnTo>
                  <a:pt x="2021" y="5673"/>
                </a:lnTo>
                <a:lnTo>
                  <a:pt x="2062" y="5679"/>
                </a:lnTo>
                <a:lnTo>
                  <a:pt x="2112" y="5685"/>
                </a:lnTo>
                <a:lnTo>
                  <a:pt x="2171" y="5690"/>
                </a:lnTo>
                <a:lnTo>
                  <a:pt x="2240" y="5698"/>
                </a:lnTo>
                <a:lnTo>
                  <a:pt x="2317" y="5705"/>
                </a:lnTo>
                <a:lnTo>
                  <a:pt x="2401" y="5713"/>
                </a:lnTo>
                <a:lnTo>
                  <a:pt x="2492" y="5720"/>
                </a:lnTo>
                <a:lnTo>
                  <a:pt x="2589" y="5727"/>
                </a:lnTo>
                <a:lnTo>
                  <a:pt x="2689" y="5733"/>
                </a:lnTo>
                <a:lnTo>
                  <a:pt x="2797" y="5740"/>
                </a:lnTo>
                <a:lnTo>
                  <a:pt x="2909" y="5746"/>
                </a:lnTo>
                <a:lnTo>
                  <a:pt x="3023" y="5752"/>
                </a:lnTo>
                <a:lnTo>
                  <a:pt x="3140" y="5755"/>
                </a:lnTo>
                <a:lnTo>
                  <a:pt x="3261" y="5757"/>
                </a:lnTo>
                <a:lnTo>
                  <a:pt x="3382" y="5759"/>
                </a:lnTo>
                <a:lnTo>
                  <a:pt x="3505" y="5759"/>
                </a:lnTo>
                <a:lnTo>
                  <a:pt x="3630" y="5757"/>
                </a:lnTo>
                <a:lnTo>
                  <a:pt x="3646" y="5757"/>
                </a:lnTo>
                <a:lnTo>
                  <a:pt x="3788" y="5766"/>
                </a:lnTo>
                <a:lnTo>
                  <a:pt x="3924" y="5774"/>
                </a:lnTo>
                <a:lnTo>
                  <a:pt x="4051" y="5776"/>
                </a:lnTo>
                <a:lnTo>
                  <a:pt x="4172" y="5774"/>
                </a:lnTo>
                <a:lnTo>
                  <a:pt x="4285" y="5768"/>
                </a:lnTo>
                <a:lnTo>
                  <a:pt x="4391" y="5759"/>
                </a:lnTo>
                <a:lnTo>
                  <a:pt x="4490" y="5746"/>
                </a:lnTo>
                <a:lnTo>
                  <a:pt x="4579" y="5729"/>
                </a:lnTo>
                <a:lnTo>
                  <a:pt x="4684" y="5703"/>
                </a:lnTo>
                <a:lnTo>
                  <a:pt x="4779" y="5673"/>
                </a:lnTo>
                <a:lnTo>
                  <a:pt x="4864" y="5640"/>
                </a:lnTo>
                <a:lnTo>
                  <a:pt x="4939" y="5601"/>
                </a:lnTo>
                <a:lnTo>
                  <a:pt x="5006" y="5558"/>
                </a:lnTo>
                <a:lnTo>
                  <a:pt x="5062" y="5511"/>
                </a:lnTo>
                <a:lnTo>
                  <a:pt x="5108" y="5459"/>
                </a:lnTo>
                <a:lnTo>
                  <a:pt x="5146" y="5403"/>
                </a:lnTo>
                <a:lnTo>
                  <a:pt x="5170" y="5357"/>
                </a:lnTo>
                <a:lnTo>
                  <a:pt x="5185" y="5308"/>
                </a:lnTo>
                <a:lnTo>
                  <a:pt x="5194" y="5262"/>
                </a:lnTo>
                <a:lnTo>
                  <a:pt x="5198" y="5219"/>
                </a:lnTo>
                <a:lnTo>
                  <a:pt x="5198" y="5180"/>
                </a:lnTo>
                <a:lnTo>
                  <a:pt x="5194" y="5145"/>
                </a:lnTo>
                <a:lnTo>
                  <a:pt x="5190" y="5115"/>
                </a:lnTo>
                <a:lnTo>
                  <a:pt x="5187" y="5093"/>
                </a:lnTo>
                <a:lnTo>
                  <a:pt x="5183" y="5079"/>
                </a:lnTo>
                <a:lnTo>
                  <a:pt x="5181" y="5074"/>
                </a:lnTo>
                <a:lnTo>
                  <a:pt x="5172" y="5039"/>
                </a:lnTo>
                <a:lnTo>
                  <a:pt x="5172" y="5001"/>
                </a:lnTo>
                <a:lnTo>
                  <a:pt x="5177" y="4966"/>
                </a:lnTo>
                <a:lnTo>
                  <a:pt x="5192" y="4932"/>
                </a:lnTo>
                <a:lnTo>
                  <a:pt x="5213" y="4903"/>
                </a:lnTo>
                <a:lnTo>
                  <a:pt x="5241" y="4877"/>
                </a:lnTo>
                <a:lnTo>
                  <a:pt x="5306" y="4821"/>
                </a:lnTo>
                <a:lnTo>
                  <a:pt x="5364" y="4763"/>
                </a:lnTo>
                <a:lnTo>
                  <a:pt x="5408" y="4702"/>
                </a:lnTo>
                <a:lnTo>
                  <a:pt x="5442" y="4638"/>
                </a:lnTo>
                <a:lnTo>
                  <a:pt x="5466" y="4573"/>
                </a:lnTo>
                <a:lnTo>
                  <a:pt x="5479" y="4504"/>
                </a:lnTo>
                <a:lnTo>
                  <a:pt x="5481" y="4433"/>
                </a:lnTo>
                <a:lnTo>
                  <a:pt x="5475" y="4389"/>
                </a:lnTo>
                <a:lnTo>
                  <a:pt x="5468" y="4350"/>
                </a:lnTo>
                <a:lnTo>
                  <a:pt x="5458" y="4312"/>
                </a:lnTo>
                <a:lnTo>
                  <a:pt x="5449" y="4281"/>
                </a:lnTo>
                <a:lnTo>
                  <a:pt x="5438" y="4257"/>
                </a:lnTo>
                <a:lnTo>
                  <a:pt x="5431" y="4236"/>
                </a:lnTo>
                <a:lnTo>
                  <a:pt x="5423" y="4225"/>
                </a:lnTo>
                <a:lnTo>
                  <a:pt x="5421" y="4219"/>
                </a:lnTo>
                <a:lnTo>
                  <a:pt x="5404" y="4186"/>
                </a:lnTo>
                <a:lnTo>
                  <a:pt x="5397" y="4149"/>
                </a:lnTo>
                <a:lnTo>
                  <a:pt x="5397" y="4111"/>
                </a:lnTo>
                <a:lnTo>
                  <a:pt x="5406" y="4076"/>
                </a:lnTo>
                <a:lnTo>
                  <a:pt x="5421" y="4042"/>
                </a:lnTo>
                <a:lnTo>
                  <a:pt x="5444" y="4011"/>
                </a:lnTo>
                <a:lnTo>
                  <a:pt x="5505" y="3942"/>
                </a:lnTo>
                <a:lnTo>
                  <a:pt x="5550" y="3873"/>
                </a:lnTo>
                <a:lnTo>
                  <a:pt x="5583" y="3804"/>
                </a:lnTo>
                <a:lnTo>
                  <a:pt x="5600" y="3735"/>
                </a:lnTo>
                <a:lnTo>
                  <a:pt x="5604" y="3666"/>
                </a:lnTo>
                <a:lnTo>
                  <a:pt x="5600" y="3620"/>
                </a:lnTo>
                <a:lnTo>
                  <a:pt x="5591" y="3577"/>
                </a:lnTo>
                <a:lnTo>
                  <a:pt x="5576" y="3538"/>
                </a:lnTo>
                <a:lnTo>
                  <a:pt x="5559" y="3501"/>
                </a:lnTo>
                <a:lnTo>
                  <a:pt x="5540" y="3469"/>
                </a:lnTo>
                <a:lnTo>
                  <a:pt x="5522" y="3439"/>
                </a:lnTo>
                <a:lnTo>
                  <a:pt x="5503" y="3415"/>
                </a:lnTo>
                <a:lnTo>
                  <a:pt x="5488" y="3395"/>
                </a:lnTo>
                <a:lnTo>
                  <a:pt x="5475" y="3380"/>
                </a:lnTo>
                <a:lnTo>
                  <a:pt x="5466" y="3370"/>
                </a:lnTo>
                <a:lnTo>
                  <a:pt x="5462" y="3368"/>
                </a:lnTo>
                <a:lnTo>
                  <a:pt x="5434" y="3337"/>
                </a:lnTo>
                <a:lnTo>
                  <a:pt x="5416" y="3300"/>
                </a:lnTo>
                <a:lnTo>
                  <a:pt x="5404" y="3262"/>
                </a:lnTo>
                <a:lnTo>
                  <a:pt x="5404" y="3221"/>
                </a:lnTo>
                <a:lnTo>
                  <a:pt x="5414" y="3182"/>
                </a:lnTo>
                <a:lnTo>
                  <a:pt x="5432" y="3145"/>
                </a:lnTo>
                <a:lnTo>
                  <a:pt x="5438" y="3136"/>
                </a:lnTo>
                <a:lnTo>
                  <a:pt x="5447" y="3117"/>
                </a:lnTo>
                <a:lnTo>
                  <a:pt x="5458" y="3095"/>
                </a:lnTo>
                <a:lnTo>
                  <a:pt x="5470" y="3063"/>
                </a:lnTo>
                <a:lnTo>
                  <a:pt x="5481" y="3031"/>
                </a:lnTo>
                <a:lnTo>
                  <a:pt x="5490" y="2992"/>
                </a:lnTo>
                <a:lnTo>
                  <a:pt x="5496" y="2951"/>
                </a:lnTo>
                <a:lnTo>
                  <a:pt x="5498" y="2907"/>
                </a:lnTo>
                <a:lnTo>
                  <a:pt x="5494" y="2862"/>
                </a:lnTo>
                <a:lnTo>
                  <a:pt x="5481" y="2816"/>
                </a:lnTo>
                <a:lnTo>
                  <a:pt x="5460" y="2769"/>
                </a:lnTo>
                <a:lnTo>
                  <a:pt x="5431" y="2722"/>
                </a:lnTo>
                <a:lnTo>
                  <a:pt x="5388" y="2678"/>
                </a:lnTo>
                <a:lnTo>
                  <a:pt x="5343" y="2642"/>
                </a:lnTo>
                <a:lnTo>
                  <a:pt x="5291" y="2613"/>
                </a:lnTo>
                <a:lnTo>
                  <a:pt x="5231" y="2588"/>
                </a:lnTo>
                <a:lnTo>
                  <a:pt x="5166" y="2568"/>
                </a:lnTo>
                <a:lnTo>
                  <a:pt x="5095" y="2551"/>
                </a:lnTo>
                <a:lnTo>
                  <a:pt x="5019" y="2538"/>
                </a:lnTo>
                <a:lnTo>
                  <a:pt x="4939" y="2529"/>
                </a:lnTo>
                <a:lnTo>
                  <a:pt x="4857" y="2523"/>
                </a:lnTo>
                <a:lnTo>
                  <a:pt x="4773" y="2519"/>
                </a:lnTo>
                <a:lnTo>
                  <a:pt x="4687" y="2519"/>
                </a:lnTo>
                <a:lnTo>
                  <a:pt x="4600" y="2523"/>
                </a:lnTo>
                <a:lnTo>
                  <a:pt x="4514" y="2527"/>
                </a:lnTo>
                <a:lnTo>
                  <a:pt x="4429" y="2534"/>
                </a:lnTo>
                <a:lnTo>
                  <a:pt x="4347" y="2544"/>
                </a:lnTo>
                <a:lnTo>
                  <a:pt x="4265" y="2555"/>
                </a:lnTo>
                <a:lnTo>
                  <a:pt x="4188" y="2566"/>
                </a:lnTo>
                <a:lnTo>
                  <a:pt x="4114" y="2579"/>
                </a:lnTo>
                <a:lnTo>
                  <a:pt x="4047" y="2594"/>
                </a:lnTo>
                <a:lnTo>
                  <a:pt x="4038" y="2596"/>
                </a:lnTo>
                <a:lnTo>
                  <a:pt x="4030" y="2598"/>
                </a:lnTo>
                <a:lnTo>
                  <a:pt x="3922" y="2616"/>
                </a:lnTo>
                <a:lnTo>
                  <a:pt x="3807" y="2642"/>
                </a:lnTo>
                <a:lnTo>
                  <a:pt x="3769" y="2652"/>
                </a:lnTo>
                <a:lnTo>
                  <a:pt x="3730" y="2657"/>
                </a:lnTo>
                <a:lnTo>
                  <a:pt x="3689" y="2659"/>
                </a:lnTo>
                <a:lnTo>
                  <a:pt x="3648" y="2654"/>
                </a:lnTo>
                <a:lnTo>
                  <a:pt x="3605" y="2641"/>
                </a:lnTo>
                <a:lnTo>
                  <a:pt x="3566" y="2620"/>
                </a:lnTo>
                <a:lnTo>
                  <a:pt x="3527" y="2592"/>
                </a:lnTo>
                <a:lnTo>
                  <a:pt x="3496" y="2559"/>
                </a:lnTo>
                <a:lnTo>
                  <a:pt x="3470" y="2521"/>
                </a:lnTo>
                <a:lnTo>
                  <a:pt x="3449" y="2477"/>
                </a:lnTo>
                <a:lnTo>
                  <a:pt x="3432" y="2428"/>
                </a:lnTo>
                <a:lnTo>
                  <a:pt x="3421" y="2372"/>
                </a:lnTo>
                <a:lnTo>
                  <a:pt x="3414" y="2311"/>
                </a:lnTo>
                <a:lnTo>
                  <a:pt x="3414" y="2244"/>
                </a:lnTo>
                <a:lnTo>
                  <a:pt x="3417" y="2169"/>
                </a:lnTo>
                <a:lnTo>
                  <a:pt x="3427" y="2088"/>
                </a:lnTo>
                <a:lnTo>
                  <a:pt x="3442" y="2000"/>
                </a:lnTo>
                <a:lnTo>
                  <a:pt x="3460" y="1903"/>
                </a:lnTo>
                <a:lnTo>
                  <a:pt x="3484" y="1801"/>
                </a:lnTo>
                <a:lnTo>
                  <a:pt x="3514" y="1691"/>
                </a:lnTo>
                <a:lnTo>
                  <a:pt x="3550" y="1572"/>
                </a:lnTo>
                <a:lnTo>
                  <a:pt x="3591" y="1447"/>
                </a:lnTo>
                <a:lnTo>
                  <a:pt x="3626" y="1332"/>
                </a:lnTo>
                <a:lnTo>
                  <a:pt x="3654" y="1224"/>
                </a:lnTo>
                <a:lnTo>
                  <a:pt x="3676" y="1121"/>
                </a:lnTo>
                <a:lnTo>
                  <a:pt x="3691" y="1023"/>
                </a:lnTo>
                <a:lnTo>
                  <a:pt x="3699" y="931"/>
                </a:lnTo>
                <a:lnTo>
                  <a:pt x="3700" y="846"/>
                </a:lnTo>
                <a:lnTo>
                  <a:pt x="3695" y="768"/>
                </a:lnTo>
                <a:lnTo>
                  <a:pt x="3682" y="695"/>
                </a:lnTo>
                <a:lnTo>
                  <a:pt x="3663" y="628"/>
                </a:lnTo>
                <a:lnTo>
                  <a:pt x="3639" y="568"/>
                </a:lnTo>
                <a:lnTo>
                  <a:pt x="3605" y="516"/>
                </a:lnTo>
                <a:lnTo>
                  <a:pt x="3570" y="473"/>
                </a:lnTo>
                <a:lnTo>
                  <a:pt x="3533" y="440"/>
                </a:lnTo>
                <a:lnTo>
                  <a:pt x="3492" y="412"/>
                </a:lnTo>
                <a:lnTo>
                  <a:pt x="3451" y="390"/>
                </a:lnTo>
                <a:lnTo>
                  <a:pt x="3410" y="373"/>
                </a:lnTo>
                <a:lnTo>
                  <a:pt x="3369" y="360"/>
                </a:lnTo>
                <a:lnTo>
                  <a:pt x="3332" y="352"/>
                </a:lnTo>
                <a:lnTo>
                  <a:pt x="3298" y="347"/>
                </a:lnTo>
                <a:lnTo>
                  <a:pt x="3268" y="345"/>
                </a:lnTo>
                <a:lnTo>
                  <a:pt x="3244" y="343"/>
                </a:lnTo>
                <a:close/>
                <a:moveTo>
                  <a:pt x="3237" y="0"/>
                </a:moveTo>
                <a:lnTo>
                  <a:pt x="3263" y="0"/>
                </a:lnTo>
                <a:lnTo>
                  <a:pt x="3298" y="2"/>
                </a:lnTo>
                <a:lnTo>
                  <a:pt x="3339" y="6"/>
                </a:lnTo>
                <a:lnTo>
                  <a:pt x="3386" y="13"/>
                </a:lnTo>
                <a:lnTo>
                  <a:pt x="3436" y="25"/>
                </a:lnTo>
                <a:lnTo>
                  <a:pt x="3492" y="40"/>
                </a:lnTo>
                <a:lnTo>
                  <a:pt x="3548" y="58"/>
                </a:lnTo>
                <a:lnTo>
                  <a:pt x="3607" y="84"/>
                </a:lnTo>
                <a:lnTo>
                  <a:pt x="3667" y="116"/>
                </a:lnTo>
                <a:lnTo>
                  <a:pt x="3725" y="153"/>
                </a:lnTo>
                <a:lnTo>
                  <a:pt x="3782" y="200"/>
                </a:lnTo>
                <a:lnTo>
                  <a:pt x="3836" y="254"/>
                </a:lnTo>
                <a:lnTo>
                  <a:pt x="3889" y="317"/>
                </a:lnTo>
                <a:lnTo>
                  <a:pt x="3935" y="390"/>
                </a:lnTo>
                <a:lnTo>
                  <a:pt x="3972" y="468"/>
                </a:lnTo>
                <a:lnTo>
                  <a:pt x="4004" y="552"/>
                </a:lnTo>
                <a:lnTo>
                  <a:pt x="4026" y="641"/>
                </a:lnTo>
                <a:lnTo>
                  <a:pt x="4041" y="736"/>
                </a:lnTo>
                <a:lnTo>
                  <a:pt x="4047" y="836"/>
                </a:lnTo>
                <a:lnTo>
                  <a:pt x="4047" y="944"/>
                </a:lnTo>
                <a:lnTo>
                  <a:pt x="4038" y="1056"/>
                </a:lnTo>
                <a:lnTo>
                  <a:pt x="4019" y="1173"/>
                </a:lnTo>
                <a:lnTo>
                  <a:pt x="3995" y="1296"/>
                </a:lnTo>
                <a:lnTo>
                  <a:pt x="3961" y="1425"/>
                </a:lnTo>
                <a:lnTo>
                  <a:pt x="3920" y="1557"/>
                </a:lnTo>
                <a:lnTo>
                  <a:pt x="3889" y="1659"/>
                </a:lnTo>
                <a:lnTo>
                  <a:pt x="3861" y="1752"/>
                </a:lnTo>
                <a:lnTo>
                  <a:pt x="3836" y="1836"/>
                </a:lnTo>
                <a:lnTo>
                  <a:pt x="3818" y="1913"/>
                </a:lnTo>
                <a:lnTo>
                  <a:pt x="3801" y="1981"/>
                </a:lnTo>
                <a:lnTo>
                  <a:pt x="3788" y="2043"/>
                </a:lnTo>
                <a:lnTo>
                  <a:pt x="3777" y="2097"/>
                </a:lnTo>
                <a:lnTo>
                  <a:pt x="3769" y="2145"/>
                </a:lnTo>
                <a:lnTo>
                  <a:pt x="3766" y="2188"/>
                </a:lnTo>
                <a:lnTo>
                  <a:pt x="3762" y="2223"/>
                </a:lnTo>
                <a:lnTo>
                  <a:pt x="3760" y="2255"/>
                </a:lnTo>
                <a:lnTo>
                  <a:pt x="3760" y="2281"/>
                </a:lnTo>
                <a:lnTo>
                  <a:pt x="3760" y="2302"/>
                </a:lnTo>
                <a:lnTo>
                  <a:pt x="3862" y="2279"/>
                </a:lnTo>
                <a:lnTo>
                  <a:pt x="3961" y="2261"/>
                </a:lnTo>
                <a:lnTo>
                  <a:pt x="3963" y="2261"/>
                </a:lnTo>
                <a:lnTo>
                  <a:pt x="3972" y="2259"/>
                </a:lnTo>
                <a:lnTo>
                  <a:pt x="3991" y="2255"/>
                </a:lnTo>
                <a:lnTo>
                  <a:pt x="4019" y="2250"/>
                </a:lnTo>
                <a:lnTo>
                  <a:pt x="4056" y="2242"/>
                </a:lnTo>
                <a:lnTo>
                  <a:pt x="4103" y="2235"/>
                </a:lnTo>
                <a:lnTo>
                  <a:pt x="4157" y="2225"/>
                </a:lnTo>
                <a:lnTo>
                  <a:pt x="4216" y="2216"/>
                </a:lnTo>
                <a:lnTo>
                  <a:pt x="4283" y="2207"/>
                </a:lnTo>
                <a:lnTo>
                  <a:pt x="4354" y="2199"/>
                </a:lnTo>
                <a:lnTo>
                  <a:pt x="4430" y="2192"/>
                </a:lnTo>
                <a:lnTo>
                  <a:pt x="4511" y="2184"/>
                </a:lnTo>
                <a:lnTo>
                  <a:pt x="4593" y="2181"/>
                </a:lnTo>
                <a:lnTo>
                  <a:pt x="4732" y="2177"/>
                </a:lnTo>
                <a:lnTo>
                  <a:pt x="4864" y="2179"/>
                </a:lnTo>
                <a:lnTo>
                  <a:pt x="4987" y="2188"/>
                </a:lnTo>
                <a:lnTo>
                  <a:pt x="5103" y="2203"/>
                </a:lnTo>
                <a:lnTo>
                  <a:pt x="5211" y="2225"/>
                </a:lnTo>
                <a:lnTo>
                  <a:pt x="5309" y="2253"/>
                </a:lnTo>
                <a:lnTo>
                  <a:pt x="5401" y="2287"/>
                </a:lnTo>
                <a:lnTo>
                  <a:pt x="5483" y="2326"/>
                </a:lnTo>
                <a:lnTo>
                  <a:pt x="5555" y="2372"/>
                </a:lnTo>
                <a:lnTo>
                  <a:pt x="5621" y="2426"/>
                </a:lnTo>
                <a:lnTo>
                  <a:pt x="5680" y="2486"/>
                </a:lnTo>
                <a:lnTo>
                  <a:pt x="5729" y="2547"/>
                </a:lnTo>
                <a:lnTo>
                  <a:pt x="5768" y="2611"/>
                </a:lnTo>
                <a:lnTo>
                  <a:pt x="5797" y="2674"/>
                </a:lnTo>
                <a:lnTo>
                  <a:pt x="5820" y="2739"/>
                </a:lnTo>
                <a:lnTo>
                  <a:pt x="5833" y="2804"/>
                </a:lnTo>
                <a:lnTo>
                  <a:pt x="5840" y="2868"/>
                </a:lnTo>
                <a:lnTo>
                  <a:pt x="5842" y="2931"/>
                </a:lnTo>
                <a:lnTo>
                  <a:pt x="5838" y="2992"/>
                </a:lnTo>
                <a:lnTo>
                  <a:pt x="5831" y="3052"/>
                </a:lnTo>
                <a:lnTo>
                  <a:pt x="5818" y="3110"/>
                </a:lnTo>
                <a:lnTo>
                  <a:pt x="5801" y="3164"/>
                </a:lnTo>
                <a:lnTo>
                  <a:pt x="5784" y="3212"/>
                </a:lnTo>
                <a:lnTo>
                  <a:pt x="5816" y="3257"/>
                </a:lnTo>
                <a:lnTo>
                  <a:pt x="5848" y="3307"/>
                </a:lnTo>
                <a:lnTo>
                  <a:pt x="5878" y="3365"/>
                </a:lnTo>
                <a:lnTo>
                  <a:pt x="5904" y="3428"/>
                </a:lnTo>
                <a:lnTo>
                  <a:pt x="5926" y="3497"/>
                </a:lnTo>
                <a:lnTo>
                  <a:pt x="5943" y="3573"/>
                </a:lnTo>
                <a:lnTo>
                  <a:pt x="5950" y="3653"/>
                </a:lnTo>
                <a:lnTo>
                  <a:pt x="5948" y="3741"/>
                </a:lnTo>
                <a:lnTo>
                  <a:pt x="5935" y="3828"/>
                </a:lnTo>
                <a:lnTo>
                  <a:pt x="5911" y="3914"/>
                </a:lnTo>
                <a:lnTo>
                  <a:pt x="5876" y="3998"/>
                </a:lnTo>
                <a:lnTo>
                  <a:pt x="5829" y="4080"/>
                </a:lnTo>
                <a:lnTo>
                  <a:pt x="5771" y="4162"/>
                </a:lnTo>
                <a:lnTo>
                  <a:pt x="5790" y="4214"/>
                </a:lnTo>
                <a:lnTo>
                  <a:pt x="5805" y="4275"/>
                </a:lnTo>
                <a:lnTo>
                  <a:pt x="5818" y="4344"/>
                </a:lnTo>
                <a:lnTo>
                  <a:pt x="5825" y="4419"/>
                </a:lnTo>
                <a:lnTo>
                  <a:pt x="5825" y="4474"/>
                </a:lnTo>
                <a:lnTo>
                  <a:pt x="5822" y="4534"/>
                </a:lnTo>
                <a:lnTo>
                  <a:pt x="5814" y="4597"/>
                </a:lnTo>
                <a:lnTo>
                  <a:pt x="5799" y="4664"/>
                </a:lnTo>
                <a:lnTo>
                  <a:pt x="5779" y="4731"/>
                </a:lnTo>
                <a:lnTo>
                  <a:pt x="5749" y="4802"/>
                </a:lnTo>
                <a:lnTo>
                  <a:pt x="5712" y="4871"/>
                </a:lnTo>
                <a:lnTo>
                  <a:pt x="5663" y="4942"/>
                </a:lnTo>
                <a:lnTo>
                  <a:pt x="5604" y="5012"/>
                </a:lnTo>
                <a:lnTo>
                  <a:pt x="5535" y="5083"/>
                </a:lnTo>
                <a:lnTo>
                  <a:pt x="5540" y="5137"/>
                </a:lnTo>
                <a:lnTo>
                  <a:pt x="5542" y="5199"/>
                </a:lnTo>
                <a:lnTo>
                  <a:pt x="5540" y="5266"/>
                </a:lnTo>
                <a:lnTo>
                  <a:pt x="5529" y="5338"/>
                </a:lnTo>
                <a:lnTo>
                  <a:pt x="5512" y="5415"/>
                </a:lnTo>
                <a:lnTo>
                  <a:pt x="5485" y="5493"/>
                </a:lnTo>
                <a:lnTo>
                  <a:pt x="5447" y="5573"/>
                </a:lnTo>
                <a:lnTo>
                  <a:pt x="5403" y="5644"/>
                </a:lnTo>
                <a:lnTo>
                  <a:pt x="5350" y="5711"/>
                </a:lnTo>
                <a:lnTo>
                  <a:pt x="5289" y="5772"/>
                </a:lnTo>
                <a:lnTo>
                  <a:pt x="5222" y="5828"/>
                </a:lnTo>
                <a:lnTo>
                  <a:pt x="5146" y="5880"/>
                </a:lnTo>
                <a:lnTo>
                  <a:pt x="5062" y="5928"/>
                </a:lnTo>
                <a:lnTo>
                  <a:pt x="4971" y="5969"/>
                </a:lnTo>
                <a:lnTo>
                  <a:pt x="4872" y="6007"/>
                </a:lnTo>
                <a:lnTo>
                  <a:pt x="4766" y="6040"/>
                </a:lnTo>
                <a:lnTo>
                  <a:pt x="4652" y="6068"/>
                </a:lnTo>
                <a:lnTo>
                  <a:pt x="4548" y="6087"/>
                </a:lnTo>
                <a:lnTo>
                  <a:pt x="4436" y="6102"/>
                </a:lnTo>
                <a:lnTo>
                  <a:pt x="4317" y="6113"/>
                </a:lnTo>
                <a:lnTo>
                  <a:pt x="4190" y="6118"/>
                </a:lnTo>
                <a:lnTo>
                  <a:pt x="4056" y="6120"/>
                </a:lnTo>
                <a:lnTo>
                  <a:pt x="3920" y="6118"/>
                </a:lnTo>
                <a:lnTo>
                  <a:pt x="3777" y="6113"/>
                </a:lnTo>
                <a:lnTo>
                  <a:pt x="3628" y="6103"/>
                </a:lnTo>
                <a:lnTo>
                  <a:pt x="3496" y="6105"/>
                </a:lnTo>
                <a:lnTo>
                  <a:pt x="3363" y="6105"/>
                </a:lnTo>
                <a:lnTo>
                  <a:pt x="3233" y="6103"/>
                </a:lnTo>
                <a:lnTo>
                  <a:pt x="3106" y="6100"/>
                </a:lnTo>
                <a:lnTo>
                  <a:pt x="2982" y="6096"/>
                </a:lnTo>
                <a:lnTo>
                  <a:pt x="2861" y="6090"/>
                </a:lnTo>
                <a:lnTo>
                  <a:pt x="2745" y="6083"/>
                </a:lnTo>
                <a:lnTo>
                  <a:pt x="2633" y="6076"/>
                </a:lnTo>
                <a:lnTo>
                  <a:pt x="2527" y="6068"/>
                </a:lnTo>
                <a:lnTo>
                  <a:pt x="2427" y="6061"/>
                </a:lnTo>
                <a:lnTo>
                  <a:pt x="2333" y="6053"/>
                </a:lnTo>
                <a:lnTo>
                  <a:pt x="2250" y="6046"/>
                </a:lnTo>
                <a:lnTo>
                  <a:pt x="2171" y="6038"/>
                </a:lnTo>
                <a:lnTo>
                  <a:pt x="2104" y="6031"/>
                </a:lnTo>
                <a:lnTo>
                  <a:pt x="2047" y="6025"/>
                </a:lnTo>
                <a:lnTo>
                  <a:pt x="1998" y="6020"/>
                </a:lnTo>
                <a:lnTo>
                  <a:pt x="1961" y="6014"/>
                </a:lnTo>
                <a:lnTo>
                  <a:pt x="1935" y="6012"/>
                </a:lnTo>
                <a:lnTo>
                  <a:pt x="1920" y="6010"/>
                </a:lnTo>
                <a:lnTo>
                  <a:pt x="1620" y="5973"/>
                </a:lnTo>
                <a:lnTo>
                  <a:pt x="1566" y="6007"/>
                </a:lnTo>
                <a:lnTo>
                  <a:pt x="1507" y="6035"/>
                </a:lnTo>
                <a:lnTo>
                  <a:pt x="1445" y="6055"/>
                </a:lnTo>
                <a:lnTo>
                  <a:pt x="1380" y="6066"/>
                </a:lnTo>
                <a:lnTo>
                  <a:pt x="1313" y="6072"/>
                </a:lnTo>
                <a:lnTo>
                  <a:pt x="533" y="6072"/>
                </a:lnTo>
                <a:lnTo>
                  <a:pt x="453" y="6066"/>
                </a:lnTo>
                <a:lnTo>
                  <a:pt x="378" y="6049"/>
                </a:lnTo>
                <a:lnTo>
                  <a:pt x="307" y="6022"/>
                </a:lnTo>
                <a:lnTo>
                  <a:pt x="242" y="5986"/>
                </a:lnTo>
                <a:lnTo>
                  <a:pt x="183" y="5942"/>
                </a:lnTo>
                <a:lnTo>
                  <a:pt x="130" y="5888"/>
                </a:lnTo>
                <a:lnTo>
                  <a:pt x="86" y="5828"/>
                </a:lnTo>
                <a:lnTo>
                  <a:pt x="48" y="5763"/>
                </a:lnTo>
                <a:lnTo>
                  <a:pt x="22" y="5692"/>
                </a:lnTo>
                <a:lnTo>
                  <a:pt x="6" y="5618"/>
                </a:lnTo>
                <a:lnTo>
                  <a:pt x="0" y="5539"/>
                </a:lnTo>
                <a:lnTo>
                  <a:pt x="0" y="3458"/>
                </a:lnTo>
                <a:lnTo>
                  <a:pt x="6" y="3380"/>
                </a:lnTo>
                <a:lnTo>
                  <a:pt x="22" y="3305"/>
                </a:lnTo>
                <a:lnTo>
                  <a:pt x="48" y="3234"/>
                </a:lnTo>
                <a:lnTo>
                  <a:pt x="86" y="3169"/>
                </a:lnTo>
                <a:lnTo>
                  <a:pt x="130" y="3110"/>
                </a:lnTo>
                <a:lnTo>
                  <a:pt x="183" y="3058"/>
                </a:lnTo>
                <a:lnTo>
                  <a:pt x="242" y="3013"/>
                </a:lnTo>
                <a:lnTo>
                  <a:pt x="307" y="2976"/>
                </a:lnTo>
                <a:lnTo>
                  <a:pt x="378" y="2950"/>
                </a:lnTo>
                <a:lnTo>
                  <a:pt x="453" y="2933"/>
                </a:lnTo>
                <a:lnTo>
                  <a:pt x="533" y="2925"/>
                </a:lnTo>
                <a:lnTo>
                  <a:pt x="1313" y="2925"/>
                </a:lnTo>
                <a:lnTo>
                  <a:pt x="1380" y="2931"/>
                </a:lnTo>
                <a:lnTo>
                  <a:pt x="1445" y="2942"/>
                </a:lnTo>
                <a:lnTo>
                  <a:pt x="1508" y="2963"/>
                </a:lnTo>
                <a:lnTo>
                  <a:pt x="1566" y="2991"/>
                </a:lnTo>
                <a:lnTo>
                  <a:pt x="1602" y="2918"/>
                </a:lnTo>
                <a:lnTo>
                  <a:pt x="1644" y="2843"/>
                </a:lnTo>
                <a:lnTo>
                  <a:pt x="1693" y="2765"/>
                </a:lnTo>
                <a:lnTo>
                  <a:pt x="1751" y="2689"/>
                </a:lnTo>
                <a:lnTo>
                  <a:pt x="1818" y="2614"/>
                </a:lnTo>
                <a:lnTo>
                  <a:pt x="1823" y="2607"/>
                </a:lnTo>
                <a:lnTo>
                  <a:pt x="1831" y="2601"/>
                </a:lnTo>
                <a:lnTo>
                  <a:pt x="1838" y="2596"/>
                </a:lnTo>
                <a:lnTo>
                  <a:pt x="1898" y="2544"/>
                </a:lnTo>
                <a:lnTo>
                  <a:pt x="1959" y="2480"/>
                </a:lnTo>
                <a:lnTo>
                  <a:pt x="2022" y="2408"/>
                </a:lnTo>
                <a:lnTo>
                  <a:pt x="2084" y="2326"/>
                </a:lnTo>
                <a:lnTo>
                  <a:pt x="2145" y="2236"/>
                </a:lnTo>
                <a:lnTo>
                  <a:pt x="2209" y="2142"/>
                </a:lnTo>
                <a:lnTo>
                  <a:pt x="2268" y="2039"/>
                </a:lnTo>
                <a:lnTo>
                  <a:pt x="2330" y="1933"/>
                </a:lnTo>
                <a:lnTo>
                  <a:pt x="2389" y="1825"/>
                </a:lnTo>
                <a:lnTo>
                  <a:pt x="2447" y="1713"/>
                </a:lnTo>
                <a:lnTo>
                  <a:pt x="2503" y="1602"/>
                </a:lnTo>
                <a:lnTo>
                  <a:pt x="2557" y="1490"/>
                </a:lnTo>
                <a:lnTo>
                  <a:pt x="2607" y="1378"/>
                </a:lnTo>
                <a:lnTo>
                  <a:pt x="2658" y="1268"/>
                </a:lnTo>
                <a:lnTo>
                  <a:pt x="2704" y="1164"/>
                </a:lnTo>
                <a:lnTo>
                  <a:pt x="2747" y="1062"/>
                </a:lnTo>
                <a:lnTo>
                  <a:pt x="2786" y="967"/>
                </a:lnTo>
                <a:lnTo>
                  <a:pt x="2821" y="877"/>
                </a:lnTo>
                <a:lnTo>
                  <a:pt x="2853" y="795"/>
                </a:lnTo>
                <a:lnTo>
                  <a:pt x="2881" y="723"/>
                </a:lnTo>
                <a:lnTo>
                  <a:pt x="2877" y="682"/>
                </a:lnTo>
                <a:lnTo>
                  <a:pt x="2872" y="632"/>
                </a:lnTo>
                <a:lnTo>
                  <a:pt x="2870" y="578"/>
                </a:lnTo>
                <a:lnTo>
                  <a:pt x="2870" y="520"/>
                </a:lnTo>
                <a:lnTo>
                  <a:pt x="2872" y="458"/>
                </a:lnTo>
                <a:lnTo>
                  <a:pt x="2879" y="395"/>
                </a:lnTo>
                <a:lnTo>
                  <a:pt x="2888" y="334"/>
                </a:lnTo>
                <a:lnTo>
                  <a:pt x="2905" y="272"/>
                </a:lnTo>
                <a:lnTo>
                  <a:pt x="2926" y="215"/>
                </a:lnTo>
                <a:lnTo>
                  <a:pt x="2954" y="161"/>
                </a:lnTo>
                <a:lnTo>
                  <a:pt x="2989" y="112"/>
                </a:lnTo>
                <a:lnTo>
                  <a:pt x="3030" y="73"/>
                </a:lnTo>
                <a:lnTo>
                  <a:pt x="3075" y="41"/>
                </a:lnTo>
                <a:lnTo>
                  <a:pt x="3125" y="19"/>
                </a:lnTo>
                <a:lnTo>
                  <a:pt x="3179" y="4"/>
                </a:lnTo>
                <a:lnTo>
                  <a:pt x="3237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" name="CaixaDeTexto 8"/>
          <p:cNvSpPr txBox="1"/>
          <p:nvPr/>
        </p:nvSpPr>
        <p:spPr>
          <a:xfrm>
            <a:off x="4967031" y="1940547"/>
            <a:ext cx="6552776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apenas empresas</a:t>
            </a:r>
          </a:p>
          <a:p>
            <a:r>
              <a:rPr lang="pt-BR" sz="6000" b="1" dirty="0">
                <a:solidFill>
                  <a:srgbClr val="003399"/>
                </a:solidFill>
              </a:rPr>
              <a:t>em atividade</a:t>
            </a:r>
          </a:p>
          <a:p>
            <a:r>
              <a:rPr lang="pt-BR" sz="3200" dirty="0">
                <a:solidFill>
                  <a:schemeClr val="bg1"/>
                </a:solidFill>
              </a:rPr>
              <a:t>como MEI</a:t>
            </a:r>
          </a:p>
          <a:p>
            <a:pPr algn="ctr"/>
            <a:endParaRPr lang="pt-BR" sz="3200" dirty="0">
              <a:solidFill>
                <a:schemeClr val="bg1"/>
              </a:solidFill>
            </a:endParaRPr>
          </a:p>
          <a:p>
            <a:r>
              <a:rPr lang="pt-BR" sz="2000" b="1" dirty="0">
                <a:solidFill>
                  <a:srgbClr val="003399"/>
                </a:solidFill>
              </a:rPr>
              <a:t>| 84% dos entrevistados |</a:t>
            </a:r>
          </a:p>
        </p:txBody>
      </p:sp>
    </p:spTree>
    <p:extLst>
      <p:ext uri="{BB962C8B-B14F-4D97-AF65-F5344CB8AC3E}">
        <p14:creationId xmlns:p14="http://schemas.microsoft.com/office/powerpoint/2010/main" val="1227181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6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6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6" presetClass="emph" presetSubtype="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6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35000" y="13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00"/>
                            </p:stCondLst>
                            <p:childTnLst>
                              <p:par>
                                <p:cTn id="3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build="p"/>
      <p:bldP spid="9" grpId="1" uiExpand="1" build="allAtOnce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6357773"/>
              </p:ext>
            </p:extLst>
          </p:nvPr>
        </p:nvGraphicFramePr>
        <p:xfrm>
          <a:off x="900149" y="1917696"/>
          <a:ext cx="3657393" cy="28690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57393">
                  <a:extLst>
                    <a:ext uri="{9D8B030D-6E8A-4147-A177-3AD203B41FA5}">
                      <a16:colId xmlns="" xmlns:a16="http://schemas.microsoft.com/office/drawing/2014/main" val="3047009264"/>
                    </a:ext>
                  </a:extLst>
                </a:gridCol>
              </a:tblGrid>
              <a:tr h="715639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um estabelecimento comercial/industrial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16933582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casa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48765642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 lugar de funcionamento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49391818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feira ou Shopping popular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83430098"/>
                  </a:ext>
                </a:extLst>
              </a:tr>
            </a:tbl>
          </a:graphicData>
        </a:graphic>
      </p:graphicFrame>
      <p:sp>
        <p:nvSpPr>
          <p:cNvPr id="4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endereço comercial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P7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Onde funciona o seu negócio? (EST-RU)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8.565 </a:t>
            </a:r>
          </a:p>
        </p:txBody>
      </p:sp>
      <p:graphicFrame>
        <p:nvGraphicFramePr>
          <p:cNvPr id="8" name="Gráfico 7"/>
          <p:cNvGraphicFramePr/>
          <p:nvPr>
            <p:extLst>
              <p:ext uri="{D42A27DB-BD31-4B8C-83A1-F6EECF244321}">
                <p14:modId xmlns:p14="http://schemas.microsoft.com/office/powerpoint/2010/main" val="733769742"/>
              </p:ext>
            </p:extLst>
          </p:nvPr>
        </p:nvGraphicFramePr>
        <p:xfrm>
          <a:off x="4543028" y="1707372"/>
          <a:ext cx="2423886" cy="33980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CaixaDeTexto 5"/>
          <p:cNvSpPr txBox="1"/>
          <p:nvPr/>
        </p:nvSpPr>
        <p:spPr>
          <a:xfrm>
            <a:off x="7306322" y="1999068"/>
            <a:ext cx="430899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praticamente 3 em cada 4 dessas empresas (74%) que estão em atividade já estão operando em um estabelecimento comercial/industrial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(p7)</a:t>
            </a:r>
          </a:p>
        </p:txBody>
      </p:sp>
      <p:grpSp>
        <p:nvGrpSpPr>
          <p:cNvPr id="3" name="Grupo 2"/>
          <p:cNvGrpSpPr/>
          <p:nvPr/>
        </p:nvGrpSpPr>
        <p:grpSpPr>
          <a:xfrm>
            <a:off x="877110" y="2052867"/>
            <a:ext cx="531248" cy="2613768"/>
            <a:chOff x="1034952" y="2338620"/>
            <a:chExt cx="364431" cy="1793019"/>
          </a:xfrm>
        </p:grpSpPr>
        <p:grpSp>
          <p:nvGrpSpPr>
            <p:cNvPr id="77" name="Agrupar 76"/>
            <p:cNvGrpSpPr/>
            <p:nvPr/>
          </p:nvGrpSpPr>
          <p:grpSpPr>
            <a:xfrm>
              <a:off x="1052563" y="3802433"/>
              <a:ext cx="329208" cy="329206"/>
              <a:chOff x="1598099" y="2773062"/>
              <a:chExt cx="376089" cy="376089"/>
            </a:xfrm>
          </p:grpSpPr>
          <p:sp>
            <p:nvSpPr>
              <p:cNvPr id="33" name="Freeform 39"/>
              <p:cNvSpPr>
                <a:spLocks noEditPoints="1"/>
              </p:cNvSpPr>
              <p:nvPr/>
            </p:nvSpPr>
            <p:spPr bwMode="auto">
              <a:xfrm>
                <a:off x="1662756" y="3020824"/>
                <a:ext cx="246776" cy="63580"/>
              </a:xfrm>
              <a:custGeom>
                <a:avLst/>
                <a:gdLst>
                  <a:gd name="T0" fmla="*/ 2048 w 2288"/>
                  <a:gd name="T1" fmla="*/ 157 h 597"/>
                  <a:gd name="T2" fmla="*/ 2090 w 2288"/>
                  <a:gd name="T3" fmla="*/ 238 h 597"/>
                  <a:gd name="T4" fmla="*/ 2171 w 2288"/>
                  <a:gd name="T5" fmla="*/ 198 h 597"/>
                  <a:gd name="T6" fmla="*/ 2130 w 2288"/>
                  <a:gd name="T7" fmla="*/ 116 h 597"/>
                  <a:gd name="T8" fmla="*/ 1575 w 2288"/>
                  <a:gd name="T9" fmla="*/ 139 h 597"/>
                  <a:gd name="T10" fmla="*/ 1589 w 2288"/>
                  <a:gd name="T11" fmla="*/ 229 h 597"/>
                  <a:gd name="T12" fmla="*/ 1678 w 2288"/>
                  <a:gd name="T13" fmla="*/ 215 h 597"/>
                  <a:gd name="T14" fmla="*/ 1664 w 2288"/>
                  <a:gd name="T15" fmla="*/ 126 h 597"/>
                  <a:gd name="T16" fmla="*/ 1106 w 2288"/>
                  <a:gd name="T17" fmla="*/ 126 h 597"/>
                  <a:gd name="T18" fmla="*/ 1092 w 2288"/>
                  <a:gd name="T19" fmla="*/ 215 h 597"/>
                  <a:gd name="T20" fmla="*/ 1182 w 2288"/>
                  <a:gd name="T21" fmla="*/ 229 h 597"/>
                  <a:gd name="T22" fmla="*/ 1195 w 2288"/>
                  <a:gd name="T23" fmla="*/ 139 h 597"/>
                  <a:gd name="T24" fmla="*/ 640 w 2288"/>
                  <a:gd name="T25" fmla="*/ 116 h 597"/>
                  <a:gd name="T26" fmla="*/ 600 w 2288"/>
                  <a:gd name="T27" fmla="*/ 198 h 597"/>
                  <a:gd name="T28" fmla="*/ 681 w 2288"/>
                  <a:gd name="T29" fmla="*/ 238 h 597"/>
                  <a:gd name="T30" fmla="*/ 721 w 2288"/>
                  <a:gd name="T31" fmla="*/ 157 h 597"/>
                  <a:gd name="T32" fmla="*/ 178 w 2288"/>
                  <a:gd name="T33" fmla="*/ 113 h 597"/>
                  <a:gd name="T34" fmla="*/ 114 w 2288"/>
                  <a:gd name="T35" fmla="*/ 178 h 597"/>
                  <a:gd name="T36" fmla="*/ 178 w 2288"/>
                  <a:gd name="T37" fmla="*/ 242 h 597"/>
                  <a:gd name="T38" fmla="*/ 241 w 2288"/>
                  <a:gd name="T39" fmla="*/ 178 h 597"/>
                  <a:gd name="T40" fmla="*/ 178 w 2288"/>
                  <a:gd name="T41" fmla="*/ 113 h 597"/>
                  <a:gd name="T42" fmla="*/ 291 w 2288"/>
                  <a:gd name="T43" fmla="*/ 42 h 597"/>
                  <a:gd name="T44" fmla="*/ 355 w 2288"/>
                  <a:gd name="T45" fmla="*/ 178 h 597"/>
                  <a:gd name="T46" fmla="*/ 289 w 2288"/>
                  <a:gd name="T47" fmla="*/ 315 h 597"/>
                  <a:gd name="T48" fmla="*/ 604 w 2288"/>
                  <a:gd name="T49" fmla="*/ 346 h 597"/>
                  <a:gd name="T50" fmla="*/ 495 w 2288"/>
                  <a:gd name="T51" fmla="*/ 240 h 597"/>
                  <a:gd name="T52" fmla="*/ 507 w 2288"/>
                  <a:gd name="T53" fmla="*/ 88 h 597"/>
                  <a:gd name="T54" fmla="*/ 629 w 2288"/>
                  <a:gd name="T55" fmla="*/ 3 h 597"/>
                  <a:gd name="T56" fmla="*/ 775 w 2288"/>
                  <a:gd name="T57" fmla="*/ 42 h 597"/>
                  <a:gd name="T58" fmla="*/ 838 w 2288"/>
                  <a:gd name="T59" fmla="*/ 178 h 597"/>
                  <a:gd name="T60" fmla="*/ 772 w 2288"/>
                  <a:gd name="T61" fmla="*/ 315 h 597"/>
                  <a:gd name="T62" fmla="*/ 1087 w 2288"/>
                  <a:gd name="T63" fmla="*/ 346 h 597"/>
                  <a:gd name="T64" fmla="*/ 978 w 2288"/>
                  <a:gd name="T65" fmla="*/ 240 h 597"/>
                  <a:gd name="T66" fmla="*/ 990 w 2288"/>
                  <a:gd name="T67" fmla="*/ 88 h 597"/>
                  <a:gd name="T68" fmla="*/ 1111 w 2288"/>
                  <a:gd name="T69" fmla="*/ 3 h 597"/>
                  <a:gd name="T70" fmla="*/ 1258 w 2288"/>
                  <a:gd name="T71" fmla="*/ 42 h 597"/>
                  <a:gd name="T72" fmla="*/ 1321 w 2288"/>
                  <a:gd name="T73" fmla="*/ 178 h 597"/>
                  <a:gd name="T74" fmla="*/ 1255 w 2288"/>
                  <a:gd name="T75" fmla="*/ 315 h 597"/>
                  <a:gd name="T76" fmla="*/ 1570 w 2288"/>
                  <a:gd name="T77" fmla="*/ 346 h 597"/>
                  <a:gd name="T78" fmla="*/ 1461 w 2288"/>
                  <a:gd name="T79" fmla="*/ 240 h 597"/>
                  <a:gd name="T80" fmla="*/ 1474 w 2288"/>
                  <a:gd name="T81" fmla="*/ 88 h 597"/>
                  <a:gd name="T82" fmla="*/ 1595 w 2288"/>
                  <a:gd name="T83" fmla="*/ 3 h 597"/>
                  <a:gd name="T84" fmla="*/ 1741 w 2288"/>
                  <a:gd name="T85" fmla="*/ 42 h 597"/>
                  <a:gd name="T86" fmla="*/ 1804 w 2288"/>
                  <a:gd name="T87" fmla="*/ 178 h 597"/>
                  <a:gd name="T88" fmla="*/ 1738 w 2288"/>
                  <a:gd name="T89" fmla="*/ 315 h 597"/>
                  <a:gd name="T90" fmla="*/ 2054 w 2288"/>
                  <a:gd name="T91" fmla="*/ 346 h 597"/>
                  <a:gd name="T92" fmla="*/ 1944 w 2288"/>
                  <a:gd name="T93" fmla="*/ 240 h 597"/>
                  <a:gd name="T94" fmla="*/ 1957 w 2288"/>
                  <a:gd name="T95" fmla="*/ 88 h 597"/>
                  <a:gd name="T96" fmla="*/ 2078 w 2288"/>
                  <a:gd name="T97" fmla="*/ 3 h 597"/>
                  <a:gd name="T98" fmla="*/ 2224 w 2288"/>
                  <a:gd name="T99" fmla="*/ 42 h 597"/>
                  <a:gd name="T100" fmla="*/ 2288 w 2288"/>
                  <a:gd name="T101" fmla="*/ 178 h 597"/>
                  <a:gd name="T102" fmla="*/ 2221 w 2288"/>
                  <a:gd name="T103" fmla="*/ 315 h 597"/>
                  <a:gd name="T104" fmla="*/ 2248 w 2288"/>
                  <a:gd name="T105" fmla="*/ 486 h 597"/>
                  <a:gd name="T106" fmla="*/ 2284 w 2288"/>
                  <a:gd name="T107" fmla="*/ 557 h 597"/>
                  <a:gd name="T108" fmla="*/ 56 w 2288"/>
                  <a:gd name="T109" fmla="*/ 597 h 597"/>
                  <a:gd name="T110" fmla="*/ 0 w 2288"/>
                  <a:gd name="T111" fmla="*/ 539 h 597"/>
                  <a:gd name="T112" fmla="*/ 56 w 2288"/>
                  <a:gd name="T113" fmla="*/ 483 h 597"/>
                  <a:gd name="T114" fmla="*/ 44 w 2288"/>
                  <a:gd name="T115" fmla="*/ 294 h 597"/>
                  <a:gd name="T116" fmla="*/ 3 w 2288"/>
                  <a:gd name="T117" fmla="*/ 146 h 597"/>
                  <a:gd name="T118" fmla="*/ 88 w 2288"/>
                  <a:gd name="T119" fmla="*/ 25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88" h="597">
                    <a:moveTo>
                      <a:pt x="2110" y="113"/>
                    </a:moveTo>
                    <a:lnTo>
                      <a:pt x="2090" y="116"/>
                    </a:lnTo>
                    <a:lnTo>
                      <a:pt x="2072" y="126"/>
                    </a:lnTo>
                    <a:lnTo>
                      <a:pt x="2058" y="139"/>
                    </a:lnTo>
                    <a:lnTo>
                      <a:pt x="2048" y="157"/>
                    </a:lnTo>
                    <a:lnTo>
                      <a:pt x="2045" y="178"/>
                    </a:lnTo>
                    <a:lnTo>
                      <a:pt x="2048" y="198"/>
                    </a:lnTo>
                    <a:lnTo>
                      <a:pt x="2058" y="215"/>
                    </a:lnTo>
                    <a:lnTo>
                      <a:pt x="2072" y="229"/>
                    </a:lnTo>
                    <a:lnTo>
                      <a:pt x="2090" y="238"/>
                    </a:lnTo>
                    <a:lnTo>
                      <a:pt x="2110" y="242"/>
                    </a:lnTo>
                    <a:lnTo>
                      <a:pt x="2130" y="238"/>
                    </a:lnTo>
                    <a:lnTo>
                      <a:pt x="2147" y="229"/>
                    </a:lnTo>
                    <a:lnTo>
                      <a:pt x="2161" y="215"/>
                    </a:lnTo>
                    <a:lnTo>
                      <a:pt x="2171" y="198"/>
                    </a:lnTo>
                    <a:lnTo>
                      <a:pt x="2174" y="178"/>
                    </a:lnTo>
                    <a:lnTo>
                      <a:pt x="2171" y="157"/>
                    </a:lnTo>
                    <a:lnTo>
                      <a:pt x="2161" y="139"/>
                    </a:lnTo>
                    <a:lnTo>
                      <a:pt x="2147" y="126"/>
                    </a:lnTo>
                    <a:lnTo>
                      <a:pt x="2130" y="116"/>
                    </a:lnTo>
                    <a:lnTo>
                      <a:pt x="2110" y="113"/>
                    </a:lnTo>
                    <a:close/>
                    <a:moveTo>
                      <a:pt x="1627" y="113"/>
                    </a:moveTo>
                    <a:lnTo>
                      <a:pt x="1607" y="116"/>
                    </a:lnTo>
                    <a:lnTo>
                      <a:pt x="1589" y="126"/>
                    </a:lnTo>
                    <a:lnTo>
                      <a:pt x="1575" y="139"/>
                    </a:lnTo>
                    <a:lnTo>
                      <a:pt x="1565" y="157"/>
                    </a:lnTo>
                    <a:lnTo>
                      <a:pt x="1562" y="178"/>
                    </a:lnTo>
                    <a:lnTo>
                      <a:pt x="1565" y="198"/>
                    </a:lnTo>
                    <a:lnTo>
                      <a:pt x="1575" y="215"/>
                    </a:lnTo>
                    <a:lnTo>
                      <a:pt x="1589" y="229"/>
                    </a:lnTo>
                    <a:lnTo>
                      <a:pt x="1607" y="238"/>
                    </a:lnTo>
                    <a:lnTo>
                      <a:pt x="1627" y="242"/>
                    </a:lnTo>
                    <a:lnTo>
                      <a:pt x="1647" y="238"/>
                    </a:lnTo>
                    <a:lnTo>
                      <a:pt x="1664" y="229"/>
                    </a:lnTo>
                    <a:lnTo>
                      <a:pt x="1678" y="215"/>
                    </a:lnTo>
                    <a:lnTo>
                      <a:pt x="1688" y="198"/>
                    </a:lnTo>
                    <a:lnTo>
                      <a:pt x="1691" y="178"/>
                    </a:lnTo>
                    <a:lnTo>
                      <a:pt x="1688" y="157"/>
                    </a:lnTo>
                    <a:lnTo>
                      <a:pt x="1678" y="139"/>
                    </a:lnTo>
                    <a:lnTo>
                      <a:pt x="1664" y="126"/>
                    </a:lnTo>
                    <a:lnTo>
                      <a:pt x="1647" y="116"/>
                    </a:lnTo>
                    <a:lnTo>
                      <a:pt x="1627" y="113"/>
                    </a:lnTo>
                    <a:close/>
                    <a:moveTo>
                      <a:pt x="1143" y="113"/>
                    </a:moveTo>
                    <a:lnTo>
                      <a:pt x="1123" y="116"/>
                    </a:lnTo>
                    <a:lnTo>
                      <a:pt x="1106" y="126"/>
                    </a:lnTo>
                    <a:lnTo>
                      <a:pt x="1092" y="139"/>
                    </a:lnTo>
                    <a:lnTo>
                      <a:pt x="1083" y="157"/>
                    </a:lnTo>
                    <a:lnTo>
                      <a:pt x="1079" y="178"/>
                    </a:lnTo>
                    <a:lnTo>
                      <a:pt x="1083" y="198"/>
                    </a:lnTo>
                    <a:lnTo>
                      <a:pt x="1092" y="215"/>
                    </a:lnTo>
                    <a:lnTo>
                      <a:pt x="1106" y="229"/>
                    </a:lnTo>
                    <a:lnTo>
                      <a:pt x="1123" y="238"/>
                    </a:lnTo>
                    <a:lnTo>
                      <a:pt x="1143" y="242"/>
                    </a:lnTo>
                    <a:lnTo>
                      <a:pt x="1163" y="238"/>
                    </a:lnTo>
                    <a:lnTo>
                      <a:pt x="1182" y="229"/>
                    </a:lnTo>
                    <a:lnTo>
                      <a:pt x="1195" y="215"/>
                    </a:lnTo>
                    <a:lnTo>
                      <a:pt x="1205" y="198"/>
                    </a:lnTo>
                    <a:lnTo>
                      <a:pt x="1208" y="178"/>
                    </a:lnTo>
                    <a:lnTo>
                      <a:pt x="1205" y="157"/>
                    </a:lnTo>
                    <a:lnTo>
                      <a:pt x="1195" y="139"/>
                    </a:lnTo>
                    <a:lnTo>
                      <a:pt x="1182" y="126"/>
                    </a:lnTo>
                    <a:lnTo>
                      <a:pt x="1163" y="116"/>
                    </a:lnTo>
                    <a:lnTo>
                      <a:pt x="1143" y="113"/>
                    </a:lnTo>
                    <a:close/>
                    <a:moveTo>
                      <a:pt x="660" y="113"/>
                    </a:moveTo>
                    <a:lnTo>
                      <a:pt x="640" y="116"/>
                    </a:lnTo>
                    <a:lnTo>
                      <a:pt x="623" y="126"/>
                    </a:lnTo>
                    <a:lnTo>
                      <a:pt x="608" y="139"/>
                    </a:lnTo>
                    <a:lnTo>
                      <a:pt x="600" y="157"/>
                    </a:lnTo>
                    <a:lnTo>
                      <a:pt x="597" y="178"/>
                    </a:lnTo>
                    <a:lnTo>
                      <a:pt x="600" y="198"/>
                    </a:lnTo>
                    <a:lnTo>
                      <a:pt x="608" y="215"/>
                    </a:lnTo>
                    <a:lnTo>
                      <a:pt x="623" y="229"/>
                    </a:lnTo>
                    <a:lnTo>
                      <a:pt x="640" y="238"/>
                    </a:lnTo>
                    <a:lnTo>
                      <a:pt x="660" y="242"/>
                    </a:lnTo>
                    <a:lnTo>
                      <a:pt x="681" y="238"/>
                    </a:lnTo>
                    <a:lnTo>
                      <a:pt x="699" y="229"/>
                    </a:lnTo>
                    <a:lnTo>
                      <a:pt x="713" y="215"/>
                    </a:lnTo>
                    <a:lnTo>
                      <a:pt x="721" y="198"/>
                    </a:lnTo>
                    <a:lnTo>
                      <a:pt x="724" y="178"/>
                    </a:lnTo>
                    <a:lnTo>
                      <a:pt x="721" y="157"/>
                    </a:lnTo>
                    <a:lnTo>
                      <a:pt x="713" y="139"/>
                    </a:lnTo>
                    <a:lnTo>
                      <a:pt x="699" y="126"/>
                    </a:lnTo>
                    <a:lnTo>
                      <a:pt x="681" y="116"/>
                    </a:lnTo>
                    <a:lnTo>
                      <a:pt x="660" y="113"/>
                    </a:lnTo>
                    <a:close/>
                    <a:moveTo>
                      <a:pt x="178" y="113"/>
                    </a:moveTo>
                    <a:lnTo>
                      <a:pt x="157" y="116"/>
                    </a:lnTo>
                    <a:lnTo>
                      <a:pt x="139" y="126"/>
                    </a:lnTo>
                    <a:lnTo>
                      <a:pt x="126" y="139"/>
                    </a:lnTo>
                    <a:lnTo>
                      <a:pt x="117" y="157"/>
                    </a:lnTo>
                    <a:lnTo>
                      <a:pt x="114" y="178"/>
                    </a:lnTo>
                    <a:lnTo>
                      <a:pt x="117" y="198"/>
                    </a:lnTo>
                    <a:lnTo>
                      <a:pt x="126" y="215"/>
                    </a:lnTo>
                    <a:lnTo>
                      <a:pt x="139" y="229"/>
                    </a:lnTo>
                    <a:lnTo>
                      <a:pt x="157" y="238"/>
                    </a:lnTo>
                    <a:lnTo>
                      <a:pt x="178" y="242"/>
                    </a:lnTo>
                    <a:lnTo>
                      <a:pt x="198" y="238"/>
                    </a:lnTo>
                    <a:lnTo>
                      <a:pt x="216" y="229"/>
                    </a:lnTo>
                    <a:lnTo>
                      <a:pt x="230" y="215"/>
                    </a:lnTo>
                    <a:lnTo>
                      <a:pt x="238" y="198"/>
                    </a:lnTo>
                    <a:lnTo>
                      <a:pt x="241" y="178"/>
                    </a:lnTo>
                    <a:lnTo>
                      <a:pt x="238" y="157"/>
                    </a:lnTo>
                    <a:lnTo>
                      <a:pt x="230" y="139"/>
                    </a:lnTo>
                    <a:lnTo>
                      <a:pt x="216" y="126"/>
                    </a:lnTo>
                    <a:lnTo>
                      <a:pt x="198" y="116"/>
                    </a:lnTo>
                    <a:lnTo>
                      <a:pt x="178" y="113"/>
                    </a:lnTo>
                    <a:close/>
                    <a:moveTo>
                      <a:pt x="178" y="0"/>
                    </a:moveTo>
                    <a:lnTo>
                      <a:pt x="210" y="3"/>
                    </a:lnTo>
                    <a:lnTo>
                      <a:pt x="239" y="11"/>
                    </a:lnTo>
                    <a:lnTo>
                      <a:pt x="267" y="25"/>
                    </a:lnTo>
                    <a:lnTo>
                      <a:pt x="291" y="42"/>
                    </a:lnTo>
                    <a:lnTo>
                      <a:pt x="313" y="63"/>
                    </a:lnTo>
                    <a:lnTo>
                      <a:pt x="331" y="88"/>
                    </a:lnTo>
                    <a:lnTo>
                      <a:pt x="344" y="116"/>
                    </a:lnTo>
                    <a:lnTo>
                      <a:pt x="352" y="146"/>
                    </a:lnTo>
                    <a:lnTo>
                      <a:pt x="355" y="178"/>
                    </a:lnTo>
                    <a:lnTo>
                      <a:pt x="352" y="210"/>
                    </a:lnTo>
                    <a:lnTo>
                      <a:pt x="344" y="240"/>
                    </a:lnTo>
                    <a:lnTo>
                      <a:pt x="330" y="269"/>
                    </a:lnTo>
                    <a:lnTo>
                      <a:pt x="312" y="294"/>
                    </a:lnTo>
                    <a:lnTo>
                      <a:pt x="289" y="315"/>
                    </a:lnTo>
                    <a:lnTo>
                      <a:pt x="263" y="333"/>
                    </a:lnTo>
                    <a:lnTo>
                      <a:pt x="234" y="346"/>
                    </a:lnTo>
                    <a:lnTo>
                      <a:pt x="234" y="483"/>
                    </a:lnTo>
                    <a:lnTo>
                      <a:pt x="604" y="483"/>
                    </a:lnTo>
                    <a:lnTo>
                      <a:pt x="604" y="346"/>
                    </a:lnTo>
                    <a:lnTo>
                      <a:pt x="575" y="333"/>
                    </a:lnTo>
                    <a:lnTo>
                      <a:pt x="550" y="315"/>
                    </a:lnTo>
                    <a:lnTo>
                      <a:pt x="528" y="294"/>
                    </a:lnTo>
                    <a:lnTo>
                      <a:pt x="508" y="269"/>
                    </a:lnTo>
                    <a:lnTo>
                      <a:pt x="495" y="240"/>
                    </a:lnTo>
                    <a:lnTo>
                      <a:pt x="486" y="210"/>
                    </a:lnTo>
                    <a:lnTo>
                      <a:pt x="483" y="178"/>
                    </a:lnTo>
                    <a:lnTo>
                      <a:pt x="486" y="146"/>
                    </a:lnTo>
                    <a:lnTo>
                      <a:pt x="495" y="116"/>
                    </a:lnTo>
                    <a:lnTo>
                      <a:pt x="507" y="88"/>
                    </a:lnTo>
                    <a:lnTo>
                      <a:pt x="525" y="63"/>
                    </a:lnTo>
                    <a:lnTo>
                      <a:pt x="547" y="42"/>
                    </a:lnTo>
                    <a:lnTo>
                      <a:pt x="571" y="25"/>
                    </a:lnTo>
                    <a:lnTo>
                      <a:pt x="599" y="11"/>
                    </a:lnTo>
                    <a:lnTo>
                      <a:pt x="629" y="3"/>
                    </a:lnTo>
                    <a:lnTo>
                      <a:pt x="660" y="0"/>
                    </a:lnTo>
                    <a:lnTo>
                      <a:pt x="692" y="3"/>
                    </a:lnTo>
                    <a:lnTo>
                      <a:pt x="722" y="11"/>
                    </a:lnTo>
                    <a:lnTo>
                      <a:pt x="750" y="25"/>
                    </a:lnTo>
                    <a:lnTo>
                      <a:pt x="775" y="42"/>
                    </a:lnTo>
                    <a:lnTo>
                      <a:pt x="797" y="63"/>
                    </a:lnTo>
                    <a:lnTo>
                      <a:pt x="814" y="88"/>
                    </a:lnTo>
                    <a:lnTo>
                      <a:pt x="826" y="116"/>
                    </a:lnTo>
                    <a:lnTo>
                      <a:pt x="835" y="146"/>
                    </a:lnTo>
                    <a:lnTo>
                      <a:pt x="838" y="178"/>
                    </a:lnTo>
                    <a:lnTo>
                      <a:pt x="835" y="210"/>
                    </a:lnTo>
                    <a:lnTo>
                      <a:pt x="826" y="240"/>
                    </a:lnTo>
                    <a:lnTo>
                      <a:pt x="813" y="269"/>
                    </a:lnTo>
                    <a:lnTo>
                      <a:pt x="794" y="294"/>
                    </a:lnTo>
                    <a:lnTo>
                      <a:pt x="772" y="315"/>
                    </a:lnTo>
                    <a:lnTo>
                      <a:pt x="746" y="333"/>
                    </a:lnTo>
                    <a:lnTo>
                      <a:pt x="717" y="346"/>
                    </a:lnTo>
                    <a:lnTo>
                      <a:pt x="717" y="483"/>
                    </a:lnTo>
                    <a:lnTo>
                      <a:pt x="1087" y="483"/>
                    </a:lnTo>
                    <a:lnTo>
                      <a:pt x="1087" y="346"/>
                    </a:lnTo>
                    <a:lnTo>
                      <a:pt x="1058" y="333"/>
                    </a:lnTo>
                    <a:lnTo>
                      <a:pt x="1033" y="315"/>
                    </a:lnTo>
                    <a:lnTo>
                      <a:pt x="1010" y="294"/>
                    </a:lnTo>
                    <a:lnTo>
                      <a:pt x="991" y="269"/>
                    </a:lnTo>
                    <a:lnTo>
                      <a:pt x="978" y="240"/>
                    </a:lnTo>
                    <a:lnTo>
                      <a:pt x="969" y="210"/>
                    </a:lnTo>
                    <a:lnTo>
                      <a:pt x="967" y="178"/>
                    </a:lnTo>
                    <a:lnTo>
                      <a:pt x="969" y="146"/>
                    </a:lnTo>
                    <a:lnTo>
                      <a:pt x="977" y="116"/>
                    </a:lnTo>
                    <a:lnTo>
                      <a:pt x="990" y="88"/>
                    </a:lnTo>
                    <a:lnTo>
                      <a:pt x="1008" y="63"/>
                    </a:lnTo>
                    <a:lnTo>
                      <a:pt x="1029" y="42"/>
                    </a:lnTo>
                    <a:lnTo>
                      <a:pt x="1054" y="25"/>
                    </a:lnTo>
                    <a:lnTo>
                      <a:pt x="1082" y="11"/>
                    </a:lnTo>
                    <a:lnTo>
                      <a:pt x="1111" y="3"/>
                    </a:lnTo>
                    <a:lnTo>
                      <a:pt x="1143" y="0"/>
                    </a:lnTo>
                    <a:lnTo>
                      <a:pt x="1175" y="3"/>
                    </a:lnTo>
                    <a:lnTo>
                      <a:pt x="1205" y="11"/>
                    </a:lnTo>
                    <a:lnTo>
                      <a:pt x="1233" y="25"/>
                    </a:lnTo>
                    <a:lnTo>
                      <a:pt x="1258" y="42"/>
                    </a:lnTo>
                    <a:lnTo>
                      <a:pt x="1279" y="63"/>
                    </a:lnTo>
                    <a:lnTo>
                      <a:pt x="1296" y="88"/>
                    </a:lnTo>
                    <a:lnTo>
                      <a:pt x="1310" y="116"/>
                    </a:lnTo>
                    <a:lnTo>
                      <a:pt x="1318" y="146"/>
                    </a:lnTo>
                    <a:lnTo>
                      <a:pt x="1321" y="178"/>
                    </a:lnTo>
                    <a:lnTo>
                      <a:pt x="1318" y="210"/>
                    </a:lnTo>
                    <a:lnTo>
                      <a:pt x="1309" y="240"/>
                    </a:lnTo>
                    <a:lnTo>
                      <a:pt x="1295" y="269"/>
                    </a:lnTo>
                    <a:lnTo>
                      <a:pt x="1277" y="294"/>
                    </a:lnTo>
                    <a:lnTo>
                      <a:pt x="1255" y="315"/>
                    </a:lnTo>
                    <a:lnTo>
                      <a:pt x="1229" y="333"/>
                    </a:lnTo>
                    <a:lnTo>
                      <a:pt x="1201" y="346"/>
                    </a:lnTo>
                    <a:lnTo>
                      <a:pt x="1201" y="483"/>
                    </a:lnTo>
                    <a:lnTo>
                      <a:pt x="1570" y="483"/>
                    </a:lnTo>
                    <a:lnTo>
                      <a:pt x="1570" y="346"/>
                    </a:lnTo>
                    <a:lnTo>
                      <a:pt x="1541" y="333"/>
                    </a:lnTo>
                    <a:lnTo>
                      <a:pt x="1516" y="315"/>
                    </a:lnTo>
                    <a:lnTo>
                      <a:pt x="1493" y="294"/>
                    </a:lnTo>
                    <a:lnTo>
                      <a:pt x="1475" y="269"/>
                    </a:lnTo>
                    <a:lnTo>
                      <a:pt x="1461" y="240"/>
                    </a:lnTo>
                    <a:lnTo>
                      <a:pt x="1453" y="210"/>
                    </a:lnTo>
                    <a:lnTo>
                      <a:pt x="1450" y="178"/>
                    </a:lnTo>
                    <a:lnTo>
                      <a:pt x="1452" y="146"/>
                    </a:lnTo>
                    <a:lnTo>
                      <a:pt x="1460" y="116"/>
                    </a:lnTo>
                    <a:lnTo>
                      <a:pt x="1474" y="88"/>
                    </a:lnTo>
                    <a:lnTo>
                      <a:pt x="1491" y="63"/>
                    </a:lnTo>
                    <a:lnTo>
                      <a:pt x="1512" y="42"/>
                    </a:lnTo>
                    <a:lnTo>
                      <a:pt x="1537" y="25"/>
                    </a:lnTo>
                    <a:lnTo>
                      <a:pt x="1564" y="11"/>
                    </a:lnTo>
                    <a:lnTo>
                      <a:pt x="1595" y="3"/>
                    </a:lnTo>
                    <a:lnTo>
                      <a:pt x="1627" y="0"/>
                    </a:lnTo>
                    <a:lnTo>
                      <a:pt x="1658" y="3"/>
                    </a:lnTo>
                    <a:lnTo>
                      <a:pt x="1689" y="11"/>
                    </a:lnTo>
                    <a:lnTo>
                      <a:pt x="1717" y="25"/>
                    </a:lnTo>
                    <a:lnTo>
                      <a:pt x="1741" y="42"/>
                    </a:lnTo>
                    <a:lnTo>
                      <a:pt x="1762" y="63"/>
                    </a:lnTo>
                    <a:lnTo>
                      <a:pt x="1779" y="88"/>
                    </a:lnTo>
                    <a:lnTo>
                      <a:pt x="1793" y="116"/>
                    </a:lnTo>
                    <a:lnTo>
                      <a:pt x="1802" y="146"/>
                    </a:lnTo>
                    <a:lnTo>
                      <a:pt x="1804" y="178"/>
                    </a:lnTo>
                    <a:lnTo>
                      <a:pt x="1801" y="210"/>
                    </a:lnTo>
                    <a:lnTo>
                      <a:pt x="1792" y="240"/>
                    </a:lnTo>
                    <a:lnTo>
                      <a:pt x="1778" y="269"/>
                    </a:lnTo>
                    <a:lnTo>
                      <a:pt x="1760" y="294"/>
                    </a:lnTo>
                    <a:lnTo>
                      <a:pt x="1738" y="315"/>
                    </a:lnTo>
                    <a:lnTo>
                      <a:pt x="1712" y="333"/>
                    </a:lnTo>
                    <a:lnTo>
                      <a:pt x="1684" y="346"/>
                    </a:lnTo>
                    <a:lnTo>
                      <a:pt x="1684" y="483"/>
                    </a:lnTo>
                    <a:lnTo>
                      <a:pt x="2054" y="483"/>
                    </a:lnTo>
                    <a:lnTo>
                      <a:pt x="2054" y="346"/>
                    </a:lnTo>
                    <a:lnTo>
                      <a:pt x="2024" y="333"/>
                    </a:lnTo>
                    <a:lnTo>
                      <a:pt x="1998" y="315"/>
                    </a:lnTo>
                    <a:lnTo>
                      <a:pt x="1976" y="294"/>
                    </a:lnTo>
                    <a:lnTo>
                      <a:pt x="1958" y="269"/>
                    </a:lnTo>
                    <a:lnTo>
                      <a:pt x="1944" y="240"/>
                    </a:lnTo>
                    <a:lnTo>
                      <a:pt x="1936" y="210"/>
                    </a:lnTo>
                    <a:lnTo>
                      <a:pt x="1932" y="178"/>
                    </a:lnTo>
                    <a:lnTo>
                      <a:pt x="1936" y="146"/>
                    </a:lnTo>
                    <a:lnTo>
                      <a:pt x="1943" y="116"/>
                    </a:lnTo>
                    <a:lnTo>
                      <a:pt x="1957" y="88"/>
                    </a:lnTo>
                    <a:lnTo>
                      <a:pt x="1974" y="63"/>
                    </a:lnTo>
                    <a:lnTo>
                      <a:pt x="1995" y="42"/>
                    </a:lnTo>
                    <a:lnTo>
                      <a:pt x="2021" y="25"/>
                    </a:lnTo>
                    <a:lnTo>
                      <a:pt x="2048" y="11"/>
                    </a:lnTo>
                    <a:lnTo>
                      <a:pt x="2078" y="3"/>
                    </a:lnTo>
                    <a:lnTo>
                      <a:pt x="2110" y="0"/>
                    </a:lnTo>
                    <a:lnTo>
                      <a:pt x="2142" y="3"/>
                    </a:lnTo>
                    <a:lnTo>
                      <a:pt x="2172" y="11"/>
                    </a:lnTo>
                    <a:lnTo>
                      <a:pt x="2199" y="25"/>
                    </a:lnTo>
                    <a:lnTo>
                      <a:pt x="2224" y="42"/>
                    </a:lnTo>
                    <a:lnTo>
                      <a:pt x="2245" y="63"/>
                    </a:lnTo>
                    <a:lnTo>
                      <a:pt x="2263" y="88"/>
                    </a:lnTo>
                    <a:lnTo>
                      <a:pt x="2276" y="116"/>
                    </a:lnTo>
                    <a:lnTo>
                      <a:pt x="2284" y="146"/>
                    </a:lnTo>
                    <a:lnTo>
                      <a:pt x="2288" y="178"/>
                    </a:lnTo>
                    <a:lnTo>
                      <a:pt x="2284" y="210"/>
                    </a:lnTo>
                    <a:lnTo>
                      <a:pt x="2276" y="240"/>
                    </a:lnTo>
                    <a:lnTo>
                      <a:pt x="2262" y="269"/>
                    </a:lnTo>
                    <a:lnTo>
                      <a:pt x="2243" y="294"/>
                    </a:lnTo>
                    <a:lnTo>
                      <a:pt x="2221" y="315"/>
                    </a:lnTo>
                    <a:lnTo>
                      <a:pt x="2195" y="333"/>
                    </a:lnTo>
                    <a:lnTo>
                      <a:pt x="2166" y="346"/>
                    </a:lnTo>
                    <a:lnTo>
                      <a:pt x="2166" y="483"/>
                    </a:lnTo>
                    <a:lnTo>
                      <a:pt x="2230" y="483"/>
                    </a:lnTo>
                    <a:lnTo>
                      <a:pt x="2248" y="486"/>
                    </a:lnTo>
                    <a:lnTo>
                      <a:pt x="2264" y="494"/>
                    </a:lnTo>
                    <a:lnTo>
                      <a:pt x="2276" y="506"/>
                    </a:lnTo>
                    <a:lnTo>
                      <a:pt x="2284" y="521"/>
                    </a:lnTo>
                    <a:lnTo>
                      <a:pt x="2287" y="539"/>
                    </a:lnTo>
                    <a:lnTo>
                      <a:pt x="2284" y="557"/>
                    </a:lnTo>
                    <a:lnTo>
                      <a:pt x="2276" y="573"/>
                    </a:lnTo>
                    <a:lnTo>
                      <a:pt x="2264" y="585"/>
                    </a:lnTo>
                    <a:lnTo>
                      <a:pt x="2248" y="594"/>
                    </a:lnTo>
                    <a:lnTo>
                      <a:pt x="2230" y="597"/>
                    </a:lnTo>
                    <a:lnTo>
                      <a:pt x="56" y="597"/>
                    </a:lnTo>
                    <a:lnTo>
                      <a:pt x="39" y="594"/>
                    </a:lnTo>
                    <a:lnTo>
                      <a:pt x="23" y="585"/>
                    </a:lnTo>
                    <a:lnTo>
                      <a:pt x="11" y="573"/>
                    </a:lnTo>
                    <a:lnTo>
                      <a:pt x="3" y="557"/>
                    </a:lnTo>
                    <a:lnTo>
                      <a:pt x="0" y="539"/>
                    </a:lnTo>
                    <a:lnTo>
                      <a:pt x="3" y="521"/>
                    </a:lnTo>
                    <a:lnTo>
                      <a:pt x="11" y="506"/>
                    </a:lnTo>
                    <a:lnTo>
                      <a:pt x="23" y="494"/>
                    </a:lnTo>
                    <a:lnTo>
                      <a:pt x="39" y="486"/>
                    </a:lnTo>
                    <a:lnTo>
                      <a:pt x="56" y="483"/>
                    </a:lnTo>
                    <a:lnTo>
                      <a:pt x="121" y="483"/>
                    </a:lnTo>
                    <a:lnTo>
                      <a:pt x="121" y="346"/>
                    </a:lnTo>
                    <a:lnTo>
                      <a:pt x="93" y="333"/>
                    </a:lnTo>
                    <a:lnTo>
                      <a:pt x="66" y="315"/>
                    </a:lnTo>
                    <a:lnTo>
                      <a:pt x="44" y="294"/>
                    </a:lnTo>
                    <a:lnTo>
                      <a:pt x="26" y="269"/>
                    </a:lnTo>
                    <a:lnTo>
                      <a:pt x="12" y="240"/>
                    </a:lnTo>
                    <a:lnTo>
                      <a:pt x="3" y="210"/>
                    </a:lnTo>
                    <a:lnTo>
                      <a:pt x="0" y="178"/>
                    </a:lnTo>
                    <a:lnTo>
                      <a:pt x="3" y="146"/>
                    </a:lnTo>
                    <a:lnTo>
                      <a:pt x="12" y="116"/>
                    </a:lnTo>
                    <a:lnTo>
                      <a:pt x="24" y="88"/>
                    </a:lnTo>
                    <a:lnTo>
                      <a:pt x="41" y="63"/>
                    </a:lnTo>
                    <a:lnTo>
                      <a:pt x="64" y="42"/>
                    </a:lnTo>
                    <a:lnTo>
                      <a:pt x="88" y="25"/>
                    </a:lnTo>
                    <a:lnTo>
                      <a:pt x="116" y="11"/>
                    </a:lnTo>
                    <a:lnTo>
                      <a:pt x="146" y="3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>
                  <a:solidFill>
                    <a:srgbClr val="003399"/>
                  </a:solidFill>
                </a:endParaRPr>
              </a:p>
            </p:txBody>
          </p:sp>
          <p:sp>
            <p:nvSpPr>
              <p:cNvPr id="34" name="Freeform 40"/>
              <p:cNvSpPr>
                <a:spLocks noEditPoints="1"/>
              </p:cNvSpPr>
              <p:nvPr/>
            </p:nvSpPr>
            <p:spPr bwMode="auto">
              <a:xfrm>
                <a:off x="1598099" y="2773062"/>
                <a:ext cx="376089" cy="376089"/>
              </a:xfrm>
              <a:custGeom>
                <a:avLst/>
                <a:gdLst>
                  <a:gd name="T0" fmla="*/ 355 w 3495"/>
                  <a:gd name="T1" fmla="*/ 3137 h 3495"/>
                  <a:gd name="T2" fmla="*/ 3140 w 3495"/>
                  <a:gd name="T3" fmla="*/ 3137 h 3495"/>
                  <a:gd name="T4" fmla="*/ 901 w 3495"/>
                  <a:gd name="T5" fmla="*/ 1297 h 3495"/>
                  <a:gd name="T6" fmla="*/ 626 w 3495"/>
                  <a:gd name="T7" fmla="*/ 1278 h 3495"/>
                  <a:gd name="T8" fmla="*/ 476 w 3495"/>
                  <a:gd name="T9" fmla="*/ 1265 h 3495"/>
                  <a:gd name="T10" fmla="*/ 2955 w 3495"/>
                  <a:gd name="T11" fmla="*/ 1198 h 3495"/>
                  <a:gd name="T12" fmla="*/ 2714 w 3495"/>
                  <a:gd name="T13" fmla="*/ 1321 h 3495"/>
                  <a:gd name="T14" fmla="*/ 2473 w 3495"/>
                  <a:gd name="T15" fmla="*/ 1198 h 3495"/>
                  <a:gd name="T16" fmla="*/ 2231 w 3495"/>
                  <a:gd name="T17" fmla="*/ 1321 h 3495"/>
                  <a:gd name="T18" fmla="*/ 1989 w 3495"/>
                  <a:gd name="T19" fmla="*/ 1198 h 3495"/>
                  <a:gd name="T20" fmla="*/ 1747 w 3495"/>
                  <a:gd name="T21" fmla="*/ 1321 h 3495"/>
                  <a:gd name="T22" fmla="*/ 1506 w 3495"/>
                  <a:gd name="T23" fmla="*/ 1198 h 3495"/>
                  <a:gd name="T24" fmla="*/ 1264 w 3495"/>
                  <a:gd name="T25" fmla="*/ 1321 h 3495"/>
                  <a:gd name="T26" fmla="*/ 1023 w 3495"/>
                  <a:gd name="T27" fmla="*/ 1198 h 3495"/>
                  <a:gd name="T28" fmla="*/ 3072 w 3495"/>
                  <a:gd name="T29" fmla="*/ 1161 h 3495"/>
                  <a:gd name="T30" fmla="*/ 3273 w 3495"/>
                  <a:gd name="T31" fmla="*/ 1191 h 3495"/>
                  <a:gd name="T32" fmla="*/ 3382 w 3495"/>
                  <a:gd name="T33" fmla="*/ 1013 h 3495"/>
                  <a:gd name="T34" fmla="*/ 2554 w 3495"/>
                  <a:gd name="T35" fmla="*/ 1117 h 3495"/>
                  <a:gd name="T36" fmla="*/ 2747 w 3495"/>
                  <a:gd name="T37" fmla="*/ 1205 h 3495"/>
                  <a:gd name="T38" fmla="*/ 2896 w 3495"/>
                  <a:gd name="T39" fmla="*/ 1057 h 3495"/>
                  <a:gd name="T40" fmla="*/ 2058 w 3495"/>
                  <a:gd name="T41" fmla="*/ 1088 h 3495"/>
                  <a:gd name="T42" fmla="*/ 2231 w 3495"/>
                  <a:gd name="T43" fmla="*/ 1209 h 3495"/>
                  <a:gd name="T44" fmla="*/ 2405 w 3495"/>
                  <a:gd name="T45" fmla="*/ 1088 h 3495"/>
                  <a:gd name="T46" fmla="*/ 1565 w 3495"/>
                  <a:gd name="T47" fmla="*/ 1057 h 3495"/>
                  <a:gd name="T48" fmla="*/ 1714 w 3495"/>
                  <a:gd name="T49" fmla="*/ 1205 h 3495"/>
                  <a:gd name="T50" fmla="*/ 1907 w 3495"/>
                  <a:gd name="T51" fmla="*/ 1117 h 3495"/>
                  <a:gd name="T52" fmla="*/ 1079 w 3495"/>
                  <a:gd name="T53" fmla="*/ 1024 h 3495"/>
                  <a:gd name="T54" fmla="*/ 1201 w 3495"/>
                  <a:gd name="T55" fmla="*/ 1197 h 3495"/>
                  <a:gd name="T56" fmla="*/ 1406 w 3495"/>
                  <a:gd name="T57" fmla="*/ 1143 h 3495"/>
                  <a:gd name="T58" fmla="*/ 597 w 3495"/>
                  <a:gd name="T59" fmla="*/ 960 h 3495"/>
                  <a:gd name="T60" fmla="*/ 688 w 3495"/>
                  <a:gd name="T61" fmla="*/ 1183 h 3495"/>
                  <a:gd name="T62" fmla="*/ 901 w 3495"/>
                  <a:gd name="T63" fmla="*/ 1165 h 3495"/>
                  <a:gd name="T64" fmla="*/ 597 w 3495"/>
                  <a:gd name="T65" fmla="*/ 960 h 3495"/>
                  <a:gd name="T66" fmla="*/ 172 w 3495"/>
                  <a:gd name="T67" fmla="*/ 1155 h 3495"/>
                  <a:gd name="T68" fmla="*/ 371 w 3495"/>
                  <a:gd name="T69" fmla="*/ 1194 h 3495"/>
                  <a:gd name="T70" fmla="*/ 484 w 3495"/>
                  <a:gd name="T71" fmla="*/ 1024 h 3495"/>
                  <a:gd name="T72" fmla="*/ 2931 w 3495"/>
                  <a:gd name="T73" fmla="*/ 132 h 3495"/>
                  <a:gd name="T74" fmla="*/ 2871 w 3495"/>
                  <a:gd name="T75" fmla="*/ 846 h 3495"/>
                  <a:gd name="T76" fmla="*/ 1981 w 3495"/>
                  <a:gd name="T77" fmla="*/ 114 h 3495"/>
                  <a:gd name="T78" fmla="*/ 1095 w 3495"/>
                  <a:gd name="T79" fmla="*/ 846 h 3495"/>
                  <a:gd name="T80" fmla="*/ 1158 w 3495"/>
                  <a:gd name="T81" fmla="*/ 114 h 3495"/>
                  <a:gd name="T82" fmla="*/ 154 w 3495"/>
                  <a:gd name="T83" fmla="*/ 846 h 3495"/>
                  <a:gd name="T84" fmla="*/ 2946 w 3495"/>
                  <a:gd name="T85" fmla="*/ 12 h 3495"/>
                  <a:gd name="T86" fmla="*/ 3489 w 3495"/>
                  <a:gd name="T87" fmla="*/ 879 h 3495"/>
                  <a:gd name="T88" fmla="*/ 3495 w 3495"/>
                  <a:gd name="T89" fmla="*/ 897 h 3495"/>
                  <a:gd name="T90" fmla="*/ 3452 w 3495"/>
                  <a:gd name="T91" fmla="*/ 1171 h 3495"/>
                  <a:gd name="T92" fmla="*/ 3226 w 3495"/>
                  <a:gd name="T93" fmla="*/ 1320 h 3495"/>
                  <a:gd name="T94" fmla="*/ 3351 w 3495"/>
                  <a:gd name="T95" fmla="*/ 2185 h 3495"/>
                  <a:gd name="T96" fmla="*/ 3335 w 3495"/>
                  <a:gd name="T97" fmla="*/ 2285 h 3495"/>
                  <a:gd name="T98" fmla="*/ 3210 w 3495"/>
                  <a:gd name="T99" fmla="*/ 3228 h 3495"/>
                  <a:gd name="T100" fmla="*/ 3121 w 3495"/>
                  <a:gd name="T101" fmla="*/ 3472 h 3495"/>
                  <a:gd name="T102" fmla="*/ 373 w 3495"/>
                  <a:gd name="T103" fmla="*/ 3472 h 3495"/>
                  <a:gd name="T104" fmla="*/ 286 w 3495"/>
                  <a:gd name="T105" fmla="*/ 3228 h 3495"/>
                  <a:gd name="T106" fmla="*/ 159 w 3495"/>
                  <a:gd name="T107" fmla="*/ 2285 h 3495"/>
                  <a:gd name="T108" fmla="*/ 145 w 3495"/>
                  <a:gd name="T109" fmla="*/ 2185 h 3495"/>
                  <a:gd name="T110" fmla="*/ 269 w 3495"/>
                  <a:gd name="T111" fmla="*/ 1320 h 3495"/>
                  <a:gd name="T112" fmla="*/ 44 w 3495"/>
                  <a:gd name="T113" fmla="*/ 1171 h 3495"/>
                  <a:gd name="T114" fmla="*/ 1 w 3495"/>
                  <a:gd name="T115" fmla="*/ 898 h 3495"/>
                  <a:gd name="T116" fmla="*/ 5 w 3495"/>
                  <a:gd name="T117" fmla="*/ 880 h 3495"/>
                  <a:gd name="T118" fmla="*/ 521 w 3495"/>
                  <a:gd name="T119" fmla="*/ 25 h 3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95" h="3495">
                    <a:moveTo>
                      <a:pt x="476" y="3254"/>
                    </a:moveTo>
                    <a:lnTo>
                      <a:pt x="476" y="3383"/>
                    </a:lnTo>
                    <a:lnTo>
                      <a:pt x="3019" y="3383"/>
                    </a:lnTo>
                    <a:lnTo>
                      <a:pt x="3019" y="3254"/>
                    </a:lnTo>
                    <a:lnTo>
                      <a:pt x="476" y="3254"/>
                    </a:lnTo>
                    <a:close/>
                    <a:moveTo>
                      <a:pt x="355" y="2288"/>
                    </a:moveTo>
                    <a:lnTo>
                      <a:pt x="355" y="3137"/>
                    </a:lnTo>
                    <a:lnTo>
                      <a:pt x="355" y="3139"/>
                    </a:lnTo>
                    <a:lnTo>
                      <a:pt x="357" y="3140"/>
                    </a:lnTo>
                    <a:lnTo>
                      <a:pt x="359" y="3141"/>
                    </a:lnTo>
                    <a:lnTo>
                      <a:pt x="3136" y="3141"/>
                    </a:lnTo>
                    <a:lnTo>
                      <a:pt x="3138" y="3140"/>
                    </a:lnTo>
                    <a:lnTo>
                      <a:pt x="3139" y="3139"/>
                    </a:lnTo>
                    <a:lnTo>
                      <a:pt x="3140" y="3137"/>
                    </a:lnTo>
                    <a:lnTo>
                      <a:pt x="3140" y="2288"/>
                    </a:lnTo>
                    <a:lnTo>
                      <a:pt x="355" y="2288"/>
                    </a:lnTo>
                    <a:close/>
                    <a:moveTo>
                      <a:pt x="1023" y="1198"/>
                    </a:moveTo>
                    <a:lnTo>
                      <a:pt x="998" y="1229"/>
                    </a:lnTo>
                    <a:lnTo>
                      <a:pt x="969" y="1255"/>
                    </a:lnTo>
                    <a:lnTo>
                      <a:pt x="937" y="1278"/>
                    </a:lnTo>
                    <a:lnTo>
                      <a:pt x="901" y="1297"/>
                    </a:lnTo>
                    <a:lnTo>
                      <a:pt x="864" y="1310"/>
                    </a:lnTo>
                    <a:lnTo>
                      <a:pt x="823" y="1318"/>
                    </a:lnTo>
                    <a:lnTo>
                      <a:pt x="782" y="1321"/>
                    </a:lnTo>
                    <a:lnTo>
                      <a:pt x="740" y="1318"/>
                    </a:lnTo>
                    <a:lnTo>
                      <a:pt x="700" y="1311"/>
                    </a:lnTo>
                    <a:lnTo>
                      <a:pt x="661" y="1297"/>
                    </a:lnTo>
                    <a:lnTo>
                      <a:pt x="626" y="1278"/>
                    </a:lnTo>
                    <a:lnTo>
                      <a:pt x="594" y="1255"/>
                    </a:lnTo>
                    <a:lnTo>
                      <a:pt x="566" y="1229"/>
                    </a:lnTo>
                    <a:lnTo>
                      <a:pt x="540" y="1198"/>
                    </a:lnTo>
                    <a:lnTo>
                      <a:pt x="521" y="1222"/>
                    </a:lnTo>
                    <a:lnTo>
                      <a:pt x="499" y="1244"/>
                    </a:lnTo>
                    <a:lnTo>
                      <a:pt x="475" y="1263"/>
                    </a:lnTo>
                    <a:lnTo>
                      <a:pt x="476" y="1265"/>
                    </a:lnTo>
                    <a:lnTo>
                      <a:pt x="476" y="2174"/>
                    </a:lnTo>
                    <a:lnTo>
                      <a:pt x="3019" y="2174"/>
                    </a:lnTo>
                    <a:lnTo>
                      <a:pt x="3019" y="1265"/>
                    </a:lnTo>
                    <a:lnTo>
                      <a:pt x="3019" y="1263"/>
                    </a:lnTo>
                    <a:lnTo>
                      <a:pt x="2996" y="1244"/>
                    </a:lnTo>
                    <a:lnTo>
                      <a:pt x="2975" y="1222"/>
                    </a:lnTo>
                    <a:lnTo>
                      <a:pt x="2955" y="1198"/>
                    </a:lnTo>
                    <a:lnTo>
                      <a:pt x="2930" y="1229"/>
                    </a:lnTo>
                    <a:lnTo>
                      <a:pt x="2901" y="1255"/>
                    </a:lnTo>
                    <a:lnTo>
                      <a:pt x="2868" y="1278"/>
                    </a:lnTo>
                    <a:lnTo>
                      <a:pt x="2833" y="1297"/>
                    </a:lnTo>
                    <a:lnTo>
                      <a:pt x="2796" y="1311"/>
                    </a:lnTo>
                    <a:lnTo>
                      <a:pt x="2755" y="1318"/>
                    </a:lnTo>
                    <a:lnTo>
                      <a:pt x="2714" y="1321"/>
                    </a:lnTo>
                    <a:lnTo>
                      <a:pt x="2671" y="1318"/>
                    </a:lnTo>
                    <a:lnTo>
                      <a:pt x="2632" y="1310"/>
                    </a:lnTo>
                    <a:lnTo>
                      <a:pt x="2594" y="1297"/>
                    </a:lnTo>
                    <a:lnTo>
                      <a:pt x="2559" y="1278"/>
                    </a:lnTo>
                    <a:lnTo>
                      <a:pt x="2527" y="1255"/>
                    </a:lnTo>
                    <a:lnTo>
                      <a:pt x="2497" y="1229"/>
                    </a:lnTo>
                    <a:lnTo>
                      <a:pt x="2473" y="1198"/>
                    </a:lnTo>
                    <a:lnTo>
                      <a:pt x="2447" y="1229"/>
                    </a:lnTo>
                    <a:lnTo>
                      <a:pt x="2418" y="1255"/>
                    </a:lnTo>
                    <a:lnTo>
                      <a:pt x="2385" y="1278"/>
                    </a:lnTo>
                    <a:lnTo>
                      <a:pt x="2350" y="1297"/>
                    </a:lnTo>
                    <a:lnTo>
                      <a:pt x="2312" y="1310"/>
                    </a:lnTo>
                    <a:lnTo>
                      <a:pt x="2273" y="1318"/>
                    </a:lnTo>
                    <a:lnTo>
                      <a:pt x="2231" y="1321"/>
                    </a:lnTo>
                    <a:lnTo>
                      <a:pt x="2189" y="1318"/>
                    </a:lnTo>
                    <a:lnTo>
                      <a:pt x="2149" y="1310"/>
                    </a:lnTo>
                    <a:lnTo>
                      <a:pt x="2111" y="1297"/>
                    </a:lnTo>
                    <a:lnTo>
                      <a:pt x="2076" y="1278"/>
                    </a:lnTo>
                    <a:lnTo>
                      <a:pt x="2043" y="1255"/>
                    </a:lnTo>
                    <a:lnTo>
                      <a:pt x="2014" y="1229"/>
                    </a:lnTo>
                    <a:lnTo>
                      <a:pt x="1989" y="1198"/>
                    </a:lnTo>
                    <a:lnTo>
                      <a:pt x="1964" y="1229"/>
                    </a:lnTo>
                    <a:lnTo>
                      <a:pt x="1934" y="1255"/>
                    </a:lnTo>
                    <a:lnTo>
                      <a:pt x="1903" y="1278"/>
                    </a:lnTo>
                    <a:lnTo>
                      <a:pt x="1867" y="1297"/>
                    </a:lnTo>
                    <a:lnTo>
                      <a:pt x="1829" y="1310"/>
                    </a:lnTo>
                    <a:lnTo>
                      <a:pt x="1790" y="1318"/>
                    </a:lnTo>
                    <a:lnTo>
                      <a:pt x="1747" y="1321"/>
                    </a:lnTo>
                    <a:lnTo>
                      <a:pt x="1706" y="1318"/>
                    </a:lnTo>
                    <a:lnTo>
                      <a:pt x="1665" y="1310"/>
                    </a:lnTo>
                    <a:lnTo>
                      <a:pt x="1628" y="1297"/>
                    </a:lnTo>
                    <a:lnTo>
                      <a:pt x="1593" y="1278"/>
                    </a:lnTo>
                    <a:lnTo>
                      <a:pt x="1560" y="1255"/>
                    </a:lnTo>
                    <a:lnTo>
                      <a:pt x="1531" y="1229"/>
                    </a:lnTo>
                    <a:lnTo>
                      <a:pt x="1506" y="1198"/>
                    </a:lnTo>
                    <a:lnTo>
                      <a:pt x="1481" y="1229"/>
                    </a:lnTo>
                    <a:lnTo>
                      <a:pt x="1452" y="1255"/>
                    </a:lnTo>
                    <a:lnTo>
                      <a:pt x="1420" y="1278"/>
                    </a:lnTo>
                    <a:lnTo>
                      <a:pt x="1385" y="1297"/>
                    </a:lnTo>
                    <a:lnTo>
                      <a:pt x="1346" y="1310"/>
                    </a:lnTo>
                    <a:lnTo>
                      <a:pt x="1306" y="1318"/>
                    </a:lnTo>
                    <a:lnTo>
                      <a:pt x="1264" y="1321"/>
                    </a:lnTo>
                    <a:lnTo>
                      <a:pt x="1223" y="1318"/>
                    </a:lnTo>
                    <a:lnTo>
                      <a:pt x="1183" y="1310"/>
                    </a:lnTo>
                    <a:lnTo>
                      <a:pt x="1145" y="1297"/>
                    </a:lnTo>
                    <a:lnTo>
                      <a:pt x="1109" y="1278"/>
                    </a:lnTo>
                    <a:lnTo>
                      <a:pt x="1077" y="1255"/>
                    </a:lnTo>
                    <a:lnTo>
                      <a:pt x="1049" y="1229"/>
                    </a:lnTo>
                    <a:lnTo>
                      <a:pt x="1023" y="1198"/>
                    </a:lnTo>
                    <a:close/>
                    <a:moveTo>
                      <a:pt x="3012" y="960"/>
                    </a:moveTo>
                    <a:lnTo>
                      <a:pt x="3012" y="1024"/>
                    </a:lnTo>
                    <a:lnTo>
                      <a:pt x="3015" y="1054"/>
                    </a:lnTo>
                    <a:lnTo>
                      <a:pt x="3022" y="1084"/>
                    </a:lnTo>
                    <a:lnTo>
                      <a:pt x="3034" y="1112"/>
                    </a:lnTo>
                    <a:lnTo>
                      <a:pt x="3051" y="1137"/>
                    </a:lnTo>
                    <a:lnTo>
                      <a:pt x="3072" y="1161"/>
                    </a:lnTo>
                    <a:lnTo>
                      <a:pt x="3097" y="1179"/>
                    </a:lnTo>
                    <a:lnTo>
                      <a:pt x="3125" y="1194"/>
                    </a:lnTo>
                    <a:lnTo>
                      <a:pt x="3153" y="1203"/>
                    </a:lnTo>
                    <a:lnTo>
                      <a:pt x="3184" y="1208"/>
                    </a:lnTo>
                    <a:lnTo>
                      <a:pt x="3215" y="1208"/>
                    </a:lnTo>
                    <a:lnTo>
                      <a:pt x="3246" y="1202"/>
                    </a:lnTo>
                    <a:lnTo>
                      <a:pt x="3273" y="1191"/>
                    </a:lnTo>
                    <a:lnTo>
                      <a:pt x="3300" y="1176"/>
                    </a:lnTo>
                    <a:lnTo>
                      <a:pt x="3323" y="1155"/>
                    </a:lnTo>
                    <a:lnTo>
                      <a:pt x="3343" y="1132"/>
                    </a:lnTo>
                    <a:lnTo>
                      <a:pt x="3360" y="1107"/>
                    </a:lnTo>
                    <a:lnTo>
                      <a:pt x="3371" y="1077"/>
                    </a:lnTo>
                    <a:lnTo>
                      <a:pt x="3379" y="1046"/>
                    </a:lnTo>
                    <a:lnTo>
                      <a:pt x="3382" y="1013"/>
                    </a:lnTo>
                    <a:lnTo>
                      <a:pt x="3382" y="960"/>
                    </a:lnTo>
                    <a:lnTo>
                      <a:pt x="3012" y="960"/>
                    </a:lnTo>
                    <a:close/>
                    <a:moveTo>
                      <a:pt x="2529" y="960"/>
                    </a:moveTo>
                    <a:lnTo>
                      <a:pt x="2529" y="1024"/>
                    </a:lnTo>
                    <a:lnTo>
                      <a:pt x="2532" y="1057"/>
                    </a:lnTo>
                    <a:lnTo>
                      <a:pt x="2541" y="1088"/>
                    </a:lnTo>
                    <a:lnTo>
                      <a:pt x="2554" y="1117"/>
                    </a:lnTo>
                    <a:lnTo>
                      <a:pt x="2573" y="1143"/>
                    </a:lnTo>
                    <a:lnTo>
                      <a:pt x="2595" y="1165"/>
                    </a:lnTo>
                    <a:lnTo>
                      <a:pt x="2620" y="1183"/>
                    </a:lnTo>
                    <a:lnTo>
                      <a:pt x="2649" y="1197"/>
                    </a:lnTo>
                    <a:lnTo>
                      <a:pt x="2681" y="1205"/>
                    </a:lnTo>
                    <a:lnTo>
                      <a:pt x="2714" y="1209"/>
                    </a:lnTo>
                    <a:lnTo>
                      <a:pt x="2747" y="1205"/>
                    </a:lnTo>
                    <a:lnTo>
                      <a:pt x="2778" y="1197"/>
                    </a:lnTo>
                    <a:lnTo>
                      <a:pt x="2807" y="1183"/>
                    </a:lnTo>
                    <a:lnTo>
                      <a:pt x="2833" y="1165"/>
                    </a:lnTo>
                    <a:lnTo>
                      <a:pt x="2855" y="1143"/>
                    </a:lnTo>
                    <a:lnTo>
                      <a:pt x="2874" y="1117"/>
                    </a:lnTo>
                    <a:lnTo>
                      <a:pt x="2887" y="1088"/>
                    </a:lnTo>
                    <a:lnTo>
                      <a:pt x="2896" y="1057"/>
                    </a:lnTo>
                    <a:lnTo>
                      <a:pt x="2899" y="1024"/>
                    </a:lnTo>
                    <a:lnTo>
                      <a:pt x="2899" y="960"/>
                    </a:lnTo>
                    <a:lnTo>
                      <a:pt x="2529" y="960"/>
                    </a:lnTo>
                    <a:close/>
                    <a:moveTo>
                      <a:pt x="2046" y="960"/>
                    </a:moveTo>
                    <a:lnTo>
                      <a:pt x="2046" y="1024"/>
                    </a:lnTo>
                    <a:lnTo>
                      <a:pt x="2048" y="1057"/>
                    </a:lnTo>
                    <a:lnTo>
                      <a:pt x="2058" y="1088"/>
                    </a:lnTo>
                    <a:lnTo>
                      <a:pt x="2071" y="1117"/>
                    </a:lnTo>
                    <a:lnTo>
                      <a:pt x="2090" y="1143"/>
                    </a:lnTo>
                    <a:lnTo>
                      <a:pt x="2112" y="1165"/>
                    </a:lnTo>
                    <a:lnTo>
                      <a:pt x="2138" y="1183"/>
                    </a:lnTo>
                    <a:lnTo>
                      <a:pt x="2166" y="1197"/>
                    </a:lnTo>
                    <a:lnTo>
                      <a:pt x="2197" y="1205"/>
                    </a:lnTo>
                    <a:lnTo>
                      <a:pt x="2231" y="1209"/>
                    </a:lnTo>
                    <a:lnTo>
                      <a:pt x="2264" y="1205"/>
                    </a:lnTo>
                    <a:lnTo>
                      <a:pt x="2295" y="1197"/>
                    </a:lnTo>
                    <a:lnTo>
                      <a:pt x="2324" y="1183"/>
                    </a:lnTo>
                    <a:lnTo>
                      <a:pt x="2349" y="1165"/>
                    </a:lnTo>
                    <a:lnTo>
                      <a:pt x="2372" y="1143"/>
                    </a:lnTo>
                    <a:lnTo>
                      <a:pt x="2391" y="1117"/>
                    </a:lnTo>
                    <a:lnTo>
                      <a:pt x="2405" y="1088"/>
                    </a:lnTo>
                    <a:lnTo>
                      <a:pt x="2413" y="1057"/>
                    </a:lnTo>
                    <a:lnTo>
                      <a:pt x="2415" y="1024"/>
                    </a:lnTo>
                    <a:lnTo>
                      <a:pt x="2415" y="960"/>
                    </a:lnTo>
                    <a:lnTo>
                      <a:pt x="2046" y="960"/>
                    </a:lnTo>
                    <a:close/>
                    <a:moveTo>
                      <a:pt x="1562" y="960"/>
                    </a:moveTo>
                    <a:lnTo>
                      <a:pt x="1562" y="1024"/>
                    </a:lnTo>
                    <a:lnTo>
                      <a:pt x="1565" y="1057"/>
                    </a:lnTo>
                    <a:lnTo>
                      <a:pt x="1574" y="1088"/>
                    </a:lnTo>
                    <a:lnTo>
                      <a:pt x="1588" y="1117"/>
                    </a:lnTo>
                    <a:lnTo>
                      <a:pt x="1606" y="1143"/>
                    </a:lnTo>
                    <a:lnTo>
                      <a:pt x="1628" y="1165"/>
                    </a:lnTo>
                    <a:lnTo>
                      <a:pt x="1655" y="1183"/>
                    </a:lnTo>
                    <a:lnTo>
                      <a:pt x="1683" y="1197"/>
                    </a:lnTo>
                    <a:lnTo>
                      <a:pt x="1714" y="1205"/>
                    </a:lnTo>
                    <a:lnTo>
                      <a:pt x="1747" y="1209"/>
                    </a:lnTo>
                    <a:lnTo>
                      <a:pt x="1781" y="1205"/>
                    </a:lnTo>
                    <a:lnTo>
                      <a:pt x="1812" y="1197"/>
                    </a:lnTo>
                    <a:lnTo>
                      <a:pt x="1841" y="1183"/>
                    </a:lnTo>
                    <a:lnTo>
                      <a:pt x="1866" y="1165"/>
                    </a:lnTo>
                    <a:lnTo>
                      <a:pt x="1889" y="1143"/>
                    </a:lnTo>
                    <a:lnTo>
                      <a:pt x="1907" y="1117"/>
                    </a:lnTo>
                    <a:lnTo>
                      <a:pt x="1921" y="1088"/>
                    </a:lnTo>
                    <a:lnTo>
                      <a:pt x="1929" y="1057"/>
                    </a:lnTo>
                    <a:lnTo>
                      <a:pt x="1932" y="1024"/>
                    </a:lnTo>
                    <a:lnTo>
                      <a:pt x="1932" y="960"/>
                    </a:lnTo>
                    <a:lnTo>
                      <a:pt x="1562" y="960"/>
                    </a:lnTo>
                    <a:close/>
                    <a:moveTo>
                      <a:pt x="1079" y="960"/>
                    </a:moveTo>
                    <a:lnTo>
                      <a:pt x="1079" y="1024"/>
                    </a:lnTo>
                    <a:lnTo>
                      <a:pt x="1083" y="1057"/>
                    </a:lnTo>
                    <a:lnTo>
                      <a:pt x="1091" y="1088"/>
                    </a:lnTo>
                    <a:lnTo>
                      <a:pt x="1105" y="1117"/>
                    </a:lnTo>
                    <a:lnTo>
                      <a:pt x="1123" y="1143"/>
                    </a:lnTo>
                    <a:lnTo>
                      <a:pt x="1145" y="1165"/>
                    </a:lnTo>
                    <a:lnTo>
                      <a:pt x="1171" y="1183"/>
                    </a:lnTo>
                    <a:lnTo>
                      <a:pt x="1201" y="1197"/>
                    </a:lnTo>
                    <a:lnTo>
                      <a:pt x="1231" y="1205"/>
                    </a:lnTo>
                    <a:lnTo>
                      <a:pt x="1264" y="1209"/>
                    </a:lnTo>
                    <a:lnTo>
                      <a:pt x="1297" y="1205"/>
                    </a:lnTo>
                    <a:lnTo>
                      <a:pt x="1329" y="1197"/>
                    </a:lnTo>
                    <a:lnTo>
                      <a:pt x="1358" y="1183"/>
                    </a:lnTo>
                    <a:lnTo>
                      <a:pt x="1384" y="1165"/>
                    </a:lnTo>
                    <a:lnTo>
                      <a:pt x="1406" y="1143"/>
                    </a:lnTo>
                    <a:lnTo>
                      <a:pt x="1424" y="1117"/>
                    </a:lnTo>
                    <a:lnTo>
                      <a:pt x="1438" y="1088"/>
                    </a:lnTo>
                    <a:lnTo>
                      <a:pt x="1446" y="1057"/>
                    </a:lnTo>
                    <a:lnTo>
                      <a:pt x="1449" y="1024"/>
                    </a:lnTo>
                    <a:lnTo>
                      <a:pt x="1449" y="960"/>
                    </a:lnTo>
                    <a:lnTo>
                      <a:pt x="1079" y="960"/>
                    </a:lnTo>
                    <a:close/>
                    <a:moveTo>
                      <a:pt x="597" y="960"/>
                    </a:moveTo>
                    <a:lnTo>
                      <a:pt x="597" y="1024"/>
                    </a:lnTo>
                    <a:lnTo>
                      <a:pt x="600" y="1057"/>
                    </a:lnTo>
                    <a:lnTo>
                      <a:pt x="608" y="1088"/>
                    </a:lnTo>
                    <a:lnTo>
                      <a:pt x="622" y="1117"/>
                    </a:lnTo>
                    <a:lnTo>
                      <a:pt x="640" y="1143"/>
                    </a:lnTo>
                    <a:lnTo>
                      <a:pt x="663" y="1165"/>
                    </a:lnTo>
                    <a:lnTo>
                      <a:pt x="688" y="1183"/>
                    </a:lnTo>
                    <a:lnTo>
                      <a:pt x="717" y="1197"/>
                    </a:lnTo>
                    <a:lnTo>
                      <a:pt x="749" y="1205"/>
                    </a:lnTo>
                    <a:lnTo>
                      <a:pt x="782" y="1209"/>
                    </a:lnTo>
                    <a:lnTo>
                      <a:pt x="815" y="1205"/>
                    </a:lnTo>
                    <a:lnTo>
                      <a:pt x="846" y="1197"/>
                    </a:lnTo>
                    <a:lnTo>
                      <a:pt x="875" y="1183"/>
                    </a:lnTo>
                    <a:lnTo>
                      <a:pt x="901" y="1165"/>
                    </a:lnTo>
                    <a:lnTo>
                      <a:pt x="923" y="1143"/>
                    </a:lnTo>
                    <a:lnTo>
                      <a:pt x="941" y="1117"/>
                    </a:lnTo>
                    <a:lnTo>
                      <a:pt x="955" y="1088"/>
                    </a:lnTo>
                    <a:lnTo>
                      <a:pt x="963" y="1057"/>
                    </a:lnTo>
                    <a:lnTo>
                      <a:pt x="967" y="1024"/>
                    </a:lnTo>
                    <a:lnTo>
                      <a:pt x="967" y="960"/>
                    </a:lnTo>
                    <a:lnTo>
                      <a:pt x="597" y="960"/>
                    </a:lnTo>
                    <a:close/>
                    <a:moveTo>
                      <a:pt x="114" y="960"/>
                    </a:moveTo>
                    <a:lnTo>
                      <a:pt x="114" y="1013"/>
                    </a:lnTo>
                    <a:lnTo>
                      <a:pt x="116" y="1046"/>
                    </a:lnTo>
                    <a:lnTo>
                      <a:pt x="124" y="1077"/>
                    </a:lnTo>
                    <a:lnTo>
                      <a:pt x="136" y="1107"/>
                    </a:lnTo>
                    <a:lnTo>
                      <a:pt x="152" y="1132"/>
                    </a:lnTo>
                    <a:lnTo>
                      <a:pt x="172" y="1155"/>
                    </a:lnTo>
                    <a:lnTo>
                      <a:pt x="196" y="1176"/>
                    </a:lnTo>
                    <a:lnTo>
                      <a:pt x="221" y="1191"/>
                    </a:lnTo>
                    <a:lnTo>
                      <a:pt x="250" y="1202"/>
                    </a:lnTo>
                    <a:lnTo>
                      <a:pt x="281" y="1208"/>
                    </a:lnTo>
                    <a:lnTo>
                      <a:pt x="312" y="1208"/>
                    </a:lnTo>
                    <a:lnTo>
                      <a:pt x="342" y="1203"/>
                    </a:lnTo>
                    <a:lnTo>
                      <a:pt x="371" y="1194"/>
                    </a:lnTo>
                    <a:lnTo>
                      <a:pt x="398" y="1179"/>
                    </a:lnTo>
                    <a:lnTo>
                      <a:pt x="423" y="1161"/>
                    </a:lnTo>
                    <a:lnTo>
                      <a:pt x="443" y="1137"/>
                    </a:lnTo>
                    <a:lnTo>
                      <a:pt x="460" y="1112"/>
                    </a:lnTo>
                    <a:lnTo>
                      <a:pt x="473" y="1084"/>
                    </a:lnTo>
                    <a:lnTo>
                      <a:pt x="481" y="1054"/>
                    </a:lnTo>
                    <a:lnTo>
                      <a:pt x="484" y="1024"/>
                    </a:lnTo>
                    <a:lnTo>
                      <a:pt x="484" y="960"/>
                    </a:lnTo>
                    <a:lnTo>
                      <a:pt x="114" y="960"/>
                    </a:lnTo>
                    <a:close/>
                    <a:moveTo>
                      <a:pt x="2695" y="114"/>
                    </a:moveTo>
                    <a:lnTo>
                      <a:pt x="2994" y="846"/>
                    </a:lnTo>
                    <a:lnTo>
                      <a:pt x="3340" y="846"/>
                    </a:lnTo>
                    <a:lnTo>
                      <a:pt x="2941" y="146"/>
                    </a:lnTo>
                    <a:lnTo>
                      <a:pt x="2931" y="132"/>
                    </a:lnTo>
                    <a:lnTo>
                      <a:pt x="2917" y="123"/>
                    </a:lnTo>
                    <a:lnTo>
                      <a:pt x="2902" y="116"/>
                    </a:lnTo>
                    <a:lnTo>
                      <a:pt x="2885" y="114"/>
                    </a:lnTo>
                    <a:lnTo>
                      <a:pt x="2695" y="114"/>
                    </a:lnTo>
                    <a:close/>
                    <a:moveTo>
                      <a:pt x="2338" y="114"/>
                    </a:moveTo>
                    <a:lnTo>
                      <a:pt x="2516" y="846"/>
                    </a:lnTo>
                    <a:lnTo>
                      <a:pt x="2871" y="846"/>
                    </a:lnTo>
                    <a:lnTo>
                      <a:pt x="2573" y="114"/>
                    </a:lnTo>
                    <a:lnTo>
                      <a:pt x="2338" y="114"/>
                    </a:lnTo>
                    <a:close/>
                    <a:moveTo>
                      <a:pt x="1981" y="114"/>
                    </a:moveTo>
                    <a:lnTo>
                      <a:pt x="2042" y="846"/>
                    </a:lnTo>
                    <a:lnTo>
                      <a:pt x="2400" y="846"/>
                    </a:lnTo>
                    <a:lnTo>
                      <a:pt x="2221" y="114"/>
                    </a:lnTo>
                    <a:lnTo>
                      <a:pt x="1981" y="114"/>
                    </a:lnTo>
                    <a:close/>
                    <a:moveTo>
                      <a:pt x="1627" y="114"/>
                    </a:moveTo>
                    <a:lnTo>
                      <a:pt x="1568" y="846"/>
                    </a:lnTo>
                    <a:lnTo>
                      <a:pt x="1928" y="846"/>
                    </a:lnTo>
                    <a:lnTo>
                      <a:pt x="1869" y="114"/>
                    </a:lnTo>
                    <a:lnTo>
                      <a:pt x="1627" y="114"/>
                    </a:lnTo>
                    <a:close/>
                    <a:moveTo>
                      <a:pt x="1274" y="114"/>
                    </a:moveTo>
                    <a:lnTo>
                      <a:pt x="1095" y="846"/>
                    </a:lnTo>
                    <a:lnTo>
                      <a:pt x="1454" y="846"/>
                    </a:lnTo>
                    <a:lnTo>
                      <a:pt x="1513" y="114"/>
                    </a:lnTo>
                    <a:lnTo>
                      <a:pt x="1274" y="114"/>
                    </a:lnTo>
                    <a:close/>
                    <a:moveTo>
                      <a:pt x="923" y="114"/>
                    </a:moveTo>
                    <a:lnTo>
                      <a:pt x="624" y="846"/>
                    </a:lnTo>
                    <a:lnTo>
                      <a:pt x="978" y="846"/>
                    </a:lnTo>
                    <a:lnTo>
                      <a:pt x="1158" y="114"/>
                    </a:lnTo>
                    <a:lnTo>
                      <a:pt x="923" y="114"/>
                    </a:lnTo>
                    <a:close/>
                    <a:moveTo>
                      <a:pt x="610" y="114"/>
                    </a:moveTo>
                    <a:lnTo>
                      <a:pt x="593" y="116"/>
                    </a:lnTo>
                    <a:lnTo>
                      <a:pt x="577" y="123"/>
                    </a:lnTo>
                    <a:lnTo>
                      <a:pt x="565" y="132"/>
                    </a:lnTo>
                    <a:lnTo>
                      <a:pt x="554" y="146"/>
                    </a:lnTo>
                    <a:lnTo>
                      <a:pt x="154" y="846"/>
                    </a:lnTo>
                    <a:lnTo>
                      <a:pt x="502" y="846"/>
                    </a:lnTo>
                    <a:lnTo>
                      <a:pt x="801" y="114"/>
                    </a:lnTo>
                    <a:lnTo>
                      <a:pt x="610" y="114"/>
                    </a:lnTo>
                    <a:close/>
                    <a:moveTo>
                      <a:pt x="610" y="0"/>
                    </a:moveTo>
                    <a:lnTo>
                      <a:pt x="2885" y="0"/>
                    </a:lnTo>
                    <a:lnTo>
                      <a:pt x="2916" y="4"/>
                    </a:lnTo>
                    <a:lnTo>
                      <a:pt x="2946" y="12"/>
                    </a:lnTo>
                    <a:lnTo>
                      <a:pt x="2975" y="25"/>
                    </a:lnTo>
                    <a:lnTo>
                      <a:pt x="2999" y="43"/>
                    </a:lnTo>
                    <a:lnTo>
                      <a:pt x="3021" y="64"/>
                    </a:lnTo>
                    <a:lnTo>
                      <a:pt x="3039" y="90"/>
                    </a:lnTo>
                    <a:lnTo>
                      <a:pt x="3487" y="875"/>
                    </a:lnTo>
                    <a:lnTo>
                      <a:pt x="3487" y="875"/>
                    </a:lnTo>
                    <a:lnTo>
                      <a:pt x="3489" y="879"/>
                    </a:lnTo>
                    <a:lnTo>
                      <a:pt x="3490" y="880"/>
                    </a:lnTo>
                    <a:lnTo>
                      <a:pt x="3491" y="883"/>
                    </a:lnTo>
                    <a:lnTo>
                      <a:pt x="3492" y="885"/>
                    </a:lnTo>
                    <a:lnTo>
                      <a:pt x="3492" y="888"/>
                    </a:lnTo>
                    <a:lnTo>
                      <a:pt x="3494" y="891"/>
                    </a:lnTo>
                    <a:lnTo>
                      <a:pt x="3494" y="893"/>
                    </a:lnTo>
                    <a:lnTo>
                      <a:pt x="3495" y="897"/>
                    </a:lnTo>
                    <a:lnTo>
                      <a:pt x="3495" y="898"/>
                    </a:lnTo>
                    <a:lnTo>
                      <a:pt x="3495" y="902"/>
                    </a:lnTo>
                    <a:lnTo>
                      <a:pt x="3495" y="1013"/>
                    </a:lnTo>
                    <a:lnTo>
                      <a:pt x="3492" y="1055"/>
                    </a:lnTo>
                    <a:lnTo>
                      <a:pt x="3484" y="1096"/>
                    </a:lnTo>
                    <a:lnTo>
                      <a:pt x="3470" y="1135"/>
                    </a:lnTo>
                    <a:lnTo>
                      <a:pt x="3452" y="1171"/>
                    </a:lnTo>
                    <a:lnTo>
                      <a:pt x="3430" y="1205"/>
                    </a:lnTo>
                    <a:lnTo>
                      <a:pt x="3403" y="1235"/>
                    </a:lnTo>
                    <a:lnTo>
                      <a:pt x="3373" y="1262"/>
                    </a:lnTo>
                    <a:lnTo>
                      <a:pt x="3340" y="1283"/>
                    </a:lnTo>
                    <a:lnTo>
                      <a:pt x="3304" y="1301"/>
                    </a:lnTo>
                    <a:lnTo>
                      <a:pt x="3266" y="1314"/>
                    </a:lnTo>
                    <a:lnTo>
                      <a:pt x="3226" y="1320"/>
                    </a:lnTo>
                    <a:lnTo>
                      <a:pt x="3198" y="1321"/>
                    </a:lnTo>
                    <a:lnTo>
                      <a:pt x="3165" y="1319"/>
                    </a:lnTo>
                    <a:lnTo>
                      <a:pt x="3133" y="1314"/>
                    </a:lnTo>
                    <a:lnTo>
                      <a:pt x="3133" y="2174"/>
                    </a:lnTo>
                    <a:lnTo>
                      <a:pt x="3317" y="2174"/>
                    </a:lnTo>
                    <a:lnTo>
                      <a:pt x="3335" y="2178"/>
                    </a:lnTo>
                    <a:lnTo>
                      <a:pt x="3351" y="2185"/>
                    </a:lnTo>
                    <a:lnTo>
                      <a:pt x="3363" y="2198"/>
                    </a:lnTo>
                    <a:lnTo>
                      <a:pt x="3371" y="2214"/>
                    </a:lnTo>
                    <a:lnTo>
                      <a:pt x="3374" y="2231"/>
                    </a:lnTo>
                    <a:lnTo>
                      <a:pt x="3371" y="2249"/>
                    </a:lnTo>
                    <a:lnTo>
                      <a:pt x="3363" y="2265"/>
                    </a:lnTo>
                    <a:lnTo>
                      <a:pt x="3351" y="2277"/>
                    </a:lnTo>
                    <a:lnTo>
                      <a:pt x="3335" y="2285"/>
                    </a:lnTo>
                    <a:lnTo>
                      <a:pt x="3317" y="2288"/>
                    </a:lnTo>
                    <a:lnTo>
                      <a:pt x="3253" y="2288"/>
                    </a:lnTo>
                    <a:lnTo>
                      <a:pt x="3253" y="3137"/>
                    </a:lnTo>
                    <a:lnTo>
                      <a:pt x="3250" y="3164"/>
                    </a:lnTo>
                    <a:lnTo>
                      <a:pt x="3242" y="3188"/>
                    </a:lnTo>
                    <a:lnTo>
                      <a:pt x="3228" y="3210"/>
                    </a:lnTo>
                    <a:lnTo>
                      <a:pt x="3210" y="3228"/>
                    </a:lnTo>
                    <a:lnTo>
                      <a:pt x="3187" y="3242"/>
                    </a:lnTo>
                    <a:lnTo>
                      <a:pt x="3163" y="3251"/>
                    </a:lnTo>
                    <a:lnTo>
                      <a:pt x="3136" y="3254"/>
                    </a:lnTo>
                    <a:lnTo>
                      <a:pt x="3133" y="3254"/>
                    </a:lnTo>
                    <a:lnTo>
                      <a:pt x="3133" y="3439"/>
                    </a:lnTo>
                    <a:lnTo>
                      <a:pt x="3130" y="3457"/>
                    </a:lnTo>
                    <a:lnTo>
                      <a:pt x="3121" y="3472"/>
                    </a:lnTo>
                    <a:lnTo>
                      <a:pt x="3110" y="3485"/>
                    </a:lnTo>
                    <a:lnTo>
                      <a:pt x="3094" y="3492"/>
                    </a:lnTo>
                    <a:lnTo>
                      <a:pt x="3076" y="3495"/>
                    </a:lnTo>
                    <a:lnTo>
                      <a:pt x="419" y="3495"/>
                    </a:lnTo>
                    <a:lnTo>
                      <a:pt x="401" y="3492"/>
                    </a:lnTo>
                    <a:lnTo>
                      <a:pt x="386" y="3485"/>
                    </a:lnTo>
                    <a:lnTo>
                      <a:pt x="373" y="3472"/>
                    </a:lnTo>
                    <a:lnTo>
                      <a:pt x="366" y="3457"/>
                    </a:lnTo>
                    <a:lnTo>
                      <a:pt x="363" y="3439"/>
                    </a:lnTo>
                    <a:lnTo>
                      <a:pt x="363" y="3254"/>
                    </a:lnTo>
                    <a:lnTo>
                      <a:pt x="359" y="3254"/>
                    </a:lnTo>
                    <a:lnTo>
                      <a:pt x="332" y="3251"/>
                    </a:lnTo>
                    <a:lnTo>
                      <a:pt x="307" y="3242"/>
                    </a:lnTo>
                    <a:lnTo>
                      <a:pt x="286" y="3228"/>
                    </a:lnTo>
                    <a:lnTo>
                      <a:pt x="268" y="3210"/>
                    </a:lnTo>
                    <a:lnTo>
                      <a:pt x="254" y="3188"/>
                    </a:lnTo>
                    <a:lnTo>
                      <a:pt x="245" y="3164"/>
                    </a:lnTo>
                    <a:lnTo>
                      <a:pt x="242" y="3137"/>
                    </a:lnTo>
                    <a:lnTo>
                      <a:pt x="242" y="2288"/>
                    </a:lnTo>
                    <a:lnTo>
                      <a:pt x="178" y="2288"/>
                    </a:lnTo>
                    <a:lnTo>
                      <a:pt x="159" y="2285"/>
                    </a:lnTo>
                    <a:lnTo>
                      <a:pt x="145" y="2277"/>
                    </a:lnTo>
                    <a:lnTo>
                      <a:pt x="132" y="2265"/>
                    </a:lnTo>
                    <a:lnTo>
                      <a:pt x="124" y="2249"/>
                    </a:lnTo>
                    <a:lnTo>
                      <a:pt x="121" y="2231"/>
                    </a:lnTo>
                    <a:lnTo>
                      <a:pt x="124" y="2214"/>
                    </a:lnTo>
                    <a:lnTo>
                      <a:pt x="132" y="2198"/>
                    </a:lnTo>
                    <a:lnTo>
                      <a:pt x="145" y="2185"/>
                    </a:lnTo>
                    <a:lnTo>
                      <a:pt x="159" y="2178"/>
                    </a:lnTo>
                    <a:lnTo>
                      <a:pt x="178" y="2174"/>
                    </a:lnTo>
                    <a:lnTo>
                      <a:pt x="363" y="2174"/>
                    </a:lnTo>
                    <a:lnTo>
                      <a:pt x="363" y="1315"/>
                    </a:lnTo>
                    <a:lnTo>
                      <a:pt x="332" y="1319"/>
                    </a:lnTo>
                    <a:lnTo>
                      <a:pt x="301" y="1321"/>
                    </a:lnTo>
                    <a:lnTo>
                      <a:pt x="269" y="1320"/>
                    </a:lnTo>
                    <a:lnTo>
                      <a:pt x="230" y="1314"/>
                    </a:lnTo>
                    <a:lnTo>
                      <a:pt x="191" y="1301"/>
                    </a:lnTo>
                    <a:lnTo>
                      <a:pt x="155" y="1283"/>
                    </a:lnTo>
                    <a:lnTo>
                      <a:pt x="122" y="1262"/>
                    </a:lnTo>
                    <a:lnTo>
                      <a:pt x="92" y="1235"/>
                    </a:lnTo>
                    <a:lnTo>
                      <a:pt x="66" y="1205"/>
                    </a:lnTo>
                    <a:lnTo>
                      <a:pt x="44" y="1171"/>
                    </a:lnTo>
                    <a:lnTo>
                      <a:pt x="25" y="1135"/>
                    </a:lnTo>
                    <a:lnTo>
                      <a:pt x="12" y="1096"/>
                    </a:lnTo>
                    <a:lnTo>
                      <a:pt x="3" y="1055"/>
                    </a:lnTo>
                    <a:lnTo>
                      <a:pt x="0" y="1013"/>
                    </a:lnTo>
                    <a:lnTo>
                      <a:pt x="0" y="902"/>
                    </a:lnTo>
                    <a:lnTo>
                      <a:pt x="0" y="902"/>
                    </a:lnTo>
                    <a:lnTo>
                      <a:pt x="1" y="898"/>
                    </a:lnTo>
                    <a:lnTo>
                      <a:pt x="1" y="897"/>
                    </a:lnTo>
                    <a:lnTo>
                      <a:pt x="1" y="893"/>
                    </a:lnTo>
                    <a:lnTo>
                      <a:pt x="2" y="891"/>
                    </a:lnTo>
                    <a:lnTo>
                      <a:pt x="2" y="888"/>
                    </a:lnTo>
                    <a:lnTo>
                      <a:pt x="3" y="885"/>
                    </a:lnTo>
                    <a:lnTo>
                      <a:pt x="4" y="883"/>
                    </a:lnTo>
                    <a:lnTo>
                      <a:pt x="5" y="880"/>
                    </a:lnTo>
                    <a:lnTo>
                      <a:pt x="6" y="879"/>
                    </a:lnTo>
                    <a:lnTo>
                      <a:pt x="7" y="875"/>
                    </a:lnTo>
                    <a:lnTo>
                      <a:pt x="7" y="875"/>
                    </a:lnTo>
                    <a:lnTo>
                      <a:pt x="456" y="90"/>
                    </a:lnTo>
                    <a:lnTo>
                      <a:pt x="474" y="64"/>
                    </a:lnTo>
                    <a:lnTo>
                      <a:pt x="496" y="43"/>
                    </a:lnTo>
                    <a:lnTo>
                      <a:pt x="521" y="25"/>
                    </a:lnTo>
                    <a:lnTo>
                      <a:pt x="549" y="12"/>
                    </a:lnTo>
                    <a:lnTo>
                      <a:pt x="578" y="4"/>
                    </a:lnTo>
                    <a:lnTo>
                      <a:pt x="610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>
                  <a:solidFill>
                    <a:srgbClr val="003399"/>
                  </a:solidFill>
                </a:endParaRPr>
              </a:p>
            </p:txBody>
          </p:sp>
        </p:grpSp>
        <p:grpSp>
          <p:nvGrpSpPr>
            <p:cNvPr id="53" name="Group 10"/>
            <p:cNvGrpSpPr>
              <a:grpSpLocks noChangeAspect="1"/>
            </p:cNvGrpSpPr>
            <p:nvPr/>
          </p:nvGrpSpPr>
          <p:grpSpPr bwMode="auto">
            <a:xfrm>
              <a:off x="1055150" y="2338620"/>
              <a:ext cx="324035" cy="282471"/>
              <a:chOff x="-2003" y="917"/>
              <a:chExt cx="3134" cy="2732"/>
            </a:xfrm>
            <a:solidFill>
              <a:srgbClr val="003399"/>
            </a:solidFill>
          </p:grpSpPr>
          <p:sp>
            <p:nvSpPr>
              <p:cNvPr id="54" name="Freeform 12"/>
              <p:cNvSpPr>
                <a:spLocks noEditPoints="1"/>
              </p:cNvSpPr>
              <p:nvPr/>
            </p:nvSpPr>
            <p:spPr bwMode="auto">
              <a:xfrm>
                <a:off x="-413" y="2405"/>
                <a:ext cx="848" cy="749"/>
              </a:xfrm>
              <a:custGeom>
                <a:avLst/>
                <a:gdLst>
                  <a:gd name="T0" fmla="*/ 392 w 1696"/>
                  <a:gd name="T1" fmla="*/ 312 h 1497"/>
                  <a:gd name="T2" fmla="*/ 340 w 1696"/>
                  <a:gd name="T3" fmla="*/ 341 h 1497"/>
                  <a:gd name="T4" fmla="*/ 310 w 1696"/>
                  <a:gd name="T5" fmla="*/ 392 h 1497"/>
                  <a:gd name="T6" fmla="*/ 306 w 1696"/>
                  <a:gd name="T7" fmla="*/ 1074 h 1497"/>
                  <a:gd name="T8" fmla="*/ 321 w 1696"/>
                  <a:gd name="T9" fmla="*/ 1133 h 1497"/>
                  <a:gd name="T10" fmla="*/ 363 w 1696"/>
                  <a:gd name="T11" fmla="*/ 1174 h 1497"/>
                  <a:gd name="T12" fmla="*/ 422 w 1696"/>
                  <a:gd name="T13" fmla="*/ 1190 h 1497"/>
                  <a:gd name="T14" fmla="*/ 1304 w 1696"/>
                  <a:gd name="T15" fmla="*/ 1186 h 1497"/>
                  <a:gd name="T16" fmla="*/ 1354 w 1696"/>
                  <a:gd name="T17" fmla="*/ 1155 h 1497"/>
                  <a:gd name="T18" fmla="*/ 1384 w 1696"/>
                  <a:gd name="T19" fmla="*/ 1106 h 1497"/>
                  <a:gd name="T20" fmla="*/ 1388 w 1696"/>
                  <a:gd name="T21" fmla="*/ 422 h 1497"/>
                  <a:gd name="T22" fmla="*/ 1373 w 1696"/>
                  <a:gd name="T23" fmla="*/ 365 h 1497"/>
                  <a:gd name="T24" fmla="*/ 1331 w 1696"/>
                  <a:gd name="T25" fmla="*/ 323 h 1497"/>
                  <a:gd name="T26" fmla="*/ 1274 w 1696"/>
                  <a:gd name="T27" fmla="*/ 306 h 1497"/>
                  <a:gd name="T28" fmla="*/ 422 w 1696"/>
                  <a:gd name="T29" fmla="*/ 0 h 1497"/>
                  <a:gd name="T30" fmla="*/ 1343 w 1696"/>
                  <a:gd name="T31" fmla="*/ 6 h 1497"/>
                  <a:gd name="T32" fmla="*/ 1468 w 1696"/>
                  <a:gd name="T33" fmla="*/ 48 h 1497"/>
                  <a:gd name="T34" fmla="*/ 1573 w 1696"/>
                  <a:gd name="T35" fmla="*/ 124 h 1497"/>
                  <a:gd name="T36" fmla="*/ 1649 w 1696"/>
                  <a:gd name="T37" fmla="*/ 228 h 1497"/>
                  <a:gd name="T38" fmla="*/ 1691 w 1696"/>
                  <a:gd name="T39" fmla="*/ 354 h 1497"/>
                  <a:gd name="T40" fmla="*/ 1696 w 1696"/>
                  <a:gd name="T41" fmla="*/ 1074 h 1497"/>
                  <a:gd name="T42" fmla="*/ 1675 w 1696"/>
                  <a:gd name="T43" fmla="*/ 1209 h 1497"/>
                  <a:gd name="T44" fmla="*/ 1614 w 1696"/>
                  <a:gd name="T45" fmla="*/ 1324 h 1497"/>
                  <a:gd name="T46" fmla="*/ 1523 w 1696"/>
                  <a:gd name="T47" fmla="*/ 1416 h 1497"/>
                  <a:gd name="T48" fmla="*/ 1407 w 1696"/>
                  <a:gd name="T49" fmla="*/ 1475 h 1497"/>
                  <a:gd name="T50" fmla="*/ 1274 w 1696"/>
                  <a:gd name="T51" fmla="*/ 1497 h 1497"/>
                  <a:gd name="T52" fmla="*/ 354 w 1696"/>
                  <a:gd name="T53" fmla="*/ 1492 h 1497"/>
                  <a:gd name="T54" fmla="*/ 228 w 1696"/>
                  <a:gd name="T55" fmla="*/ 1450 h 1497"/>
                  <a:gd name="T56" fmla="*/ 123 w 1696"/>
                  <a:gd name="T57" fmla="*/ 1374 h 1497"/>
                  <a:gd name="T58" fmla="*/ 45 w 1696"/>
                  <a:gd name="T59" fmla="*/ 1269 h 1497"/>
                  <a:gd name="T60" fmla="*/ 4 w 1696"/>
                  <a:gd name="T61" fmla="*/ 1142 h 1497"/>
                  <a:gd name="T62" fmla="*/ 0 w 1696"/>
                  <a:gd name="T63" fmla="*/ 422 h 1497"/>
                  <a:gd name="T64" fmla="*/ 21 w 1696"/>
                  <a:gd name="T65" fmla="*/ 289 h 1497"/>
                  <a:gd name="T66" fmla="*/ 80 w 1696"/>
                  <a:gd name="T67" fmla="*/ 173 h 1497"/>
                  <a:gd name="T68" fmla="*/ 173 w 1696"/>
                  <a:gd name="T69" fmla="*/ 82 h 1497"/>
                  <a:gd name="T70" fmla="*/ 289 w 1696"/>
                  <a:gd name="T71" fmla="*/ 21 h 1497"/>
                  <a:gd name="T72" fmla="*/ 422 w 1696"/>
                  <a:gd name="T73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96" h="1497">
                    <a:moveTo>
                      <a:pt x="422" y="306"/>
                    </a:moveTo>
                    <a:lnTo>
                      <a:pt x="392" y="312"/>
                    </a:lnTo>
                    <a:lnTo>
                      <a:pt x="363" y="323"/>
                    </a:lnTo>
                    <a:lnTo>
                      <a:pt x="340" y="341"/>
                    </a:lnTo>
                    <a:lnTo>
                      <a:pt x="323" y="363"/>
                    </a:lnTo>
                    <a:lnTo>
                      <a:pt x="310" y="392"/>
                    </a:lnTo>
                    <a:lnTo>
                      <a:pt x="306" y="422"/>
                    </a:lnTo>
                    <a:lnTo>
                      <a:pt x="306" y="1074"/>
                    </a:lnTo>
                    <a:lnTo>
                      <a:pt x="310" y="1104"/>
                    </a:lnTo>
                    <a:lnTo>
                      <a:pt x="321" y="1133"/>
                    </a:lnTo>
                    <a:lnTo>
                      <a:pt x="340" y="1155"/>
                    </a:lnTo>
                    <a:lnTo>
                      <a:pt x="363" y="1174"/>
                    </a:lnTo>
                    <a:lnTo>
                      <a:pt x="392" y="1186"/>
                    </a:lnTo>
                    <a:lnTo>
                      <a:pt x="422" y="1190"/>
                    </a:lnTo>
                    <a:lnTo>
                      <a:pt x="1274" y="1190"/>
                    </a:lnTo>
                    <a:lnTo>
                      <a:pt x="1304" y="1186"/>
                    </a:lnTo>
                    <a:lnTo>
                      <a:pt x="1331" y="1174"/>
                    </a:lnTo>
                    <a:lnTo>
                      <a:pt x="1354" y="1155"/>
                    </a:lnTo>
                    <a:lnTo>
                      <a:pt x="1373" y="1133"/>
                    </a:lnTo>
                    <a:lnTo>
                      <a:pt x="1384" y="1106"/>
                    </a:lnTo>
                    <a:lnTo>
                      <a:pt x="1388" y="1074"/>
                    </a:lnTo>
                    <a:lnTo>
                      <a:pt x="1388" y="422"/>
                    </a:lnTo>
                    <a:lnTo>
                      <a:pt x="1384" y="392"/>
                    </a:lnTo>
                    <a:lnTo>
                      <a:pt x="1373" y="365"/>
                    </a:lnTo>
                    <a:lnTo>
                      <a:pt x="1356" y="341"/>
                    </a:lnTo>
                    <a:lnTo>
                      <a:pt x="1331" y="323"/>
                    </a:lnTo>
                    <a:lnTo>
                      <a:pt x="1304" y="312"/>
                    </a:lnTo>
                    <a:lnTo>
                      <a:pt x="1274" y="306"/>
                    </a:lnTo>
                    <a:lnTo>
                      <a:pt x="422" y="306"/>
                    </a:lnTo>
                    <a:close/>
                    <a:moveTo>
                      <a:pt x="422" y="0"/>
                    </a:moveTo>
                    <a:lnTo>
                      <a:pt x="1274" y="0"/>
                    </a:lnTo>
                    <a:lnTo>
                      <a:pt x="1343" y="6"/>
                    </a:lnTo>
                    <a:lnTo>
                      <a:pt x="1407" y="21"/>
                    </a:lnTo>
                    <a:lnTo>
                      <a:pt x="1468" y="48"/>
                    </a:lnTo>
                    <a:lnTo>
                      <a:pt x="1523" y="82"/>
                    </a:lnTo>
                    <a:lnTo>
                      <a:pt x="1573" y="124"/>
                    </a:lnTo>
                    <a:lnTo>
                      <a:pt x="1614" y="173"/>
                    </a:lnTo>
                    <a:lnTo>
                      <a:pt x="1649" y="228"/>
                    </a:lnTo>
                    <a:lnTo>
                      <a:pt x="1675" y="289"/>
                    </a:lnTo>
                    <a:lnTo>
                      <a:pt x="1691" y="354"/>
                    </a:lnTo>
                    <a:lnTo>
                      <a:pt x="1696" y="422"/>
                    </a:lnTo>
                    <a:lnTo>
                      <a:pt x="1696" y="1074"/>
                    </a:lnTo>
                    <a:lnTo>
                      <a:pt x="1691" y="1142"/>
                    </a:lnTo>
                    <a:lnTo>
                      <a:pt x="1675" y="1209"/>
                    </a:lnTo>
                    <a:lnTo>
                      <a:pt x="1649" y="1269"/>
                    </a:lnTo>
                    <a:lnTo>
                      <a:pt x="1614" y="1324"/>
                    </a:lnTo>
                    <a:lnTo>
                      <a:pt x="1573" y="1374"/>
                    </a:lnTo>
                    <a:lnTo>
                      <a:pt x="1523" y="1416"/>
                    </a:lnTo>
                    <a:lnTo>
                      <a:pt x="1468" y="1450"/>
                    </a:lnTo>
                    <a:lnTo>
                      <a:pt x="1407" y="1475"/>
                    </a:lnTo>
                    <a:lnTo>
                      <a:pt x="1343" y="1492"/>
                    </a:lnTo>
                    <a:lnTo>
                      <a:pt x="1274" y="1497"/>
                    </a:lnTo>
                    <a:lnTo>
                      <a:pt x="422" y="1497"/>
                    </a:lnTo>
                    <a:lnTo>
                      <a:pt x="354" y="1492"/>
                    </a:lnTo>
                    <a:lnTo>
                      <a:pt x="289" y="1475"/>
                    </a:lnTo>
                    <a:lnTo>
                      <a:pt x="228" y="1450"/>
                    </a:lnTo>
                    <a:lnTo>
                      <a:pt x="173" y="1416"/>
                    </a:lnTo>
                    <a:lnTo>
                      <a:pt x="123" y="1374"/>
                    </a:lnTo>
                    <a:lnTo>
                      <a:pt x="80" y="1324"/>
                    </a:lnTo>
                    <a:lnTo>
                      <a:pt x="45" y="1269"/>
                    </a:lnTo>
                    <a:lnTo>
                      <a:pt x="21" y="1209"/>
                    </a:lnTo>
                    <a:lnTo>
                      <a:pt x="4" y="1142"/>
                    </a:lnTo>
                    <a:lnTo>
                      <a:pt x="0" y="1074"/>
                    </a:lnTo>
                    <a:lnTo>
                      <a:pt x="0" y="422"/>
                    </a:lnTo>
                    <a:lnTo>
                      <a:pt x="4" y="354"/>
                    </a:lnTo>
                    <a:lnTo>
                      <a:pt x="21" y="289"/>
                    </a:lnTo>
                    <a:lnTo>
                      <a:pt x="45" y="228"/>
                    </a:lnTo>
                    <a:lnTo>
                      <a:pt x="80" y="173"/>
                    </a:lnTo>
                    <a:lnTo>
                      <a:pt x="123" y="124"/>
                    </a:lnTo>
                    <a:lnTo>
                      <a:pt x="173" y="82"/>
                    </a:lnTo>
                    <a:lnTo>
                      <a:pt x="228" y="48"/>
                    </a:lnTo>
                    <a:lnTo>
                      <a:pt x="289" y="21"/>
                    </a:lnTo>
                    <a:lnTo>
                      <a:pt x="354" y="6"/>
                    </a:lnTo>
                    <a:lnTo>
                      <a:pt x="4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5" name="Freeform 13"/>
              <p:cNvSpPr>
                <a:spLocks noEditPoints="1"/>
              </p:cNvSpPr>
              <p:nvPr/>
            </p:nvSpPr>
            <p:spPr bwMode="auto">
              <a:xfrm>
                <a:off x="-2003" y="917"/>
                <a:ext cx="3134" cy="2732"/>
              </a:xfrm>
              <a:custGeom>
                <a:avLst/>
                <a:gdLst>
                  <a:gd name="T0" fmla="*/ 1746 w 6268"/>
                  <a:gd name="T1" fmla="*/ 3366 h 5465"/>
                  <a:gd name="T2" fmla="*/ 2583 w 6268"/>
                  <a:gd name="T3" fmla="*/ 5159 h 5465"/>
                  <a:gd name="T4" fmla="*/ 2501 w 6268"/>
                  <a:gd name="T5" fmla="*/ 3332 h 5465"/>
                  <a:gd name="T6" fmla="*/ 1645 w 6268"/>
                  <a:gd name="T7" fmla="*/ 2291 h 5465"/>
                  <a:gd name="T8" fmla="*/ 1284 w 6268"/>
                  <a:gd name="T9" fmla="*/ 2602 h 5465"/>
                  <a:gd name="T10" fmla="*/ 844 w 6268"/>
                  <a:gd name="T11" fmla="*/ 2688 h 5465"/>
                  <a:gd name="T12" fmla="*/ 1411 w 6268"/>
                  <a:gd name="T13" fmla="*/ 3351 h 5465"/>
                  <a:gd name="T14" fmla="*/ 1630 w 6268"/>
                  <a:gd name="T15" fmla="*/ 3060 h 5465"/>
                  <a:gd name="T16" fmla="*/ 2364 w 6268"/>
                  <a:gd name="T17" fmla="*/ 2976 h 5465"/>
                  <a:gd name="T18" fmla="*/ 2708 w 6268"/>
                  <a:gd name="T19" fmla="*/ 3106 h 5465"/>
                  <a:gd name="T20" fmla="*/ 2883 w 6268"/>
                  <a:gd name="T21" fmla="*/ 3425 h 5465"/>
                  <a:gd name="T22" fmla="*/ 5369 w 6268"/>
                  <a:gd name="T23" fmla="*/ 2688 h 5465"/>
                  <a:gd name="T24" fmla="*/ 4899 w 6268"/>
                  <a:gd name="T25" fmla="*/ 2555 h 5465"/>
                  <a:gd name="T26" fmla="*/ 4566 w 6268"/>
                  <a:gd name="T27" fmla="*/ 2369 h 5465"/>
                  <a:gd name="T28" fmla="*/ 4174 w 6268"/>
                  <a:gd name="T29" fmla="*/ 2638 h 5465"/>
                  <a:gd name="T30" fmla="*/ 3680 w 6268"/>
                  <a:gd name="T31" fmla="*/ 2665 h 5465"/>
                  <a:gd name="T32" fmla="*/ 3260 w 6268"/>
                  <a:gd name="T33" fmla="*/ 2439 h 5465"/>
                  <a:gd name="T34" fmla="*/ 2938 w 6268"/>
                  <a:gd name="T35" fmla="*/ 2502 h 5465"/>
                  <a:gd name="T36" fmla="*/ 2491 w 6268"/>
                  <a:gd name="T37" fmla="*/ 2682 h 5465"/>
                  <a:gd name="T38" fmla="*/ 2005 w 6268"/>
                  <a:gd name="T39" fmla="*/ 2602 h 5465"/>
                  <a:gd name="T40" fmla="*/ 1645 w 6268"/>
                  <a:gd name="T41" fmla="*/ 2291 h 5465"/>
                  <a:gd name="T42" fmla="*/ 4910 w 6268"/>
                  <a:gd name="T43" fmla="*/ 2163 h 5465"/>
                  <a:gd name="T44" fmla="*/ 5217 w 6268"/>
                  <a:gd name="T45" fmla="*/ 2361 h 5465"/>
                  <a:gd name="T46" fmla="*/ 5593 w 6268"/>
                  <a:gd name="T47" fmla="*/ 2336 h 5465"/>
                  <a:gd name="T48" fmla="*/ 5871 w 6268"/>
                  <a:gd name="T49" fmla="*/ 2103 h 5465"/>
                  <a:gd name="T50" fmla="*/ 3298 w 6268"/>
                  <a:gd name="T51" fmla="*/ 1894 h 5465"/>
                  <a:gd name="T52" fmla="*/ 3471 w 6268"/>
                  <a:gd name="T53" fmla="*/ 2217 h 5465"/>
                  <a:gd name="T54" fmla="*/ 3802 w 6268"/>
                  <a:gd name="T55" fmla="*/ 2374 h 5465"/>
                  <a:gd name="T56" fmla="*/ 4171 w 6268"/>
                  <a:gd name="T57" fmla="*/ 2304 h 5465"/>
                  <a:gd name="T58" fmla="*/ 4416 w 6268"/>
                  <a:gd name="T59" fmla="*/ 2036 h 5465"/>
                  <a:gd name="T60" fmla="*/ 1826 w 6268"/>
                  <a:gd name="T61" fmla="*/ 1968 h 5465"/>
                  <a:gd name="T62" fmla="*/ 2037 w 6268"/>
                  <a:gd name="T63" fmla="*/ 2264 h 5465"/>
                  <a:gd name="T64" fmla="*/ 2391 w 6268"/>
                  <a:gd name="T65" fmla="*/ 2380 h 5465"/>
                  <a:gd name="T66" fmla="*/ 2742 w 6268"/>
                  <a:gd name="T67" fmla="*/ 2264 h 5465"/>
                  <a:gd name="T68" fmla="*/ 2954 w 6268"/>
                  <a:gd name="T69" fmla="*/ 1968 h 5465"/>
                  <a:gd name="T70" fmla="*/ 363 w 6268"/>
                  <a:gd name="T71" fmla="*/ 2036 h 5465"/>
                  <a:gd name="T72" fmla="*/ 609 w 6268"/>
                  <a:gd name="T73" fmla="*/ 2304 h 5465"/>
                  <a:gd name="T74" fmla="*/ 978 w 6268"/>
                  <a:gd name="T75" fmla="*/ 2374 h 5465"/>
                  <a:gd name="T76" fmla="*/ 1308 w 6268"/>
                  <a:gd name="T77" fmla="*/ 2217 h 5465"/>
                  <a:gd name="T78" fmla="*/ 1482 w 6268"/>
                  <a:gd name="T79" fmla="*/ 1894 h 5465"/>
                  <a:gd name="T80" fmla="*/ 5093 w 6268"/>
                  <a:gd name="T81" fmla="*/ 308 h 5465"/>
                  <a:gd name="T82" fmla="*/ 5245 w 6268"/>
                  <a:gd name="T83" fmla="*/ 13 h 5465"/>
                  <a:gd name="T84" fmla="*/ 6259 w 6268"/>
                  <a:gd name="T85" fmla="*/ 1738 h 5465"/>
                  <a:gd name="T86" fmla="*/ 6221 w 6268"/>
                  <a:gd name="T87" fmla="*/ 2078 h 5465"/>
                  <a:gd name="T88" fmla="*/ 5964 w 6268"/>
                  <a:gd name="T89" fmla="*/ 2464 h 5465"/>
                  <a:gd name="T90" fmla="*/ 5728 w 6268"/>
                  <a:gd name="T91" fmla="*/ 2631 h 5465"/>
                  <a:gd name="T92" fmla="*/ 5652 w 6268"/>
                  <a:gd name="T93" fmla="*/ 5444 h 5465"/>
                  <a:gd name="T94" fmla="*/ 614 w 6268"/>
                  <a:gd name="T95" fmla="*/ 5444 h 5465"/>
                  <a:gd name="T96" fmla="*/ 538 w 6268"/>
                  <a:gd name="T97" fmla="*/ 2612 h 5465"/>
                  <a:gd name="T98" fmla="*/ 177 w 6268"/>
                  <a:gd name="T99" fmla="*/ 2325 h 5465"/>
                  <a:gd name="T100" fmla="*/ 6 w 6268"/>
                  <a:gd name="T101" fmla="*/ 1888 h 5465"/>
                  <a:gd name="T102" fmla="*/ 970 w 6268"/>
                  <a:gd name="T103" fmla="*/ 51 h 5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268" h="5465">
                    <a:moveTo>
                      <a:pt x="1917" y="3282"/>
                    </a:moveTo>
                    <a:lnTo>
                      <a:pt x="1868" y="3288"/>
                    </a:lnTo>
                    <a:lnTo>
                      <a:pt x="1820" y="3305"/>
                    </a:lnTo>
                    <a:lnTo>
                      <a:pt x="1780" y="3332"/>
                    </a:lnTo>
                    <a:lnTo>
                      <a:pt x="1746" y="3366"/>
                    </a:lnTo>
                    <a:lnTo>
                      <a:pt x="1721" y="3406"/>
                    </a:lnTo>
                    <a:lnTo>
                      <a:pt x="1704" y="3451"/>
                    </a:lnTo>
                    <a:lnTo>
                      <a:pt x="1698" y="3503"/>
                    </a:lnTo>
                    <a:lnTo>
                      <a:pt x="1698" y="5159"/>
                    </a:lnTo>
                    <a:lnTo>
                      <a:pt x="2583" y="5159"/>
                    </a:lnTo>
                    <a:lnTo>
                      <a:pt x="2583" y="3503"/>
                    </a:lnTo>
                    <a:lnTo>
                      <a:pt x="2577" y="3451"/>
                    </a:lnTo>
                    <a:lnTo>
                      <a:pt x="2562" y="3406"/>
                    </a:lnTo>
                    <a:lnTo>
                      <a:pt x="2535" y="3364"/>
                    </a:lnTo>
                    <a:lnTo>
                      <a:pt x="2501" y="3332"/>
                    </a:lnTo>
                    <a:lnTo>
                      <a:pt x="2461" y="3305"/>
                    </a:lnTo>
                    <a:lnTo>
                      <a:pt x="2415" y="3288"/>
                    </a:lnTo>
                    <a:lnTo>
                      <a:pt x="2364" y="3282"/>
                    </a:lnTo>
                    <a:lnTo>
                      <a:pt x="1917" y="3282"/>
                    </a:lnTo>
                    <a:close/>
                    <a:moveTo>
                      <a:pt x="1645" y="2291"/>
                    </a:moveTo>
                    <a:lnTo>
                      <a:pt x="1586" y="2369"/>
                    </a:lnTo>
                    <a:lnTo>
                      <a:pt x="1521" y="2439"/>
                    </a:lnTo>
                    <a:lnTo>
                      <a:pt x="1449" y="2502"/>
                    </a:lnTo>
                    <a:lnTo>
                      <a:pt x="1369" y="2555"/>
                    </a:lnTo>
                    <a:lnTo>
                      <a:pt x="1284" y="2602"/>
                    </a:lnTo>
                    <a:lnTo>
                      <a:pt x="1194" y="2638"/>
                    </a:lnTo>
                    <a:lnTo>
                      <a:pt x="1099" y="2665"/>
                    </a:lnTo>
                    <a:lnTo>
                      <a:pt x="1000" y="2682"/>
                    </a:lnTo>
                    <a:lnTo>
                      <a:pt x="900" y="2688"/>
                    </a:lnTo>
                    <a:lnTo>
                      <a:pt x="844" y="2688"/>
                    </a:lnTo>
                    <a:lnTo>
                      <a:pt x="844" y="5159"/>
                    </a:lnTo>
                    <a:lnTo>
                      <a:pt x="1390" y="5159"/>
                    </a:lnTo>
                    <a:lnTo>
                      <a:pt x="1390" y="3503"/>
                    </a:lnTo>
                    <a:lnTo>
                      <a:pt x="1396" y="3425"/>
                    </a:lnTo>
                    <a:lnTo>
                      <a:pt x="1411" y="3351"/>
                    </a:lnTo>
                    <a:lnTo>
                      <a:pt x="1440" y="3280"/>
                    </a:lnTo>
                    <a:lnTo>
                      <a:pt x="1474" y="3216"/>
                    </a:lnTo>
                    <a:lnTo>
                      <a:pt x="1520" y="3157"/>
                    </a:lnTo>
                    <a:lnTo>
                      <a:pt x="1571" y="3106"/>
                    </a:lnTo>
                    <a:lnTo>
                      <a:pt x="1630" y="3060"/>
                    </a:lnTo>
                    <a:lnTo>
                      <a:pt x="1695" y="3024"/>
                    </a:lnTo>
                    <a:lnTo>
                      <a:pt x="1765" y="2997"/>
                    </a:lnTo>
                    <a:lnTo>
                      <a:pt x="1839" y="2982"/>
                    </a:lnTo>
                    <a:lnTo>
                      <a:pt x="1917" y="2976"/>
                    </a:lnTo>
                    <a:lnTo>
                      <a:pt x="2364" y="2976"/>
                    </a:lnTo>
                    <a:lnTo>
                      <a:pt x="2440" y="2982"/>
                    </a:lnTo>
                    <a:lnTo>
                      <a:pt x="2516" y="2999"/>
                    </a:lnTo>
                    <a:lnTo>
                      <a:pt x="2585" y="3026"/>
                    </a:lnTo>
                    <a:lnTo>
                      <a:pt x="2649" y="3062"/>
                    </a:lnTo>
                    <a:lnTo>
                      <a:pt x="2708" y="3106"/>
                    </a:lnTo>
                    <a:lnTo>
                      <a:pt x="2760" y="3157"/>
                    </a:lnTo>
                    <a:lnTo>
                      <a:pt x="2805" y="3216"/>
                    </a:lnTo>
                    <a:lnTo>
                      <a:pt x="2841" y="3280"/>
                    </a:lnTo>
                    <a:lnTo>
                      <a:pt x="2868" y="3351"/>
                    </a:lnTo>
                    <a:lnTo>
                      <a:pt x="2883" y="3425"/>
                    </a:lnTo>
                    <a:lnTo>
                      <a:pt x="2889" y="3503"/>
                    </a:lnTo>
                    <a:lnTo>
                      <a:pt x="2889" y="5159"/>
                    </a:lnTo>
                    <a:lnTo>
                      <a:pt x="5422" y="5159"/>
                    </a:lnTo>
                    <a:lnTo>
                      <a:pt x="5422" y="2688"/>
                    </a:lnTo>
                    <a:lnTo>
                      <a:pt x="5369" y="2688"/>
                    </a:lnTo>
                    <a:lnTo>
                      <a:pt x="5268" y="2682"/>
                    </a:lnTo>
                    <a:lnTo>
                      <a:pt x="5169" y="2665"/>
                    </a:lnTo>
                    <a:lnTo>
                      <a:pt x="5074" y="2638"/>
                    </a:lnTo>
                    <a:lnTo>
                      <a:pt x="4985" y="2602"/>
                    </a:lnTo>
                    <a:lnTo>
                      <a:pt x="4899" y="2555"/>
                    </a:lnTo>
                    <a:lnTo>
                      <a:pt x="4819" y="2502"/>
                    </a:lnTo>
                    <a:lnTo>
                      <a:pt x="4747" y="2439"/>
                    </a:lnTo>
                    <a:lnTo>
                      <a:pt x="4682" y="2369"/>
                    </a:lnTo>
                    <a:lnTo>
                      <a:pt x="4623" y="2291"/>
                    </a:lnTo>
                    <a:lnTo>
                      <a:pt x="4566" y="2369"/>
                    </a:lnTo>
                    <a:lnTo>
                      <a:pt x="4500" y="2439"/>
                    </a:lnTo>
                    <a:lnTo>
                      <a:pt x="4427" y="2502"/>
                    </a:lnTo>
                    <a:lnTo>
                      <a:pt x="4349" y="2555"/>
                    </a:lnTo>
                    <a:lnTo>
                      <a:pt x="4264" y="2602"/>
                    </a:lnTo>
                    <a:lnTo>
                      <a:pt x="4174" y="2638"/>
                    </a:lnTo>
                    <a:lnTo>
                      <a:pt x="4079" y="2665"/>
                    </a:lnTo>
                    <a:lnTo>
                      <a:pt x="3981" y="2682"/>
                    </a:lnTo>
                    <a:lnTo>
                      <a:pt x="3880" y="2688"/>
                    </a:lnTo>
                    <a:lnTo>
                      <a:pt x="3779" y="2682"/>
                    </a:lnTo>
                    <a:lnTo>
                      <a:pt x="3680" y="2665"/>
                    </a:lnTo>
                    <a:lnTo>
                      <a:pt x="3585" y="2638"/>
                    </a:lnTo>
                    <a:lnTo>
                      <a:pt x="3496" y="2602"/>
                    </a:lnTo>
                    <a:lnTo>
                      <a:pt x="3410" y="2555"/>
                    </a:lnTo>
                    <a:lnTo>
                      <a:pt x="3332" y="2502"/>
                    </a:lnTo>
                    <a:lnTo>
                      <a:pt x="3260" y="2439"/>
                    </a:lnTo>
                    <a:lnTo>
                      <a:pt x="3193" y="2369"/>
                    </a:lnTo>
                    <a:lnTo>
                      <a:pt x="3136" y="2291"/>
                    </a:lnTo>
                    <a:lnTo>
                      <a:pt x="3077" y="2369"/>
                    </a:lnTo>
                    <a:lnTo>
                      <a:pt x="3011" y="2439"/>
                    </a:lnTo>
                    <a:lnTo>
                      <a:pt x="2938" y="2502"/>
                    </a:lnTo>
                    <a:lnTo>
                      <a:pt x="2860" y="2555"/>
                    </a:lnTo>
                    <a:lnTo>
                      <a:pt x="2775" y="2602"/>
                    </a:lnTo>
                    <a:lnTo>
                      <a:pt x="2685" y="2638"/>
                    </a:lnTo>
                    <a:lnTo>
                      <a:pt x="2590" y="2665"/>
                    </a:lnTo>
                    <a:lnTo>
                      <a:pt x="2491" y="2682"/>
                    </a:lnTo>
                    <a:lnTo>
                      <a:pt x="2391" y="2688"/>
                    </a:lnTo>
                    <a:lnTo>
                      <a:pt x="2288" y="2682"/>
                    </a:lnTo>
                    <a:lnTo>
                      <a:pt x="2189" y="2665"/>
                    </a:lnTo>
                    <a:lnTo>
                      <a:pt x="2096" y="2638"/>
                    </a:lnTo>
                    <a:lnTo>
                      <a:pt x="2005" y="2602"/>
                    </a:lnTo>
                    <a:lnTo>
                      <a:pt x="1919" y="2555"/>
                    </a:lnTo>
                    <a:lnTo>
                      <a:pt x="1841" y="2502"/>
                    </a:lnTo>
                    <a:lnTo>
                      <a:pt x="1769" y="2439"/>
                    </a:lnTo>
                    <a:lnTo>
                      <a:pt x="1702" y="2369"/>
                    </a:lnTo>
                    <a:lnTo>
                      <a:pt x="1645" y="2291"/>
                    </a:lnTo>
                    <a:close/>
                    <a:moveTo>
                      <a:pt x="4787" y="1896"/>
                    </a:moveTo>
                    <a:lnTo>
                      <a:pt x="4806" y="1968"/>
                    </a:lnTo>
                    <a:lnTo>
                      <a:pt x="4833" y="2038"/>
                    </a:lnTo>
                    <a:lnTo>
                      <a:pt x="4869" y="2103"/>
                    </a:lnTo>
                    <a:lnTo>
                      <a:pt x="4910" y="2163"/>
                    </a:lnTo>
                    <a:lnTo>
                      <a:pt x="4960" y="2217"/>
                    </a:lnTo>
                    <a:lnTo>
                      <a:pt x="5017" y="2264"/>
                    </a:lnTo>
                    <a:lnTo>
                      <a:pt x="5078" y="2304"/>
                    </a:lnTo>
                    <a:lnTo>
                      <a:pt x="5144" y="2336"/>
                    </a:lnTo>
                    <a:lnTo>
                      <a:pt x="5217" y="2361"/>
                    </a:lnTo>
                    <a:lnTo>
                      <a:pt x="5291" y="2376"/>
                    </a:lnTo>
                    <a:lnTo>
                      <a:pt x="5369" y="2382"/>
                    </a:lnTo>
                    <a:lnTo>
                      <a:pt x="5447" y="2376"/>
                    </a:lnTo>
                    <a:lnTo>
                      <a:pt x="5523" y="2361"/>
                    </a:lnTo>
                    <a:lnTo>
                      <a:pt x="5593" y="2336"/>
                    </a:lnTo>
                    <a:lnTo>
                      <a:pt x="5660" y="2304"/>
                    </a:lnTo>
                    <a:lnTo>
                      <a:pt x="5723" y="2264"/>
                    </a:lnTo>
                    <a:lnTo>
                      <a:pt x="5778" y="2217"/>
                    </a:lnTo>
                    <a:lnTo>
                      <a:pt x="5829" y="2163"/>
                    </a:lnTo>
                    <a:lnTo>
                      <a:pt x="5871" y="2103"/>
                    </a:lnTo>
                    <a:lnTo>
                      <a:pt x="5907" y="2038"/>
                    </a:lnTo>
                    <a:lnTo>
                      <a:pt x="5934" y="1968"/>
                    </a:lnTo>
                    <a:lnTo>
                      <a:pt x="5953" y="1896"/>
                    </a:lnTo>
                    <a:lnTo>
                      <a:pt x="4787" y="1896"/>
                    </a:lnTo>
                    <a:close/>
                    <a:moveTo>
                      <a:pt x="3298" y="1894"/>
                    </a:moveTo>
                    <a:lnTo>
                      <a:pt x="3317" y="1968"/>
                    </a:lnTo>
                    <a:lnTo>
                      <a:pt x="3343" y="2036"/>
                    </a:lnTo>
                    <a:lnTo>
                      <a:pt x="3378" y="2103"/>
                    </a:lnTo>
                    <a:lnTo>
                      <a:pt x="3421" y="2162"/>
                    </a:lnTo>
                    <a:lnTo>
                      <a:pt x="3471" y="2217"/>
                    </a:lnTo>
                    <a:lnTo>
                      <a:pt x="3526" y="2264"/>
                    </a:lnTo>
                    <a:lnTo>
                      <a:pt x="3589" y="2304"/>
                    </a:lnTo>
                    <a:lnTo>
                      <a:pt x="3655" y="2336"/>
                    </a:lnTo>
                    <a:lnTo>
                      <a:pt x="3728" y="2359"/>
                    </a:lnTo>
                    <a:lnTo>
                      <a:pt x="3802" y="2374"/>
                    </a:lnTo>
                    <a:lnTo>
                      <a:pt x="3880" y="2380"/>
                    </a:lnTo>
                    <a:lnTo>
                      <a:pt x="3958" y="2374"/>
                    </a:lnTo>
                    <a:lnTo>
                      <a:pt x="4032" y="2359"/>
                    </a:lnTo>
                    <a:lnTo>
                      <a:pt x="4104" y="2336"/>
                    </a:lnTo>
                    <a:lnTo>
                      <a:pt x="4171" y="2304"/>
                    </a:lnTo>
                    <a:lnTo>
                      <a:pt x="4232" y="2264"/>
                    </a:lnTo>
                    <a:lnTo>
                      <a:pt x="4289" y="2217"/>
                    </a:lnTo>
                    <a:lnTo>
                      <a:pt x="4338" y="2162"/>
                    </a:lnTo>
                    <a:lnTo>
                      <a:pt x="4382" y="2103"/>
                    </a:lnTo>
                    <a:lnTo>
                      <a:pt x="4416" y="2036"/>
                    </a:lnTo>
                    <a:lnTo>
                      <a:pt x="4443" y="1968"/>
                    </a:lnTo>
                    <a:lnTo>
                      <a:pt x="4462" y="1894"/>
                    </a:lnTo>
                    <a:lnTo>
                      <a:pt x="3298" y="1894"/>
                    </a:lnTo>
                    <a:close/>
                    <a:moveTo>
                      <a:pt x="1807" y="1894"/>
                    </a:moveTo>
                    <a:lnTo>
                      <a:pt x="1826" y="1968"/>
                    </a:lnTo>
                    <a:lnTo>
                      <a:pt x="1852" y="2036"/>
                    </a:lnTo>
                    <a:lnTo>
                      <a:pt x="1889" y="2103"/>
                    </a:lnTo>
                    <a:lnTo>
                      <a:pt x="1930" y="2162"/>
                    </a:lnTo>
                    <a:lnTo>
                      <a:pt x="1982" y="2217"/>
                    </a:lnTo>
                    <a:lnTo>
                      <a:pt x="2037" y="2264"/>
                    </a:lnTo>
                    <a:lnTo>
                      <a:pt x="2100" y="2304"/>
                    </a:lnTo>
                    <a:lnTo>
                      <a:pt x="2166" y="2336"/>
                    </a:lnTo>
                    <a:lnTo>
                      <a:pt x="2237" y="2359"/>
                    </a:lnTo>
                    <a:lnTo>
                      <a:pt x="2313" y="2374"/>
                    </a:lnTo>
                    <a:lnTo>
                      <a:pt x="2391" y="2380"/>
                    </a:lnTo>
                    <a:lnTo>
                      <a:pt x="2469" y="2374"/>
                    </a:lnTo>
                    <a:lnTo>
                      <a:pt x="2543" y="2359"/>
                    </a:lnTo>
                    <a:lnTo>
                      <a:pt x="2615" y="2336"/>
                    </a:lnTo>
                    <a:lnTo>
                      <a:pt x="2682" y="2304"/>
                    </a:lnTo>
                    <a:lnTo>
                      <a:pt x="2742" y="2264"/>
                    </a:lnTo>
                    <a:lnTo>
                      <a:pt x="2799" y="2217"/>
                    </a:lnTo>
                    <a:lnTo>
                      <a:pt x="2849" y="2162"/>
                    </a:lnTo>
                    <a:lnTo>
                      <a:pt x="2891" y="2103"/>
                    </a:lnTo>
                    <a:lnTo>
                      <a:pt x="2927" y="2036"/>
                    </a:lnTo>
                    <a:lnTo>
                      <a:pt x="2954" y="1968"/>
                    </a:lnTo>
                    <a:lnTo>
                      <a:pt x="2971" y="1894"/>
                    </a:lnTo>
                    <a:lnTo>
                      <a:pt x="1807" y="1894"/>
                    </a:lnTo>
                    <a:close/>
                    <a:moveTo>
                      <a:pt x="318" y="1894"/>
                    </a:moveTo>
                    <a:lnTo>
                      <a:pt x="335" y="1968"/>
                    </a:lnTo>
                    <a:lnTo>
                      <a:pt x="363" y="2036"/>
                    </a:lnTo>
                    <a:lnTo>
                      <a:pt x="397" y="2103"/>
                    </a:lnTo>
                    <a:lnTo>
                      <a:pt x="441" y="2162"/>
                    </a:lnTo>
                    <a:lnTo>
                      <a:pt x="491" y="2217"/>
                    </a:lnTo>
                    <a:lnTo>
                      <a:pt x="546" y="2264"/>
                    </a:lnTo>
                    <a:lnTo>
                      <a:pt x="609" y="2304"/>
                    </a:lnTo>
                    <a:lnTo>
                      <a:pt x="675" y="2336"/>
                    </a:lnTo>
                    <a:lnTo>
                      <a:pt x="746" y="2361"/>
                    </a:lnTo>
                    <a:lnTo>
                      <a:pt x="822" y="2374"/>
                    </a:lnTo>
                    <a:lnTo>
                      <a:pt x="900" y="2380"/>
                    </a:lnTo>
                    <a:lnTo>
                      <a:pt x="978" y="2374"/>
                    </a:lnTo>
                    <a:lnTo>
                      <a:pt x="1052" y="2359"/>
                    </a:lnTo>
                    <a:lnTo>
                      <a:pt x="1124" y="2336"/>
                    </a:lnTo>
                    <a:lnTo>
                      <a:pt x="1191" y="2304"/>
                    </a:lnTo>
                    <a:lnTo>
                      <a:pt x="1253" y="2264"/>
                    </a:lnTo>
                    <a:lnTo>
                      <a:pt x="1308" y="2217"/>
                    </a:lnTo>
                    <a:lnTo>
                      <a:pt x="1358" y="2162"/>
                    </a:lnTo>
                    <a:lnTo>
                      <a:pt x="1402" y="2103"/>
                    </a:lnTo>
                    <a:lnTo>
                      <a:pt x="1438" y="2036"/>
                    </a:lnTo>
                    <a:lnTo>
                      <a:pt x="1464" y="1968"/>
                    </a:lnTo>
                    <a:lnTo>
                      <a:pt x="1482" y="1894"/>
                    </a:lnTo>
                    <a:lnTo>
                      <a:pt x="318" y="1894"/>
                    </a:lnTo>
                    <a:close/>
                    <a:moveTo>
                      <a:pt x="1175" y="308"/>
                    </a:moveTo>
                    <a:lnTo>
                      <a:pt x="447" y="1588"/>
                    </a:lnTo>
                    <a:lnTo>
                      <a:pt x="5821" y="1588"/>
                    </a:lnTo>
                    <a:lnTo>
                      <a:pt x="5093" y="308"/>
                    </a:lnTo>
                    <a:lnTo>
                      <a:pt x="1175" y="308"/>
                    </a:lnTo>
                    <a:close/>
                    <a:moveTo>
                      <a:pt x="1084" y="0"/>
                    </a:moveTo>
                    <a:lnTo>
                      <a:pt x="5182" y="0"/>
                    </a:lnTo>
                    <a:lnTo>
                      <a:pt x="5215" y="2"/>
                    </a:lnTo>
                    <a:lnTo>
                      <a:pt x="5245" y="13"/>
                    </a:lnTo>
                    <a:lnTo>
                      <a:pt x="5272" y="28"/>
                    </a:lnTo>
                    <a:lnTo>
                      <a:pt x="5297" y="51"/>
                    </a:lnTo>
                    <a:lnTo>
                      <a:pt x="5316" y="78"/>
                    </a:lnTo>
                    <a:lnTo>
                      <a:pt x="6247" y="1715"/>
                    </a:lnTo>
                    <a:lnTo>
                      <a:pt x="6259" y="1738"/>
                    </a:lnTo>
                    <a:lnTo>
                      <a:pt x="6266" y="1765"/>
                    </a:lnTo>
                    <a:lnTo>
                      <a:pt x="6268" y="1789"/>
                    </a:lnTo>
                    <a:lnTo>
                      <a:pt x="6263" y="1890"/>
                    </a:lnTo>
                    <a:lnTo>
                      <a:pt x="6247" y="1985"/>
                    </a:lnTo>
                    <a:lnTo>
                      <a:pt x="6221" y="2078"/>
                    </a:lnTo>
                    <a:lnTo>
                      <a:pt x="6187" y="2165"/>
                    </a:lnTo>
                    <a:lnTo>
                      <a:pt x="6143" y="2249"/>
                    </a:lnTo>
                    <a:lnTo>
                      <a:pt x="6090" y="2327"/>
                    </a:lnTo>
                    <a:lnTo>
                      <a:pt x="6031" y="2397"/>
                    </a:lnTo>
                    <a:lnTo>
                      <a:pt x="5964" y="2464"/>
                    </a:lnTo>
                    <a:lnTo>
                      <a:pt x="5892" y="2521"/>
                    </a:lnTo>
                    <a:lnTo>
                      <a:pt x="5812" y="2572"/>
                    </a:lnTo>
                    <a:lnTo>
                      <a:pt x="5728" y="2614"/>
                    </a:lnTo>
                    <a:lnTo>
                      <a:pt x="5728" y="2621"/>
                    </a:lnTo>
                    <a:lnTo>
                      <a:pt x="5728" y="2631"/>
                    </a:lnTo>
                    <a:lnTo>
                      <a:pt x="5728" y="5311"/>
                    </a:lnTo>
                    <a:lnTo>
                      <a:pt x="5724" y="5353"/>
                    </a:lnTo>
                    <a:lnTo>
                      <a:pt x="5707" y="5389"/>
                    </a:lnTo>
                    <a:lnTo>
                      <a:pt x="5685" y="5421"/>
                    </a:lnTo>
                    <a:lnTo>
                      <a:pt x="5652" y="5444"/>
                    </a:lnTo>
                    <a:lnTo>
                      <a:pt x="5616" y="5459"/>
                    </a:lnTo>
                    <a:lnTo>
                      <a:pt x="5576" y="5465"/>
                    </a:lnTo>
                    <a:lnTo>
                      <a:pt x="692" y="5465"/>
                    </a:lnTo>
                    <a:lnTo>
                      <a:pt x="650" y="5459"/>
                    </a:lnTo>
                    <a:lnTo>
                      <a:pt x="614" y="5444"/>
                    </a:lnTo>
                    <a:lnTo>
                      <a:pt x="584" y="5421"/>
                    </a:lnTo>
                    <a:lnTo>
                      <a:pt x="559" y="5389"/>
                    </a:lnTo>
                    <a:lnTo>
                      <a:pt x="544" y="5353"/>
                    </a:lnTo>
                    <a:lnTo>
                      <a:pt x="538" y="5311"/>
                    </a:lnTo>
                    <a:lnTo>
                      <a:pt x="538" y="2612"/>
                    </a:lnTo>
                    <a:lnTo>
                      <a:pt x="455" y="2570"/>
                    </a:lnTo>
                    <a:lnTo>
                      <a:pt x="375" y="2519"/>
                    </a:lnTo>
                    <a:lnTo>
                      <a:pt x="302" y="2460"/>
                    </a:lnTo>
                    <a:lnTo>
                      <a:pt x="236" y="2395"/>
                    </a:lnTo>
                    <a:lnTo>
                      <a:pt x="177" y="2325"/>
                    </a:lnTo>
                    <a:lnTo>
                      <a:pt x="126" y="2247"/>
                    </a:lnTo>
                    <a:lnTo>
                      <a:pt x="82" y="2163"/>
                    </a:lnTo>
                    <a:lnTo>
                      <a:pt x="48" y="2076"/>
                    </a:lnTo>
                    <a:lnTo>
                      <a:pt x="21" y="1985"/>
                    </a:lnTo>
                    <a:lnTo>
                      <a:pt x="6" y="1888"/>
                    </a:lnTo>
                    <a:lnTo>
                      <a:pt x="0" y="1789"/>
                    </a:lnTo>
                    <a:lnTo>
                      <a:pt x="6" y="1751"/>
                    </a:lnTo>
                    <a:lnTo>
                      <a:pt x="21" y="1715"/>
                    </a:lnTo>
                    <a:lnTo>
                      <a:pt x="951" y="78"/>
                    </a:lnTo>
                    <a:lnTo>
                      <a:pt x="970" y="51"/>
                    </a:lnTo>
                    <a:lnTo>
                      <a:pt x="995" y="28"/>
                    </a:lnTo>
                    <a:lnTo>
                      <a:pt x="1021" y="13"/>
                    </a:lnTo>
                    <a:lnTo>
                      <a:pt x="1052" y="2"/>
                    </a:lnTo>
                    <a:lnTo>
                      <a:pt x="108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56" name="Group 4"/>
            <p:cNvGrpSpPr>
              <a:grpSpLocks noChangeAspect="1"/>
            </p:cNvGrpSpPr>
            <p:nvPr/>
          </p:nvGrpSpPr>
          <p:grpSpPr bwMode="auto">
            <a:xfrm>
              <a:off x="1034952" y="2774445"/>
              <a:ext cx="364431" cy="342769"/>
              <a:chOff x="-264" y="1352"/>
              <a:chExt cx="572" cy="538"/>
            </a:xfrm>
            <a:solidFill>
              <a:srgbClr val="003399"/>
            </a:solidFill>
          </p:grpSpPr>
          <p:sp>
            <p:nvSpPr>
              <p:cNvPr id="57" name="Freeform 6"/>
              <p:cNvSpPr>
                <a:spLocks/>
              </p:cNvSpPr>
              <p:nvPr/>
            </p:nvSpPr>
            <p:spPr bwMode="auto">
              <a:xfrm>
                <a:off x="-186" y="1616"/>
                <a:ext cx="416" cy="274"/>
              </a:xfrm>
              <a:custGeom>
                <a:avLst/>
                <a:gdLst>
                  <a:gd name="T0" fmla="*/ 2421 w 2495"/>
                  <a:gd name="T1" fmla="*/ 2 h 1647"/>
                  <a:gd name="T2" fmla="*/ 2459 w 2495"/>
                  <a:gd name="T3" fmla="*/ 21 h 1647"/>
                  <a:gd name="T4" fmla="*/ 2485 w 2495"/>
                  <a:gd name="T5" fmla="*/ 55 h 1647"/>
                  <a:gd name="T6" fmla="*/ 2495 w 2495"/>
                  <a:gd name="T7" fmla="*/ 99 h 1647"/>
                  <a:gd name="T8" fmla="*/ 2493 w 2495"/>
                  <a:gd name="T9" fmla="*/ 1573 h 1647"/>
                  <a:gd name="T10" fmla="*/ 2474 w 2495"/>
                  <a:gd name="T11" fmla="*/ 1611 h 1647"/>
                  <a:gd name="T12" fmla="*/ 2441 w 2495"/>
                  <a:gd name="T13" fmla="*/ 1637 h 1647"/>
                  <a:gd name="T14" fmla="*/ 2399 w 2495"/>
                  <a:gd name="T15" fmla="*/ 1647 h 1647"/>
                  <a:gd name="T16" fmla="*/ 1480 w 2495"/>
                  <a:gd name="T17" fmla="*/ 1645 h 1647"/>
                  <a:gd name="T18" fmla="*/ 1441 w 2495"/>
                  <a:gd name="T19" fmla="*/ 1626 h 1647"/>
                  <a:gd name="T20" fmla="*/ 1414 w 2495"/>
                  <a:gd name="T21" fmla="*/ 1593 h 1647"/>
                  <a:gd name="T22" fmla="*/ 1405 w 2495"/>
                  <a:gd name="T23" fmla="*/ 1552 h 1647"/>
                  <a:gd name="T24" fmla="*/ 1091 w 2495"/>
                  <a:gd name="T25" fmla="*/ 1000 h 1647"/>
                  <a:gd name="T26" fmla="*/ 1088 w 2495"/>
                  <a:gd name="T27" fmla="*/ 1573 h 1647"/>
                  <a:gd name="T28" fmla="*/ 1069 w 2495"/>
                  <a:gd name="T29" fmla="*/ 1611 h 1647"/>
                  <a:gd name="T30" fmla="*/ 1037 w 2495"/>
                  <a:gd name="T31" fmla="*/ 1637 h 1647"/>
                  <a:gd name="T32" fmla="*/ 996 w 2495"/>
                  <a:gd name="T33" fmla="*/ 1647 h 1647"/>
                  <a:gd name="T34" fmla="*/ 73 w 2495"/>
                  <a:gd name="T35" fmla="*/ 1645 h 1647"/>
                  <a:gd name="T36" fmla="*/ 36 w 2495"/>
                  <a:gd name="T37" fmla="*/ 1626 h 1647"/>
                  <a:gd name="T38" fmla="*/ 10 w 2495"/>
                  <a:gd name="T39" fmla="*/ 1593 h 1647"/>
                  <a:gd name="T40" fmla="*/ 0 w 2495"/>
                  <a:gd name="T41" fmla="*/ 1552 h 1647"/>
                  <a:gd name="T42" fmla="*/ 3 w 2495"/>
                  <a:gd name="T43" fmla="*/ 123 h 1647"/>
                  <a:gd name="T44" fmla="*/ 21 w 2495"/>
                  <a:gd name="T45" fmla="*/ 84 h 1647"/>
                  <a:gd name="T46" fmla="*/ 54 w 2495"/>
                  <a:gd name="T47" fmla="*/ 58 h 1647"/>
                  <a:gd name="T48" fmla="*/ 95 w 2495"/>
                  <a:gd name="T49" fmla="*/ 48 h 1647"/>
                  <a:gd name="T50" fmla="*/ 139 w 2495"/>
                  <a:gd name="T51" fmla="*/ 58 h 1647"/>
                  <a:gd name="T52" fmla="*/ 173 w 2495"/>
                  <a:gd name="T53" fmla="*/ 84 h 1647"/>
                  <a:gd name="T54" fmla="*/ 192 w 2495"/>
                  <a:gd name="T55" fmla="*/ 123 h 1647"/>
                  <a:gd name="T56" fmla="*/ 195 w 2495"/>
                  <a:gd name="T57" fmla="*/ 1452 h 1647"/>
                  <a:gd name="T58" fmla="*/ 895 w 2495"/>
                  <a:gd name="T59" fmla="*/ 900 h 1647"/>
                  <a:gd name="T60" fmla="*/ 905 w 2495"/>
                  <a:gd name="T61" fmla="*/ 858 h 1647"/>
                  <a:gd name="T62" fmla="*/ 932 w 2495"/>
                  <a:gd name="T63" fmla="*/ 825 h 1647"/>
                  <a:gd name="T64" fmla="*/ 973 w 2495"/>
                  <a:gd name="T65" fmla="*/ 806 h 1647"/>
                  <a:gd name="T66" fmla="*/ 1503 w 2495"/>
                  <a:gd name="T67" fmla="*/ 803 h 1647"/>
                  <a:gd name="T68" fmla="*/ 1545 w 2495"/>
                  <a:gd name="T69" fmla="*/ 813 h 1647"/>
                  <a:gd name="T70" fmla="*/ 1577 w 2495"/>
                  <a:gd name="T71" fmla="*/ 840 h 1647"/>
                  <a:gd name="T72" fmla="*/ 1596 w 2495"/>
                  <a:gd name="T73" fmla="*/ 878 h 1647"/>
                  <a:gd name="T74" fmla="*/ 1598 w 2495"/>
                  <a:gd name="T75" fmla="*/ 1452 h 1647"/>
                  <a:gd name="T76" fmla="*/ 2301 w 2495"/>
                  <a:gd name="T77" fmla="*/ 99 h 1647"/>
                  <a:gd name="T78" fmla="*/ 2310 w 2495"/>
                  <a:gd name="T79" fmla="*/ 55 h 1647"/>
                  <a:gd name="T80" fmla="*/ 2338 w 2495"/>
                  <a:gd name="T81" fmla="*/ 21 h 1647"/>
                  <a:gd name="T82" fmla="*/ 2376 w 2495"/>
                  <a:gd name="T83" fmla="*/ 2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5" h="1647">
                    <a:moveTo>
                      <a:pt x="2399" y="0"/>
                    </a:moveTo>
                    <a:lnTo>
                      <a:pt x="2421" y="2"/>
                    </a:lnTo>
                    <a:lnTo>
                      <a:pt x="2441" y="10"/>
                    </a:lnTo>
                    <a:lnTo>
                      <a:pt x="2459" y="21"/>
                    </a:lnTo>
                    <a:lnTo>
                      <a:pt x="2474" y="37"/>
                    </a:lnTo>
                    <a:lnTo>
                      <a:pt x="2485" y="55"/>
                    </a:lnTo>
                    <a:lnTo>
                      <a:pt x="2493" y="76"/>
                    </a:lnTo>
                    <a:lnTo>
                      <a:pt x="2495" y="99"/>
                    </a:lnTo>
                    <a:lnTo>
                      <a:pt x="2495" y="1552"/>
                    </a:lnTo>
                    <a:lnTo>
                      <a:pt x="2493" y="1573"/>
                    </a:lnTo>
                    <a:lnTo>
                      <a:pt x="2485" y="1593"/>
                    </a:lnTo>
                    <a:lnTo>
                      <a:pt x="2474" y="1611"/>
                    </a:lnTo>
                    <a:lnTo>
                      <a:pt x="2459" y="1626"/>
                    </a:lnTo>
                    <a:lnTo>
                      <a:pt x="2441" y="1637"/>
                    </a:lnTo>
                    <a:lnTo>
                      <a:pt x="2421" y="1645"/>
                    </a:lnTo>
                    <a:lnTo>
                      <a:pt x="2399" y="1647"/>
                    </a:lnTo>
                    <a:lnTo>
                      <a:pt x="1503" y="1647"/>
                    </a:lnTo>
                    <a:lnTo>
                      <a:pt x="1480" y="1645"/>
                    </a:lnTo>
                    <a:lnTo>
                      <a:pt x="1459" y="1637"/>
                    </a:lnTo>
                    <a:lnTo>
                      <a:pt x="1441" y="1626"/>
                    </a:lnTo>
                    <a:lnTo>
                      <a:pt x="1426" y="1611"/>
                    </a:lnTo>
                    <a:lnTo>
                      <a:pt x="1414" y="1593"/>
                    </a:lnTo>
                    <a:lnTo>
                      <a:pt x="1407" y="1573"/>
                    </a:lnTo>
                    <a:lnTo>
                      <a:pt x="1405" y="1552"/>
                    </a:lnTo>
                    <a:lnTo>
                      <a:pt x="1405" y="1000"/>
                    </a:lnTo>
                    <a:lnTo>
                      <a:pt x="1091" y="1000"/>
                    </a:lnTo>
                    <a:lnTo>
                      <a:pt x="1091" y="1552"/>
                    </a:lnTo>
                    <a:lnTo>
                      <a:pt x="1088" y="1573"/>
                    </a:lnTo>
                    <a:lnTo>
                      <a:pt x="1081" y="1593"/>
                    </a:lnTo>
                    <a:lnTo>
                      <a:pt x="1069" y="1611"/>
                    </a:lnTo>
                    <a:lnTo>
                      <a:pt x="1055" y="1626"/>
                    </a:lnTo>
                    <a:lnTo>
                      <a:pt x="1037" y="1637"/>
                    </a:lnTo>
                    <a:lnTo>
                      <a:pt x="1017" y="1645"/>
                    </a:lnTo>
                    <a:lnTo>
                      <a:pt x="996" y="1647"/>
                    </a:lnTo>
                    <a:lnTo>
                      <a:pt x="95" y="1647"/>
                    </a:lnTo>
                    <a:lnTo>
                      <a:pt x="73" y="1645"/>
                    </a:lnTo>
                    <a:lnTo>
                      <a:pt x="54" y="1637"/>
                    </a:lnTo>
                    <a:lnTo>
                      <a:pt x="36" y="1626"/>
                    </a:lnTo>
                    <a:lnTo>
                      <a:pt x="21" y="1611"/>
                    </a:lnTo>
                    <a:lnTo>
                      <a:pt x="10" y="1593"/>
                    </a:lnTo>
                    <a:lnTo>
                      <a:pt x="3" y="1573"/>
                    </a:lnTo>
                    <a:lnTo>
                      <a:pt x="0" y="1552"/>
                    </a:lnTo>
                    <a:lnTo>
                      <a:pt x="0" y="144"/>
                    </a:lnTo>
                    <a:lnTo>
                      <a:pt x="3" y="123"/>
                    </a:lnTo>
                    <a:lnTo>
                      <a:pt x="10" y="102"/>
                    </a:lnTo>
                    <a:lnTo>
                      <a:pt x="21" y="84"/>
                    </a:lnTo>
                    <a:lnTo>
                      <a:pt x="36" y="69"/>
                    </a:lnTo>
                    <a:lnTo>
                      <a:pt x="54" y="58"/>
                    </a:lnTo>
                    <a:lnTo>
                      <a:pt x="73" y="51"/>
                    </a:lnTo>
                    <a:lnTo>
                      <a:pt x="95" y="48"/>
                    </a:lnTo>
                    <a:lnTo>
                      <a:pt x="119" y="51"/>
                    </a:lnTo>
                    <a:lnTo>
                      <a:pt x="139" y="58"/>
                    </a:lnTo>
                    <a:lnTo>
                      <a:pt x="158" y="69"/>
                    </a:lnTo>
                    <a:lnTo>
                      <a:pt x="173" y="84"/>
                    </a:lnTo>
                    <a:lnTo>
                      <a:pt x="184" y="102"/>
                    </a:lnTo>
                    <a:lnTo>
                      <a:pt x="192" y="123"/>
                    </a:lnTo>
                    <a:lnTo>
                      <a:pt x="195" y="144"/>
                    </a:lnTo>
                    <a:lnTo>
                      <a:pt x="195" y="1452"/>
                    </a:lnTo>
                    <a:lnTo>
                      <a:pt x="895" y="1452"/>
                    </a:lnTo>
                    <a:lnTo>
                      <a:pt x="895" y="900"/>
                    </a:lnTo>
                    <a:lnTo>
                      <a:pt x="898" y="878"/>
                    </a:lnTo>
                    <a:lnTo>
                      <a:pt x="905" y="858"/>
                    </a:lnTo>
                    <a:lnTo>
                      <a:pt x="917" y="840"/>
                    </a:lnTo>
                    <a:lnTo>
                      <a:pt x="932" y="825"/>
                    </a:lnTo>
                    <a:lnTo>
                      <a:pt x="951" y="813"/>
                    </a:lnTo>
                    <a:lnTo>
                      <a:pt x="973" y="806"/>
                    </a:lnTo>
                    <a:lnTo>
                      <a:pt x="996" y="803"/>
                    </a:lnTo>
                    <a:lnTo>
                      <a:pt x="1503" y="803"/>
                    </a:lnTo>
                    <a:lnTo>
                      <a:pt x="1525" y="806"/>
                    </a:lnTo>
                    <a:lnTo>
                      <a:pt x="1545" y="813"/>
                    </a:lnTo>
                    <a:lnTo>
                      <a:pt x="1563" y="825"/>
                    </a:lnTo>
                    <a:lnTo>
                      <a:pt x="1577" y="840"/>
                    </a:lnTo>
                    <a:lnTo>
                      <a:pt x="1589" y="858"/>
                    </a:lnTo>
                    <a:lnTo>
                      <a:pt x="1596" y="878"/>
                    </a:lnTo>
                    <a:lnTo>
                      <a:pt x="1598" y="900"/>
                    </a:lnTo>
                    <a:lnTo>
                      <a:pt x="1598" y="1452"/>
                    </a:lnTo>
                    <a:lnTo>
                      <a:pt x="2301" y="1452"/>
                    </a:lnTo>
                    <a:lnTo>
                      <a:pt x="2301" y="99"/>
                    </a:lnTo>
                    <a:lnTo>
                      <a:pt x="2303" y="76"/>
                    </a:lnTo>
                    <a:lnTo>
                      <a:pt x="2310" y="55"/>
                    </a:lnTo>
                    <a:lnTo>
                      <a:pt x="2322" y="37"/>
                    </a:lnTo>
                    <a:lnTo>
                      <a:pt x="2338" y="21"/>
                    </a:lnTo>
                    <a:lnTo>
                      <a:pt x="2355" y="10"/>
                    </a:lnTo>
                    <a:lnTo>
                      <a:pt x="2376" y="2"/>
                    </a:lnTo>
                    <a:lnTo>
                      <a:pt x="23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8" name="Freeform 7"/>
              <p:cNvSpPr>
                <a:spLocks/>
              </p:cNvSpPr>
              <p:nvPr/>
            </p:nvSpPr>
            <p:spPr bwMode="auto">
              <a:xfrm>
                <a:off x="-264" y="1352"/>
                <a:ext cx="572" cy="304"/>
              </a:xfrm>
              <a:custGeom>
                <a:avLst/>
                <a:gdLst>
                  <a:gd name="T0" fmla="*/ 1719 w 3434"/>
                  <a:gd name="T1" fmla="*/ 0 h 1825"/>
                  <a:gd name="T2" fmla="*/ 1736 w 3434"/>
                  <a:gd name="T3" fmla="*/ 2 h 1825"/>
                  <a:gd name="T4" fmla="*/ 1753 w 3434"/>
                  <a:gd name="T5" fmla="*/ 7 h 1825"/>
                  <a:gd name="T6" fmla="*/ 1770 w 3434"/>
                  <a:gd name="T7" fmla="*/ 16 h 1825"/>
                  <a:gd name="T8" fmla="*/ 1785 w 3434"/>
                  <a:gd name="T9" fmla="*/ 30 h 1825"/>
                  <a:gd name="T10" fmla="*/ 2430 w 3434"/>
                  <a:gd name="T11" fmla="*/ 678 h 1825"/>
                  <a:gd name="T12" fmla="*/ 2430 w 3434"/>
                  <a:gd name="T13" fmla="*/ 340 h 1825"/>
                  <a:gd name="T14" fmla="*/ 2432 w 3434"/>
                  <a:gd name="T15" fmla="*/ 317 h 1825"/>
                  <a:gd name="T16" fmla="*/ 2439 w 3434"/>
                  <a:gd name="T17" fmla="*/ 296 h 1825"/>
                  <a:gd name="T18" fmla="*/ 2451 w 3434"/>
                  <a:gd name="T19" fmla="*/ 277 h 1825"/>
                  <a:gd name="T20" fmla="*/ 2465 w 3434"/>
                  <a:gd name="T21" fmla="*/ 262 h 1825"/>
                  <a:gd name="T22" fmla="*/ 2483 w 3434"/>
                  <a:gd name="T23" fmla="*/ 251 h 1825"/>
                  <a:gd name="T24" fmla="*/ 2503 w 3434"/>
                  <a:gd name="T25" fmla="*/ 244 h 1825"/>
                  <a:gd name="T26" fmla="*/ 2525 w 3434"/>
                  <a:gd name="T27" fmla="*/ 240 h 1825"/>
                  <a:gd name="T28" fmla="*/ 2548 w 3434"/>
                  <a:gd name="T29" fmla="*/ 244 h 1825"/>
                  <a:gd name="T30" fmla="*/ 2569 w 3434"/>
                  <a:gd name="T31" fmla="*/ 251 h 1825"/>
                  <a:gd name="T32" fmla="*/ 2588 w 3434"/>
                  <a:gd name="T33" fmla="*/ 262 h 1825"/>
                  <a:gd name="T34" fmla="*/ 2604 w 3434"/>
                  <a:gd name="T35" fmla="*/ 277 h 1825"/>
                  <a:gd name="T36" fmla="*/ 2615 w 3434"/>
                  <a:gd name="T37" fmla="*/ 296 h 1825"/>
                  <a:gd name="T38" fmla="*/ 2623 w 3434"/>
                  <a:gd name="T39" fmla="*/ 317 h 1825"/>
                  <a:gd name="T40" fmla="*/ 2626 w 3434"/>
                  <a:gd name="T41" fmla="*/ 340 h 1825"/>
                  <a:gd name="T42" fmla="*/ 2626 w 3434"/>
                  <a:gd name="T43" fmla="*/ 874 h 1825"/>
                  <a:gd name="T44" fmla="*/ 3407 w 3434"/>
                  <a:gd name="T45" fmla="*/ 1659 h 1825"/>
                  <a:gd name="T46" fmla="*/ 3421 w 3434"/>
                  <a:gd name="T47" fmla="*/ 1678 h 1825"/>
                  <a:gd name="T48" fmla="*/ 3430 w 3434"/>
                  <a:gd name="T49" fmla="*/ 1697 h 1825"/>
                  <a:gd name="T50" fmla="*/ 3434 w 3434"/>
                  <a:gd name="T51" fmla="*/ 1719 h 1825"/>
                  <a:gd name="T52" fmla="*/ 3434 w 3434"/>
                  <a:gd name="T53" fmla="*/ 1741 h 1825"/>
                  <a:gd name="T54" fmla="*/ 3430 w 3434"/>
                  <a:gd name="T55" fmla="*/ 1763 h 1825"/>
                  <a:gd name="T56" fmla="*/ 3420 w 3434"/>
                  <a:gd name="T57" fmla="*/ 1782 h 1825"/>
                  <a:gd name="T58" fmla="*/ 3407 w 3434"/>
                  <a:gd name="T59" fmla="*/ 1800 h 1825"/>
                  <a:gd name="T60" fmla="*/ 3391 w 3434"/>
                  <a:gd name="T61" fmla="*/ 1811 h 1825"/>
                  <a:gd name="T62" fmla="*/ 3374 w 3434"/>
                  <a:gd name="T63" fmla="*/ 1819 h 1825"/>
                  <a:gd name="T64" fmla="*/ 3357 w 3434"/>
                  <a:gd name="T65" fmla="*/ 1823 h 1825"/>
                  <a:gd name="T66" fmla="*/ 3337 w 3434"/>
                  <a:gd name="T67" fmla="*/ 1825 h 1825"/>
                  <a:gd name="T68" fmla="*/ 3315 w 3434"/>
                  <a:gd name="T69" fmla="*/ 1823 h 1825"/>
                  <a:gd name="T70" fmla="*/ 3296 w 3434"/>
                  <a:gd name="T71" fmla="*/ 1819 h 1825"/>
                  <a:gd name="T72" fmla="*/ 3280 w 3434"/>
                  <a:gd name="T73" fmla="*/ 1811 h 1825"/>
                  <a:gd name="T74" fmla="*/ 3266 w 3434"/>
                  <a:gd name="T75" fmla="*/ 1800 h 1825"/>
                  <a:gd name="T76" fmla="*/ 1719 w 3434"/>
                  <a:gd name="T77" fmla="*/ 237 h 1825"/>
                  <a:gd name="T78" fmla="*/ 167 w 3434"/>
                  <a:gd name="T79" fmla="*/ 1785 h 1825"/>
                  <a:gd name="T80" fmla="*/ 152 w 3434"/>
                  <a:gd name="T81" fmla="*/ 1798 h 1825"/>
                  <a:gd name="T82" fmla="*/ 134 w 3434"/>
                  <a:gd name="T83" fmla="*/ 1807 h 1825"/>
                  <a:gd name="T84" fmla="*/ 116 w 3434"/>
                  <a:gd name="T85" fmla="*/ 1813 h 1825"/>
                  <a:gd name="T86" fmla="*/ 97 w 3434"/>
                  <a:gd name="T87" fmla="*/ 1815 h 1825"/>
                  <a:gd name="T88" fmla="*/ 79 w 3434"/>
                  <a:gd name="T89" fmla="*/ 1814 h 1825"/>
                  <a:gd name="T90" fmla="*/ 61 w 3434"/>
                  <a:gd name="T91" fmla="*/ 1808 h 1825"/>
                  <a:gd name="T92" fmla="*/ 45 w 3434"/>
                  <a:gd name="T93" fmla="*/ 1799 h 1825"/>
                  <a:gd name="T94" fmla="*/ 30 w 3434"/>
                  <a:gd name="T95" fmla="*/ 1785 h 1825"/>
                  <a:gd name="T96" fmla="*/ 17 w 3434"/>
                  <a:gd name="T97" fmla="*/ 1771 h 1825"/>
                  <a:gd name="T98" fmla="*/ 7 w 3434"/>
                  <a:gd name="T99" fmla="*/ 1754 h 1825"/>
                  <a:gd name="T100" fmla="*/ 2 w 3434"/>
                  <a:gd name="T101" fmla="*/ 1736 h 1825"/>
                  <a:gd name="T102" fmla="*/ 0 w 3434"/>
                  <a:gd name="T103" fmla="*/ 1718 h 1825"/>
                  <a:gd name="T104" fmla="*/ 0 w 3434"/>
                  <a:gd name="T105" fmla="*/ 1717 h 1825"/>
                  <a:gd name="T106" fmla="*/ 2 w 3434"/>
                  <a:gd name="T107" fmla="*/ 1700 h 1825"/>
                  <a:gd name="T108" fmla="*/ 7 w 3434"/>
                  <a:gd name="T109" fmla="*/ 1681 h 1825"/>
                  <a:gd name="T110" fmla="*/ 17 w 3434"/>
                  <a:gd name="T111" fmla="*/ 1664 h 1825"/>
                  <a:gd name="T112" fmla="*/ 30 w 3434"/>
                  <a:gd name="T113" fmla="*/ 1648 h 1825"/>
                  <a:gd name="T114" fmla="*/ 1648 w 3434"/>
                  <a:gd name="T115" fmla="*/ 30 h 1825"/>
                  <a:gd name="T116" fmla="*/ 1664 w 3434"/>
                  <a:gd name="T117" fmla="*/ 17 h 1825"/>
                  <a:gd name="T118" fmla="*/ 1681 w 3434"/>
                  <a:gd name="T119" fmla="*/ 7 h 1825"/>
                  <a:gd name="T120" fmla="*/ 1699 w 3434"/>
                  <a:gd name="T121" fmla="*/ 2 h 1825"/>
                  <a:gd name="T122" fmla="*/ 1719 w 3434"/>
                  <a:gd name="T123" fmla="*/ 0 h 1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34" h="1825">
                    <a:moveTo>
                      <a:pt x="1719" y="0"/>
                    </a:moveTo>
                    <a:lnTo>
                      <a:pt x="1736" y="2"/>
                    </a:lnTo>
                    <a:lnTo>
                      <a:pt x="1753" y="7"/>
                    </a:lnTo>
                    <a:lnTo>
                      <a:pt x="1770" y="16"/>
                    </a:lnTo>
                    <a:lnTo>
                      <a:pt x="1785" y="30"/>
                    </a:lnTo>
                    <a:lnTo>
                      <a:pt x="2430" y="678"/>
                    </a:lnTo>
                    <a:lnTo>
                      <a:pt x="2430" y="340"/>
                    </a:lnTo>
                    <a:lnTo>
                      <a:pt x="2432" y="317"/>
                    </a:lnTo>
                    <a:lnTo>
                      <a:pt x="2439" y="296"/>
                    </a:lnTo>
                    <a:lnTo>
                      <a:pt x="2451" y="277"/>
                    </a:lnTo>
                    <a:lnTo>
                      <a:pt x="2465" y="262"/>
                    </a:lnTo>
                    <a:lnTo>
                      <a:pt x="2483" y="251"/>
                    </a:lnTo>
                    <a:lnTo>
                      <a:pt x="2503" y="244"/>
                    </a:lnTo>
                    <a:lnTo>
                      <a:pt x="2525" y="240"/>
                    </a:lnTo>
                    <a:lnTo>
                      <a:pt x="2548" y="244"/>
                    </a:lnTo>
                    <a:lnTo>
                      <a:pt x="2569" y="251"/>
                    </a:lnTo>
                    <a:lnTo>
                      <a:pt x="2588" y="262"/>
                    </a:lnTo>
                    <a:lnTo>
                      <a:pt x="2604" y="277"/>
                    </a:lnTo>
                    <a:lnTo>
                      <a:pt x="2615" y="296"/>
                    </a:lnTo>
                    <a:lnTo>
                      <a:pt x="2623" y="317"/>
                    </a:lnTo>
                    <a:lnTo>
                      <a:pt x="2626" y="340"/>
                    </a:lnTo>
                    <a:lnTo>
                      <a:pt x="2626" y="874"/>
                    </a:lnTo>
                    <a:lnTo>
                      <a:pt x="3407" y="1659"/>
                    </a:lnTo>
                    <a:lnTo>
                      <a:pt x="3421" y="1678"/>
                    </a:lnTo>
                    <a:lnTo>
                      <a:pt x="3430" y="1697"/>
                    </a:lnTo>
                    <a:lnTo>
                      <a:pt x="3434" y="1719"/>
                    </a:lnTo>
                    <a:lnTo>
                      <a:pt x="3434" y="1741"/>
                    </a:lnTo>
                    <a:lnTo>
                      <a:pt x="3430" y="1763"/>
                    </a:lnTo>
                    <a:lnTo>
                      <a:pt x="3420" y="1782"/>
                    </a:lnTo>
                    <a:lnTo>
                      <a:pt x="3407" y="1800"/>
                    </a:lnTo>
                    <a:lnTo>
                      <a:pt x="3391" y="1811"/>
                    </a:lnTo>
                    <a:lnTo>
                      <a:pt x="3374" y="1819"/>
                    </a:lnTo>
                    <a:lnTo>
                      <a:pt x="3357" y="1823"/>
                    </a:lnTo>
                    <a:lnTo>
                      <a:pt x="3337" y="1825"/>
                    </a:lnTo>
                    <a:lnTo>
                      <a:pt x="3315" y="1823"/>
                    </a:lnTo>
                    <a:lnTo>
                      <a:pt x="3296" y="1819"/>
                    </a:lnTo>
                    <a:lnTo>
                      <a:pt x="3280" y="1811"/>
                    </a:lnTo>
                    <a:lnTo>
                      <a:pt x="3266" y="1800"/>
                    </a:lnTo>
                    <a:lnTo>
                      <a:pt x="1719" y="237"/>
                    </a:lnTo>
                    <a:lnTo>
                      <a:pt x="167" y="1785"/>
                    </a:lnTo>
                    <a:lnTo>
                      <a:pt x="152" y="1798"/>
                    </a:lnTo>
                    <a:lnTo>
                      <a:pt x="134" y="1807"/>
                    </a:lnTo>
                    <a:lnTo>
                      <a:pt x="116" y="1813"/>
                    </a:lnTo>
                    <a:lnTo>
                      <a:pt x="97" y="1815"/>
                    </a:lnTo>
                    <a:lnTo>
                      <a:pt x="79" y="1814"/>
                    </a:lnTo>
                    <a:lnTo>
                      <a:pt x="61" y="1808"/>
                    </a:lnTo>
                    <a:lnTo>
                      <a:pt x="45" y="1799"/>
                    </a:lnTo>
                    <a:lnTo>
                      <a:pt x="30" y="1785"/>
                    </a:lnTo>
                    <a:lnTo>
                      <a:pt x="17" y="1771"/>
                    </a:lnTo>
                    <a:lnTo>
                      <a:pt x="7" y="1754"/>
                    </a:lnTo>
                    <a:lnTo>
                      <a:pt x="2" y="1736"/>
                    </a:lnTo>
                    <a:lnTo>
                      <a:pt x="0" y="1718"/>
                    </a:lnTo>
                    <a:lnTo>
                      <a:pt x="0" y="1717"/>
                    </a:lnTo>
                    <a:lnTo>
                      <a:pt x="2" y="1700"/>
                    </a:lnTo>
                    <a:lnTo>
                      <a:pt x="7" y="1681"/>
                    </a:lnTo>
                    <a:lnTo>
                      <a:pt x="17" y="1664"/>
                    </a:lnTo>
                    <a:lnTo>
                      <a:pt x="30" y="1648"/>
                    </a:lnTo>
                    <a:lnTo>
                      <a:pt x="1648" y="30"/>
                    </a:lnTo>
                    <a:lnTo>
                      <a:pt x="1664" y="17"/>
                    </a:lnTo>
                    <a:lnTo>
                      <a:pt x="1681" y="7"/>
                    </a:lnTo>
                    <a:lnTo>
                      <a:pt x="1699" y="2"/>
                    </a:lnTo>
                    <a:lnTo>
                      <a:pt x="17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sp>
        <p:nvSpPr>
          <p:cNvPr id="18" name="CaixaDeTexto 5"/>
          <p:cNvSpPr txBox="1"/>
          <p:nvPr/>
        </p:nvSpPr>
        <p:spPr>
          <a:xfrm>
            <a:off x="7306322" y="4030393"/>
            <a:ext cx="430899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apenas 1 em cada 5 delas (21%) funciona na própria residência do empreendedor 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  <a:ea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947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Graphic spid="8" grpId="0">
        <p:bldAsOne/>
      </p:bldGraphic>
      <p:bldP spid="9" grpId="0"/>
      <p:bldP spid="1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endereço comercial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P7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Onde funciona o seu negócio? (EST-RU)</a:t>
            </a:r>
          </a:p>
        </p:txBody>
      </p:sp>
      <p:grpSp>
        <p:nvGrpSpPr>
          <p:cNvPr id="36" name="+ informações"/>
          <p:cNvGrpSpPr/>
          <p:nvPr/>
        </p:nvGrpSpPr>
        <p:grpSpPr>
          <a:xfrm>
            <a:off x="10427462" y="5746316"/>
            <a:ext cx="1402473" cy="346249"/>
            <a:chOff x="7300120" y="5125288"/>
            <a:chExt cx="1748287" cy="431624"/>
          </a:xfrm>
        </p:grpSpPr>
        <p:sp>
          <p:nvSpPr>
            <p:cNvPr id="3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4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45" name="CaixaDeTexto 5"/>
          <p:cNvSpPr txBox="1"/>
          <p:nvPr/>
        </p:nvSpPr>
        <p:spPr>
          <a:xfrm>
            <a:off x="605317" y="5091147"/>
            <a:ext cx="864161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tal situação (de estar em uma ‘casa’ ou em um ‘estabelecimento comercial/industrial’) está relacionada a fatores como: o porte das empresas, o relacionamento com o Sebrae e o próprio regime tributário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(p7)</a:t>
            </a:r>
          </a:p>
        </p:txBody>
      </p:sp>
      <p:graphicFrame>
        <p:nvGraphicFramePr>
          <p:cNvPr id="71" name="Tabela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254938"/>
              </p:ext>
            </p:extLst>
          </p:nvPr>
        </p:nvGraphicFramePr>
        <p:xfrm>
          <a:off x="4821065" y="1729009"/>
          <a:ext cx="6205344" cy="295953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566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74791725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2214683912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3132610418"/>
                    </a:ext>
                  </a:extLst>
                </a:gridCol>
              </a:tblGrid>
              <a:tr h="73988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8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8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76%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73988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8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8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73988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8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8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73988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8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8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72" name="Tabela 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7862842"/>
              </p:ext>
            </p:extLst>
          </p:nvPr>
        </p:nvGraphicFramePr>
        <p:xfrm>
          <a:off x="4855992" y="4622527"/>
          <a:ext cx="61812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266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73" name="Tabela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6286504"/>
              </p:ext>
            </p:extLst>
          </p:nvPr>
        </p:nvGraphicFramePr>
        <p:xfrm>
          <a:off x="4821064" y="1073557"/>
          <a:ext cx="6195888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44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744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744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744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744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74486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774486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774486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74" name="CaixaDeTexto 73"/>
          <p:cNvSpPr txBox="1"/>
          <p:nvPr/>
        </p:nvSpPr>
        <p:spPr>
          <a:xfrm>
            <a:off x="3743461" y="462182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86" name="Tabela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8193484"/>
              </p:ext>
            </p:extLst>
          </p:nvPr>
        </p:nvGraphicFramePr>
        <p:xfrm>
          <a:off x="900149" y="1729010"/>
          <a:ext cx="3657393" cy="28690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57393">
                  <a:extLst>
                    <a:ext uri="{9D8B030D-6E8A-4147-A177-3AD203B41FA5}">
                      <a16:colId xmlns="" xmlns:a16="http://schemas.microsoft.com/office/drawing/2014/main" val="3047009264"/>
                    </a:ext>
                  </a:extLst>
                </a:gridCol>
              </a:tblGrid>
              <a:tr h="715639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um estabelecimento comercial/industrial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16933582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casa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48765642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 lugar de funcionamento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49391818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feira ou Shopping popular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83430098"/>
                  </a:ext>
                </a:extLst>
              </a:tr>
            </a:tbl>
          </a:graphicData>
        </a:graphic>
      </p:graphicFrame>
      <p:grpSp>
        <p:nvGrpSpPr>
          <p:cNvPr id="87" name="Grupo 2"/>
          <p:cNvGrpSpPr/>
          <p:nvPr/>
        </p:nvGrpSpPr>
        <p:grpSpPr>
          <a:xfrm>
            <a:off x="877110" y="1864181"/>
            <a:ext cx="531248" cy="2613768"/>
            <a:chOff x="1034952" y="2338620"/>
            <a:chExt cx="364431" cy="1793019"/>
          </a:xfrm>
        </p:grpSpPr>
        <p:grpSp>
          <p:nvGrpSpPr>
            <p:cNvPr id="88" name="Agrupar 87"/>
            <p:cNvGrpSpPr/>
            <p:nvPr/>
          </p:nvGrpSpPr>
          <p:grpSpPr>
            <a:xfrm>
              <a:off x="1052563" y="3802433"/>
              <a:ext cx="329208" cy="329206"/>
              <a:chOff x="1598099" y="2773062"/>
              <a:chExt cx="376089" cy="376089"/>
            </a:xfrm>
          </p:grpSpPr>
          <p:sp>
            <p:nvSpPr>
              <p:cNvPr id="95" name="Freeform 39"/>
              <p:cNvSpPr>
                <a:spLocks noEditPoints="1"/>
              </p:cNvSpPr>
              <p:nvPr/>
            </p:nvSpPr>
            <p:spPr bwMode="auto">
              <a:xfrm>
                <a:off x="1662756" y="3020824"/>
                <a:ext cx="246776" cy="63580"/>
              </a:xfrm>
              <a:custGeom>
                <a:avLst/>
                <a:gdLst>
                  <a:gd name="T0" fmla="*/ 2048 w 2288"/>
                  <a:gd name="T1" fmla="*/ 157 h 597"/>
                  <a:gd name="T2" fmla="*/ 2090 w 2288"/>
                  <a:gd name="T3" fmla="*/ 238 h 597"/>
                  <a:gd name="T4" fmla="*/ 2171 w 2288"/>
                  <a:gd name="T5" fmla="*/ 198 h 597"/>
                  <a:gd name="T6" fmla="*/ 2130 w 2288"/>
                  <a:gd name="T7" fmla="*/ 116 h 597"/>
                  <a:gd name="T8" fmla="*/ 1575 w 2288"/>
                  <a:gd name="T9" fmla="*/ 139 h 597"/>
                  <a:gd name="T10" fmla="*/ 1589 w 2288"/>
                  <a:gd name="T11" fmla="*/ 229 h 597"/>
                  <a:gd name="T12" fmla="*/ 1678 w 2288"/>
                  <a:gd name="T13" fmla="*/ 215 h 597"/>
                  <a:gd name="T14" fmla="*/ 1664 w 2288"/>
                  <a:gd name="T15" fmla="*/ 126 h 597"/>
                  <a:gd name="T16" fmla="*/ 1106 w 2288"/>
                  <a:gd name="T17" fmla="*/ 126 h 597"/>
                  <a:gd name="T18" fmla="*/ 1092 w 2288"/>
                  <a:gd name="T19" fmla="*/ 215 h 597"/>
                  <a:gd name="T20" fmla="*/ 1182 w 2288"/>
                  <a:gd name="T21" fmla="*/ 229 h 597"/>
                  <a:gd name="T22" fmla="*/ 1195 w 2288"/>
                  <a:gd name="T23" fmla="*/ 139 h 597"/>
                  <a:gd name="T24" fmla="*/ 640 w 2288"/>
                  <a:gd name="T25" fmla="*/ 116 h 597"/>
                  <a:gd name="T26" fmla="*/ 600 w 2288"/>
                  <a:gd name="T27" fmla="*/ 198 h 597"/>
                  <a:gd name="T28" fmla="*/ 681 w 2288"/>
                  <a:gd name="T29" fmla="*/ 238 h 597"/>
                  <a:gd name="T30" fmla="*/ 721 w 2288"/>
                  <a:gd name="T31" fmla="*/ 157 h 597"/>
                  <a:gd name="T32" fmla="*/ 178 w 2288"/>
                  <a:gd name="T33" fmla="*/ 113 h 597"/>
                  <a:gd name="T34" fmla="*/ 114 w 2288"/>
                  <a:gd name="T35" fmla="*/ 178 h 597"/>
                  <a:gd name="T36" fmla="*/ 178 w 2288"/>
                  <a:gd name="T37" fmla="*/ 242 h 597"/>
                  <a:gd name="T38" fmla="*/ 241 w 2288"/>
                  <a:gd name="T39" fmla="*/ 178 h 597"/>
                  <a:gd name="T40" fmla="*/ 178 w 2288"/>
                  <a:gd name="T41" fmla="*/ 113 h 597"/>
                  <a:gd name="T42" fmla="*/ 291 w 2288"/>
                  <a:gd name="T43" fmla="*/ 42 h 597"/>
                  <a:gd name="T44" fmla="*/ 355 w 2288"/>
                  <a:gd name="T45" fmla="*/ 178 h 597"/>
                  <a:gd name="T46" fmla="*/ 289 w 2288"/>
                  <a:gd name="T47" fmla="*/ 315 h 597"/>
                  <a:gd name="T48" fmla="*/ 604 w 2288"/>
                  <a:gd name="T49" fmla="*/ 346 h 597"/>
                  <a:gd name="T50" fmla="*/ 495 w 2288"/>
                  <a:gd name="T51" fmla="*/ 240 h 597"/>
                  <a:gd name="T52" fmla="*/ 507 w 2288"/>
                  <a:gd name="T53" fmla="*/ 88 h 597"/>
                  <a:gd name="T54" fmla="*/ 629 w 2288"/>
                  <a:gd name="T55" fmla="*/ 3 h 597"/>
                  <a:gd name="T56" fmla="*/ 775 w 2288"/>
                  <a:gd name="T57" fmla="*/ 42 h 597"/>
                  <a:gd name="T58" fmla="*/ 838 w 2288"/>
                  <a:gd name="T59" fmla="*/ 178 h 597"/>
                  <a:gd name="T60" fmla="*/ 772 w 2288"/>
                  <a:gd name="T61" fmla="*/ 315 h 597"/>
                  <a:gd name="T62" fmla="*/ 1087 w 2288"/>
                  <a:gd name="T63" fmla="*/ 346 h 597"/>
                  <a:gd name="T64" fmla="*/ 978 w 2288"/>
                  <a:gd name="T65" fmla="*/ 240 h 597"/>
                  <a:gd name="T66" fmla="*/ 990 w 2288"/>
                  <a:gd name="T67" fmla="*/ 88 h 597"/>
                  <a:gd name="T68" fmla="*/ 1111 w 2288"/>
                  <a:gd name="T69" fmla="*/ 3 h 597"/>
                  <a:gd name="T70" fmla="*/ 1258 w 2288"/>
                  <a:gd name="T71" fmla="*/ 42 h 597"/>
                  <a:gd name="T72" fmla="*/ 1321 w 2288"/>
                  <a:gd name="T73" fmla="*/ 178 h 597"/>
                  <a:gd name="T74" fmla="*/ 1255 w 2288"/>
                  <a:gd name="T75" fmla="*/ 315 h 597"/>
                  <a:gd name="T76" fmla="*/ 1570 w 2288"/>
                  <a:gd name="T77" fmla="*/ 346 h 597"/>
                  <a:gd name="T78" fmla="*/ 1461 w 2288"/>
                  <a:gd name="T79" fmla="*/ 240 h 597"/>
                  <a:gd name="T80" fmla="*/ 1474 w 2288"/>
                  <a:gd name="T81" fmla="*/ 88 h 597"/>
                  <a:gd name="T82" fmla="*/ 1595 w 2288"/>
                  <a:gd name="T83" fmla="*/ 3 h 597"/>
                  <a:gd name="T84" fmla="*/ 1741 w 2288"/>
                  <a:gd name="T85" fmla="*/ 42 h 597"/>
                  <a:gd name="T86" fmla="*/ 1804 w 2288"/>
                  <a:gd name="T87" fmla="*/ 178 h 597"/>
                  <a:gd name="T88" fmla="*/ 1738 w 2288"/>
                  <a:gd name="T89" fmla="*/ 315 h 597"/>
                  <a:gd name="T90" fmla="*/ 2054 w 2288"/>
                  <a:gd name="T91" fmla="*/ 346 h 597"/>
                  <a:gd name="T92" fmla="*/ 1944 w 2288"/>
                  <a:gd name="T93" fmla="*/ 240 h 597"/>
                  <a:gd name="T94" fmla="*/ 1957 w 2288"/>
                  <a:gd name="T95" fmla="*/ 88 h 597"/>
                  <a:gd name="T96" fmla="*/ 2078 w 2288"/>
                  <a:gd name="T97" fmla="*/ 3 h 597"/>
                  <a:gd name="T98" fmla="*/ 2224 w 2288"/>
                  <a:gd name="T99" fmla="*/ 42 h 597"/>
                  <a:gd name="T100" fmla="*/ 2288 w 2288"/>
                  <a:gd name="T101" fmla="*/ 178 h 597"/>
                  <a:gd name="T102" fmla="*/ 2221 w 2288"/>
                  <a:gd name="T103" fmla="*/ 315 h 597"/>
                  <a:gd name="T104" fmla="*/ 2248 w 2288"/>
                  <a:gd name="T105" fmla="*/ 486 h 597"/>
                  <a:gd name="T106" fmla="*/ 2284 w 2288"/>
                  <a:gd name="T107" fmla="*/ 557 h 597"/>
                  <a:gd name="T108" fmla="*/ 56 w 2288"/>
                  <a:gd name="T109" fmla="*/ 597 h 597"/>
                  <a:gd name="T110" fmla="*/ 0 w 2288"/>
                  <a:gd name="T111" fmla="*/ 539 h 597"/>
                  <a:gd name="T112" fmla="*/ 56 w 2288"/>
                  <a:gd name="T113" fmla="*/ 483 h 597"/>
                  <a:gd name="T114" fmla="*/ 44 w 2288"/>
                  <a:gd name="T115" fmla="*/ 294 h 597"/>
                  <a:gd name="T116" fmla="*/ 3 w 2288"/>
                  <a:gd name="T117" fmla="*/ 146 h 597"/>
                  <a:gd name="T118" fmla="*/ 88 w 2288"/>
                  <a:gd name="T119" fmla="*/ 25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88" h="597">
                    <a:moveTo>
                      <a:pt x="2110" y="113"/>
                    </a:moveTo>
                    <a:lnTo>
                      <a:pt x="2090" y="116"/>
                    </a:lnTo>
                    <a:lnTo>
                      <a:pt x="2072" y="126"/>
                    </a:lnTo>
                    <a:lnTo>
                      <a:pt x="2058" y="139"/>
                    </a:lnTo>
                    <a:lnTo>
                      <a:pt x="2048" y="157"/>
                    </a:lnTo>
                    <a:lnTo>
                      <a:pt x="2045" y="178"/>
                    </a:lnTo>
                    <a:lnTo>
                      <a:pt x="2048" y="198"/>
                    </a:lnTo>
                    <a:lnTo>
                      <a:pt x="2058" y="215"/>
                    </a:lnTo>
                    <a:lnTo>
                      <a:pt x="2072" y="229"/>
                    </a:lnTo>
                    <a:lnTo>
                      <a:pt x="2090" y="238"/>
                    </a:lnTo>
                    <a:lnTo>
                      <a:pt x="2110" y="242"/>
                    </a:lnTo>
                    <a:lnTo>
                      <a:pt x="2130" y="238"/>
                    </a:lnTo>
                    <a:lnTo>
                      <a:pt x="2147" y="229"/>
                    </a:lnTo>
                    <a:lnTo>
                      <a:pt x="2161" y="215"/>
                    </a:lnTo>
                    <a:lnTo>
                      <a:pt x="2171" y="198"/>
                    </a:lnTo>
                    <a:lnTo>
                      <a:pt x="2174" y="178"/>
                    </a:lnTo>
                    <a:lnTo>
                      <a:pt x="2171" y="157"/>
                    </a:lnTo>
                    <a:lnTo>
                      <a:pt x="2161" y="139"/>
                    </a:lnTo>
                    <a:lnTo>
                      <a:pt x="2147" y="126"/>
                    </a:lnTo>
                    <a:lnTo>
                      <a:pt x="2130" y="116"/>
                    </a:lnTo>
                    <a:lnTo>
                      <a:pt x="2110" y="113"/>
                    </a:lnTo>
                    <a:close/>
                    <a:moveTo>
                      <a:pt x="1627" y="113"/>
                    </a:moveTo>
                    <a:lnTo>
                      <a:pt x="1607" y="116"/>
                    </a:lnTo>
                    <a:lnTo>
                      <a:pt x="1589" y="126"/>
                    </a:lnTo>
                    <a:lnTo>
                      <a:pt x="1575" y="139"/>
                    </a:lnTo>
                    <a:lnTo>
                      <a:pt x="1565" y="157"/>
                    </a:lnTo>
                    <a:lnTo>
                      <a:pt x="1562" y="178"/>
                    </a:lnTo>
                    <a:lnTo>
                      <a:pt x="1565" y="198"/>
                    </a:lnTo>
                    <a:lnTo>
                      <a:pt x="1575" y="215"/>
                    </a:lnTo>
                    <a:lnTo>
                      <a:pt x="1589" y="229"/>
                    </a:lnTo>
                    <a:lnTo>
                      <a:pt x="1607" y="238"/>
                    </a:lnTo>
                    <a:lnTo>
                      <a:pt x="1627" y="242"/>
                    </a:lnTo>
                    <a:lnTo>
                      <a:pt x="1647" y="238"/>
                    </a:lnTo>
                    <a:lnTo>
                      <a:pt x="1664" y="229"/>
                    </a:lnTo>
                    <a:lnTo>
                      <a:pt x="1678" y="215"/>
                    </a:lnTo>
                    <a:lnTo>
                      <a:pt x="1688" y="198"/>
                    </a:lnTo>
                    <a:lnTo>
                      <a:pt x="1691" y="178"/>
                    </a:lnTo>
                    <a:lnTo>
                      <a:pt x="1688" y="157"/>
                    </a:lnTo>
                    <a:lnTo>
                      <a:pt x="1678" y="139"/>
                    </a:lnTo>
                    <a:lnTo>
                      <a:pt x="1664" y="126"/>
                    </a:lnTo>
                    <a:lnTo>
                      <a:pt x="1647" y="116"/>
                    </a:lnTo>
                    <a:lnTo>
                      <a:pt x="1627" y="113"/>
                    </a:lnTo>
                    <a:close/>
                    <a:moveTo>
                      <a:pt x="1143" y="113"/>
                    </a:moveTo>
                    <a:lnTo>
                      <a:pt x="1123" y="116"/>
                    </a:lnTo>
                    <a:lnTo>
                      <a:pt x="1106" y="126"/>
                    </a:lnTo>
                    <a:lnTo>
                      <a:pt x="1092" y="139"/>
                    </a:lnTo>
                    <a:lnTo>
                      <a:pt x="1083" y="157"/>
                    </a:lnTo>
                    <a:lnTo>
                      <a:pt x="1079" y="178"/>
                    </a:lnTo>
                    <a:lnTo>
                      <a:pt x="1083" y="198"/>
                    </a:lnTo>
                    <a:lnTo>
                      <a:pt x="1092" y="215"/>
                    </a:lnTo>
                    <a:lnTo>
                      <a:pt x="1106" y="229"/>
                    </a:lnTo>
                    <a:lnTo>
                      <a:pt x="1123" y="238"/>
                    </a:lnTo>
                    <a:lnTo>
                      <a:pt x="1143" y="242"/>
                    </a:lnTo>
                    <a:lnTo>
                      <a:pt x="1163" y="238"/>
                    </a:lnTo>
                    <a:lnTo>
                      <a:pt x="1182" y="229"/>
                    </a:lnTo>
                    <a:lnTo>
                      <a:pt x="1195" y="215"/>
                    </a:lnTo>
                    <a:lnTo>
                      <a:pt x="1205" y="198"/>
                    </a:lnTo>
                    <a:lnTo>
                      <a:pt x="1208" y="178"/>
                    </a:lnTo>
                    <a:lnTo>
                      <a:pt x="1205" y="157"/>
                    </a:lnTo>
                    <a:lnTo>
                      <a:pt x="1195" y="139"/>
                    </a:lnTo>
                    <a:lnTo>
                      <a:pt x="1182" y="126"/>
                    </a:lnTo>
                    <a:lnTo>
                      <a:pt x="1163" y="116"/>
                    </a:lnTo>
                    <a:lnTo>
                      <a:pt x="1143" y="113"/>
                    </a:lnTo>
                    <a:close/>
                    <a:moveTo>
                      <a:pt x="660" y="113"/>
                    </a:moveTo>
                    <a:lnTo>
                      <a:pt x="640" y="116"/>
                    </a:lnTo>
                    <a:lnTo>
                      <a:pt x="623" y="126"/>
                    </a:lnTo>
                    <a:lnTo>
                      <a:pt x="608" y="139"/>
                    </a:lnTo>
                    <a:lnTo>
                      <a:pt x="600" y="157"/>
                    </a:lnTo>
                    <a:lnTo>
                      <a:pt x="597" y="178"/>
                    </a:lnTo>
                    <a:lnTo>
                      <a:pt x="600" y="198"/>
                    </a:lnTo>
                    <a:lnTo>
                      <a:pt x="608" y="215"/>
                    </a:lnTo>
                    <a:lnTo>
                      <a:pt x="623" y="229"/>
                    </a:lnTo>
                    <a:lnTo>
                      <a:pt x="640" y="238"/>
                    </a:lnTo>
                    <a:lnTo>
                      <a:pt x="660" y="242"/>
                    </a:lnTo>
                    <a:lnTo>
                      <a:pt x="681" y="238"/>
                    </a:lnTo>
                    <a:lnTo>
                      <a:pt x="699" y="229"/>
                    </a:lnTo>
                    <a:lnTo>
                      <a:pt x="713" y="215"/>
                    </a:lnTo>
                    <a:lnTo>
                      <a:pt x="721" y="198"/>
                    </a:lnTo>
                    <a:lnTo>
                      <a:pt x="724" y="178"/>
                    </a:lnTo>
                    <a:lnTo>
                      <a:pt x="721" y="157"/>
                    </a:lnTo>
                    <a:lnTo>
                      <a:pt x="713" y="139"/>
                    </a:lnTo>
                    <a:lnTo>
                      <a:pt x="699" y="126"/>
                    </a:lnTo>
                    <a:lnTo>
                      <a:pt x="681" y="116"/>
                    </a:lnTo>
                    <a:lnTo>
                      <a:pt x="660" y="113"/>
                    </a:lnTo>
                    <a:close/>
                    <a:moveTo>
                      <a:pt x="178" y="113"/>
                    </a:moveTo>
                    <a:lnTo>
                      <a:pt x="157" y="116"/>
                    </a:lnTo>
                    <a:lnTo>
                      <a:pt x="139" y="126"/>
                    </a:lnTo>
                    <a:lnTo>
                      <a:pt x="126" y="139"/>
                    </a:lnTo>
                    <a:lnTo>
                      <a:pt x="117" y="157"/>
                    </a:lnTo>
                    <a:lnTo>
                      <a:pt x="114" y="178"/>
                    </a:lnTo>
                    <a:lnTo>
                      <a:pt x="117" y="198"/>
                    </a:lnTo>
                    <a:lnTo>
                      <a:pt x="126" y="215"/>
                    </a:lnTo>
                    <a:lnTo>
                      <a:pt x="139" y="229"/>
                    </a:lnTo>
                    <a:lnTo>
                      <a:pt x="157" y="238"/>
                    </a:lnTo>
                    <a:lnTo>
                      <a:pt x="178" y="242"/>
                    </a:lnTo>
                    <a:lnTo>
                      <a:pt x="198" y="238"/>
                    </a:lnTo>
                    <a:lnTo>
                      <a:pt x="216" y="229"/>
                    </a:lnTo>
                    <a:lnTo>
                      <a:pt x="230" y="215"/>
                    </a:lnTo>
                    <a:lnTo>
                      <a:pt x="238" y="198"/>
                    </a:lnTo>
                    <a:lnTo>
                      <a:pt x="241" y="178"/>
                    </a:lnTo>
                    <a:lnTo>
                      <a:pt x="238" y="157"/>
                    </a:lnTo>
                    <a:lnTo>
                      <a:pt x="230" y="139"/>
                    </a:lnTo>
                    <a:lnTo>
                      <a:pt x="216" y="126"/>
                    </a:lnTo>
                    <a:lnTo>
                      <a:pt x="198" y="116"/>
                    </a:lnTo>
                    <a:lnTo>
                      <a:pt x="178" y="113"/>
                    </a:lnTo>
                    <a:close/>
                    <a:moveTo>
                      <a:pt x="178" y="0"/>
                    </a:moveTo>
                    <a:lnTo>
                      <a:pt x="210" y="3"/>
                    </a:lnTo>
                    <a:lnTo>
                      <a:pt x="239" y="11"/>
                    </a:lnTo>
                    <a:lnTo>
                      <a:pt x="267" y="25"/>
                    </a:lnTo>
                    <a:lnTo>
                      <a:pt x="291" y="42"/>
                    </a:lnTo>
                    <a:lnTo>
                      <a:pt x="313" y="63"/>
                    </a:lnTo>
                    <a:lnTo>
                      <a:pt x="331" y="88"/>
                    </a:lnTo>
                    <a:lnTo>
                      <a:pt x="344" y="116"/>
                    </a:lnTo>
                    <a:lnTo>
                      <a:pt x="352" y="146"/>
                    </a:lnTo>
                    <a:lnTo>
                      <a:pt x="355" y="178"/>
                    </a:lnTo>
                    <a:lnTo>
                      <a:pt x="352" y="210"/>
                    </a:lnTo>
                    <a:lnTo>
                      <a:pt x="344" y="240"/>
                    </a:lnTo>
                    <a:lnTo>
                      <a:pt x="330" y="269"/>
                    </a:lnTo>
                    <a:lnTo>
                      <a:pt x="312" y="294"/>
                    </a:lnTo>
                    <a:lnTo>
                      <a:pt x="289" y="315"/>
                    </a:lnTo>
                    <a:lnTo>
                      <a:pt x="263" y="333"/>
                    </a:lnTo>
                    <a:lnTo>
                      <a:pt x="234" y="346"/>
                    </a:lnTo>
                    <a:lnTo>
                      <a:pt x="234" y="483"/>
                    </a:lnTo>
                    <a:lnTo>
                      <a:pt x="604" y="483"/>
                    </a:lnTo>
                    <a:lnTo>
                      <a:pt x="604" y="346"/>
                    </a:lnTo>
                    <a:lnTo>
                      <a:pt x="575" y="333"/>
                    </a:lnTo>
                    <a:lnTo>
                      <a:pt x="550" y="315"/>
                    </a:lnTo>
                    <a:lnTo>
                      <a:pt x="528" y="294"/>
                    </a:lnTo>
                    <a:lnTo>
                      <a:pt x="508" y="269"/>
                    </a:lnTo>
                    <a:lnTo>
                      <a:pt x="495" y="240"/>
                    </a:lnTo>
                    <a:lnTo>
                      <a:pt x="486" y="210"/>
                    </a:lnTo>
                    <a:lnTo>
                      <a:pt x="483" y="178"/>
                    </a:lnTo>
                    <a:lnTo>
                      <a:pt x="486" y="146"/>
                    </a:lnTo>
                    <a:lnTo>
                      <a:pt x="495" y="116"/>
                    </a:lnTo>
                    <a:lnTo>
                      <a:pt x="507" y="88"/>
                    </a:lnTo>
                    <a:lnTo>
                      <a:pt x="525" y="63"/>
                    </a:lnTo>
                    <a:lnTo>
                      <a:pt x="547" y="42"/>
                    </a:lnTo>
                    <a:lnTo>
                      <a:pt x="571" y="25"/>
                    </a:lnTo>
                    <a:lnTo>
                      <a:pt x="599" y="11"/>
                    </a:lnTo>
                    <a:lnTo>
                      <a:pt x="629" y="3"/>
                    </a:lnTo>
                    <a:lnTo>
                      <a:pt x="660" y="0"/>
                    </a:lnTo>
                    <a:lnTo>
                      <a:pt x="692" y="3"/>
                    </a:lnTo>
                    <a:lnTo>
                      <a:pt x="722" y="11"/>
                    </a:lnTo>
                    <a:lnTo>
                      <a:pt x="750" y="25"/>
                    </a:lnTo>
                    <a:lnTo>
                      <a:pt x="775" y="42"/>
                    </a:lnTo>
                    <a:lnTo>
                      <a:pt x="797" y="63"/>
                    </a:lnTo>
                    <a:lnTo>
                      <a:pt x="814" y="88"/>
                    </a:lnTo>
                    <a:lnTo>
                      <a:pt x="826" y="116"/>
                    </a:lnTo>
                    <a:lnTo>
                      <a:pt x="835" y="146"/>
                    </a:lnTo>
                    <a:lnTo>
                      <a:pt x="838" y="178"/>
                    </a:lnTo>
                    <a:lnTo>
                      <a:pt x="835" y="210"/>
                    </a:lnTo>
                    <a:lnTo>
                      <a:pt x="826" y="240"/>
                    </a:lnTo>
                    <a:lnTo>
                      <a:pt x="813" y="269"/>
                    </a:lnTo>
                    <a:lnTo>
                      <a:pt x="794" y="294"/>
                    </a:lnTo>
                    <a:lnTo>
                      <a:pt x="772" y="315"/>
                    </a:lnTo>
                    <a:lnTo>
                      <a:pt x="746" y="333"/>
                    </a:lnTo>
                    <a:lnTo>
                      <a:pt x="717" y="346"/>
                    </a:lnTo>
                    <a:lnTo>
                      <a:pt x="717" y="483"/>
                    </a:lnTo>
                    <a:lnTo>
                      <a:pt x="1087" y="483"/>
                    </a:lnTo>
                    <a:lnTo>
                      <a:pt x="1087" y="346"/>
                    </a:lnTo>
                    <a:lnTo>
                      <a:pt x="1058" y="333"/>
                    </a:lnTo>
                    <a:lnTo>
                      <a:pt x="1033" y="315"/>
                    </a:lnTo>
                    <a:lnTo>
                      <a:pt x="1010" y="294"/>
                    </a:lnTo>
                    <a:lnTo>
                      <a:pt x="991" y="269"/>
                    </a:lnTo>
                    <a:lnTo>
                      <a:pt x="978" y="240"/>
                    </a:lnTo>
                    <a:lnTo>
                      <a:pt x="969" y="210"/>
                    </a:lnTo>
                    <a:lnTo>
                      <a:pt x="967" y="178"/>
                    </a:lnTo>
                    <a:lnTo>
                      <a:pt x="969" y="146"/>
                    </a:lnTo>
                    <a:lnTo>
                      <a:pt x="977" y="116"/>
                    </a:lnTo>
                    <a:lnTo>
                      <a:pt x="990" y="88"/>
                    </a:lnTo>
                    <a:lnTo>
                      <a:pt x="1008" y="63"/>
                    </a:lnTo>
                    <a:lnTo>
                      <a:pt x="1029" y="42"/>
                    </a:lnTo>
                    <a:lnTo>
                      <a:pt x="1054" y="25"/>
                    </a:lnTo>
                    <a:lnTo>
                      <a:pt x="1082" y="11"/>
                    </a:lnTo>
                    <a:lnTo>
                      <a:pt x="1111" y="3"/>
                    </a:lnTo>
                    <a:lnTo>
                      <a:pt x="1143" y="0"/>
                    </a:lnTo>
                    <a:lnTo>
                      <a:pt x="1175" y="3"/>
                    </a:lnTo>
                    <a:lnTo>
                      <a:pt x="1205" y="11"/>
                    </a:lnTo>
                    <a:lnTo>
                      <a:pt x="1233" y="25"/>
                    </a:lnTo>
                    <a:lnTo>
                      <a:pt x="1258" y="42"/>
                    </a:lnTo>
                    <a:lnTo>
                      <a:pt x="1279" y="63"/>
                    </a:lnTo>
                    <a:lnTo>
                      <a:pt x="1296" y="88"/>
                    </a:lnTo>
                    <a:lnTo>
                      <a:pt x="1310" y="116"/>
                    </a:lnTo>
                    <a:lnTo>
                      <a:pt x="1318" y="146"/>
                    </a:lnTo>
                    <a:lnTo>
                      <a:pt x="1321" y="178"/>
                    </a:lnTo>
                    <a:lnTo>
                      <a:pt x="1318" y="210"/>
                    </a:lnTo>
                    <a:lnTo>
                      <a:pt x="1309" y="240"/>
                    </a:lnTo>
                    <a:lnTo>
                      <a:pt x="1295" y="269"/>
                    </a:lnTo>
                    <a:lnTo>
                      <a:pt x="1277" y="294"/>
                    </a:lnTo>
                    <a:lnTo>
                      <a:pt x="1255" y="315"/>
                    </a:lnTo>
                    <a:lnTo>
                      <a:pt x="1229" y="333"/>
                    </a:lnTo>
                    <a:lnTo>
                      <a:pt x="1201" y="346"/>
                    </a:lnTo>
                    <a:lnTo>
                      <a:pt x="1201" y="483"/>
                    </a:lnTo>
                    <a:lnTo>
                      <a:pt x="1570" y="483"/>
                    </a:lnTo>
                    <a:lnTo>
                      <a:pt x="1570" y="346"/>
                    </a:lnTo>
                    <a:lnTo>
                      <a:pt x="1541" y="333"/>
                    </a:lnTo>
                    <a:lnTo>
                      <a:pt x="1516" y="315"/>
                    </a:lnTo>
                    <a:lnTo>
                      <a:pt x="1493" y="294"/>
                    </a:lnTo>
                    <a:lnTo>
                      <a:pt x="1475" y="269"/>
                    </a:lnTo>
                    <a:lnTo>
                      <a:pt x="1461" y="240"/>
                    </a:lnTo>
                    <a:lnTo>
                      <a:pt x="1453" y="210"/>
                    </a:lnTo>
                    <a:lnTo>
                      <a:pt x="1450" y="178"/>
                    </a:lnTo>
                    <a:lnTo>
                      <a:pt x="1452" y="146"/>
                    </a:lnTo>
                    <a:lnTo>
                      <a:pt x="1460" y="116"/>
                    </a:lnTo>
                    <a:lnTo>
                      <a:pt x="1474" y="88"/>
                    </a:lnTo>
                    <a:lnTo>
                      <a:pt x="1491" y="63"/>
                    </a:lnTo>
                    <a:lnTo>
                      <a:pt x="1512" y="42"/>
                    </a:lnTo>
                    <a:lnTo>
                      <a:pt x="1537" y="25"/>
                    </a:lnTo>
                    <a:lnTo>
                      <a:pt x="1564" y="11"/>
                    </a:lnTo>
                    <a:lnTo>
                      <a:pt x="1595" y="3"/>
                    </a:lnTo>
                    <a:lnTo>
                      <a:pt x="1627" y="0"/>
                    </a:lnTo>
                    <a:lnTo>
                      <a:pt x="1658" y="3"/>
                    </a:lnTo>
                    <a:lnTo>
                      <a:pt x="1689" y="11"/>
                    </a:lnTo>
                    <a:lnTo>
                      <a:pt x="1717" y="25"/>
                    </a:lnTo>
                    <a:lnTo>
                      <a:pt x="1741" y="42"/>
                    </a:lnTo>
                    <a:lnTo>
                      <a:pt x="1762" y="63"/>
                    </a:lnTo>
                    <a:lnTo>
                      <a:pt x="1779" y="88"/>
                    </a:lnTo>
                    <a:lnTo>
                      <a:pt x="1793" y="116"/>
                    </a:lnTo>
                    <a:lnTo>
                      <a:pt x="1802" y="146"/>
                    </a:lnTo>
                    <a:lnTo>
                      <a:pt x="1804" y="178"/>
                    </a:lnTo>
                    <a:lnTo>
                      <a:pt x="1801" y="210"/>
                    </a:lnTo>
                    <a:lnTo>
                      <a:pt x="1792" y="240"/>
                    </a:lnTo>
                    <a:lnTo>
                      <a:pt x="1778" y="269"/>
                    </a:lnTo>
                    <a:lnTo>
                      <a:pt x="1760" y="294"/>
                    </a:lnTo>
                    <a:lnTo>
                      <a:pt x="1738" y="315"/>
                    </a:lnTo>
                    <a:lnTo>
                      <a:pt x="1712" y="333"/>
                    </a:lnTo>
                    <a:lnTo>
                      <a:pt x="1684" y="346"/>
                    </a:lnTo>
                    <a:lnTo>
                      <a:pt x="1684" y="483"/>
                    </a:lnTo>
                    <a:lnTo>
                      <a:pt x="2054" y="483"/>
                    </a:lnTo>
                    <a:lnTo>
                      <a:pt x="2054" y="346"/>
                    </a:lnTo>
                    <a:lnTo>
                      <a:pt x="2024" y="333"/>
                    </a:lnTo>
                    <a:lnTo>
                      <a:pt x="1998" y="315"/>
                    </a:lnTo>
                    <a:lnTo>
                      <a:pt x="1976" y="294"/>
                    </a:lnTo>
                    <a:lnTo>
                      <a:pt x="1958" y="269"/>
                    </a:lnTo>
                    <a:lnTo>
                      <a:pt x="1944" y="240"/>
                    </a:lnTo>
                    <a:lnTo>
                      <a:pt x="1936" y="210"/>
                    </a:lnTo>
                    <a:lnTo>
                      <a:pt x="1932" y="178"/>
                    </a:lnTo>
                    <a:lnTo>
                      <a:pt x="1936" y="146"/>
                    </a:lnTo>
                    <a:lnTo>
                      <a:pt x="1943" y="116"/>
                    </a:lnTo>
                    <a:lnTo>
                      <a:pt x="1957" y="88"/>
                    </a:lnTo>
                    <a:lnTo>
                      <a:pt x="1974" y="63"/>
                    </a:lnTo>
                    <a:lnTo>
                      <a:pt x="1995" y="42"/>
                    </a:lnTo>
                    <a:lnTo>
                      <a:pt x="2021" y="25"/>
                    </a:lnTo>
                    <a:lnTo>
                      <a:pt x="2048" y="11"/>
                    </a:lnTo>
                    <a:lnTo>
                      <a:pt x="2078" y="3"/>
                    </a:lnTo>
                    <a:lnTo>
                      <a:pt x="2110" y="0"/>
                    </a:lnTo>
                    <a:lnTo>
                      <a:pt x="2142" y="3"/>
                    </a:lnTo>
                    <a:lnTo>
                      <a:pt x="2172" y="11"/>
                    </a:lnTo>
                    <a:lnTo>
                      <a:pt x="2199" y="25"/>
                    </a:lnTo>
                    <a:lnTo>
                      <a:pt x="2224" y="42"/>
                    </a:lnTo>
                    <a:lnTo>
                      <a:pt x="2245" y="63"/>
                    </a:lnTo>
                    <a:lnTo>
                      <a:pt x="2263" y="88"/>
                    </a:lnTo>
                    <a:lnTo>
                      <a:pt x="2276" y="116"/>
                    </a:lnTo>
                    <a:lnTo>
                      <a:pt x="2284" y="146"/>
                    </a:lnTo>
                    <a:lnTo>
                      <a:pt x="2288" y="178"/>
                    </a:lnTo>
                    <a:lnTo>
                      <a:pt x="2284" y="210"/>
                    </a:lnTo>
                    <a:lnTo>
                      <a:pt x="2276" y="240"/>
                    </a:lnTo>
                    <a:lnTo>
                      <a:pt x="2262" y="269"/>
                    </a:lnTo>
                    <a:lnTo>
                      <a:pt x="2243" y="294"/>
                    </a:lnTo>
                    <a:lnTo>
                      <a:pt x="2221" y="315"/>
                    </a:lnTo>
                    <a:lnTo>
                      <a:pt x="2195" y="333"/>
                    </a:lnTo>
                    <a:lnTo>
                      <a:pt x="2166" y="346"/>
                    </a:lnTo>
                    <a:lnTo>
                      <a:pt x="2166" y="483"/>
                    </a:lnTo>
                    <a:lnTo>
                      <a:pt x="2230" y="483"/>
                    </a:lnTo>
                    <a:lnTo>
                      <a:pt x="2248" y="486"/>
                    </a:lnTo>
                    <a:lnTo>
                      <a:pt x="2264" y="494"/>
                    </a:lnTo>
                    <a:lnTo>
                      <a:pt x="2276" y="506"/>
                    </a:lnTo>
                    <a:lnTo>
                      <a:pt x="2284" y="521"/>
                    </a:lnTo>
                    <a:lnTo>
                      <a:pt x="2287" y="539"/>
                    </a:lnTo>
                    <a:lnTo>
                      <a:pt x="2284" y="557"/>
                    </a:lnTo>
                    <a:lnTo>
                      <a:pt x="2276" y="573"/>
                    </a:lnTo>
                    <a:lnTo>
                      <a:pt x="2264" y="585"/>
                    </a:lnTo>
                    <a:lnTo>
                      <a:pt x="2248" y="594"/>
                    </a:lnTo>
                    <a:lnTo>
                      <a:pt x="2230" y="597"/>
                    </a:lnTo>
                    <a:lnTo>
                      <a:pt x="56" y="597"/>
                    </a:lnTo>
                    <a:lnTo>
                      <a:pt x="39" y="594"/>
                    </a:lnTo>
                    <a:lnTo>
                      <a:pt x="23" y="585"/>
                    </a:lnTo>
                    <a:lnTo>
                      <a:pt x="11" y="573"/>
                    </a:lnTo>
                    <a:lnTo>
                      <a:pt x="3" y="557"/>
                    </a:lnTo>
                    <a:lnTo>
                      <a:pt x="0" y="539"/>
                    </a:lnTo>
                    <a:lnTo>
                      <a:pt x="3" y="521"/>
                    </a:lnTo>
                    <a:lnTo>
                      <a:pt x="11" y="506"/>
                    </a:lnTo>
                    <a:lnTo>
                      <a:pt x="23" y="494"/>
                    </a:lnTo>
                    <a:lnTo>
                      <a:pt x="39" y="486"/>
                    </a:lnTo>
                    <a:lnTo>
                      <a:pt x="56" y="483"/>
                    </a:lnTo>
                    <a:lnTo>
                      <a:pt x="121" y="483"/>
                    </a:lnTo>
                    <a:lnTo>
                      <a:pt x="121" y="346"/>
                    </a:lnTo>
                    <a:lnTo>
                      <a:pt x="93" y="333"/>
                    </a:lnTo>
                    <a:lnTo>
                      <a:pt x="66" y="315"/>
                    </a:lnTo>
                    <a:lnTo>
                      <a:pt x="44" y="294"/>
                    </a:lnTo>
                    <a:lnTo>
                      <a:pt x="26" y="269"/>
                    </a:lnTo>
                    <a:lnTo>
                      <a:pt x="12" y="240"/>
                    </a:lnTo>
                    <a:lnTo>
                      <a:pt x="3" y="210"/>
                    </a:lnTo>
                    <a:lnTo>
                      <a:pt x="0" y="178"/>
                    </a:lnTo>
                    <a:lnTo>
                      <a:pt x="3" y="146"/>
                    </a:lnTo>
                    <a:lnTo>
                      <a:pt x="12" y="116"/>
                    </a:lnTo>
                    <a:lnTo>
                      <a:pt x="24" y="88"/>
                    </a:lnTo>
                    <a:lnTo>
                      <a:pt x="41" y="63"/>
                    </a:lnTo>
                    <a:lnTo>
                      <a:pt x="64" y="42"/>
                    </a:lnTo>
                    <a:lnTo>
                      <a:pt x="88" y="25"/>
                    </a:lnTo>
                    <a:lnTo>
                      <a:pt x="116" y="11"/>
                    </a:lnTo>
                    <a:lnTo>
                      <a:pt x="146" y="3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>
                  <a:solidFill>
                    <a:srgbClr val="003399"/>
                  </a:solidFill>
                </a:endParaRPr>
              </a:p>
            </p:txBody>
          </p:sp>
          <p:sp>
            <p:nvSpPr>
              <p:cNvPr id="96" name="Freeform 40"/>
              <p:cNvSpPr>
                <a:spLocks noEditPoints="1"/>
              </p:cNvSpPr>
              <p:nvPr/>
            </p:nvSpPr>
            <p:spPr bwMode="auto">
              <a:xfrm>
                <a:off x="1598099" y="2773062"/>
                <a:ext cx="376089" cy="376089"/>
              </a:xfrm>
              <a:custGeom>
                <a:avLst/>
                <a:gdLst>
                  <a:gd name="T0" fmla="*/ 355 w 3495"/>
                  <a:gd name="T1" fmla="*/ 3137 h 3495"/>
                  <a:gd name="T2" fmla="*/ 3140 w 3495"/>
                  <a:gd name="T3" fmla="*/ 3137 h 3495"/>
                  <a:gd name="T4" fmla="*/ 901 w 3495"/>
                  <a:gd name="T5" fmla="*/ 1297 h 3495"/>
                  <a:gd name="T6" fmla="*/ 626 w 3495"/>
                  <a:gd name="T7" fmla="*/ 1278 h 3495"/>
                  <a:gd name="T8" fmla="*/ 476 w 3495"/>
                  <a:gd name="T9" fmla="*/ 1265 h 3495"/>
                  <a:gd name="T10" fmla="*/ 2955 w 3495"/>
                  <a:gd name="T11" fmla="*/ 1198 h 3495"/>
                  <a:gd name="T12" fmla="*/ 2714 w 3495"/>
                  <a:gd name="T13" fmla="*/ 1321 h 3495"/>
                  <a:gd name="T14" fmla="*/ 2473 w 3495"/>
                  <a:gd name="T15" fmla="*/ 1198 h 3495"/>
                  <a:gd name="T16" fmla="*/ 2231 w 3495"/>
                  <a:gd name="T17" fmla="*/ 1321 h 3495"/>
                  <a:gd name="T18" fmla="*/ 1989 w 3495"/>
                  <a:gd name="T19" fmla="*/ 1198 h 3495"/>
                  <a:gd name="T20" fmla="*/ 1747 w 3495"/>
                  <a:gd name="T21" fmla="*/ 1321 h 3495"/>
                  <a:gd name="T22" fmla="*/ 1506 w 3495"/>
                  <a:gd name="T23" fmla="*/ 1198 h 3495"/>
                  <a:gd name="T24" fmla="*/ 1264 w 3495"/>
                  <a:gd name="T25" fmla="*/ 1321 h 3495"/>
                  <a:gd name="T26" fmla="*/ 1023 w 3495"/>
                  <a:gd name="T27" fmla="*/ 1198 h 3495"/>
                  <a:gd name="T28" fmla="*/ 3072 w 3495"/>
                  <a:gd name="T29" fmla="*/ 1161 h 3495"/>
                  <a:gd name="T30" fmla="*/ 3273 w 3495"/>
                  <a:gd name="T31" fmla="*/ 1191 h 3495"/>
                  <a:gd name="T32" fmla="*/ 3382 w 3495"/>
                  <a:gd name="T33" fmla="*/ 1013 h 3495"/>
                  <a:gd name="T34" fmla="*/ 2554 w 3495"/>
                  <a:gd name="T35" fmla="*/ 1117 h 3495"/>
                  <a:gd name="T36" fmla="*/ 2747 w 3495"/>
                  <a:gd name="T37" fmla="*/ 1205 h 3495"/>
                  <a:gd name="T38" fmla="*/ 2896 w 3495"/>
                  <a:gd name="T39" fmla="*/ 1057 h 3495"/>
                  <a:gd name="T40" fmla="*/ 2058 w 3495"/>
                  <a:gd name="T41" fmla="*/ 1088 h 3495"/>
                  <a:gd name="T42" fmla="*/ 2231 w 3495"/>
                  <a:gd name="T43" fmla="*/ 1209 h 3495"/>
                  <a:gd name="T44" fmla="*/ 2405 w 3495"/>
                  <a:gd name="T45" fmla="*/ 1088 h 3495"/>
                  <a:gd name="T46" fmla="*/ 1565 w 3495"/>
                  <a:gd name="T47" fmla="*/ 1057 h 3495"/>
                  <a:gd name="T48" fmla="*/ 1714 w 3495"/>
                  <a:gd name="T49" fmla="*/ 1205 h 3495"/>
                  <a:gd name="T50" fmla="*/ 1907 w 3495"/>
                  <a:gd name="T51" fmla="*/ 1117 h 3495"/>
                  <a:gd name="T52" fmla="*/ 1079 w 3495"/>
                  <a:gd name="T53" fmla="*/ 1024 h 3495"/>
                  <a:gd name="T54" fmla="*/ 1201 w 3495"/>
                  <a:gd name="T55" fmla="*/ 1197 h 3495"/>
                  <a:gd name="T56" fmla="*/ 1406 w 3495"/>
                  <a:gd name="T57" fmla="*/ 1143 h 3495"/>
                  <a:gd name="T58" fmla="*/ 597 w 3495"/>
                  <a:gd name="T59" fmla="*/ 960 h 3495"/>
                  <a:gd name="T60" fmla="*/ 688 w 3495"/>
                  <a:gd name="T61" fmla="*/ 1183 h 3495"/>
                  <a:gd name="T62" fmla="*/ 901 w 3495"/>
                  <a:gd name="T63" fmla="*/ 1165 h 3495"/>
                  <a:gd name="T64" fmla="*/ 597 w 3495"/>
                  <a:gd name="T65" fmla="*/ 960 h 3495"/>
                  <a:gd name="T66" fmla="*/ 172 w 3495"/>
                  <a:gd name="T67" fmla="*/ 1155 h 3495"/>
                  <a:gd name="T68" fmla="*/ 371 w 3495"/>
                  <a:gd name="T69" fmla="*/ 1194 h 3495"/>
                  <a:gd name="T70" fmla="*/ 484 w 3495"/>
                  <a:gd name="T71" fmla="*/ 1024 h 3495"/>
                  <a:gd name="T72" fmla="*/ 2931 w 3495"/>
                  <a:gd name="T73" fmla="*/ 132 h 3495"/>
                  <a:gd name="T74" fmla="*/ 2871 w 3495"/>
                  <a:gd name="T75" fmla="*/ 846 h 3495"/>
                  <a:gd name="T76" fmla="*/ 1981 w 3495"/>
                  <a:gd name="T77" fmla="*/ 114 h 3495"/>
                  <a:gd name="T78" fmla="*/ 1095 w 3495"/>
                  <a:gd name="T79" fmla="*/ 846 h 3495"/>
                  <a:gd name="T80" fmla="*/ 1158 w 3495"/>
                  <a:gd name="T81" fmla="*/ 114 h 3495"/>
                  <a:gd name="T82" fmla="*/ 154 w 3495"/>
                  <a:gd name="T83" fmla="*/ 846 h 3495"/>
                  <a:gd name="T84" fmla="*/ 2946 w 3495"/>
                  <a:gd name="T85" fmla="*/ 12 h 3495"/>
                  <a:gd name="T86" fmla="*/ 3489 w 3495"/>
                  <a:gd name="T87" fmla="*/ 879 h 3495"/>
                  <a:gd name="T88" fmla="*/ 3495 w 3495"/>
                  <a:gd name="T89" fmla="*/ 897 h 3495"/>
                  <a:gd name="T90" fmla="*/ 3452 w 3495"/>
                  <a:gd name="T91" fmla="*/ 1171 h 3495"/>
                  <a:gd name="T92" fmla="*/ 3226 w 3495"/>
                  <a:gd name="T93" fmla="*/ 1320 h 3495"/>
                  <a:gd name="T94" fmla="*/ 3351 w 3495"/>
                  <a:gd name="T95" fmla="*/ 2185 h 3495"/>
                  <a:gd name="T96" fmla="*/ 3335 w 3495"/>
                  <a:gd name="T97" fmla="*/ 2285 h 3495"/>
                  <a:gd name="T98" fmla="*/ 3210 w 3495"/>
                  <a:gd name="T99" fmla="*/ 3228 h 3495"/>
                  <a:gd name="T100" fmla="*/ 3121 w 3495"/>
                  <a:gd name="T101" fmla="*/ 3472 h 3495"/>
                  <a:gd name="T102" fmla="*/ 373 w 3495"/>
                  <a:gd name="T103" fmla="*/ 3472 h 3495"/>
                  <a:gd name="T104" fmla="*/ 286 w 3495"/>
                  <a:gd name="T105" fmla="*/ 3228 h 3495"/>
                  <a:gd name="T106" fmla="*/ 159 w 3495"/>
                  <a:gd name="T107" fmla="*/ 2285 h 3495"/>
                  <a:gd name="T108" fmla="*/ 145 w 3495"/>
                  <a:gd name="T109" fmla="*/ 2185 h 3495"/>
                  <a:gd name="T110" fmla="*/ 269 w 3495"/>
                  <a:gd name="T111" fmla="*/ 1320 h 3495"/>
                  <a:gd name="T112" fmla="*/ 44 w 3495"/>
                  <a:gd name="T113" fmla="*/ 1171 h 3495"/>
                  <a:gd name="T114" fmla="*/ 1 w 3495"/>
                  <a:gd name="T115" fmla="*/ 898 h 3495"/>
                  <a:gd name="T116" fmla="*/ 5 w 3495"/>
                  <a:gd name="T117" fmla="*/ 880 h 3495"/>
                  <a:gd name="T118" fmla="*/ 521 w 3495"/>
                  <a:gd name="T119" fmla="*/ 25 h 3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95" h="3495">
                    <a:moveTo>
                      <a:pt x="476" y="3254"/>
                    </a:moveTo>
                    <a:lnTo>
                      <a:pt x="476" y="3383"/>
                    </a:lnTo>
                    <a:lnTo>
                      <a:pt x="3019" y="3383"/>
                    </a:lnTo>
                    <a:lnTo>
                      <a:pt x="3019" y="3254"/>
                    </a:lnTo>
                    <a:lnTo>
                      <a:pt x="476" y="3254"/>
                    </a:lnTo>
                    <a:close/>
                    <a:moveTo>
                      <a:pt x="355" y="2288"/>
                    </a:moveTo>
                    <a:lnTo>
                      <a:pt x="355" y="3137"/>
                    </a:lnTo>
                    <a:lnTo>
                      <a:pt x="355" y="3139"/>
                    </a:lnTo>
                    <a:lnTo>
                      <a:pt x="357" y="3140"/>
                    </a:lnTo>
                    <a:lnTo>
                      <a:pt x="359" y="3141"/>
                    </a:lnTo>
                    <a:lnTo>
                      <a:pt x="3136" y="3141"/>
                    </a:lnTo>
                    <a:lnTo>
                      <a:pt x="3138" y="3140"/>
                    </a:lnTo>
                    <a:lnTo>
                      <a:pt x="3139" y="3139"/>
                    </a:lnTo>
                    <a:lnTo>
                      <a:pt x="3140" y="3137"/>
                    </a:lnTo>
                    <a:lnTo>
                      <a:pt x="3140" y="2288"/>
                    </a:lnTo>
                    <a:lnTo>
                      <a:pt x="355" y="2288"/>
                    </a:lnTo>
                    <a:close/>
                    <a:moveTo>
                      <a:pt x="1023" y="1198"/>
                    </a:moveTo>
                    <a:lnTo>
                      <a:pt x="998" y="1229"/>
                    </a:lnTo>
                    <a:lnTo>
                      <a:pt x="969" y="1255"/>
                    </a:lnTo>
                    <a:lnTo>
                      <a:pt x="937" y="1278"/>
                    </a:lnTo>
                    <a:lnTo>
                      <a:pt x="901" y="1297"/>
                    </a:lnTo>
                    <a:lnTo>
                      <a:pt x="864" y="1310"/>
                    </a:lnTo>
                    <a:lnTo>
                      <a:pt x="823" y="1318"/>
                    </a:lnTo>
                    <a:lnTo>
                      <a:pt x="782" y="1321"/>
                    </a:lnTo>
                    <a:lnTo>
                      <a:pt x="740" y="1318"/>
                    </a:lnTo>
                    <a:lnTo>
                      <a:pt x="700" y="1311"/>
                    </a:lnTo>
                    <a:lnTo>
                      <a:pt x="661" y="1297"/>
                    </a:lnTo>
                    <a:lnTo>
                      <a:pt x="626" y="1278"/>
                    </a:lnTo>
                    <a:lnTo>
                      <a:pt x="594" y="1255"/>
                    </a:lnTo>
                    <a:lnTo>
                      <a:pt x="566" y="1229"/>
                    </a:lnTo>
                    <a:lnTo>
                      <a:pt x="540" y="1198"/>
                    </a:lnTo>
                    <a:lnTo>
                      <a:pt x="521" y="1222"/>
                    </a:lnTo>
                    <a:lnTo>
                      <a:pt x="499" y="1244"/>
                    </a:lnTo>
                    <a:lnTo>
                      <a:pt x="475" y="1263"/>
                    </a:lnTo>
                    <a:lnTo>
                      <a:pt x="476" y="1265"/>
                    </a:lnTo>
                    <a:lnTo>
                      <a:pt x="476" y="2174"/>
                    </a:lnTo>
                    <a:lnTo>
                      <a:pt x="3019" y="2174"/>
                    </a:lnTo>
                    <a:lnTo>
                      <a:pt x="3019" y="1265"/>
                    </a:lnTo>
                    <a:lnTo>
                      <a:pt x="3019" y="1263"/>
                    </a:lnTo>
                    <a:lnTo>
                      <a:pt x="2996" y="1244"/>
                    </a:lnTo>
                    <a:lnTo>
                      <a:pt x="2975" y="1222"/>
                    </a:lnTo>
                    <a:lnTo>
                      <a:pt x="2955" y="1198"/>
                    </a:lnTo>
                    <a:lnTo>
                      <a:pt x="2930" y="1229"/>
                    </a:lnTo>
                    <a:lnTo>
                      <a:pt x="2901" y="1255"/>
                    </a:lnTo>
                    <a:lnTo>
                      <a:pt x="2868" y="1278"/>
                    </a:lnTo>
                    <a:lnTo>
                      <a:pt x="2833" y="1297"/>
                    </a:lnTo>
                    <a:lnTo>
                      <a:pt x="2796" y="1311"/>
                    </a:lnTo>
                    <a:lnTo>
                      <a:pt x="2755" y="1318"/>
                    </a:lnTo>
                    <a:lnTo>
                      <a:pt x="2714" y="1321"/>
                    </a:lnTo>
                    <a:lnTo>
                      <a:pt x="2671" y="1318"/>
                    </a:lnTo>
                    <a:lnTo>
                      <a:pt x="2632" y="1310"/>
                    </a:lnTo>
                    <a:lnTo>
                      <a:pt x="2594" y="1297"/>
                    </a:lnTo>
                    <a:lnTo>
                      <a:pt x="2559" y="1278"/>
                    </a:lnTo>
                    <a:lnTo>
                      <a:pt x="2527" y="1255"/>
                    </a:lnTo>
                    <a:lnTo>
                      <a:pt x="2497" y="1229"/>
                    </a:lnTo>
                    <a:lnTo>
                      <a:pt x="2473" y="1198"/>
                    </a:lnTo>
                    <a:lnTo>
                      <a:pt x="2447" y="1229"/>
                    </a:lnTo>
                    <a:lnTo>
                      <a:pt x="2418" y="1255"/>
                    </a:lnTo>
                    <a:lnTo>
                      <a:pt x="2385" y="1278"/>
                    </a:lnTo>
                    <a:lnTo>
                      <a:pt x="2350" y="1297"/>
                    </a:lnTo>
                    <a:lnTo>
                      <a:pt x="2312" y="1310"/>
                    </a:lnTo>
                    <a:lnTo>
                      <a:pt x="2273" y="1318"/>
                    </a:lnTo>
                    <a:lnTo>
                      <a:pt x="2231" y="1321"/>
                    </a:lnTo>
                    <a:lnTo>
                      <a:pt x="2189" y="1318"/>
                    </a:lnTo>
                    <a:lnTo>
                      <a:pt x="2149" y="1310"/>
                    </a:lnTo>
                    <a:lnTo>
                      <a:pt x="2111" y="1297"/>
                    </a:lnTo>
                    <a:lnTo>
                      <a:pt x="2076" y="1278"/>
                    </a:lnTo>
                    <a:lnTo>
                      <a:pt x="2043" y="1255"/>
                    </a:lnTo>
                    <a:lnTo>
                      <a:pt x="2014" y="1229"/>
                    </a:lnTo>
                    <a:lnTo>
                      <a:pt x="1989" y="1198"/>
                    </a:lnTo>
                    <a:lnTo>
                      <a:pt x="1964" y="1229"/>
                    </a:lnTo>
                    <a:lnTo>
                      <a:pt x="1934" y="1255"/>
                    </a:lnTo>
                    <a:lnTo>
                      <a:pt x="1903" y="1278"/>
                    </a:lnTo>
                    <a:lnTo>
                      <a:pt x="1867" y="1297"/>
                    </a:lnTo>
                    <a:lnTo>
                      <a:pt x="1829" y="1310"/>
                    </a:lnTo>
                    <a:lnTo>
                      <a:pt x="1790" y="1318"/>
                    </a:lnTo>
                    <a:lnTo>
                      <a:pt x="1747" y="1321"/>
                    </a:lnTo>
                    <a:lnTo>
                      <a:pt x="1706" y="1318"/>
                    </a:lnTo>
                    <a:lnTo>
                      <a:pt x="1665" y="1310"/>
                    </a:lnTo>
                    <a:lnTo>
                      <a:pt x="1628" y="1297"/>
                    </a:lnTo>
                    <a:lnTo>
                      <a:pt x="1593" y="1278"/>
                    </a:lnTo>
                    <a:lnTo>
                      <a:pt x="1560" y="1255"/>
                    </a:lnTo>
                    <a:lnTo>
                      <a:pt x="1531" y="1229"/>
                    </a:lnTo>
                    <a:lnTo>
                      <a:pt x="1506" y="1198"/>
                    </a:lnTo>
                    <a:lnTo>
                      <a:pt x="1481" y="1229"/>
                    </a:lnTo>
                    <a:lnTo>
                      <a:pt x="1452" y="1255"/>
                    </a:lnTo>
                    <a:lnTo>
                      <a:pt x="1420" y="1278"/>
                    </a:lnTo>
                    <a:lnTo>
                      <a:pt x="1385" y="1297"/>
                    </a:lnTo>
                    <a:lnTo>
                      <a:pt x="1346" y="1310"/>
                    </a:lnTo>
                    <a:lnTo>
                      <a:pt x="1306" y="1318"/>
                    </a:lnTo>
                    <a:lnTo>
                      <a:pt x="1264" y="1321"/>
                    </a:lnTo>
                    <a:lnTo>
                      <a:pt x="1223" y="1318"/>
                    </a:lnTo>
                    <a:lnTo>
                      <a:pt x="1183" y="1310"/>
                    </a:lnTo>
                    <a:lnTo>
                      <a:pt x="1145" y="1297"/>
                    </a:lnTo>
                    <a:lnTo>
                      <a:pt x="1109" y="1278"/>
                    </a:lnTo>
                    <a:lnTo>
                      <a:pt x="1077" y="1255"/>
                    </a:lnTo>
                    <a:lnTo>
                      <a:pt x="1049" y="1229"/>
                    </a:lnTo>
                    <a:lnTo>
                      <a:pt x="1023" y="1198"/>
                    </a:lnTo>
                    <a:close/>
                    <a:moveTo>
                      <a:pt x="3012" y="960"/>
                    </a:moveTo>
                    <a:lnTo>
                      <a:pt x="3012" y="1024"/>
                    </a:lnTo>
                    <a:lnTo>
                      <a:pt x="3015" y="1054"/>
                    </a:lnTo>
                    <a:lnTo>
                      <a:pt x="3022" y="1084"/>
                    </a:lnTo>
                    <a:lnTo>
                      <a:pt x="3034" y="1112"/>
                    </a:lnTo>
                    <a:lnTo>
                      <a:pt x="3051" y="1137"/>
                    </a:lnTo>
                    <a:lnTo>
                      <a:pt x="3072" y="1161"/>
                    </a:lnTo>
                    <a:lnTo>
                      <a:pt x="3097" y="1179"/>
                    </a:lnTo>
                    <a:lnTo>
                      <a:pt x="3125" y="1194"/>
                    </a:lnTo>
                    <a:lnTo>
                      <a:pt x="3153" y="1203"/>
                    </a:lnTo>
                    <a:lnTo>
                      <a:pt x="3184" y="1208"/>
                    </a:lnTo>
                    <a:lnTo>
                      <a:pt x="3215" y="1208"/>
                    </a:lnTo>
                    <a:lnTo>
                      <a:pt x="3246" y="1202"/>
                    </a:lnTo>
                    <a:lnTo>
                      <a:pt x="3273" y="1191"/>
                    </a:lnTo>
                    <a:lnTo>
                      <a:pt x="3300" y="1176"/>
                    </a:lnTo>
                    <a:lnTo>
                      <a:pt x="3323" y="1155"/>
                    </a:lnTo>
                    <a:lnTo>
                      <a:pt x="3343" y="1132"/>
                    </a:lnTo>
                    <a:lnTo>
                      <a:pt x="3360" y="1107"/>
                    </a:lnTo>
                    <a:lnTo>
                      <a:pt x="3371" y="1077"/>
                    </a:lnTo>
                    <a:lnTo>
                      <a:pt x="3379" y="1046"/>
                    </a:lnTo>
                    <a:lnTo>
                      <a:pt x="3382" y="1013"/>
                    </a:lnTo>
                    <a:lnTo>
                      <a:pt x="3382" y="960"/>
                    </a:lnTo>
                    <a:lnTo>
                      <a:pt x="3012" y="960"/>
                    </a:lnTo>
                    <a:close/>
                    <a:moveTo>
                      <a:pt x="2529" y="960"/>
                    </a:moveTo>
                    <a:lnTo>
                      <a:pt x="2529" y="1024"/>
                    </a:lnTo>
                    <a:lnTo>
                      <a:pt x="2532" y="1057"/>
                    </a:lnTo>
                    <a:lnTo>
                      <a:pt x="2541" y="1088"/>
                    </a:lnTo>
                    <a:lnTo>
                      <a:pt x="2554" y="1117"/>
                    </a:lnTo>
                    <a:lnTo>
                      <a:pt x="2573" y="1143"/>
                    </a:lnTo>
                    <a:lnTo>
                      <a:pt x="2595" y="1165"/>
                    </a:lnTo>
                    <a:lnTo>
                      <a:pt x="2620" y="1183"/>
                    </a:lnTo>
                    <a:lnTo>
                      <a:pt x="2649" y="1197"/>
                    </a:lnTo>
                    <a:lnTo>
                      <a:pt x="2681" y="1205"/>
                    </a:lnTo>
                    <a:lnTo>
                      <a:pt x="2714" y="1209"/>
                    </a:lnTo>
                    <a:lnTo>
                      <a:pt x="2747" y="1205"/>
                    </a:lnTo>
                    <a:lnTo>
                      <a:pt x="2778" y="1197"/>
                    </a:lnTo>
                    <a:lnTo>
                      <a:pt x="2807" y="1183"/>
                    </a:lnTo>
                    <a:lnTo>
                      <a:pt x="2833" y="1165"/>
                    </a:lnTo>
                    <a:lnTo>
                      <a:pt x="2855" y="1143"/>
                    </a:lnTo>
                    <a:lnTo>
                      <a:pt x="2874" y="1117"/>
                    </a:lnTo>
                    <a:lnTo>
                      <a:pt x="2887" y="1088"/>
                    </a:lnTo>
                    <a:lnTo>
                      <a:pt x="2896" y="1057"/>
                    </a:lnTo>
                    <a:lnTo>
                      <a:pt x="2899" y="1024"/>
                    </a:lnTo>
                    <a:lnTo>
                      <a:pt x="2899" y="960"/>
                    </a:lnTo>
                    <a:lnTo>
                      <a:pt x="2529" y="960"/>
                    </a:lnTo>
                    <a:close/>
                    <a:moveTo>
                      <a:pt x="2046" y="960"/>
                    </a:moveTo>
                    <a:lnTo>
                      <a:pt x="2046" y="1024"/>
                    </a:lnTo>
                    <a:lnTo>
                      <a:pt x="2048" y="1057"/>
                    </a:lnTo>
                    <a:lnTo>
                      <a:pt x="2058" y="1088"/>
                    </a:lnTo>
                    <a:lnTo>
                      <a:pt x="2071" y="1117"/>
                    </a:lnTo>
                    <a:lnTo>
                      <a:pt x="2090" y="1143"/>
                    </a:lnTo>
                    <a:lnTo>
                      <a:pt x="2112" y="1165"/>
                    </a:lnTo>
                    <a:lnTo>
                      <a:pt x="2138" y="1183"/>
                    </a:lnTo>
                    <a:lnTo>
                      <a:pt x="2166" y="1197"/>
                    </a:lnTo>
                    <a:lnTo>
                      <a:pt x="2197" y="1205"/>
                    </a:lnTo>
                    <a:lnTo>
                      <a:pt x="2231" y="1209"/>
                    </a:lnTo>
                    <a:lnTo>
                      <a:pt x="2264" y="1205"/>
                    </a:lnTo>
                    <a:lnTo>
                      <a:pt x="2295" y="1197"/>
                    </a:lnTo>
                    <a:lnTo>
                      <a:pt x="2324" y="1183"/>
                    </a:lnTo>
                    <a:lnTo>
                      <a:pt x="2349" y="1165"/>
                    </a:lnTo>
                    <a:lnTo>
                      <a:pt x="2372" y="1143"/>
                    </a:lnTo>
                    <a:lnTo>
                      <a:pt x="2391" y="1117"/>
                    </a:lnTo>
                    <a:lnTo>
                      <a:pt x="2405" y="1088"/>
                    </a:lnTo>
                    <a:lnTo>
                      <a:pt x="2413" y="1057"/>
                    </a:lnTo>
                    <a:lnTo>
                      <a:pt x="2415" y="1024"/>
                    </a:lnTo>
                    <a:lnTo>
                      <a:pt x="2415" y="960"/>
                    </a:lnTo>
                    <a:lnTo>
                      <a:pt x="2046" y="960"/>
                    </a:lnTo>
                    <a:close/>
                    <a:moveTo>
                      <a:pt x="1562" y="960"/>
                    </a:moveTo>
                    <a:lnTo>
                      <a:pt x="1562" y="1024"/>
                    </a:lnTo>
                    <a:lnTo>
                      <a:pt x="1565" y="1057"/>
                    </a:lnTo>
                    <a:lnTo>
                      <a:pt x="1574" y="1088"/>
                    </a:lnTo>
                    <a:lnTo>
                      <a:pt x="1588" y="1117"/>
                    </a:lnTo>
                    <a:lnTo>
                      <a:pt x="1606" y="1143"/>
                    </a:lnTo>
                    <a:lnTo>
                      <a:pt x="1628" y="1165"/>
                    </a:lnTo>
                    <a:lnTo>
                      <a:pt x="1655" y="1183"/>
                    </a:lnTo>
                    <a:lnTo>
                      <a:pt x="1683" y="1197"/>
                    </a:lnTo>
                    <a:lnTo>
                      <a:pt x="1714" y="1205"/>
                    </a:lnTo>
                    <a:lnTo>
                      <a:pt x="1747" y="1209"/>
                    </a:lnTo>
                    <a:lnTo>
                      <a:pt x="1781" y="1205"/>
                    </a:lnTo>
                    <a:lnTo>
                      <a:pt x="1812" y="1197"/>
                    </a:lnTo>
                    <a:lnTo>
                      <a:pt x="1841" y="1183"/>
                    </a:lnTo>
                    <a:lnTo>
                      <a:pt x="1866" y="1165"/>
                    </a:lnTo>
                    <a:lnTo>
                      <a:pt x="1889" y="1143"/>
                    </a:lnTo>
                    <a:lnTo>
                      <a:pt x="1907" y="1117"/>
                    </a:lnTo>
                    <a:lnTo>
                      <a:pt x="1921" y="1088"/>
                    </a:lnTo>
                    <a:lnTo>
                      <a:pt x="1929" y="1057"/>
                    </a:lnTo>
                    <a:lnTo>
                      <a:pt x="1932" y="1024"/>
                    </a:lnTo>
                    <a:lnTo>
                      <a:pt x="1932" y="960"/>
                    </a:lnTo>
                    <a:lnTo>
                      <a:pt x="1562" y="960"/>
                    </a:lnTo>
                    <a:close/>
                    <a:moveTo>
                      <a:pt x="1079" y="960"/>
                    </a:moveTo>
                    <a:lnTo>
                      <a:pt x="1079" y="1024"/>
                    </a:lnTo>
                    <a:lnTo>
                      <a:pt x="1083" y="1057"/>
                    </a:lnTo>
                    <a:lnTo>
                      <a:pt x="1091" y="1088"/>
                    </a:lnTo>
                    <a:lnTo>
                      <a:pt x="1105" y="1117"/>
                    </a:lnTo>
                    <a:lnTo>
                      <a:pt x="1123" y="1143"/>
                    </a:lnTo>
                    <a:lnTo>
                      <a:pt x="1145" y="1165"/>
                    </a:lnTo>
                    <a:lnTo>
                      <a:pt x="1171" y="1183"/>
                    </a:lnTo>
                    <a:lnTo>
                      <a:pt x="1201" y="1197"/>
                    </a:lnTo>
                    <a:lnTo>
                      <a:pt x="1231" y="1205"/>
                    </a:lnTo>
                    <a:lnTo>
                      <a:pt x="1264" y="1209"/>
                    </a:lnTo>
                    <a:lnTo>
                      <a:pt x="1297" y="1205"/>
                    </a:lnTo>
                    <a:lnTo>
                      <a:pt x="1329" y="1197"/>
                    </a:lnTo>
                    <a:lnTo>
                      <a:pt x="1358" y="1183"/>
                    </a:lnTo>
                    <a:lnTo>
                      <a:pt x="1384" y="1165"/>
                    </a:lnTo>
                    <a:lnTo>
                      <a:pt x="1406" y="1143"/>
                    </a:lnTo>
                    <a:lnTo>
                      <a:pt x="1424" y="1117"/>
                    </a:lnTo>
                    <a:lnTo>
                      <a:pt x="1438" y="1088"/>
                    </a:lnTo>
                    <a:lnTo>
                      <a:pt x="1446" y="1057"/>
                    </a:lnTo>
                    <a:lnTo>
                      <a:pt x="1449" y="1024"/>
                    </a:lnTo>
                    <a:lnTo>
                      <a:pt x="1449" y="960"/>
                    </a:lnTo>
                    <a:lnTo>
                      <a:pt x="1079" y="960"/>
                    </a:lnTo>
                    <a:close/>
                    <a:moveTo>
                      <a:pt x="597" y="960"/>
                    </a:moveTo>
                    <a:lnTo>
                      <a:pt x="597" y="1024"/>
                    </a:lnTo>
                    <a:lnTo>
                      <a:pt x="600" y="1057"/>
                    </a:lnTo>
                    <a:lnTo>
                      <a:pt x="608" y="1088"/>
                    </a:lnTo>
                    <a:lnTo>
                      <a:pt x="622" y="1117"/>
                    </a:lnTo>
                    <a:lnTo>
                      <a:pt x="640" y="1143"/>
                    </a:lnTo>
                    <a:lnTo>
                      <a:pt x="663" y="1165"/>
                    </a:lnTo>
                    <a:lnTo>
                      <a:pt x="688" y="1183"/>
                    </a:lnTo>
                    <a:lnTo>
                      <a:pt x="717" y="1197"/>
                    </a:lnTo>
                    <a:lnTo>
                      <a:pt x="749" y="1205"/>
                    </a:lnTo>
                    <a:lnTo>
                      <a:pt x="782" y="1209"/>
                    </a:lnTo>
                    <a:lnTo>
                      <a:pt x="815" y="1205"/>
                    </a:lnTo>
                    <a:lnTo>
                      <a:pt x="846" y="1197"/>
                    </a:lnTo>
                    <a:lnTo>
                      <a:pt x="875" y="1183"/>
                    </a:lnTo>
                    <a:lnTo>
                      <a:pt x="901" y="1165"/>
                    </a:lnTo>
                    <a:lnTo>
                      <a:pt x="923" y="1143"/>
                    </a:lnTo>
                    <a:lnTo>
                      <a:pt x="941" y="1117"/>
                    </a:lnTo>
                    <a:lnTo>
                      <a:pt x="955" y="1088"/>
                    </a:lnTo>
                    <a:lnTo>
                      <a:pt x="963" y="1057"/>
                    </a:lnTo>
                    <a:lnTo>
                      <a:pt x="967" y="1024"/>
                    </a:lnTo>
                    <a:lnTo>
                      <a:pt x="967" y="960"/>
                    </a:lnTo>
                    <a:lnTo>
                      <a:pt x="597" y="960"/>
                    </a:lnTo>
                    <a:close/>
                    <a:moveTo>
                      <a:pt x="114" y="960"/>
                    </a:moveTo>
                    <a:lnTo>
                      <a:pt x="114" y="1013"/>
                    </a:lnTo>
                    <a:lnTo>
                      <a:pt x="116" y="1046"/>
                    </a:lnTo>
                    <a:lnTo>
                      <a:pt x="124" y="1077"/>
                    </a:lnTo>
                    <a:lnTo>
                      <a:pt x="136" y="1107"/>
                    </a:lnTo>
                    <a:lnTo>
                      <a:pt x="152" y="1132"/>
                    </a:lnTo>
                    <a:lnTo>
                      <a:pt x="172" y="1155"/>
                    </a:lnTo>
                    <a:lnTo>
                      <a:pt x="196" y="1176"/>
                    </a:lnTo>
                    <a:lnTo>
                      <a:pt x="221" y="1191"/>
                    </a:lnTo>
                    <a:lnTo>
                      <a:pt x="250" y="1202"/>
                    </a:lnTo>
                    <a:lnTo>
                      <a:pt x="281" y="1208"/>
                    </a:lnTo>
                    <a:lnTo>
                      <a:pt x="312" y="1208"/>
                    </a:lnTo>
                    <a:lnTo>
                      <a:pt x="342" y="1203"/>
                    </a:lnTo>
                    <a:lnTo>
                      <a:pt x="371" y="1194"/>
                    </a:lnTo>
                    <a:lnTo>
                      <a:pt x="398" y="1179"/>
                    </a:lnTo>
                    <a:lnTo>
                      <a:pt x="423" y="1161"/>
                    </a:lnTo>
                    <a:lnTo>
                      <a:pt x="443" y="1137"/>
                    </a:lnTo>
                    <a:lnTo>
                      <a:pt x="460" y="1112"/>
                    </a:lnTo>
                    <a:lnTo>
                      <a:pt x="473" y="1084"/>
                    </a:lnTo>
                    <a:lnTo>
                      <a:pt x="481" y="1054"/>
                    </a:lnTo>
                    <a:lnTo>
                      <a:pt x="484" y="1024"/>
                    </a:lnTo>
                    <a:lnTo>
                      <a:pt x="484" y="960"/>
                    </a:lnTo>
                    <a:lnTo>
                      <a:pt x="114" y="960"/>
                    </a:lnTo>
                    <a:close/>
                    <a:moveTo>
                      <a:pt x="2695" y="114"/>
                    </a:moveTo>
                    <a:lnTo>
                      <a:pt x="2994" y="846"/>
                    </a:lnTo>
                    <a:lnTo>
                      <a:pt x="3340" y="846"/>
                    </a:lnTo>
                    <a:lnTo>
                      <a:pt x="2941" y="146"/>
                    </a:lnTo>
                    <a:lnTo>
                      <a:pt x="2931" y="132"/>
                    </a:lnTo>
                    <a:lnTo>
                      <a:pt x="2917" y="123"/>
                    </a:lnTo>
                    <a:lnTo>
                      <a:pt x="2902" y="116"/>
                    </a:lnTo>
                    <a:lnTo>
                      <a:pt x="2885" y="114"/>
                    </a:lnTo>
                    <a:lnTo>
                      <a:pt x="2695" y="114"/>
                    </a:lnTo>
                    <a:close/>
                    <a:moveTo>
                      <a:pt x="2338" y="114"/>
                    </a:moveTo>
                    <a:lnTo>
                      <a:pt x="2516" y="846"/>
                    </a:lnTo>
                    <a:lnTo>
                      <a:pt x="2871" y="846"/>
                    </a:lnTo>
                    <a:lnTo>
                      <a:pt x="2573" y="114"/>
                    </a:lnTo>
                    <a:lnTo>
                      <a:pt x="2338" y="114"/>
                    </a:lnTo>
                    <a:close/>
                    <a:moveTo>
                      <a:pt x="1981" y="114"/>
                    </a:moveTo>
                    <a:lnTo>
                      <a:pt x="2042" y="846"/>
                    </a:lnTo>
                    <a:lnTo>
                      <a:pt x="2400" y="846"/>
                    </a:lnTo>
                    <a:lnTo>
                      <a:pt x="2221" y="114"/>
                    </a:lnTo>
                    <a:lnTo>
                      <a:pt x="1981" y="114"/>
                    </a:lnTo>
                    <a:close/>
                    <a:moveTo>
                      <a:pt x="1627" y="114"/>
                    </a:moveTo>
                    <a:lnTo>
                      <a:pt x="1568" y="846"/>
                    </a:lnTo>
                    <a:lnTo>
                      <a:pt x="1928" y="846"/>
                    </a:lnTo>
                    <a:lnTo>
                      <a:pt x="1869" y="114"/>
                    </a:lnTo>
                    <a:lnTo>
                      <a:pt x="1627" y="114"/>
                    </a:lnTo>
                    <a:close/>
                    <a:moveTo>
                      <a:pt x="1274" y="114"/>
                    </a:moveTo>
                    <a:lnTo>
                      <a:pt x="1095" y="846"/>
                    </a:lnTo>
                    <a:lnTo>
                      <a:pt x="1454" y="846"/>
                    </a:lnTo>
                    <a:lnTo>
                      <a:pt x="1513" y="114"/>
                    </a:lnTo>
                    <a:lnTo>
                      <a:pt x="1274" y="114"/>
                    </a:lnTo>
                    <a:close/>
                    <a:moveTo>
                      <a:pt x="923" y="114"/>
                    </a:moveTo>
                    <a:lnTo>
                      <a:pt x="624" y="846"/>
                    </a:lnTo>
                    <a:lnTo>
                      <a:pt x="978" y="846"/>
                    </a:lnTo>
                    <a:lnTo>
                      <a:pt x="1158" y="114"/>
                    </a:lnTo>
                    <a:lnTo>
                      <a:pt x="923" y="114"/>
                    </a:lnTo>
                    <a:close/>
                    <a:moveTo>
                      <a:pt x="610" y="114"/>
                    </a:moveTo>
                    <a:lnTo>
                      <a:pt x="593" y="116"/>
                    </a:lnTo>
                    <a:lnTo>
                      <a:pt x="577" y="123"/>
                    </a:lnTo>
                    <a:lnTo>
                      <a:pt x="565" y="132"/>
                    </a:lnTo>
                    <a:lnTo>
                      <a:pt x="554" y="146"/>
                    </a:lnTo>
                    <a:lnTo>
                      <a:pt x="154" y="846"/>
                    </a:lnTo>
                    <a:lnTo>
                      <a:pt x="502" y="846"/>
                    </a:lnTo>
                    <a:lnTo>
                      <a:pt x="801" y="114"/>
                    </a:lnTo>
                    <a:lnTo>
                      <a:pt x="610" y="114"/>
                    </a:lnTo>
                    <a:close/>
                    <a:moveTo>
                      <a:pt x="610" y="0"/>
                    </a:moveTo>
                    <a:lnTo>
                      <a:pt x="2885" y="0"/>
                    </a:lnTo>
                    <a:lnTo>
                      <a:pt x="2916" y="4"/>
                    </a:lnTo>
                    <a:lnTo>
                      <a:pt x="2946" y="12"/>
                    </a:lnTo>
                    <a:lnTo>
                      <a:pt x="2975" y="25"/>
                    </a:lnTo>
                    <a:lnTo>
                      <a:pt x="2999" y="43"/>
                    </a:lnTo>
                    <a:lnTo>
                      <a:pt x="3021" y="64"/>
                    </a:lnTo>
                    <a:lnTo>
                      <a:pt x="3039" y="90"/>
                    </a:lnTo>
                    <a:lnTo>
                      <a:pt x="3487" y="875"/>
                    </a:lnTo>
                    <a:lnTo>
                      <a:pt x="3487" y="875"/>
                    </a:lnTo>
                    <a:lnTo>
                      <a:pt x="3489" y="879"/>
                    </a:lnTo>
                    <a:lnTo>
                      <a:pt x="3490" y="880"/>
                    </a:lnTo>
                    <a:lnTo>
                      <a:pt x="3491" y="883"/>
                    </a:lnTo>
                    <a:lnTo>
                      <a:pt x="3492" y="885"/>
                    </a:lnTo>
                    <a:lnTo>
                      <a:pt x="3492" y="888"/>
                    </a:lnTo>
                    <a:lnTo>
                      <a:pt x="3494" y="891"/>
                    </a:lnTo>
                    <a:lnTo>
                      <a:pt x="3494" y="893"/>
                    </a:lnTo>
                    <a:lnTo>
                      <a:pt x="3495" y="897"/>
                    </a:lnTo>
                    <a:lnTo>
                      <a:pt x="3495" y="898"/>
                    </a:lnTo>
                    <a:lnTo>
                      <a:pt x="3495" y="902"/>
                    </a:lnTo>
                    <a:lnTo>
                      <a:pt x="3495" y="1013"/>
                    </a:lnTo>
                    <a:lnTo>
                      <a:pt x="3492" y="1055"/>
                    </a:lnTo>
                    <a:lnTo>
                      <a:pt x="3484" y="1096"/>
                    </a:lnTo>
                    <a:lnTo>
                      <a:pt x="3470" y="1135"/>
                    </a:lnTo>
                    <a:lnTo>
                      <a:pt x="3452" y="1171"/>
                    </a:lnTo>
                    <a:lnTo>
                      <a:pt x="3430" y="1205"/>
                    </a:lnTo>
                    <a:lnTo>
                      <a:pt x="3403" y="1235"/>
                    </a:lnTo>
                    <a:lnTo>
                      <a:pt x="3373" y="1262"/>
                    </a:lnTo>
                    <a:lnTo>
                      <a:pt x="3340" y="1283"/>
                    </a:lnTo>
                    <a:lnTo>
                      <a:pt x="3304" y="1301"/>
                    </a:lnTo>
                    <a:lnTo>
                      <a:pt x="3266" y="1314"/>
                    </a:lnTo>
                    <a:lnTo>
                      <a:pt x="3226" y="1320"/>
                    </a:lnTo>
                    <a:lnTo>
                      <a:pt x="3198" y="1321"/>
                    </a:lnTo>
                    <a:lnTo>
                      <a:pt x="3165" y="1319"/>
                    </a:lnTo>
                    <a:lnTo>
                      <a:pt x="3133" y="1314"/>
                    </a:lnTo>
                    <a:lnTo>
                      <a:pt x="3133" y="2174"/>
                    </a:lnTo>
                    <a:lnTo>
                      <a:pt x="3317" y="2174"/>
                    </a:lnTo>
                    <a:lnTo>
                      <a:pt x="3335" y="2178"/>
                    </a:lnTo>
                    <a:lnTo>
                      <a:pt x="3351" y="2185"/>
                    </a:lnTo>
                    <a:lnTo>
                      <a:pt x="3363" y="2198"/>
                    </a:lnTo>
                    <a:lnTo>
                      <a:pt x="3371" y="2214"/>
                    </a:lnTo>
                    <a:lnTo>
                      <a:pt x="3374" y="2231"/>
                    </a:lnTo>
                    <a:lnTo>
                      <a:pt x="3371" y="2249"/>
                    </a:lnTo>
                    <a:lnTo>
                      <a:pt x="3363" y="2265"/>
                    </a:lnTo>
                    <a:lnTo>
                      <a:pt x="3351" y="2277"/>
                    </a:lnTo>
                    <a:lnTo>
                      <a:pt x="3335" y="2285"/>
                    </a:lnTo>
                    <a:lnTo>
                      <a:pt x="3317" y="2288"/>
                    </a:lnTo>
                    <a:lnTo>
                      <a:pt x="3253" y="2288"/>
                    </a:lnTo>
                    <a:lnTo>
                      <a:pt x="3253" y="3137"/>
                    </a:lnTo>
                    <a:lnTo>
                      <a:pt x="3250" y="3164"/>
                    </a:lnTo>
                    <a:lnTo>
                      <a:pt x="3242" y="3188"/>
                    </a:lnTo>
                    <a:lnTo>
                      <a:pt x="3228" y="3210"/>
                    </a:lnTo>
                    <a:lnTo>
                      <a:pt x="3210" y="3228"/>
                    </a:lnTo>
                    <a:lnTo>
                      <a:pt x="3187" y="3242"/>
                    </a:lnTo>
                    <a:lnTo>
                      <a:pt x="3163" y="3251"/>
                    </a:lnTo>
                    <a:lnTo>
                      <a:pt x="3136" y="3254"/>
                    </a:lnTo>
                    <a:lnTo>
                      <a:pt x="3133" y="3254"/>
                    </a:lnTo>
                    <a:lnTo>
                      <a:pt x="3133" y="3439"/>
                    </a:lnTo>
                    <a:lnTo>
                      <a:pt x="3130" y="3457"/>
                    </a:lnTo>
                    <a:lnTo>
                      <a:pt x="3121" y="3472"/>
                    </a:lnTo>
                    <a:lnTo>
                      <a:pt x="3110" y="3485"/>
                    </a:lnTo>
                    <a:lnTo>
                      <a:pt x="3094" y="3492"/>
                    </a:lnTo>
                    <a:lnTo>
                      <a:pt x="3076" y="3495"/>
                    </a:lnTo>
                    <a:lnTo>
                      <a:pt x="419" y="3495"/>
                    </a:lnTo>
                    <a:lnTo>
                      <a:pt x="401" y="3492"/>
                    </a:lnTo>
                    <a:lnTo>
                      <a:pt x="386" y="3485"/>
                    </a:lnTo>
                    <a:lnTo>
                      <a:pt x="373" y="3472"/>
                    </a:lnTo>
                    <a:lnTo>
                      <a:pt x="366" y="3457"/>
                    </a:lnTo>
                    <a:lnTo>
                      <a:pt x="363" y="3439"/>
                    </a:lnTo>
                    <a:lnTo>
                      <a:pt x="363" y="3254"/>
                    </a:lnTo>
                    <a:lnTo>
                      <a:pt x="359" y="3254"/>
                    </a:lnTo>
                    <a:lnTo>
                      <a:pt x="332" y="3251"/>
                    </a:lnTo>
                    <a:lnTo>
                      <a:pt x="307" y="3242"/>
                    </a:lnTo>
                    <a:lnTo>
                      <a:pt x="286" y="3228"/>
                    </a:lnTo>
                    <a:lnTo>
                      <a:pt x="268" y="3210"/>
                    </a:lnTo>
                    <a:lnTo>
                      <a:pt x="254" y="3188"/>
                    </a:lnTo>
                    <a:lnTo>
                      <a:pt x="245" y="3164"/>
                    </a:lnTo>
                    <a:lnTo>
                      <a:pt x="242" y="3137"/>
                    </a:lnTo>
                    <a:lnTo>
                      <a:pt x="242" y="2288"/>
                    </a:lnTo>
                    <a:lnTo>
                      <a:pt x="178" y="2288"/>
                    </a:lnTo>
                    <a:lnTo>
                      <a:pt x="159" y="2285"/>
                    </a:lnTo>
                    <a:lnTo>
                      <a:pt x="145" y="2277"/>
                    </a:lnTo>
                    <a:lnTo>
                      <a:pt x="132" y="2265"/>
                    </a:lnTo>
                    <a:lnTo>
                      <a:pt x="124" y="2249"/>
                    </a:lnTo>
                    <a:lnTo>
                      <a:pt x="121" y="2231"/>
                    </a:lnTo>
                    <a:lnTo>
                      <a:pt x="124" y="2214"/>
                    </a:lnTo>
                    <a:lnTo>
                      <a:pt x="132" y="2198"/>
                    </a:lnTo>
                    <a:lnTo>
                      <a:pt x="145" y="2185"/>
                    </a:lnTo>
                    <a:lnTo>
                      <a:pt x="159" y="2178"/>
                    </a:lnTo>
                    <a:lnTo>
                      <a:pt x="178" y="2174"/>
                    </a:lnTo>
                    <a:lnTo>
                      <a:pt x="363" y="2174"/>
                    </a:lnTo>
                    <a:lnTo>
                      <a:pt x="363" y="1315"/>
                    </a:lnTo>
                    <a:lnTo>
                      <a:pt x="332" y="1319"/>
                    </a:lnTo>
                    <a:lnTo>
                      <a:pt x="301" y="1321"/>
                    </a:lnTo>
                    <a:lnTo>
                      <a:pt x="269" y="1320"/>
                    </a:lnTo>
                    <a:lnTo>
                      <a:pt x="230" y="1314"/>
                    </a:lnTo>
                    <a:lnTo>
                      <a:pt x="191" y="1301"/>
                    </a:lnTo>
                    <a:lnTo>
                      <a:pt x="155" y="1283"/>
                    </a:lnTo>
                    <a:lnTo>
                      <a:pt x="122" y="1262"/>
                    </a:lnTo>
                    <a:lnTo>
                      <a:pt x="92" y="1235"/>
                    </a:lnTo>
                    <a:lnTo>
                      <a:pt x="66" y="1205"/>
                    </a:lnTo>
                    <a:lnTo>
                      <a:pt x="44" y="1171"/>
                    </a:lnTo>
                    <a:lnTo>
                      <a:pt x="25" y="1135"/>
                    </a:lnTo>
                    <a:lnTo>
                      <a:pt x="12" y="1096"/>
                    </a:lnTo>
                    <a:lnTo>
                      <a:pt x="3" y="1055"/>
                    </a:lnTo>
                    <a:lnTo>
                      <a:pt x="0" y="1013"/>
                    </a:lnTo>
                    <a:lnTo>
                      <a:pt x="0" y="902"/>
                    </a:lnTo>
                    <a:lnTo>
                      <a:pt x="0" y="902"/>
                    </a:lnTo>
                    <a:lnTo>
                      <a:pt x="1" y="898"/>
                    </a:lnTo>
                    <a:lnTo>
                      <a:pt x="1" y="897"/>
                    </a:lnTo>
                    <a:lnTo>
                      <a:pt x="1" y="893"/>
                    </a:lnTo>
                    <a:lnTo>
                      <a:pt x="2" y="891"/>
                    </a:lnTo>
                    <a:lnTo>
                      <a:pt x="2" y="888"/>
                    </a:lnTo>
                    <a:lnTo>
                      <a:pt x="3" y="885"/>
                    </a:lnTo>
                    <a:lnTo>
                      <a:pt x="4" y="883"/>
                    </a:lnTo>
                    <a:lnTo>
                      <a:pt x="5" y="880"/>
                    </a:lnTo>
                    <a:lnTo>
                      <a:pt x="6" y="879"/>
                    </a:lnTo>
                    <a:lnTo>
                      <a:pt x="7" y="875"/>
                    </a:lnTo>
                    <a:lnTo>
                      <a:pt x="7" y="875"/>
                    </a:lnTo>
                    <a:lnTo>
                      <a:pt x="456" y="90"/>
                    </a:lnTo>
                    <a:lnTo>
                      <a:pt x="474" y="64"/>
                    </a:lnTo>
                    <a:lnTo>
                      <a:pt x="496" y="43"/>
                    </a:lnTo>
                    <a:lnTo>
                      <a:pt x="521" y="25"/>
                    </a:lnTo>
                    <a:lnTo>
                      <a:pt x="549" y="12"/>
                    </a:lnTo>
                    <a:lnTo>
                      <a:pt x="578" y="4"/>
                    </a:lnTo>
                    <a:lnTo>
                      <a:pt x="610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>
                  <a:solidFill>
                    <a:srgbClr val="003399"/>
                  </a:solidFill>
                </a:endParaRPr>
              </a:p>
            </p:txBody>
          </p:sp>
        </p:grpSp>
        <p:grpSp>
          <p:nvGrpSpPr>
            <p:cNvPr id="89" name="Group 10"/>
            <p:cNvGrpSpPr>
              <a:grpSpLocks noChangeAspect="1"/>
            </p:cNvGrpSpPr>
            <p:nvPr/>
          </p:nvGrpSpPr>
          <p:grpSpPr bwMode="auto">
            <a:xfrm>
              <a:off x="1055150" y="2338620"/>
              <a:ext cx="324035" cy="282471"/>
              <a:chOff x="-2003" y="917"/>
              <a:chExt cx="3134" cy="2732"/>
            </a:xfrm>
            <a:solidFill>
              <a:srgbClr val="003399"/>
            </a:solidFill>
          </p:grpSpPr>
          <p:sp>
            <p:nvSpPr>
              <p:cNvPr id="93" name="Freeform 12"/>
              <p:cNvSpPr>
                <a:spLocks noEditPoints="1"/>
              </p:cNvSpPr>
              <p:nvPr/>
            </p:nvSpPr>
            <p:spPr bwMode="auto">
              <a:xfrm>
                <a:off x="-413" y="2405"/>
                <a:ext cx="848" cy="749"/>
              </a:xfrm>
              <a:custGeom>
                <a:avLst/>
                <a:gdLst>
                  <a:gd name="T0" fmla="*/ 392 w 1696"/>
                  <a:gd name="T1" fmla="*/ 312 h 1497"/>
                  <a:gd name="T2" fmla="*/ 340 w 1696"/>
                  <a:gd name="T3" fmla="*/ 341 h 1497"/>
                  <a:gd name="T4" fmla="*/ 310 w 1696"/>
                  <a:gd name="T5" fmla="*/ 392 h 1497"/>
                  <a:gd name="T6" fmla="*/ 306 w 1696"/>
                  <a:gd name="T7" fmla="*/ 1074 h 1497"/>
                  <a:gd name="T8" fmla="*/ 321 w 1696"/>
                  <a:gd name="T9" fmla="*/ 1133 h 1497"/>
                  <a:gd name="T10" fmla="*/ 363 w 1696"/>
                  <a:gd name="T11" fmla="*/ 1174 h 1497"/>
                  <a:gd name="T12" fmla="*/ 422 w 1696"/>
                  <a:gd name="T13" fmla="*/ 1190 h 1497"/>
                  <a:gd name="T14" fmla="*/ 1304 w 1696"/>
                  <a:gd name="T15" fmla="*/ 1186 h 1497"/>
                  <a:gd name="T16" fmla="*/ 1354 w 1696"/>
                  <a:gd name="T17" fmla="*/ 1155 h 1497"/>
                  <a:gd name="T18" fmla="*/ 1384 w 1696"/>
                  <a:gd name="T19" fmla="*/ 1106 h 1497"/>
                  <a:gd name="T20" fmla="*/ 1388 w 1696"/>
                  <a:gd name="T21" fmla="*/ 422 h 1497"/>
                  <a:gd name="T22" fmla="*/ 1373 w 1696"/>
                  <a:gd name="T23" fmla="*/ 365 h 1497"/>
                  <a:gd name="T24" fmla="*/ 1331 w 1696"/>
                  <a:gd name="T25" fmla="*/ 323 h 1497"/>
                  <a:gd name="T26" fmla="*/ 1274 w 1696"/>
                  <a:gd name="T27" fmla="*/ 306 h 1497"/>
                  <a:gd name="T28" fmla="*/ 422 w 1696"/>
                  <a:gd name="T29" fmla="*/ 0 h 1497"/>
                  <a:gd name="T30" fmla="*/ 1343 w 1696"/>
                  <a:gd name="T31" fmla="*/ 6 h 1497"/>
                  <a:gd name="T32" fmla="*/ 1468 w 1696"/>
                  <a:gd name="T33" fmla="*/ 48 h 1497"/>
                  <a:gd name="T34" fmla="*/ 1573 w 1696"/>
                  <a:gd name="T35" fmla="*/ 124 h 1497"/>
                  <a:gd name="T36" fmla="*/ 1649 w 1696"/>
                  <a:gd name="T37" fmla="*/ 228 h 1497"/>
                  <a:gd name="T38" fmla="*/ 1691 w 1696"/>
                  <a:gd name="T39" fmla="*/ 354 h 1497"/>
                  <a:gd name="T40" fmla="*/ 1696 w 1696"/>
                  <a:gd name="T41" fmla="*/ 1074 h 1497"/>
                  <a:gd name="T42" fmla="*/ 1675 w 1696"/>
                  <a:gd name="T43" fmla="*/ 1209 h 1497"/>
                  <a:gd name="T44" fmla="*/ 1614 w 1696"/>
                  <a:gd name="T45" fmla="*/ 1324 h 1497"/>
                  <a:gd name="T46" fmla="*/ 1523 w 1696"/>
                  <a:gd name="T47" fmla="*/ 1416 h 1497"/>
                  <a:gd name="T48" fmla="*/ 1407 w 1696"/>
                  <a:gd name="T49" fmla="*/ 1475 h 1497"/>
                  <a:gd name="T50" fmla="*/ 1274 w 1696"/>
                  <a:gd name="T51" fmla="*/ 1497 h 1497"/>
                  <a:gd name="T52" fmla="*/ 354 w 1696"/>
                  <a:gd name="T53" fmla="*/ 1492 h 1497"/>
                  <a:gd name="T54" fmla="*/ 228 w 1696"/>
                  <a:gd name="T55" fmla="*/ 1450 h 1497"/>
                  <a:gd name="T56" fmla="*/ 123 w 1696"/>
                  <a:gd name="T57" fmla="*/ 1374 h 1497"/>
                  <a:gd name="T58" fmla="*/ 45 w 1696"/>
                  <a:gd name="T59" fmla="*/ 1269 h 1497"/>
                  <a:gd name="T60" fmla="*/ 4 w 1696"/>
                  <a:gd name="T61" fmla="*/ 1142 h 1497"/>
                  <a:gd name="T62" fmla="*/ 0 w 1696"/>
                  <a:gd name="T63" fmla="*/ 422 h 1497"/>
                  <a:gd name="T64" fmla="*/ 21 w 1696"/>
                  <a:gd name="T65" fmla="*/ 289 h 1497"/>
                  <a:gd name="T66" fmla="*/ 80 w 1696"/>
                  <a:gd name="T67" fmla="*/ 173 h 1497"/>
                  <a:gd name="T68" fmla="*/ 173 w 1696"/>
                  <a:gd name="T69" fmla="*/ 82 h 1497"/>
                  <a:gd name="T70" fmla="*/ 289 w 1696"/>
                  <a:gd name="T71" fmla="*/ 21 h 1497"/>
                  <a:gd name="T72" fmla="*/ 422 w 1696"/>
                  <a:gd name="T73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96" h="1497">
                    <a:moveTo>
                      <a:pt x="422" y="306"/>
                    </a:moveTo>
                    <a:lnTo>
                      <a:pt x="392" y="312"/>
                    </a:lnTo>
                    <a:lnTo>
                      <a:pt x="363" y="323"/>
                    </a:lnTo>
                    <a:lnTo>
                      <a:pt x="340" y="341"/>
                    </a:lnTo>
                    <a:lnTo>
                      <a:pt x="323" y="363"/>
                    </a:lnTo>
                    <a:lnTo>
                      <a:pt x="310" y="392"/>
                    </a:lnTo>
                    <a:lnTo>
                      <a:pt x="306" y="422"/>
                    </a:lnTo>
                    <a:lnTo>
                      <a:pt x="306" y="1074"/>
                    </a:lnTo>
                    <a:lnTo>
                      <a:pt x="310" y="1104"/>
                    </a:lnTo>
                    <a:lnTo>
                      <a:pt x="321" y="1133"/>
                    </a:lnTo>
                    <a:lnTo>
                      <a:pt x="340" y="1155"/>
                    </a:lnTo>
                    <a:lnTo>
                      <a:pt x="363" y="1174"/>
                    </a:lnTo>
                    <a:lnTo>
                      <a:pt x="392" y="1186"/>
                    </a:lnTo>
                    <a:lnTo>
                      <a:pt x="422" y="1190"/>
                    </a:lnTo>
                    <a:lnTo>
                      <a:pt x="1274" y="1190"/>
                    </a:lnTo>
                    <a:lnTo>
                      <a:pt x="1304" y="1186"/>
                    </a:lnTo>
                    <a:lnTo>
                      <a:pt x="1331" y="1174"/>
                    </a:lnTo>
                    <a:lnTo>
                      <a:pt x="1354" y="1155"/>
                    </a:lnTo>
                    <a:lnTo>
                      <a:pt x="1373" y="1133"/>
                    </a:lnTo>
                    <a:lnTo>
                      <a:pt x="1384" y="1106"/>
                    </a:lnTo>
                    <a:lnTo>
                      <a:pt x="1388" y="1074"/>
                    </a:lnTo>
                    <a:lnTo>
                      <a:pt x="1388" y="422"/>
                    </a:lnTo>
                    <a:lnTo>
                      <a:pt x="1384" y="392"/>
                    </a:lnTo>
                    <a:lnTo>
                      <a:pt x="1373" y="365"/>
                    </a:lnTo>
                    <a:lnTo>
                      <a:pt x="1356" y="341"/>
                    </a:lnTo>
                    <a:lnTo>
                      <a:pt x="1331" y="323"/>
                    </a:lnTo>
                    <a:lnTo>
                      <a:pt x="1304" y="312"/>
                    </a:lnTo>
                    <a:lnTo>
                      <a:pt x="1274" y="306"/>
                    </a:lnTo>
                    <a:lnTo>
                      <a:pt x="422" y="306"/>
                    </a:lnTo>
                    <a:close/>
                    <a:moveTo>
                      <a:pt x="422" y="0"/>
                    </a:moveTo>
                    <a:lnTo>
                      <a:pt x="1274" y="0"/>
                    </a:lnTo>
                    <a:lnTo>
                      <a:pt x="1343" y="6"/>
                    </a:lnTo>
                    <a:lnTo>
                      <a:pt x="1407" y="21"/>
                    </a:lnTo>
                    <a:lnTo>
                      <a:pt x="1468" y="48"/>
                    </a:lnTo>
                    <a:lnTo>
                      <a:pt x="1523" y="82"/>
                    </a:lnTo>
                    <a:lnTo>
                      <a:pt x="1573" y="124"/>
                    </a:lnTo>
                    <a:lnTo>
                      <a:pt x="1614" y="173"/>
                    </a:lnTo>
                    <a:lnTo>
                      <a:pt x="1649" y="228"/>
                    </a:lnTo>
                    <a:lnTo>
                      <a:pt x="1675" y="289"/>
                    </a:lnTo>
                    <a:lnTo>
                      <a:pt x="1691" y="354"/>
                    </a:lnTo>
                    <a:lnTo>
                      <a:pt x="1696" y="422"/>
                    </a:lnTo>
                    <a:lnTo>
                      <a:pt x="1696" y="1074"/>
                    </a:lnTo>
                    <a:lnTo>
                      <a:pt x="1691" y="1142"/>
                    </a:lnTo>
                    <a:lnTo>
                      <a:pt x="1675" y="1209"/>
                    </a:lnTo>
                    <a:lnTo>
                      <a:pt x="1649" y="1269"/>
                    </a:lnTo>
                    <a:lnTo>
                      <a:pt x="1614" y="1324"/>
                    </a:lnTo>
                    <a:lnTo>
                      <a:pt x="1573" y="1374"/>
                    </a:lnTo>
                    <a:lnTo>
                      <a:pt x="1523" y="1416"/>
                    </a:lnTo>
                    <a:lnTo>
                      <a:pt x="1468" y="1450"/>
                    </a:lnTo>
                    <a:lnTo>
                      <a:pt x="1407" y="1475"/>
                    </a:lnTo>
                    <a:lnTo>
                      <a:pt x="1343" y="1492"/>
                    </a:lnTo>
                    <a:lnTo>
                      <a:pt x="1274" y="1497"/>
                    </a:lnTo>
                    <a:lnTo>
                      <a:pt x="422" y="1497"/>
                    </a:lnTo>
                    <a:lnTo>
                      <a:pt x="354" y="1492"/>
                    </a:lnTo>
                    <a:lnTo>
                      <a:pt x="289" y="1475"/>
                    </a:lnTo>
                    <a:lnTo>
                      <a:pt x="228" y="1450"/>
                    </a:lnTo>
                    <a:lnTo>
                      <a:pt x="173" y="1416"/>
                    </a:lnTo>
                    <a:lnTo>
                      <a:pt x="123" y="1374"/>
                    </a:lnTo>
                    <a:lnTo>
                      <a:pt x="80" y="1324"/>
                    </a:lnTo>
                    <a:lnTo>
                      <a:pt x="45" y="1269"/>
                    </a:lnTo>
                    <a:lnTo>
                      <a:pt x="21" y="1209"/>
                    </a:lnTo>
                    <a:lnTo>
                      <a:pt x="4" y="1142"/>
                    </a:lnTo>
                    <a:lnTo>
                      <a:pt x="0" y="1074"/>
                    </a:lnTo>
                    <a:lnTo>
                      <a:pt x="0" y="422"/>
                    </a:lnTo>
                    <a:lnTo>
                      <a:pt x="4" y="354"/>
                    </a:lnTo>
                    <a:lnTo>
                      <a:pt x="21" y="289"/>
                    </a:lnTo>
                    <a:lnTo>
                      <a:pt x="45" y="228"/>
                    </a:lnTo>
                    <a:lnTo>
                      <a:pt x="80" y="173"/>
                    </a:lnTo>
                    <a:lnTo>
                      <a:pt x="123" y="124"/>
                    </a:lnTo>
                    <a:lnTo>
                      <a:pt x="173" y="82"/>
                    </a:lnTo>
                    <a:lnTo>
                      <a:pt x="228" y="48"/>
                    </a:lnTo>
                    <a:lnTo>
                      <a:pt x="289" y="21"/>
                    </a:lnTo>
                    <a:lnTo>
                      <a:pt x="354" y="6"/>
                    </a:lnTo>
                    <a:lnTo>
                      <a:pt x="4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4" name="Freeform 13"/>
              <p:cNvSpPr>
                <a:spLocks noEditPoints="1"/>
              </p:cNvSpPr>
              <p:nvPr/>
            </p:nvSpPr>
            <p:spPr bwMode="auto">
              <a:xfrm>
                <a:off x="-2003" y="917"/>
                <a:ext cx="3134" cy="2732"/>
              </a:xfrm>
              <a:custGeom>
                <a:avLst/>
                <a:gdLst>
                  <a:gd name="T0" fmla="*/ 1746 w 6268"/>
                  <a:gd name="T1" fmla="*/ 3366 h 5465"/>
                  <a:gd name="T2" fmla="*/ 2583 w 6268"/>
                  <a:gd name="T3" fmla="*/ 5159 h 5465"/>
                  <a:gd name="T4" fmla="*/ 2501 w 6268"/>
                  <a:gd name="T5" fmla="*/ 3332 h 5465"/>
                  <a:gd name="T6" fmla="*/ 1645 w 6268"/>
                  <a:gd name="T7" fmla="*/ 2291 h 5465"/>
                  <a:gd name="T8" fmla="*/ 1284 w 6268"/>
                  <a:gd name="T9" fmla="*/ 2602 h 5465"/>
                  <a:gd name="T10" fmla="*/ 844 w 6268"/>
                  <a:gd name="T11" fmla="*/ 2688 h 5465"/>
                  <a:gd name="T12" fmla="*/ 1411 w 6268"/>
                  <a:gd name="T13" fmla="*/ 3351 h 5465"/>
                  <a:gd name="T14" fmla="*/ 1630 w 6268"/>
                  <a:gd name="T15" fmla="*/ 3060 h 5465"/>
                  <a:gd name="T16" fmla="*/ 2364 w 6268"/>
                  <a:gd name="T17" fmla="*/ 2976 h 5465"/>
                  <a:gd name="T18" fmla="*/ 2708 w 6268"/>
                  <a:gd name="T19" fmla="*/ 3106 h 5465"/>
                  <a:gd name="T20" fmla="*/ 2883 w 6268"/>
                  <a:gd name="T21" fmla="*/ 3425 h 5465"/>
                  <a:gd name="T22" fmla="*/ 5369 w 6268"/>
                  <a:gd name="T23" fmla="*/ 2688 h 5465"/>
                  <a:gd name="T24" fmla="*/ 4899 w 6268"/>
                  <a:gd name="T25" fmla="*/ 2555 h 5465"/>
                  <a:gd name="T26" fmla="*/ 4566 w 6268"/>
                  <a:gd name="T27" fmla="*/ 2369 h 5465"/>
                  <a:gd name="T28" fmla="*/ 4174 w 6268"/>
                  <a:gd name="T29" fmla="*/ 2638 h 5465"/>
                  <a:gd name="T30" fmla="*/ 3680 w 6268"/>
                  <a:gd name="T31" fmla="*/ 2665 h 5465"/>
                  <a:gd name="T32" fmla="*/ 3260 w 6268"/>
                  <a:gd name="T33" fmla="*/ 2439 h 5465"/>
                  <a:gd name="T34" fmla="*/ 2938 w 6268"/>
                  <a:gd name="T35" fmla="*/ 2502 h 5465"/>
                  <a:gd name="T36" fmla="*/ 2491 w 6268"/>
                  <a:gd name="T37" fmla="*/ 2682 h 5465"/>
                  <a:gd name="T38" fmla="*/ 2005 w 6268"/>
                  <a:gd name="T39" fmla="*/ 2602 h 5465"/>
                  <a:gd name="T40" fmla="*/ 1645 w 6268"/>
                  <a:gd name="T41" fmla="*/ 2291 h 5465"/>
                  <a:gd name="T42" fmla="*/ 4910 w 6268"/>
                  <a:gd name="T43" fmla="*/ 2163 h 5465"/>
                  <a:gd name="T44" fmla="*/ 5217 w 6268"/>
                  <a:gd name="T45" fmla="*/ 2361 h 5465"/>
                  <a:gd name="T46" fmla="*/ 5593 w 6268"/>
                  <a:gd name="T47" fmla="*/ 2336 h 5465"/>
                  <a:gd name="T48" fmla="*/ 5871 w 6268"/>
                  <a:gd name="T49" fmla="*/ 2103 h 5465"/>
                  <a:gd name="T50" fmla="*/ 3298 w 6268"/>
                  <a:gd name="T51" fmla="*/ 1894 h 5465"/>
                  <a:gd name="T52" fmla="*/ 3471 w 6268"/>
                  <a:gd name="T53" fmla="*/ 2217 h 5465"/>
                  <a:gd name="T54" fmla="*/ 3802 w 6268"/>
                  <a:gd name="T55" fmla="*/ 2374 h 5465"/>
                  <a:gd name="T56" fmla="*/ 4171 w 6268"/>
                  <a:gd name="T57" fmla="*/ 2304 h 5465"/>
                  <a:gd name="T58" fmla="*/ 4416 w 6268"/>
                  <a:gd name="T59" fmla="*/ 2036 h 5465"/>
                  <a:gd name="T60" fmla="*/ 1826 w 6268"/>
                  <a:gd name="T61" fmla="*/ 1968 h 5465"/>
                  <a:gd name="T62" fmla="*/ 2037 w 6268"/>
                  <a:gd name="T63" fmla="*/ 2264 h 5465"/>
                  <a:gd name="T64" fmla="*/ 2391 w 6268"/>
                  <a:gd name="T65" fmla="*/ 2380 h 5465"/>
                  <a:gd name="T66" fmla="*/ 2742 w 6268"/>
                  <a:gd name="T67" fmla="*/ 2264 h 5465"/>
                  <a:gd name="T68" fmla="*/ 2954 w 6268"/>
                  <a:gd name="T69" fmla="*/ 1968 h 5465"/>
                  <a:gd name="T70" fmla="*/ 363 w 6268"/>
                  <a:gd name="T71" fmla="*/ 2036 h 5465"/>
                  <a:gd name="T72" fmla="*/ 609 w 6268"/>
                  <a:gd name="T73" fmla="*/ 2304 h 5465"/>
                  <a:gd name="T74" fmla="*/ 978 w 6268"/>
                  <a:gd name="T75" fmla="*/ 2374 h 5465"/>
                  <a:gd name="T76" fmla="*/ 1308 w 6268"/>
                  <a:gd name="T77" fmla="*/ 2217 h 5465"/>
                  <a:gd name="T78" fmla="*/ 1482 w 6268"/>
                  <a:gd name="T79" fmla="*/ 1894 h 5465"/>
                  <a:gd name="T80" fmla="*/ 5093 w 6268"/>
                  <a:gd name="T81" fmla="*/ 308 h 5465"/>
                  <a:gd name="T82" fmla="*/ 5245 w 6268"/>
                  <a:gd name="T83" fmla="*/ 13 h 5465"/>
                  <a:gd name="T84" fmla="*/ 6259 w 6268"/>
                  <a:gd name="T85" fmla="*/ 1738 h 5465"/>
                  <a:gd name="T86" fmla="*/ 6221 w 6268"/>
                  <a:gd name="T87" fmla="*/ 2078 h 5465"/>
                  <a:gd name="T88" fmla="*/ 5964 w 6268"/>
                  <a:gd name="T89" fmla="*/ 2464 h 5465"/>
                  <a:gd name="T90" fmla="*/ 5728 w 6268"/>
                  <a:gd name="T91" fmla="*/ 2631 h 5465"/>
                  <a:gd name="T92" fmla="*/ 5652 w 6268"/>
                  <a:gd name="T93" fmla="*/ 5444 h 5465"/>
                  <a:gd name="T94" fmla="*/ 614 w 6268"/>
                  <a:gd name="T95" fmla="*/ 5444 h 5465"/>
                  <a:gd name="T96" fmla="*/ 538 w 6268"/>
                  <a:gd name="T97" fmla="*/ 2612 h 5465"/>
                  <a:gd name="T98" fmla="*/ 177 w 6268"/>
                  <a:gd name="T99" fmla="*/ 2325 h 5465"/>
                  <a:gd name="T100" fmla="*/ 6 w 6268"/>
                  <a:gd name="T101" fmla="*/ 1888 h 5465"/>
                  <a:gd name="T102" fmla="*/ 970 w 6268"/>
                  <a:gd name="T103" fmla="*/ 51 h 5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268" h="5465">
                    <a:moveTo>
                      <a:pt x="1917" y="3282"/>
                    </a:moveTo>
                    <a:lnTo>
                      <a:pt x="1868" y="3288"/>
                    </a:lnTo>
                    <a:lnTo>
                      <a:pt x="1820" y="3305"/>
                    </a:lnTo>
                    <a:lnTo>
                      <a:pt x="1780" y="3332"/>
                    </a:lnTo>
                    <a:lnTo>
                      <a:pt x="1746" y="3366"/>
                    </a:lnTo>
                    <a:lnTo>
                      <a:pt x="1721" y="3406"/>
                    </a:lnTo>
                    <a:lnTo>
                      <a:pt x="1704" y="3451"/>
                    </a:lnTo>
                    <a:lnTo>
                      <a:pt x="1698" y="3503"/>
                    </a:lnTo>
                    <a:lnTo>
                      <a:pt x="1698" y="5159"/>
                    </a:lnTo>
                    <a:lnTo>
                      <a:pt x="2583" y="5159"/>
                    </a:lnTo>
                    <a:lnTo>
                      <a:pt x="2583" y="3503"/>
                    </a:lnTo>
                    <a:lnTo>
                      <a:pt x="2577" y="3451"/>
                    </a:lnTo>
                    <a:lnTo>
                      <a:pt x="2562" y="3406"/>
                    </a:lnTo>
                    <a:lnTo>
                      <a:pt x="2535" y="3364"/>
                    </a:lnTo>
                    <a:lnTo>
                      <a:pt x="2501" y="3332"/>
                    </a:lnTo>
                    <a:lnTo>
                      <a:pt x="2461" y="3305"/>
                    </a:lnTo>
                    <a:lnTo>
                      <a:pt x="2415" y="3288"/>
                    </a:lnTo>
                    <a:lnTo>
                      <a:pt x="2364" y="3282"/>
                    </a:lnTo>
                    <a:lnTo>
                      <a:pt x="1917" y="3282"/>
                    </a:lnTo>
                    <a:close/>
                    <a:moveTo>
                      <a:pt x="1645" y="2291"/>
                    </a:moveTo>
                    <a:lnTo>
                      <a:pt x="1586" y="2369"/>
                    </a:lnTo>
                    <a:lnTo>
                      <a:pt x="1521" y="2439"/>
                    </a:lnTo>
                    <a:lnTo>
                      <a:pt x="1449" y="2502"/>
                    </a:lnTo>
                    <a:lnTo>
                      <a:pt x="1369" y="2555"/>
                    </a:lnTo>
                    <a:lnTo>
                      <a:pt x="1284" y="2602"/>
                    </a:lnTo>
                    <a:lnTo>
                      <a:pt x="1194" y="2638"/>
                    </a:lnTo>
                    <a:lnTo>
                      <a:pt x="1099" y="2665"/>
                    </a:lnTo>
                    <a:lnTo>
                      <a:pt x="1000" y="2682"/>
                    </a:lnTo>
                    <a:lnTo>
                      <a:pt x="900" y="2688"/>
                    </a:lnTo>
                    <a:lnTo>
                      <a:pt x="844" y="2688"/>
                    </a:lnTo>
                    <a:lnTo>
                      <a:pt x="844" y="5159"/>
                    </a:lnTo>
                    <a:lnTo>
                      <a:pt x="1390" y="5159"/>
                    </a:lnTo>
                    <a:lnTo>
                      <a:pt x="1390" y="3503"/>
                    </a:lnTo>
                    <a:lnTo>
                      <a:pt x="1396" y="3425"/>
                    </a:lnTo>
                    <a:lnTo>
                      <a:pt x="1411" y="3351"/>
                    </a:lnTo>
                    <a:lnTo>
                      <a:pt x="1440" y="3280"/>
                    </a:lnTo>
                    <a:lnTo>
                      <a:pt x="1474" y="3216"/>
                    </a:lnTo>
                    <a:lnTo>
                      <a:pt x="1520" y="3157"/>
                    </a:lnTo>
                    <a:lnTo>
                      <a:pt x="1571" y="3106"/>
                    </a:lnTo>
                    <a:lnTo>
                      <a:pt x="1630" y="3060"/>
                    </a:lnTo>
                    <a:lnTo>
                      <a:pt x="1695" y="3024"/>
                    </a:lnTo>
                    <a:lnTo>
                      <a:pt x="1765" y="2997"/>
                    </a:lnTo>
                    <a:lnTo>
                      <a:pt x="1839" y="2982"/>
                    </a:lnTo>
                    <a:lnTo>
                      <a:pt x="1917" y="2976"/>
                    </a:lnTo>
                    <a:lnTo>
                      <a:pt x="2364" y="2976"/>
                    </a:lnTo>
                    <a:lnTo>
                      <a:pt x="2440" y="2982"/>
                    </a:lnTo>
                    <a:lnTo>
                      <a:pt x="2516" y="2999"/>
                    </a:lnTo>
                    <a:lnTo>
                      <a:pt x="2585" y="3026"/>
                    </a:lnTo>
                    <a:lnTo>
                      <a:pt x="2649" y="3062"/>
                    </a:lnTo>
                    <a:lnTo>
                      <a:pt x="2708" y="3106"/>
                    </a:lnTo>
                    <a:lnTo>
                      <a:pt x="2760" y="3157"/>
                    </a:lnTo>
                    <a:lnTo>
                      <a:pt x="2805" y="3216"/>
                    </a:lnTo>
                    <a:lnTo>
                      <a:pt x="2841" y="3280"/>
                    </a:lnTo>
                    <a:lnTo>
                      <a:pt x="2868" y="3351"/>
                    </a:lnTo>
                    <a:lnTo>
                      <a:pt x="2883" y="3425"/>
                    </a:lnTo>
                    <a:lnTo>
                      <a:pt x="2889" y="3503"/>
                    </a:lnTo>
                    <a:lnTo>
                      <a:pt x="2889" y="5159"/>
                    </a:lnTo>
                    <a:lnTo>
                      <a:pt x="5422" y="5159"/>
                    </a:lnTo>
                    <a:lnTo>
                      <a:pt x="5422" y="2688"/>
                    </a:lnTo>
                    <a:lnTo>
                      <a:pt x="5369" y="2688"/>
                    </a:lnTo>
                    <a:lnTo>
                      <a:pt x="5268" y="2682"/>
                    </a:lnTo>
                    <a:lnTo>
                      <a:pt x="5169" y="2665"/>
                    </a:lnTo>
                    <a:lnTo>
                      <a:pt x="5074" y="2638"/>
                    </a:lnTo>
                    <a:lnTo>
                      <a:pt x="4985" y="2602"/>
                    </a:lnTo>
                    <a:lnTo>
                      <a:pt x="4899" y="2555"/>
                    </a:lnTo>
                    <a:lnTo>
                      <a:pt x="4819" y="2502"/>
                    </a:lnTo>
                    <a:lnTo>
                      <a:pt x="4747" y="2439"/>
                    </a:lnTo>
                    <a:lnTo>
                      <a:pt x="4682" y="2369"/>
                    </a:lnTo>
                    <a:lnTo>
                      <a:pt x="4623" y="2291"/>
                    </a:lnTo>
                    <a:lnTo>
                      <a:pt x="4566" y="2369"/>
                    </a:lnTo>
                    <a:lnTo>
                      <a:pt x="4500" y="2439"/>
                    </a:lnTo>
                    <a:lnTo>
                      <a:pt x="4427" y="2502"/>
                    </a:lnTo>
                    <a:lnTo>
                      <a:pt x="4349" y="2555"/>
                    </a:lnTo>
                    <a:lnTo>
                      <a:pt x="4264" y="2602"/>
                    </a:lnTo>
                    <a:lnTo>
                      <a:pt x="4174" y="2638"/>
                    </a:lnTo>
                    <a:lnTo>
                      <a:pt x="4079" y="2665"/>
                    </a:lnTo>
                    <a:lnTo>
                      <a:pt x="3981" y="2682"/>
                    </a:lnTo>
                    <a:lnTo>
                      <a:pt x="3880" y="2688"/>
                    </a:lnTo>
                    <a:lnTo>
                      <a:pt x="3779" y="2682"/>
                    </a:lnTo>
                    <a:lnTo>
                      <a:pt x="3680" y="2665"/>
                    </a:lnTo>
                    <a:lnTo>
                      <a:pt x="3585" y="2638"/>
                    </a:lnTo>
                    <a:lnTo>
                      <a:pt x="3496" y="2602"/>
                    </a:lnTo>
                    <a:lnTo>
                      <a:pt x="3410" y="2555"/>
                    </a:lnTo>
                    <a:lnTo>
                      <a:pt x="3332" y="2502"/>
                    </a:lnTo>
                    <a:lnTo>
                      <a:pt x="3260" y="2439"/>
                    </a:lnTo>
                    <a:lnTo>
                      <a:pt x="3193" y="2369"/>
                    </a:lnTo>
                    <a:lnTo>
                      <a:pt x="3136" y="2291"/>
                    </a:lnTo>
                    <a:lnTo>
                      <a:pt x="3077" y="2369"/>
                    </a:lnTo>
                    <a:lnTo>
                      <a:pt x="3011" y="2439"/>
                    </a:lnTo>
                    <a:lnTo>
                      <a:pt x="2938" y="2502"/>
                    </a:lnTo>
                    <a:lnTo>
                      <a:pt x="2860" y="2555"/>
                    </a:lnTo>
                    <a:lnTo>
                      <a:pt x="2775" y="2602"/>
                    </a:lnTo>
                    <a:lnTo>
                      <a:pt x="2685" y="2638"/>
                    </a:lnTo>
                    <a:lnTo>
                      <a:pt x="2590" y="2665"/>
                    </a:lnTo>
                    <a:lnTo>
                      <a:pt x="2491" y="2682"/>
                    </a:lnTo>
                    <a:lnTo>
                      <a:pt x="2391" y="2688"/>
                    </a:lnTo>
                    <a:lnTo>
                      <a:pt x="2288" y="2682"/>
                    </a:lnTo>
                    <a:lnTo>
                      <a:pt x="2189" y="2665"/>
                    </a:lnTo>
                    <a:lnTo>
                      <a:pt x="2096" y="2638"/>
                    </a:lnTo>
                    <a:lnTo>
                      <a:pt x="2005" y="2602"/>
                    </a:lnTo>
                    <a:lnTo>
                      <a:pt x="1919" y="2555"/>
                    </a:lnTo>
                    <a:lnTo>
                      <a:pt x="1841" y="2502"/>
                    </a:lnTo>
                    <a:lnTo>
                      <a:pt x="1769" y="2439"/>
                    </a:lnTo>
                    <a:lnTo>
                      <a:pt x="1702" y="2369"/>
                    </a:lnTo>
                    <a:lnTo>
                      <a:pt x="1645" y="2291"/>
                    </a:lnTo>
                    <a:close/>
                    <a:moveTo>
                      <a:pt x="4787" y="1896"/>
                    </a:moveTo>
                    <a:lnTo>
                      <a:pt x="4806" y="1968"/>
                    </a:lnTo>
                    <a:lnTo>
                      <a:pt x="4833" y="2038"/>
                    </a:lnTo>
                    <a:lnTo>
                      <a:pt x="4869" y="2103"/>
                    </a:lnTo>
                    <a:lnTo>
                      <a:pt x="4910" y="2163"/>
                    </a:lnTo>
                    <a:lnTo>
                      <a:pt x="4960" y="2217"/>
                    </a:lnTo>
                    <a:lnTo>
                      <a:pt x="5017" y="2264"/>
                    </a:lnTo>
                    <a:lnTo>
                      <a:pt x="5078" y="2304"/>
                    </a:lnTo>
                    <a:lnTo>
                      <a:pt x="5144" y="2336"/>
                    </a:lnTo>
                    <a:lnTo>
                      <a:pt x="5217" y="2361"/>
                    </a:lnTo>
                    <a:lnTo>
                      <a:pt x="5291" y="2376"/>
                    </a:lnTo>
                    <a:lnTo>
                      <a:pt x="5369" y="2382"/>
                    </a:lnTo>
                    <a:lnTo>
                      <a:pt x="5447" y="2376"/>
                    </a:lnTo>
                    <a:lnTo>
                      <a:pt x="5523" y="2361"/>
                    </a:lnTo>
                    <a:lnTo>
                      <a:pt x="5593" y="2336"/>
                    </a:lnTo>
                    <a:lnTo>
                      <a:pt x="5660" y="2304"/>
                    </a:lnTo>
                    <a:lnTo>
                      <a:pt x="5723" y="2264"/>
                    </a:lnTo>
                    <a:lnTo>
                      <a:pt x="5778" y="2217"/>
                    </a:lnTo>
                    <a:lnTo>
                      <a:pt x="5829" y="2163"/>
                    </a:lnTo>
                    <a:lnTo>
                      <a:pt x="5871" y="2103"/>
                    </a:lnTo>
                    <a:lnTo>
                      <a:pt x="5907" y="2038"/>
                    </a:lnTo>
                    <a:lnTo>
                      <a:pt x="5934" y="1968"/>
                    </a:lnTo>
                    <a:lnTo>
                      <a:pt x="5953" y="1896"/>
                    </a:lnTo>
                    <a:lnTo>
                      <a:pt x="4787" y="1896"/>
                    </a:lnTo>
                    <a:close/>
                    <a:moveTo>
                      <a:pt x="3298" y="1894"/>
                    </a:moveTo>
                    <a:lnTo>
                      <a:pt x="3317" y="1968"/>
                    </a:lnTo>
                    <a:lnTo>
                      <a:pt x="3343" y="2036"/>
                    </a:lnTo>
                    <a:lnTo>
                      <a:pt x="3378" y="2103"/>
                    </a:lnTo>
                    <a:lnTo>
                      <a:pt x="3421" y="2162"/>
                    </a:lnTo>
                    <a:lnTo>
                      <a:pt x="3471" y="2217"/>
                    </a:lnTo>
                    <a:lnTo>
                      <a:pt x="3526" y="2264"/>
                    </a:lnTo>
                    <a:lnTo>
                      <a:pt x="3589" y="2304"/>
                    </a:lnTo>
                    <a:lnTo>
                      <a:pt x="3655" y="2336"/>
                    </a:lnTo>
                    <a:lnTo>
                      <a:pt x="3728" y="2359"/>
                    </a:lnTo>
                    <a:lnTo>
                      <a:pt x="3802" y="2374"/>
                    </a:lnTo>
                    <a:lnTo>
                      <a:pt x="3880" y="2380"/>
                    </a:lnTo>
                    <a:lnTo>
                      <a:pt x="3958" y="2374"/>
                    </a:lnTo>
                    <a:lnTo>
                      <a:pt x="4032" y="2359"/>
                    </a:lnTo>
                    <a:lnTo>
                      <a:pt x="4104" y="2336"/>
                    </a:lnTo>
                    <a:lnTo>
                      <a:pt x="4171" y="2304"/>
                    </a:lnTo>
                    <a:lnTo>
                      <a:pt x="4232" y="2264"/>
                    </a:lnTo>
                    <a:lnTo>
                      <a:pt x="4289" y="2217"/>
                    </a:lnTo>
                    <a:lnTo>
                      <a:pt x="4338" y="2162"/>
                    </a:lnTo>
                    <a:lnTo>
                      <a:pt x="4382" y="2103"/>
                    </a:lnTo>
                    <a:lnTo>
                      <a:pt x="4416" y="2036"/>
                    </a:lnTo>
                    <a:lnTo>
                      <a:pt x="4443" y="1968"/>
                    </a:lnTo>
                    <a:lnTo>
                      <a:pt x="4462" y="1894"/>
                    </a:lnTo>
                    <a:lnTo>
                      <a:pt x="3298" y="1894"/>
                    </a:lnTo>
                    <a:close/>
                    <a:moveTo>
                      <a:pt x="1807" y="1894"/>
                    </a:moveTo>
                    <a:lnTo>
                      <a:pt x="1826" y="1968"/>
                    </a:lnTo>
                    <a:lnTo>
                      <a:pt x="1852" y="2036"/>
                    </a:lnTo>
                    <a:lnTo>
                      <a:pt x="1889" y="2103"/>
                    </a:lnTo>
                    <a:lnTo>
                      <a:pt x="1930" y="2162"/>
                    </a:lnTo>
                    <a:lnTo>
                      <a:pt x="1982" y="2217"/>
                    </a:lnTo>
                    <a:lnTo>
                      <a:pt x="2037" y="2264"/>
                    </a:lnTo>
                    <a:lnTo>
                      <a:pt x="2100" y="2304"/>
                    </a:lnTo>
                    <a:lnTo>
                      <a:pt x="2166" y="2336"/>
                    </a:lnTo>
                    <a:lnTo>
                      <a:pt x="2237" y="2359"/>
                    </a:lnTo>
                    <a:lnTo>
                      <a:pt x="2313" y="2374"/>
                    </a:lnTo>
                    <a:lnTo>
                      <a:pt x="2391" y="2380"/>
                    </a:lnTo>
                    <a:lnTo>
                      <a:pt x="2469" y="2374"/>
                    </a:lnTo>
                    <a:lnTo>
                      <a:pt x="2543" y="2359"/>
                    </a:lnTo>
                    <a:lnTo>
                      <a:pt x="2615" y="2336"/>
                    </a:lnTo>
                    <a:lnTo>
                      <a:pt x="2682" y="2304"/>
                    </a:lnTo>
                    <a:lnTo>
                      <a:pt x="2742" y="2264"/>
                    </a:lnTo>
                    <a:lnTo>
                      <a:pt x="2799" y="2217"/>
                    </a:lnTo>
                    <a:lnTo>
                      <a:pt x="2849" y="2162"/>
                    </a:lnTo>
                    <a:lnTo>
                      <a:pt x="2891" y="2103"/>
                    </a:lnTo>
                    <a:lnTo>
                      <a:pt x="2927" y="2036"/>
                    </a:lnTo>
                    <a:lnTo>
                      <a:pt x="2954" y="1968"/>
                    </a:lnTo>
                    <a:lnTo>
                      <a:pt x="2971" y="1894"/>
                    </a:lnTo>
                    <a:lnTo>
                      <a:pt x="1807" y="1894"/>
                    </a:lnTo>
                    <a:close/>
                    <a:moveTo>
                      <a:pt x="318" y="1894"/>
                    </a:moveTo>
                    <a:lnTo>
                      <a:pt x="335" y="1968"/>
                    </a:lnTo>
                    <a:lnTo>
                      <a:pt x="363" y="2036"/>
                    </a:lnTo>
                    <a:lnTo>
                      <a:pt x="397" y="2103"/>
                    </a:lnTo>
                    <a:lnTo>
                      <a:pt x="441" y="2162"/>
                    </a:lnTo>
                    <a:lnTo>
                      <a:pt x="491" y="2217"/>
                    </a:lnTo>
                    <a:lnTo>
                      <a:pt x="546" y="2264"/>
                    </a:lnTo>
                    <a:lnTo>
                      <a:pt x="609" y="2304"/>
                    </a:lnTo>
                    <a:lnTo>
                      <a:pt x="675" y="2336"/>
                    </a:lnTo>
                    <a:lnTo>
                      <a:pt x="746" y="2361"/>
                    </a:lnTo>
                    <a:lnTo>
                      <a:pt x="822" y="2374"/>
                    </a:lnTo>
                    <a:lnTo>
                      <a:pt x="900" y="2380"/>
                    </a:lnTo>
                    <a:lnTo>
                      <a:pt x="978" y="2374"/>
                    </a:lnTo>
                    <a:lnTo>
                      <a:pt x="1052" y="2359"/>
                    </a:lnTo>
                    <a:lnTo>
                      <a:pt x="1124" y="2336"/>
                    </a:lnTo>
                    <a:lnTo>
                      <a:pt x="1191" y="2304"/>
                    </a:lnTo>
                    <a:lnTo>
                      <a:pt x="1253" y="2264"/>
                    </a:lnTo>
                    <a:lnTo>
                      <a:pt x="1308" y="2217"/>
                    </a:lnTo>
                    <a:lnTo>
                      <a:pt x="1358" y="2162"/>
                    </a:lnTo>
                    <a:lnTo>
                      <a:pt x="1402" y="2103"/>
                    </a:lnTo>
                    <a:lnTo>
                      <a:pt x="1438" y="2036"/>
                    </a:lnTo>
                    <a:lnTo>
                      <a:pt x="1464" y="1968"/>
                    </a:lnTo>
                    <a:lnTo>
                      <a:pt x="1482" y="1894"/>
                    </a:lnTo>
                    <a:lnTo>
                      <a:pt x="318" y="1894"/>
                    </a:lnTo>
                    <a:close/>
                    <a:moveTo>
                      <a:pt x="1175" y="308"/>
                    </a:moveTo>
                    <a:lnTo>
                      <a:pt x="447" y="1588"/>
                    </a:lnTo>
                    <a:lnTo>
                      <a:pt x="5821" y="1588"/>
                    </a:lnTo>
                    <a:lnTo>
                      <a:pt x="5093" y="308"/>
                    </a:lnTo>
                    <a:lnTo>
                      <a:pt x="1175" y="308"/>
                    </a:lnTo>
                    <a:close/>
                    <a:moveTo>
                      <a:pt x="1084" y="0"/>
                    </a:moveTo>
                    <a:lnTo>
                      <a:pt x="5182" y="0"/>
                    </a:lnTo>
                    <a:lnTo>
                      <a:pt x="5215" y="2"/>
                    </a:lnTo>
                    <a:lnTo>
                      <a:pt x="5245" y="13"/>
                    </a:lnTo>
                    <a:lnTo>
                      <a:pt x="5272" y="28"/>
                    </a:lnTo>
                    <a:lnTo>
                      <a:pt x="5297" y="51"/>
                    </a:lnTo>
                    <a:lnTo>
                      <a:pt x="5316" y="78"/>
                    </a:lnTo>
                    <a:lnTo>
                      <a:pt x="6247" y="1715"/>
                    </a:lnTo>
                    <a:lnTo>
                      <a:pt x="6259" y="1738"/>
                    </a:lnTo>
                    <a:lnTo>
                      <a:pt x="6266" y="1765"/>
                    </a:lnTo>
                    <a:lnTo>
                      <a:pt x="6268" y="1789"/>
                    </a:lnTo>
                    <a:lnTo>
                      <a:pt x="6263" y="1890"/>
                    </a:lnTo>
                    <a:lnTo>
                      <a:pt x="6247" y="1985"/>
                    </a:lnTo>
                    <a:lnTo>
                      <a:pt x="6221" y="2078"/>
                    </a:lnTo>
                    <a:lnTo>
                      <a:pt x="6187" y="2165"/>
                    </a:lnTo>
                    <a:lnTo>
                      <a:pt x="6143" y="2249"/>
                    </a:lnTo>
                    <a:lnTo>
                      <a:pt x="6090" y="2327"/>
                    </a:lnTo>
                    <a:lnTo>
                      <a:pt x="6031" y="2397"/>
                    </a:lnTo>
                    <a:lnTo>
                      <a:pt x="5964" y="2464"/>
                    </a:lnTo>
                    <a:lnTo>
                      <a:pt x="5892" y="2521"/>
                    </a:lnTo>
                    <a:lnTo>
                      <a:pt x="5812" y="2572"/>
                    </a:lnTo>
                    <a:lnTo>
                      <a:pt x="5728" y="2614"/>
                    </a:lnTo>
                    <a:lnTo>
                      <a:pt x="5728" y="2621"/>
                    </a:lnTo>
                    <a:lnTo>
                      <a:pt x="5728" y="2631"/>
                    </a:lnTo>
                    <a:lnTo>
                      <a:pt x="5728" y="5311"/>
                    </a:lnTo>
                    <a:lnTo>
                      <a:pt x="5724" y="5353"/>
                    </a:lnTo>
                    <a:lnTo>
                      <a:pt x="5707" y="5389"/>
                    </a:lnTo>
                    <a:lnTo>
                      <a:pt x="5685" y="5421"/>
                    </a:lnTo>
                    <a:lnTo>
                      <a:pt x="5652" y="5444"/>
                    </a:lnTo>
                    <a:lnTo>
                      <a:pt x="5616" y="5459"/>
                    </a:lnTo>
                    <a:lnTo>
                      <a:pt x="5576" y="5465"/>
                    </a:lnTo>
                    <a:lnTo>
                      <a:pt x="692" y="5465"/>
                    </a:lnTo>
                    <a:lnTo>
                      <a:pt x="650" y="5459"/>
                    </a:lnTo>
                    <a:lnTo>
                      <a:pt x="614" y="5444"/>
                    </a:lnTo>
                    <a:lnTo>
                      <a:pt x="584" y="5421"/>
                    </a:lnTo>
                    <a:lnTo>
                      <a:pt x="559" y="5389"/>
                    </a:lnTo>
                    <a:lnTo>
                      <a:pt x="544" y="5353"/>
                    </a:lnTo>
                    <a:lnTo>
                      <a:pt x="538" y="5311"/>
                    </a:lnTo>
                    <a:lnTo>
                      <a:pt x="538" y="2612"/>
                    </a:lnTo>
                    <a:lnTo>
                      <a:pt x="455" y="2570"/>
                    </a:lnTo>
                    <a:lnTo>
                      <a:pt x="375" y="2519"/>
                    </a:lnTo>
                    <a:lnTo>
                      <a:pt x="302" y="2460"/>
                    </a:lnTo>
                    <a:lnTo>
                      <a:pt x="236" y="2395"/>
                    </a:lnTo>
                    <a:lnTo>
                      <a:pt x="177" y="2325"/>
                    </a:lnTo>
                    <a:lnTo>
                      <a:pt x="126" y="2247"/>
                    </a:lnTo>
                    <a:lnTo>
                      <a:pt x="82" y="2163"/>
                    </a:lnTo>
                    <a:lnTo>
                      <a:pt x="48" y="2076"/>
                    </a:lnTo>
                    <a:lnTo>
                      <a:pt x="21" y="1985"/>
                    </a:lnTo>
                    <a:lnTo>
                      <a:pt x="6" y="1888"/>
                    </a:lnTo>
                    <a:lnTo>
                      <a:pt x="0" y="1789"/>
                    </a:lnTo>
                    <a:lnTo>
                      <a:pt x="6" y="1751"/>
                    </a:lnTo>
                    <a:lnTo>
                      <a:pt x="21" y="1715"/>
                    </a:lnTo>
                    <a:lnTo>
                      <a:pt x="951" y="78"/>
                    </a:lnTo>
                    <a:lnTo>
                      <a:pt x="970" y="51"/>
                    </a:lnTo>
                    <a:lnTo>
                      <a:pt x="995" y="28"/>
                    </a:lnTo>
                    <a:lnTo>
                      <a:pt x="1021" y="13"/>
                    </a:lnTo>
                    <a:lnTo>
                      <a:pt x="1052" y="2"/>
                    </a:lnTo>
                    <a:lnTo>
                      <a:pt x="108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90" name="Group 4"/>
            <p:cNvGrpSpPr>
              <a:grpSpLocks noChangeAspect="1"/>
            </p:cNvGrpSpPr>
            <p:nvPr/>
          </p:nvGrpSpPr>
          <p:grpSpPr bwMode="auto">
            <a:xfrm>
              <a:off x="1034952" y="2774445"/>
              <a:ext cx="364431" cy="342769"/>
              <a:chOff x="-264" y="1352"/>
              <a:chExt cx="572" cy="538"/>
            </a:xfrm>
            <a:solidFill>
              <a:srgbClr val="003399"/>
            </a:solidFill>
          </p:grpSpPr>
          <p:sp>
            <p:nvSpPr>
              <p:cNvPr id="91" name="Freeform 6"/>
              <p:cNvSpPr>
                <a:spLocks/>
              </p:cNvSpPr>
              <p:nvPr/>
            </p:nvSpPr>
            <p:spPr bwMode="auto">
              <a:xfrm>
                <a:off x="-186" y="1616"/>
                <a:ext cx="416" cy="274"/>
              </a:xfrm>
              <a:custGeom>
                <a:avLst/>
                <a:gdLst>
                  <a:gd name="T0" fmla="*/ 2421 w 2495"/>
                  <a:gd name="T1" fmla="*/ 2 h 1647"/>
                  <a:gd name="T2" fmla="*/ 2459 w 2495"/>
                  <a:gd name="T3" fmla="*/ 21 h 1647"/>
                  <a:gd name="T4" fmla="*/ 2485 w 2495"/>
                  <a:gd name="T5" fmla="*/ 55 h 1647"/>
                  <a:gd name="T6" fmla="*/ 2495 w 2495"/>
                  <a:gd name="T7" fmla="*/ 99 h 1647"/>
                  <a:gd name="T8" fmla="*/ 2493 w 2495"/>
                  <a:gd name="T9" fmla="*/ 1573 h 1647"/>
                  <a:gd name="T10" fmla="*/ 2474 w 2495"/>
                  <a:gd name="T11" fmla="*/ 1611 h 1647"/>
                  <a:gd name="T12" fmla="*/ 2441 w 2495"/>
                  <a:gd name="T13" fmla="*/ 1637 h 1647"/>
                  <a:gd name="T14" fmla="*/ 2399 w 2495"/>
                  <a:gd name="T15" fmla="*/ 1647 h 1647"/>
                  <a:gd name="T16" fmla="*/ 1480 w 2495"/>
                  <a:gd name="T17" fmla="*/ 1645 h 1647"/>
                  <a:gd name="T18" fmla="*/ 1441 w 2495"/>
                  <a:gd name="T19" fmla="*/ 1626 h 1647"/>
                  <a:gd name="T20" fmla="*/ 1414 w 2495"/>
                  <a:gd name="T21" fmla="*/ 1593 h 1647"/>
                  <a:gd name="T22" fmla="*/ 1405 w 2495"/>
                  <a:gd name="T23" fmla="*/ 1552 h 1647"/>
                  <a:gd name="T24" fmla="*/ 1091 w 2495"/>
                  <a:gd name="T25" fmla="*/ 1000 h 1647"/>
                  <a:gd name="T26" fmla="*/ 1088 w 2495"/>
                  <a:gd name="T27" fmla="*/ 1573 h 1647"/>
                  <a:gd name="T28" fmla="*/ 1069 w 2495"/>
                  <a:gd name="T29" fmla="*/ 1611 h 1647"/>
                  <a:gd name="T30" fmla="*/ 1037 w 2495"/>
                  <a:gd name="T31" fmla="*/ 1637 h 1647"/>
                  <a:gd name="T32" fmla="*/ 996 w 2495"/>
                  <a:gd name="T33" fmla="*/ 1647 h 1647"/>
                  <a:gd name="T34" fmla="*/ 73 w 2495"/>
                  <a:gd name="T35" fmla="*/ 1645 h 1647"/>
                  <a:gd name="T36" fmla="*/ 36 w 2495"/>
                  <a:gd name="T37" fmla="*/ 1626 h 1647"/>
                  <a:gd name="T38" fmla="*/ 10 w 2495"/>
                  <a:gd name="T39" fmla="*/ 1593 h 1647"/>
                  <a:gd name="T40" fmla="*/ 0 w 2495"/>
                  <a:gd name="T41" fmla="*/ 1552 h 1647"/>
                  <a:gd name="T42" fmla="*/ 3 w 2495"/>
                  <a:gd name="T43" fmla="*/ 123 h 1647"/>
                  <a:gd name="T44" fmla="*/ 21 w 2495"/>
                  <a:gd name="T45" fmla="*/ 84 h 1647"/>
                  <a:gd name="T46" fmla="*/ 54 w 2495"/>
                  <a:gd name="T47" fmla="*/ 58 h 1647"/>
                  <a:gd name="T48" fmla="*/ 95 w 2495"/>
                  <a:gd name="T49" fmla="*/ 48 h 1647"/>
                  <a:gd name="T50" fmla="*/ 139 w 2495"/>
                  <a:gd name="T51" fmla="*/ 58 h 1647"/>
                  <a:gd name="T52" fmla="*/ 173 w 2495"/>
                  <a:gd name="T53" fmla="*/ 84 h 1647"/>
                  <a:gd name="T54" fmla="*/ 192 w 2495"/>
                  <a:gd name="T55" fmla="*/ 123 h 1647"/>
                  <a:gd name="T56" fmla="*/ 195 w 2495"/>
                  <a:gd name="T57" fmla="*/ 1452 h 1647"/>
                  <a:gd name="T58" fmla="*/ 895 w 2495"/>
                  <a:gd name="T59" fmla="*/ 900 h 1647"/>
                  <a:gd name="T60" fmla="*/ 905 w 2495"/>
                  <a:gd name="T61" fmla="*/ 858 h 1647"/>
                  <a:gd name="T62" fmla="*/ 932 w 2495"/>
                  <a:gd name="T63" fmla="*/ 825 h 1647"/>
                  <a:gd name="T64" fmla="*/ 973 w 2495"/>
                  <a:gd name="T65" fmla="*/ 806 h 1647"/>
                  <a:gd name="T66" fmla="*/ 1503 w 2495"/>
                  <a:gd name="T67" fmla="*/ 803 h 1647"/>
                  <a:gd name="T68" fmla="*/ 1545 w 2495"/>
                  <a:gd name="T69" fmla="*/ 813 h 1647"/>
                  <a:gd name="T70" fmla="*/ 1577 w 2495"/>
                  <a:gd name="T71" fmla="*/ 840 h 1647"/>
                  <a:gd name="T72" fmla="*/ 1596 w 2495"/>
                  <a:gd name="T73" fmla="*/ 878 h 1647"/>
                  <a:gd name="T74" fmla="*/ 1598 w 2495"/>
                  <a:gd name="T75" fmla="*/ 1452 h 1647"/>
                  <a:gd name="T76" fmla="*/ 2301 w 2495"/>
                  <a:gd name="T77" fmla="*/ 99 h 1647"/>
                  <a:gd name="T78" fmla="*/ 2310 w 2495"/>
                  <a:gd name="T79" fmla="*/ 55 h 1647"/>
                  <a:gd name="T80" fmla="*/ 2338 w 2495"/>
                  <a:gd name="T81" fmla="*/ 21 h 1647"/>
                  <a:gd name="T82" fmla="*/ 2376 w 2495"/>
                  <a:gd name="T83" fmla="*/ 2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5" h="1647">
                    <a:moveTo>
                      <a:pt x="2399" y="0"/>
                    </a:moveTo>
                    <a:lnTo>
                      <a:pt x="2421" y="2"/>
                    </a:lnTo>
                    <a:lnTo>
                      <a:pt x="2441" y="10"/>
                    </a:lnTo>
                    <a:lnTo>
                      <a:pt x="2459" y="21"/>
                    </a:lnTo>
                    <a:lnTo>
                      <a:pt x="2474" y="37"/>
                    </a:lnTo>
                    <a:lnTo>
                      <a:pt x="2485" y="55"/>
                    </a:lnTo>
                    <a:lnTo>
                      <a:pt x="2493" y="76"/>
                    </a:lnTo>
                    <a:lnTo>
                      <a:pt x="2495" y="99"/>
                    </a:lnTo>
                    <a:lnTo>
                      <a:pt x="2495" y="1552"/>
                    </a:lnTo>
                    <a:lnTo>
                      <a:pt x="2493" y="1573"/>
                    </a:lnTo>
                    <a:lnTo>
                      <a:pt x="2485" y="1593"/>
                    </a:lnTo>
                    <a:lnTo>
                      <a:pt x="2474" y="1611"/>
                    </a:lnTo>
                    <a:lnTo>
                      <a:pt x="2459" y="1626"/>
                    </a:lnTo>
                    <a:lnTo>
                      <a:pt x="2441" y="1637"/>
                    </a:lnTo>
                    <a:lnTo>
                      <a:pt x="2421" y="1645"/>
                    </a:lnTo>
                    <a:lnTo>
                      <a:pt x="2399" y="1647"/>
                    </a:lnTo>
                    <a:lnTo>
                      <a:pt x="1503" y="1647"/>
                    </a:lnTo>
                    <a:lnTo>
                      <a:pt x="1480" y="1645"/>
                    </a:lnTo>
                    <a:lnTo>
                      <a:pt x="1459" y="1637"/>
                    </a:lnTo>
                    <a:lnTo>
                      <a:pt x="1441" y="1626"/>
                    </a:lnTo>
                    <a:lnTo>
                      <a:pt x="1426" y="1611"/>
                    </a:lnTo>
                    <a:lnTo>
                      <a:pt x="1414" y="1593"/>
                    </a:lnTo>
                    <a:lnTo>
                      <a:pt x="1407" y="1573"/>
                    </a:lnTo>
                    <a:lnTo>
                      <a:pt x="1405" y="1552"/>
                    </a:lnTo>
                    <a:lnTo>
                      <a:pt x="1405" y="1000"/>
                    </a:lnTo>
                    <a:lnTo>
                      <a:pt x="1091" y="1000"/>
                    </a:lnTo>
                    <a:lnTo>
                      <a:pt x="1091" y="1552"/>
                    </a:lnTo>
                    <a:lnTo>
                      <a:pt x="1088" y="1573"/>
                    </a:lnTo>
                    <a:lnTo>
                      <a:pt x="1081" y="1593"/>
                    </a:lnTo>
                    <a:lnTo>
                      <a:pt x="1069" y="1611"/>
                    </a:lnTo>
                    <a:lnTo>
                      <a:pt x="1055" y="1626"/>
                    </a:lnTo>
                    <a:lnTo>
                      <a:pt x="1037" y="1637"/>
                    </a:lnTo>
                    <a:lnTo>
                      <a:pt x="1017" y="1645"/>
                    </a:lnTo>
                    <a:lnTo>
                      <a:pt x="996" y="1647"/>
                    </a:lnTo>
                    <a:lnTo>
                      <a:pt x="95" y="1647"/>
                    </a:lnTo>
                    <a:lnTo>
                      <a:pt x="73" y="1645"/>
                    </a:lnTo>
                    <a:lnTo>
                      <a:pt x="54" y="1637"/>
                    </a:lnTo>
                    <a:lnTo>
                      <a:pt x="36" y="1626"/>
                    </a:lnTo>
                    <a:lnTo>
                      <a:pt x="21" y="1611"/>
                    </a:lnTo>
                    <a:lnTo>
                      <a:pt x="10" y="1593"/>
                    </a:lnTo>
                    <a:lnTo>
                      <a:pt x="3" y="1573"/>
                    </a:lnTo>
                    <a:lnTo>
                      <a:pt x="0" y="1552"/>
                    </a:lnTo>
                    <a:lnTo>
                      <a:pt x="0" y="144"/>
                    </a:lnTo>
                    <a:lnTo>
                      <a:pt x="3" y="123"/>
                    </a:lnTo>
                    <a:lnTo>
                      <a:pt x="10" y="102"/>
                    </a:lnTo>
                    <a:lnTo>
                      <a:pt x="21" y="84"/>
                    </a:lnTo>
                    <a:lnTo>
                      <a:pt x="36" y="69"/>
                    </a:lnTo>
                    <a:lnTo>
                      <a:pt x="54" y="58"/>
                    </a:lnTo>
                    <a:lnTo>
                      <a:pt x="73" y="51"/>
                    </a:lnTo>
                    <a:lnTo>
                      <a:pt x="95" y="48"/>
                    </a:lnTo>
                    <a:lnTo>
                      <a:pt x="119" y="51"/>
                    </a:lnTo>
                    <a:lnTo>
                      <a:pt x="139" y="58"/>
                    </a:lnTo>
                    <a:lnTo>
                      <a:pt x="158" y="69"/>
                    </a:lnTo>
                    <a:lnTo>
                      <a:pt x="173" y="84"/>
                    </a:lnTo>
                    <a:lnTo>
                      <a:pt x="184" y="102"/>
                    </a:lnTo>
                    <a:lnTo>
                      <a:pt x="192" y="123"/>
                    </a:lnTo>
                    <a:lnTo>
                      <a:pt x="195" y="144"/>
                    </a:lnTo>
                    <a:lnTo>
                      <a:pt x="195" y="1452"/>
                    </a:lnTo>
                    <a:lnTo>
                      <a:pt x="895" y="1452"/>
                    </a:lnTo>
                    <a:lnTo>
                      <a:pt x="895" y="900"/>
                    </a:lnTo>
                    <a:lnTo>
                      <a:pt x="898" y="878"/>
                    </a:lnTo>
                    <a:lnTo>
                      <a:pt x="905" y="858"/>
                    </a:lnTo>
                    <a:lnTo>
                      <a:pt x="917" y="840"/>
                    </a:lnTo>
                    <a:lnTo>
                      <a:pt x="932" y="825"/>
                    </a:lnTo>
                    <a:lnTo>
                      <a:pt x="951" y="813"/>
                    </a:lnTo>
                    <a:lnTo>
                      <a:pt x="973" y="806"/>
                    </a:lnTo>
                    <a:lnTo>
                      <a:pt x="996" y="803"/>
                    </a:lnTo>
                    <a:lnTo>
                      <a:pt x="1503" y="803"/>
                    </a:lnTo>
                    <a:lnTo>
                      <a:pt x="1525" y="806"/>
                    </a:lnTo>
                    <a:lnTo>
                      <a:pt x="1545" y="813"/>
                    </a:lnTo>
                    <a:lnTo>
                      <a:pt x="1563" y="825"/>
                    </a:lnTo>
                    <a:lnTo>
                      <a:pt x="1577" y="840"/>
                    </a:lnTo>
                    <a:lnTo>
                      <a:pt x="1589" y="858"/>
                    </a:lnTo>
                    <a:lnTo>
                      <a:pt x="1596" y="878"/>
                    </a:lnTo>
                    <a:lnTo>
                      <a:pt x="1598" y="900"/>
                    </a:lnTo>
                    <a:lnTo>
                      <a:pt x="1598" y="1452"/>
                    </a:lnTo>
                    <a:lnTo>
                      <a:pt x="2301" y="1452"/>
                    </a:lnTo>
                    <a:lnTo>
                      <a:pt x="2301" y="99"/>
                    </a:lnTo>
                    <a:lnTo>
                      <a:pt x="2303" y="76"/>
                    </a:lnTo>
                    <a:lnTo>
                      <a:pt x="2310" y="55"/>
                    </a:lnTo>
                    <a:lnTo>
                      <a:pt x="2322" y="37"/>
                    </a:lnTo>
                    <a:lnTo>
                      <a:pt x="2338" y="21"/>
                    </a:lnTo>
                    <a:lnTo>
                      <a:pt x="2355" y="10"/>
                    </a:lnTo>
                    <a:lnTo>
                      <a:pt x="2376" y="2"/>
                    </a:lnTo>
                    <a:lnTo>
                      <a:pt x="23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2" name="Freeform 7"/>
              <p:cNvSpPr>
                <a:spLocks/>
              </p:cNvSpPr>
              <p:nvPr/>
            </p:nvSpPr>
            <p:spPr bwMode="auto">
              <a:xfrm>
                <a:off x="-264" y="1352"/>
                <a:ext cx="572" cy="304"/>
              </a:xfrm>
              <a:custGeom>
                <a:avLst/>
                <a:gdLst>
                  <a:gd name="T0" fmla="*/ 1719 w 3434"/>
                  <a:gd name="T1" fmla="*/ 0 h 1825"/>
                  <a:gd name="T2" fmla="*/ 1736 w 3434"/>
                  <a:gd name="T3" fmla="*/ 2 h 1825"/>
                  <a:gd name="T4" fmla="*/ 1753 w 3434"/>
                  <a:gd name="T5" fmla="*/ 7 h 1825"/>
                  <a:gd name="T6" fmla="*/ 1770 w 3434"/>
                  <a:gd name="T7" fmla="*/ 16 h 1825"/>
                  <a:gd name="T8" fmla="*/ 1785 w 3434"/>
                  <a:gd name="T9" fmla="*/ 30 h 1825"/>
                  <a:gd name="T10" fmla="*/ 2430 w 3434"/>
                  <a:gd name="T11" fmla="*/ 678 h 1825"/>
                  <a:gd name="T12" fmla="*/ 2430 w 3434"/>
                  <a:gd name="T13" fmla="*/ 340 h 1825"/>
                  <a:gd name="T14" fmla="*/ 2432 w 3434"/>
                  <a:gd name="T15" fmla="*/ 317 h 1825"/>
                  <a:gd name="T16" fmla="*/ 2439 w 3434"/>
                  <a:gd name="T17" fmla="*/ 296 h 1825"/>
                  <a:gd name="T18" fmla="*/ 2451 w 3434"/>
                  <a:gd name="T19" fmla="*/ 277 h 1825"/>
                  <a:gd name="T20" fmla="*/ 2465 w 3434"/>
                  <a:gd name="T21" fmla="*/ 262 h 1825"/>
                  <a:gd name="T22" fmla="*/ 2483 w 3434"/>
                  <a:gd name="T23" fmla="*/ 251 h 1825"/>
                  <a:gd name="T24" fmla="*/ 2503 w 3434"/>
                  <a:gd name="T25" fmla="*/ 244 h 1825"/>
                  <a:gd name="T26" fmla="*/ 2525 w 3434"/>
                  <a:gd name="T27" fmla="*/ 240 h 1825"/>
                  <a:gd name="T28" fmla="*/ 2548 w 3434"/>
                  <a:gd name="T29" fmla="*/ 244 h 1825"/>
                  <a:gd name="T30" fmla="*/ 2569 w 3434"/>
                  <a:gd name="T31" fmla="*/ 251 h 1825"/>
                  <a:gd name="T32" fmla="*/ 2588 w 3434"/>
                  <a:gd name="T33" fmla="*/ 262 h 1825"/>
                  <a:gd name="T34" fmla="*/ 2604 w 3434"/>
                  <a:gd name="T35" fmla="*/ 277 h 1825"/>
                  <a:gd name="T36" fmla="*/ 2615 w 3434"/>
                  <a:gd name="T37" fmla="*/ 296 h 1825"/>
                  <a:gd name="T38" fmla="*/ 2623 w 3434"/>
                  <a:gd name="T39" fmla="*/ 317 h 1825"/>
                  <a:gd name="T40" fmla="*/ 2626 w 3434"/>
                  <a:gd name="T41" fmla="*/ 340 h 1825"/>
                  <a:gd name="T42" fmla="*/ 2626 w 3434"/>
                  <a:gd name="T43" fmla="*/ 874 h 1825"/>
                  <a:gd name="T44" fmla="*/ 3407 w 3434"/>
                  <a:gd name="T45" fmla="*/ 1659 h 1825"/>
                  <a:gd name="T46" fmla="*/ 3421 w 3434"/>
                  <a:gd name="T47" fmla="*/ 1678 h 1825"/>
                  <a:gd name="T48" fmla="*/ 3430 w 3434"/>
                  <a:gd name="T49" fmla="*/ 1697 h 1825"/>
                  <a:gd name="T50" fmla="*/ 3434 w 3434"/>
                  <a:gd name="T51" fmla="*/ 1719 h 1825"/>
                  <a:gd name="T52" fmla="*/ 3434 w 3434"/>
                  <a:gd name="T53" fmla="*/ 1741 h 1825"/>
                  <a:gd name="T54" fmla="*/ 3430 w 3434"/>
                  <a:gd name="T55" fmla="*/ 1763 h 1825"/>
                  <a:gd name="T56" fmla="*/ 3420 w 3434"/>
                  <a:gd name="T57" fmla="*/ 1782 h 1825"/>
                  <a:gd name="T58" fmla="*/ 3407 w 3434"/>
                  <a:gd name="T59" fmla="*/ 1800 h 1825"/>
                  <a:gd name="T60" fmla="*/ 3391 w 3434"/>
                  <a:gd name="T61" fmla="*/ 1811 h 1825"/>
                  <a:gd name="T62" fmla="*/ 3374 w 3434"/>
                  <a:gd name="T63" fmla="*/ 1819 h 1825"/>
                  <a:gd name="T64" fmla="*/ 3357 w 3434"/>
                  <a:gd name="T65" fmla="*/ 1823 h 1825"/>
                  <a:gd name="T66" fmla="*/ 3337 w 3434"/>
                  <a:gd name="T67" fmla="*/ 1825 h 1825"/>
                  <a:gd name="T68" fmla="*/ 3315 w 3434"/>
                  <a:gd name="T69" fmla="*/ 1823 h 1825"/>
                  <a:gd name="T70" fmla="*/ 3296 w 3434"/>
                  <a:gd name="T71" fmla="*/ 1819 h 1825"/>
                  <a:gd name="T72" fmla="*/ 3280 w 3434"/>
                  <a:gd name="T73" fmla="*/ 1811 h 1825"/>
                  <a:gd name="T74" fmla="*/ 3266 w 3434"/>
                  <a:gd name="T75" fmla="*/ 1800 h 1825"/>
                  <a:gd name="T76" fmla="*/ 1719 w 3434"/>
                  <a:gd name="T77" fmla="*/ 237 h 1825"/>
                  <a:gd name="T78" fmla="*/ 167 w 3434"/>
                  <a:gd name="T79" fmla="*/ 1785 h 1825"/>
                  <a:gd name="T80" fmla="*/ 152 w 3434"/>
                  <a:gd name="T81" fmla="*/ 1798 h 1825"/>
                  <a:gd name="T82" fmla="*/ 134 w 3434"/>
                  <a:gd name="T83" fmla="*/ 1807 h 1825"/>
                  <a:gd name="T84" fmla="*/ 116 w 3434"/>
                  <a:gd name="T85" fmla="*/ 1813 h 1825"/>
                  <a:gd name="T86" fmla="*/ 97 w 3434"/>
                  <a:gd name="T87" fmla="*/ 1815 h 1825"/>
                  <a:gd name="T88" fmla="*/ 79 w 3434"/>
                  <a:gd name="T89" fmla="*/ 1814 h 1825"/>
                  <a:gd name="T90" fmla="*/ 61 w 3434"/>
                  <a:gd name="T91" fmla="*/ 1808 h 1825"/>
                  <a:gd name="T92" fmla="*/ 45 w 3434"/>
                  <a:gd name="T93" fmla="*/ 1799 h 1825"/>
                  <a:gd name="T94" fmla="*/ 30 w 3434"/>
                  <a:gd name="T95" fmla="*/ 1785 h 1825"/>
                  <a:gd name="T96" fmla="*/ 17 w 3434"/>
                  <a:gd name="T97" fmla="*/ 1771 h 1825"/>
                  <a:gd name="T98" fmla="*/ 7 w 3434"/>
                  <a:gd name="T99" fmla="*/ 1754 h 1825"/>
                  <a:gd name="T100" fmla="*/ 2 w 3434"/>
                  <a:gd name="T101" fmla="*/ 1736 h 1825"/>
                  <a:gd name="T102" fmla="*/ 0 w 3434"/>
                  <a:gd name="T103" fmla="*/ 1718 h 1825"/>
                  <a:gd name="T104" fmla="*/ 0 w 3434"/>
                  <a:gd name="T105" fmla="*/ 1717 h 1825"/>
                  <a:gd name="T106" fmla="*/ 2 w 3434"/>
                  <a:gd name="T107" fmla="*/ 1700 h 1825"/>
                  <a:gd name="T108" fmla="*/ 7 w 3434"/>
                  <a:gd name="T109" fmla="*/ 1681 h 1825"/>
                  <a:gd name="T110" fmla="*/ 17 w 3434"/>
                  <a:gd name="T111" fmla="*/ 1664 h 1825"/>
                  <a:gd name="T112" fmla="*/ 30 w 3434"/>
                  <a:gd name="T113" fmla="*/ 1648 h 1825"/>
                  <a:gd name="T114" fmla="*/ 1648 w 3434"/>
                  <a:gd name="T115" fmla="*/ 30 h 1825"/>
                  <a:gd name="T116" fmla="*/ 1664 w 3434"/>
                  <a:gd name="T117" fmla="*/ 17 h 1825"/>
                  <a:gd name="T118" fmla="*/ 1681 w 3434"/>
                  <a:gd name="T119" fmla="*/ 7 h 1825"/>
                  <a:gd name="T120" fmla="*/ 1699 w 3434"/>
                  <a:gd name="T121" fmla="*/ 2 h 1825"/>
                  <a:gd name="T122" fmla="*/ 1719 w 3434"/>
                  <a:gd name="T123" fmla="*/ 0 h 1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34" h="1825">
                    <a:moveTo>
                      <a:pt x="1719" y="0"/>
                    </a:moveTo>
                    <a:lnTo>
                      <a:pt x="1736" y="2"/>
                    </a:lnTo>
                    <a:lnTo>
                      <a:pt x="1753" y="7"/>
                    </a:lnTo>
                    <a:lnTo>
                      <a:pt x="1770" y="16"/>
                    </a:lnTo>
                    <a:lnTo>
                      <a:pt x="1785" y="30"/>
                    </a:lnTo>
                    <a:lnTo>
                      <a:pt x="2430" y="678"/>
                    </a:lnTo>
                    <a:lnTo>
                      <a:pt x="2430" y="340"/>
                    </a:lnTo>
                    <a:lnTo>
                      <a:pt x="2432" y="317"/>
                    </a:lnTo>
                    <a:lnTo>
                      <a:pt x="2439" y="296"/>
                    </a:lnTo>
                    <a:lnTo>
                      <a:pt x="2451" y="277"/>
                    </a:lnTo>
                    <a:lnTo>
                      <a:pt x="2465" y="262"/>
                    </a:lnTo>
                    <a:lnTo>
                      <a:pt x="2483" y="251"/>
                    </a:lnTo>
                    <a:lnTo>
                      <a:pt x="2503" y="244"/>
                    </a:lnTo>
                    <a:lnTo>
                      <a:pt x="2525" y="240"/>
                    </a:lnTo>
                    <a:lnTo>
                      <a:pt x="2548" y="244"/>
                    </a:lnTo>
                    <a:lnTo>
                      <a:pt x="2569" y="251"/>
                    </a:lnTo>
                    <a:lnTo>
                      <a:pt x="2588" y="262"/>
                    </a:lnTo>
                    <a:lnTo>
                      <a:pt x="2604" y="277"/>
                    </a:lnTo>
                    <a:lnTo>
                      <a:pt x="2615" y="296"/>
                    </a:lnTo>
                    <a:lnTo>
                      <a:pt x="2623" y="317"/>
                    </a:lnTo>
                    <a:lnTo>
                      <a:pt x="2626" y="340"/>
                    </a:lnTo>
                    <a:lnTo>
                      <a:pt x="2626" y="874"/>
                    </a:lnTo>
                    <a:lnTo>
                      <a:pt x="3407" y="1659"/>
                    </a:lnTo>
                    <a:lnTo>
                      <a:pt x="3421" y="1678"/>
                    </a:lnTo>
                    <a:lnTo>
                      <a:pt x="3430" y="1697"/>
                    </a:lnTo>
                    <a:lnTo>
                      <a:pt x="3434" y="1719"/>
                    </a:lnTo>
                    <a:lnTo>
                      <a:pt x="3434" y="1741"/>
                    </a:lnTo>
                    <a:lnTo>
                      <a:pt x="3430" y="1763"/>
                    </a:lnTo>
                    <a:lnTo>
                      <a:pt x="3420" y="1782"/>
                    </a:lnTo>
                    <a:lnTo>
                      <a:pt x="3407" y="1800"/>
                    </a:lnTo>
                    <a:lnTo>
                      <a:pt x="3391" y="1811"/>
                    </a:lnTo>
                    <a:lnTo>
                      <a:pt x="3374" y="1819"/>
                    </a:lnTo>
                    <a:lnTo>
                      <a:pt x="3357" y="1823"/>
                    </a:lnTo>
                    <a:lnTo>
                      <a:pt x="3337" y="1825"/>
                    </a:lnTo>
                    <a:lnTo>
                      <a:pt x="3315" y="1823"/>
                    </a:lnTo>
                    <a:lnTo>
                      <a:pt x="3296" y="1819"/>
                    </a:lnTo>
                    <a:lnTo>
                      <a:pt x="3280" y="1811"/>
                    </a:lnTo>
                    <a:lnTo>
                      <a:pt x="3266" y="1800"/>
                    </a:lnTo>
                    <a:lnTo>
                      <a:pt x="1719" y="237"/>
                    </a:lnTo>
                    <a:lnTo>
                      <a:pt x="167" y="1785"/>
                    </a:lnTo>
                    <a:lnTo>
                      <a:pt x="152" y="1798"/>
                    </a:lnTo>
                    <a:lnTo>
                      <a:pt x="134" y="1807"/>
                    </a:lnTo>
                    <a:lnTo>
                      <a:pt x="116" y="1813"/>
                    </a:lnTo>
                    <a:lnTo>
                      <a:pt x="97" y="1815"/>
                    </a:lnTo>
                    <a:lnTo>
                      <a:pt x="79" y="1814"/>
                    </a:lnTo>
                    <a:lnTo>
                      <a:pt x="61" y="1808"/>
                    </a:lnTo>
                    <a:lnTo>
                      <a:pt x="45" y="1799"/>
                    </a:lnTo>
                    <a:lnTo>
                      <a:pt x="30" y="1785"/>
                    </a:lnTo>
                    <a:lnTo>
                      <a:pt x="17" y="1771"/>
                    </a:lnTo>
                    <a:lnTo>
                      <a:pt x="7" y="1754"/>
                    </a:lnTo>
                    <a:lnTo>
                      <a:pt x="2" y="1736"/>
                    </a:lnTo>
                    <a:lnTo>
                      <a:pt x="0" y="1718"/>
                    </a:lnTo>
                    <a:lnTo>
                      <a:pt x="0" y="1717"/>
                    </a:lnTo>
                    <a:lnTo>
                      <a:pt x="2" y="1700"/>
                    </a:lnTo>
                    <a:lnTo>
                      <a:pt x="7" y="1681"/>
                    </a:lnTo>
                    <a:lnTo>
                      <a:pt x="17" y="1664"/>
                    </a:lnTo>
                    <a:lnTo>
                      <a:pt x="30" y="1648"/>
                    </a:lnTo>
                    <a:lnTo>
                      <a:pt x="1648" y="30"/>
                    </a:lnTo>
                    <a:lnTo>
                      <a:pt x="1664" y="17"/>
                    </a:lnTo>
                    <a:lnTo>
                      <a:pt x="1681" y="7"/>
                    </a:lnTo>
                    <a:lnTo>
                      <a:pt x="1699" y="2"/>
                    </a:lnTo>
                    <a:lnTo>
                      <a:pt x="17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00415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</p:childTnLst>
        </p:cTn>
      </p:par>
    </p:tnLst>
    <p:bldLst>
      <p:bldP spid="45" grpId="0"/>
      <p:bldP spid="74" grpId="0"/>
      <p:bldP spid="74" grpId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endereço comercial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P7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Onde funciona o seu negócio? (EST-RU)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2754193"/>
              </p:ext>
            </p:extLst>
          </p:nvPr>
        </p:nvGraphicFramePr>
        <p:xfrm>
          <a:off x="6350190" y="1793068"/>
          <a:ext cx="2844945" cy="280820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702052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702052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702052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702052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2981960"/>
              </p:ext>
            </p:extLst>
          </p:nvPr>
        </p:nvGraphicFramePr>
        <p:xfrm>
          <a:off x="6332908" y="1285915"/>
          <a:ext cx="2833915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5205984"/>
              </p:ext>
            </p:extLst>
          </p:nvPr>
        </p:nvGraphicFramePr>
        <p:xfrm>
          <a:off x="6350190" y="4678213"/>
          <a:ext cx="2833915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5" name="CaixaDeTexto 34"/>
          <p:cNvSpPr txBox="1"/>
          <p:nvPr/>
        </p:nvSpPr>
        <p:spPr>
          <a:xfrm>
            <a:off x="5355231" y="4721086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bg2">
                    <a:lumMod val="50000"/>
                  </a:schemeClr>
                </a:solidFill>
              </a:rPr>
              <a:t>base:</a:t>
            </a:r>
          </a:p>
        </p:txBody>
      </p:sp>
      <p:grpSp>
        <p:nvGrpSpPr>
          <p:cNvPr id="36" name="+ informações"/>
          <p:cNvGrpSpPr/>
          <p:nvPr/>
        </p:nvGrpSpPr>
        <p:grpSpPr>
          <a:xfrm>
            <a:off x="10668762" y="5593916"/>
            <a:ext cx="1402473" cy="346249"/>
            <a:chOff x="7300120" y="5125288"/>
            <a:chExt cx="1748287" cy="431624"/>
          </a:xfrm>
        </p:grpSpPr>
        <p:sp>
          <p:nvSpPr>
            <p:cNvPr id="3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4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57" name="Tabela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6726517"/>
              </p:ext>
            </p:extLst>
          </p:nvPr>
        </p:nvGraphicFramePr>
        <p:xfrm>
          <a:off x="2591443" y="1732229"/>
          <a:ext cx="3657393" cy="28690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57393">
                  <a:extLst>
                    <a:ext uri="{9D8B030D-6E8A-4147-A177-3AD203B41FA5}">
                      <a16:colId xmlns="" xmlns:a16="http://schemas.microsoft.com/office/drawing/2014/main" val="3047009264"/>
                    </a:ext>
                  </a:extLst>
                </a:gridCol>
              </a:tblGrid>
              <a:tr h="715639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um estabelecimento comercial/industrial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16933582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casa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48765642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 lugar de funcionamento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49391818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feira ou Shopping popular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83430098"/>
                  </a:ext>
                </a:extLst>
              </a:tr>
            </a:tbl>
          </a:graphicData>
        </a:graphic>
      </p:graphicFrame>
      <p:grpSp>
        <p:nvGrpSpPr>
          <p:cNvPr id="58" name="Grupo 2"/>
          <p:cNvGrpSpPr/>
          <p:nvPr/>
        </p:nvGrpSpPr>
        <p:grpSpPr>
          <a:xfrm>
            <a:off x="2568404" y="1867400"/>
            <a:ext cx="531248" cy="2613768"/>
            <a:chOff x="1034952" y="2338620"/>
            <a:chExt cx="364431" cy="1793019"/>
          </a:xfrm>
        </p:grpSpPr>
        <p:grpSp>
          <p:nvGrpSpPr>
            <p:cNvPr id="59" name="Agrupar 58"/>
            <p:cNvGrpSpPr/>
            <p:nvPr/>
          </p:nvGrpSpPr>
          <p:grpSpPr>
            <a:xfrm>
              <a:off x="1052563" y="3802433"/>
              <a:ext cx="329208" cy="329206"/>
              <a:chOff x="1598099" y="2773062"/>
              <a:chExt cx="376089" cy="376089"/>
            </a:xfrm>
          </p:grpSpPr>
          <p:sp>
            <p:nvSpPr>
              <p:cNvPr id="66" name="Freeform 39"/>
              <p:cNvSpPr>
                <a:spLocks noEditPoints="1"/>
              </p:cNvSpPr>
              <p:nvPr/>
            </p:nvSpPr>
            <p:spPr bwMode="auto">
              <a:xfrm>
                <a:off x="1662756" y="3020824"/>
                <a:ext cx="246776" cy="63580"/>
              </a:xfrm>
              <a:custGeom>
                <a:avLst/>
                <a:gdLst>
                  <a:gd name="T0" fmla="*/ 2048 w 2288"/>
                  <a:gd name="T1" fmla="*/ 157 h 597"/>
                  <a:gd name="T2" fmla="*/ 2090 w 2288"/>
                  <a:gd name="T3" fmla="*/ 238 h 597"/>
                  <a:gd name="T4" fmla="*/ 2171 w 2288"/>
                  <a:gd name="T5" fmla="*/ 198 h 597"/>
                  <a:gd name="T6" fmla="*/ 2130 w 2288"/>
                  <a:gd name="T7" fmla="*/ 116 h 597"/>
                  <a:gd name="T8" fmla="*/ 1575 w 2288"/>
                  <a:gd name="T9" fmla="*/ 139 h 597"/>
                  <a:gd name="T10" fmla="*/ 1589 w 2288"/>
                  <a:gd name="T11" fmla="*/ 229 h 597"/>
                  <a:gd name="T12" fmla="*/ 1678 w 2288"/>
                  <a:gd name="T13" fmla="*/ 215 h 597"/>
                  <a:gd name="T14" fmla="*/ 1664 w 2288"/>
                  <a:gd name="T15" fmla="*/ 126 h 597"/>
                  <a:gd name="T16" fmla="*/ 1106 w 2288"/>
                  <a:gd name="T17" fmla="*/ 126 h 597"/>
                  <a:gd name="T18" fmla="*/ 1092 w 2288"/>
                  <a:gd name="T19" fmla="*/ 215 h 597"/>
                  <a:gd name="T20" fmla="*/ 1182 w 2288"/>
                  <a:gd name="T21" fmla="*/ 229 h 597"/>
                  <a:gd name="T22" fmla="*/ 1195 w 2288"/>
                  <a:gd name="T23" fmla="*/ 139 h 597"/>
                  <a:gd name="T24" fmla="*/ 640 w 2288"/>
                  <a:gd name="T25" fmla="*/ 116 h 597"/>
                  <a:gd name="T26" fmla="*/ 600 w 2288"/>
                  <a:gd name="T27" fmla="*/ 198 h 597"/>
                  <a:gd name="T28" fmla="*/ 681 w 2288"/>
                  <a:gd name="T29" fmla="*/ 238 h 597"/>
                  <a:gd name="T30" fmla="*/ 721 w 2288"/>
                  <a:gd name="T31" fmla="*/ 157 h 597"/>
                  <a:gd name="T32" fmla="*/ 178 w 2288"/>
                  <a:gd name="T33" fmla="*/ 113 h 597"/>
                  <a:gd name="T34" fmla="*/ 114 w 2288"/>
                  <a:gd name="T35" fmla="*/ 178 h 597"/>
                  <a:gd name="T36" fmla="*/ 178 w 2288"/>
                  <a:gd name="T37" fmla="*/ 242 h 597"/>
                  <a:gd name="T38" fmla="*/ 241 w 2288"/>
                  <a:gd name="T39" fmla="*/ 178 h 597"/>
                  <a:gd name="T40" fmla="*/ 178 w 2288"/>
                  <a:gd name="T41" fmla="*/ 113 h 597"/>
                  <a:gd name="T42" fmla="*/ 291 w 2288"/>
                  <a:gd name="T43" fmla="*/ 42 h 597"/>
                  <a:gd name="T44" fmla="*/ 355 w 2288"/>
                  <a:gd name="T45" fmla="*/ 178 h 597"/>
                  <a:gd name="T46" fmla="*/ 289 w 2288"/>
                  <a:gd name="T47" fmla="*/ 315 h 597"/>
                  <a:gd name="T48" fmla="*/ 604 w 2288"/>
                  <a:gd name="T49" fmla="*/ 346 h 597"/>
                  <a:gd name="T50" fmla="*/ 495 w 2288"/>
                  <a:gd name="T51" fmla="*/ 240 h 597"/>
                  <a:gd name="T52" fmla="*/ 507 w 2288"/>
                  <a:gd name="T53" fmla="*/ 88 h 597"/>
                  <a:gd name="T54" fmla="*/ 629 w 2288"/>
                  <a:gd name="T55" fmla="*/ 3 h 597"/>
                  <a:gd name="T56" fmla="*/ 775 w 2288"/>
                  <a:gd name="T57" fmla="*/ 42 h 597"/>
                  <a:gd name="T58" fmla="*/ 838 w 2288"/>
                  <a:gd name="T59" fmla="*/ 178 h 597"/>
                  <a:gd name="T60" fmla="*/ 772 w 2288"/>
                  <a:gd name="T61" fmla="*/ 315 h 597"/>
                  <a:gd name="T62" fmla="*/ 1087 w 2288"/>
                  <a:gd name="T63" fmla="*/ 346 h 597"/>
                  <a:gd name="T64" fmla="*/ 978 w 2288"/>
                  <a:gd name="T65" fmla="*/ 240 h 597"/>
                  <a:gd name="T66" fmla="*/ 990 w 2288"/>
                  <a:gd name="T67" fmla="*/ 88 h 597"/>
                  <a:gd name="T68" fmla="*/ 1111 w 2288"/>
                  <a:gd name="T69" fmla="*/ 3 h 597"/>
                  <a:gd name="T70" fmla="*/ 1258 w 2288"/>
                  <a:gd name="T71" fmla="*/ 42 h 597"/>
                  <a:gd name="T72" fmla="*/ 1321 w 2288"/>
                  <a:gd name="T73" fmla="*/ 178 h 597"/>
                  <a:gd name="T74" fmla="*/ 1255 w 2288"/>
                  <a:gd name="T75" fmla="*/ 315 h 597"/>
                  <a:gd name="T76" fmla="*/ 1570 w 2288"/>
                  <a:gd name="T77" fmla="*/ 346 h 597"/>
                  <a:gd name="T78" fmla="*/ 1461 w 2288"/>
                  <a:gd name="T79" fmla="*/ 240 h 597"/>
                  <a:gd name="T80" fmla="*/ 1474 w 2288"/>
                  <a:gd name="T81" fmla="*/ 88 h 597"/>
                  <a:gd name="T82" fmla="*/ 1595 w 2288"/>
                  <a:gd name="T83" fmla="*/ 3 h 597"/>
                  <a:gd name="T84" fmla="*/ 1741 w 2288"/>
                  <a:gd name="T85" fmla="*/ 42 h 597"/>
                  <a:gd name="T86" fmla="*/ 1804 w 2288"/>
                  <a:gd name="T87" fmla="*/ 178 h 597"/>
                  <a:gd name="T88" fmla="*/ 1738 w 2288"/>
                  <a:gd name="T89" fmla="*/ 315 h 597"/>
                  <a:gd name="T90" fmla="*/ 2054 w 2288"/>
                  <a:gd name="T91" fmla="*/ 346 h 597"/>
                  <a:gd name="T92" fmla="*/ 1944 w 2288"/>
                  <a:gd name="T93" fmla="*/ 240 h 597"/>
                  <a:gd name="T94" fmla="*/ 1957 w 2288"/>
                  <a:gd name="T95" fmla="*/ 88 h 597"/>
                  <a:gd name="T96" fmla="*/ 2078 w 2288"/>
                  <a:gd name="T97" fmla="*/ 3 h 597"/>
                  <a:gd name="T98" fmla="*/ 2224 w 2288"/>
                  <a:gd name="T99" fmla="*/ 42 h 597"/>
                  <a:gd name="T100" fmla="*/ 2288 w 2288"/>
                  <a:gd name="T101" fmla="*/ 178 h 597"/>
                  <a:gd name="T102" fmla="*/ 2221 w 2288"/>
                  <a:gd name="T103" fmla="*/ 315 h 597"/>
                  <a:gd name="T104" fmla="*/ 2248 w 2288"/>
                  <a:gd name="T105" fmla="*/ 486 h 597"/>
                  <a:gd name="T106" fmla="*/ 2284 w 2288"/>
                  <a:gd name="T107" fmla="*/ 557 h 597"/>
                  <a:gd name="T108" fmla="*/ 56 w 2288"/>
                  <a:gd name="T109" fmla="*/ 597 h 597"/>
                  <a:gd name="T110" fmla="*/ 0 w 2288"/>
                  <a:gd name="T111" fmla="*/ 539 h 597"/>
                  <a:gd name="T112" fmla="*/ 56 w 2288"/>
                  <a:gd name="T113" fmla="*/ 483 h 597"/>
                  <a:gd name="T114" fmla="*/ 44 w 2288"/>
                  <a:gd name="T115" fmla="*/ 294 h 597"/>
                  <a:gd name="T116" fmla="*/ 3 w 2288"/>
                  <a:gd name="T117" fmla="*/ 146 h 597"/>
                  <a:gd name="T118" fmla="*/ 88 w 2288"/>
                  <a:gd name="T119" fmla="*/ 25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88" h="597">
                    <a:moveTo>
                      <a:pt x="2110" y="113"/>
                    </a:moveTo>
                    <a:lnTo>
                      <a:pt x="2090" y="116"/>
                    </a:lnTo>
                    <a:lnTo>
                      <a:pt x="2072" y="126"/>
                    </a:lnTo>
                    <a:lnTo>
                      <a:pt x="2058" y="139"/>
                    </a:lnTo>
                    <a:lnTo>
                      <a:pt x="2048" y="157"/>
                    </a:lnTo>
                    <a:lnTo>
                      <a:pt x="2045" y="178"/>
                    </a:lnTo>
                    <a:lnTo>
                      <a:pt x="2048" y="198"/>
                    </a:lnTo>
                    <a:lnTo>
                      <a:pt x="2058" y="215"/>
                    </a:lnTo>
                    <a:lnTo>
                      <a:pt x="2072" y="229"/>
                    </a:lnTo>
                    <a:lnTo>
                      <a:pt x="2090" y="238"/>
                    </a:lnTo>
                    <a:lnTo>
                      <a:pt x="2110" y="242"/>
                    </a:lnTo>
                    <a:lnTo>
                      <a:pt x="2130" y="238"/>
                    </a:lnTo>
                    <a:lnTo>
                      <a:pt x="2147" y="229"/>
                    </a:lnTo>
                    <a:lnTo>
                      <a:pt x="2161" y="215"/>
                    </a:lnTo>
                    <a:lnTo>
                      <a:pt x="2171" y="198"/>
                    </a:lnTo>
                    <a:lnTo>
                      <a:pt x="2174" y="178"/>
                    </a:lnTo>
                    <a:lnTo>
                      <a:pt x="2171" y="157"/>
                    </a:lnTo>
                    <a:lnTo>
                      <a:pt x="2161" y="139"/>
                    </a:lnTo>
                    <a:lnTo>
                      <a:pt x="2147" y="126"/>
                    </a:lnTo>
                    <a:lnTo>
                      <a:pt x="2130" y="116"/>
                    </a:lnTo>
                    <a:lnTo>
                      <a:pt x="2110" y="113"/>
                    </a:lnTo>
                    <a:close/>
                    <a:moveTo>
                      <a:pt x="1627" y="113"/>
                    </a:moveTo>
                    <a:lnTo>
                      <a:pt x="1607" y="116"/>
                    </a:lnTo>
                    <a:lnTo>
                      <a:pt x="1589" y="126"/>
                    </a:lnTo>
                    <a:lnTo>
                      <a:pt x="1575" y="139"/>
                    </a:lnTo>
                    <a:lnTo>
                      <a:pt x="1565" y="157"/>
                    </a:lnTo>
                    <a:lnTo>
                      <a:pt x="1562" y="178"/>
                    </a:lnTo>
                    <a:lnTo>
                      <a:pt x="1565" y="198"/>
                    </a:lnTo>
                    <a:lnTo>
                      <a:pt x="1575" y="215"/>
                    </a:lnTo>
                    <a:lnTo>
                      <a:pt x="1589" y="229"/>
                    </a:lnTo>
                    <a:lnTo>
                      <a:pt x="1607" y="238"/>
                    </a:lnTo>
                    <a:lnTo>
                      <a:pt x="1627" y="242"/>
                    </a:lnTo>
                    <a:lnTo>
                      <a:pt x="1647" y="238"/>
                    </a:lnTo>
                    <a:lnTo>
                      <a:pt x="1664" y="229"/>
                    </a:lnTo>
                    <a:lnTo>
                      <a:pt x="1678" y="215"/>
                    </a:lnTo>
                    <a:lnTo>
                      <a:pt x="1688" y="198"/>
                    </a:lnTo>
                    <a:lnTo>
                      <a:pt x="1691" y="178"/>
                    </a:lnTo>
                    <a:lnTo>
                      <a:pt x="1688" y="157"/>
                    </a:lnTo>
                    <a:lnTo>
                      <a:pt x="1678" y="139"/>
                    </a:lnTo>
                    <a:lnTo>
                      <a:pt x="1664" y="126"/>
                    </a:lnTo>
                    <a:lnTo>
                      <a:pt x="1647" y="116"/>
                    </a:lnTo>
                    <a:lnTo>
                      <a:pt x="1627" y="113"/>
                    </a:lnTo>
                    <a:close/>
                    <a:moveTo>
                      <a:pt x="1143" y="113"/>
                    </a:moveTo>
                    <a:lnTo>
                      <a:pt x="1123" y="116"/>
                    </a:lnTo>
                    <a:lnTo>
                      <a:pt x="1106" y="126"/>
                    </a:lnTo>
                    <a:lnTo>
                      <a:pt x="1092" y="139"/>
                    </a:lnTo>
                    <a:lnTo>
                      <a:pt x="1083" y="157"/>
                    </a:lnTo>
                    <a:lnTo>
                      <a:pt x="1079" y="178"/>
                    </a:lnTo>
                    <a:lnTo>
                      <a:pt x="1083" y="198"/>
                    </a:lnTo>
                    <a:lnTo>
                      <a:pt x="1092" y="215"/>
                    </a:lnTo>
                    <a:lnTo>
                      <a:pt x="1106" y="229"/>
                    </a:lnTo>
                    <a:lnTo>
                      <a:pt x="1123" y="238"/>
                    </a:lnTo>
                    <a:lnTo>
                      <a:pt x="1143" y="242"/>
                    </a:lnTo>
                    <a:lnTo>
                      <a:pt x="1163" y="238"/>
                    </a:lnTo>
                    <a:lnTo>
                      <a:pt x="1182" y="229"/>
                    </a:lnTo>
                    <a:lnTo>
                      <a:pt x="1195" y="215"/>
                    </a:lnTo>
                    <a:lnTo>
                      <a:pt x="1205" y="198"/>
                    </a:lnTo>
                    <a:lnTo>
                      <a:pt x="1208" y="178"/>
                    </a:lnTo>
                    <a:lnTo>
                      <a:pt x="1205" y="157"/>
                    </a:lnTo>
                    <a:lnTo>
                      <a:pt x="1195" y="139"/>
                    </a:lnTo>
                    <a:lnTo>
                      <a:pt x="1182" y="126"/>
                    </a:lnTo>
                    <a:lnTo>
                      <a:pt x="1163" y="116"/>
                    </a:lnTo>
                    <a:lnTo>
                      <a:pt x="1143" y="113"/>
                    </a:lnTo>
                    <a:close/>
                    <a:moveTo>
                      <a:pt x="660" y="113"/>
                    </a:moveTo>
                    <a:lnTo>
                      <a:pt x="640" y="116"/>
                    </a:lnTo>
                    <a:lnTo>
                      <a:pt x="623" y="126"/>
                    </a:lnTo>
                    <a:lnTo>
                      <a:pt x="608" y="139"/>
                    </a:lnTo>
                    <a:lnTo>
                      <a:pt x="600" y="157"/>
                    </a:lnTo>
                    <a:lnTo>
                      <a:pt x="597" y="178"/>
                    </a:lnTo>
                    <a:lnTo>
                      <a:pt x="600" y="198"/>
                    </a:lnTo>
                    <a:lnTo>
                      <a:pt x="608" y="215"/>
                    </a:lnTo>
                    <a:lnTo>
                      <a:pt x="623" y="229"/>
                    </a:lnTo>
                    <a:lnTo>
                      <a:pt x="640" y="238"/>
                    </a:lnTo>
                    <a:lnTo>
                      <a:pt x="660" y="242"/>
                    </a:lnTo>
                    <a:lnTo>
                      <a:pt x="681" y="238"/>
                    </a:lnTo>
                    <a:lnTo>
                      <a:pt x="699" y="229"/>
                    </a:lnTo>
                    <a:lnTo>
                      <a:pt x="713" y="215"/>
                    </a:lnTo>
                    <a:lnTo>
                      <a:pt x="721" y="198"/>
                    </a:lnTo>
                    <a:lnTo>
                      <a:pt x="724" y="178"/>
                    </a:lnTo>
                    <a:lnTo>
                      <a:pt x="721" y="157"/>
                    </a:lnTo>
                    <a:lnTo>
                      <a:pt x="713" y="139"/>
                    </a:lnTo>
                    <a:lnTo>
                      <a:pt x="699" y="126"/>
                    </a:lnTo>
                    <a:lnTo>
                      <a:pt x="681" y="116"/>
                    </a:lnTo>
                    <a:lnTo>
                      <a:pt x="660" y="113"/>
                    </a:lnTo>
                    <a:close/>
                    <a:moveTo>
                      <a:pt x="178" y="113"/>
                    </a:moveTo>
                    <a:lnTo>
                      <a:pt x="157" y="116"/>
                    </a:lnTo>
                    <a:lnTo>
                      <a:pt x="139" y="126"/>
                    </a:lnTo>
                    <a:lnTo>
                      <a:pt x="126" y="139"/>
                    </a:lnTo>
                    <a:lnTo>
                      <a:pt x="117" y="157"/>
                    </a:lnTo>
                    <a:lnTo>
                      <a:pt x="114" y="178"/>
                    </a:lnTo>
                    <a:lnTo>
                      <a:pt x="117" y="198"/>
                    </a:lnTo>
                    <a:lnTo>
                      <a:pt x="126" y="215"/>
                    </a:lnTo>
                    <a:lnTo>
                      <a:pt x="139" y="229"/>
                    </a:lnTo>
                    <a:lnTo>
                      <a:pt x="157" y="238"/>
                    </a:lnTo>
                    <a:lnTo>
                      <a:pt x="178" y="242"/>
                    </a:lnTo>
                    <a:lnTo>
                      <a:pt x="198" y="238"/>
                    </a:lnTo>
                    <a:lnTo>
                      <a:pt x="216" y="229"/>
                    </a:lnTo>
                    <a:lnTo>
                      <a:pt x="230" y="215"/>
                    </a:lnTo>
                    <a:lnTo>
                      <a:pt x="238" y="198"/>
                    </a:lnTo>
                    <a:lnTo>
                      <a:pt x="241" y="178"/>
                    </a:lnTo>
                    <a:lnTo>
                      <a:pt x="238" y="157"/>
                    </a:lnTo>
                    <a:lnTo>
                      <a:pt x="230" y="139"/>
                    </a:lnTo>
                    <a:lnTo>
                      <a:pt x="216" y="126"/>
                    </a:lnTo>
                    <a:lnTo>
                      <a:pt x="198" y="116"/>
                    </a:lnTo>
                    <a:lnTo>
                      <a:pt x="178" y="113"/>
                    </a:lnTo>
                    <a:close/>
                    <a:moveTo>
                      <a:pt x="178" y="0"/>
                    </a:moveTo>
                    <a:lnTo>
                      <a:pt x="210" y="3"/>
                    </a:lnTo>
                    <a:lnTo>
                      <a:pt x="239" y="11"/>
                    </a:lnTo>
                    <a:lnTo>
                      <a:pt x="267" y="25"/>
                    </a:lnTo>
                    <a:lnTo>
                      <a:pt x="291" y="42"/>
                    </a:lnTo>
                    <a:lnTo>
                      <a:pt x="313" y="63"/>
                    </a:lnTo>
                    <a:lnTo>
                      <a:pt x="331" y="88"/>
                    </a:lnTo>
                    <a:lnTo>
                      <a:pt x="344" y="116"/>
                    </a:lnTo>
                    <a:lnTo>
                      <a:pt x="352" y="146"/>
                    </a:lnTo>
                    <a:lnTo>
                      <a:pt x="355" y="178"/>
                    </a:lnTo>
                    <a:lnTo>
                      <a:pt x="352" y="210"/>
                    </a:lnTo>
                    <a:lnTo>
                      <a:pt x="344" y="240"/>
                    </a:lnTo>
                    <a:lnTo>
                      <a:pt x="330" y="269"/>
                    </a:lnTo>
                    <a:lnTo>
                      <a:pt x="312" y="294"/>
                    </a:lnTo>
                    <a:lnTo>
                      <a:pt x="289" y="315"/>
                    </a:lnTo>
                    <a:lnTo>
                      <a:pt x="263" y="333"/>
                    </a:lnTo>
                    <a:lnTo>
                      <a:pt x="234" y="346"/>
                    </a:lnTo>
                    <a:lnTo>
                      <a:pt x="234" y="483"/>
                    </a:lnTo>
                    <a:lnTo>
                      <a:pt x="604" y="483"/>
                    </a:lnTo>
                    <a:lnTo>
                      <a:pt x="604" y="346"/>
                    </a:lnTo>
                    <a:lnTo>
                      <a:pt x="575" y="333"/>
                    </a:lnTo>
                    <a:lnTo>
                      <a:pt x="550" y="315"/>
                    </a:lnTo>
                    <a:lnTo>
                      <a:pt x="528" y="294"/>
                    </a:lnTo>
                    <a:lnTo>
                      <a:pt x="508" y="269"/>
                    </a:lnTo>
                    <a:lnTo>
                      <a:pt x="495" y="240"/>
                    </a:lnTo>
                    <a:lnTo>
                      <a:pt x="486" y="210"/>
                    </a:lnTo>
                    <a:lnTo>
                      <a:pt x="483" y="178"/>
                    </a:lnTo>
                    <a:lnTo>
                      <a:pt x="486" y="146"/>
                    </a:lnTo>
                    <a:lnTo>
                      <a:pt x="495" y="116"/>
                    </a:lnTo>
                    <a:lnTo>
                      <a:pt x="507" y="88"/>
                    </a:lnTo>
                    <a:lnTo>
                      <a:pt x="525" y="63"/>
                    </a:lnTo>
                    <a:lnTo>
                      <a:pt x="547" y="42"/>
                    </a:lnTo>
                    <a:lnTo>
                      <a:pt x="571" y="25"/>
                    </a:lnTo>
                    <a:lnTo>
                      <a:pt x="599" y="11"/>
                    </a:lnTo>
                    <a:lnTo>
                      <a:pt x="629" y="3"/>
                    </a:lnTo>
                    <a:lnTo>
                      <a:pt x="660" y="0"/>
                    </a:lnTo>
                    <a:lnTo>
                      <a:pt x="692" y="3"/>
                    </a:lnTo>
                    <a:lnTo>
                      <a:pt x="722" y="11"/>
                    </a:lnTo>
                    <a:lnTo>
                      <a:pt x="750" y="25"/>
                    </a:lnTo>
                    <a:lnTo>
                      <a:pt x="775" y="42"/>
                    </a:lnTo>
                    <a:lnTo>
                      <a:pt x="797" y="63"/>
                    </a:lnTo>
                    <a:lnTo>
                      <a:pt x="814" y="88"/>
                    </a:lnTo>
                    <a:lnTo>
                      <a:pt x="826" y="116"/>
                    </a:lnTo>
                    <a:lnTo>
                      <a:pt x="835" y="146"/>
                    </a:lnTo>
                    <a:lnTo>
                      <a:pt x="838" y="178"/>
                    </a:lnTo>
                    <a:lnTo>
                      <a:pt x="835" y="210"/>
                    </a:lnTo>
                    <a:lnTo>
                      <a:pt x="826" y="240"/>
                    </a:lnTo>
                    <a:lnTo>
                      <a:pt x="813" y="269"/>
                    </a:lnTo>
                    <a:lnTo>
                      <a:pt x="794" y="294"/>
                    </a:lnTo>
                    <a:lnTo>
                      <a:pt x="772" y="315"/>
                    </a:lnTo>
                    <a:lnTo>
                      <a:pt x="746" y="333"/>
                    </a:lnTo>
                    <a:lnTo>
                      <a:pt x="717" y="346"/>
                    </a:lnTo>
                    <a:lnTo>
                      <a:pt x="717" y="483"/>
                    </a:lnTo>
                    <a:lnTo>
                      <a:pt x="1087" y="483"/>
                    </a:lnTo>
                    <a:lnTo>
                      <a:pt x="1087" y="346"/>
                    </a:lnTo>
                    <a:lnTo>
                      <a:pt x="1058" y="333"/>
                    </a:lnTo>
                    <a:lnTo>
                      <a:pt x="1033" y="315"/>
                    </a:lnTo>
                    <a:lnTo>
                      <a:pt x="1010" y="294"/>
                    </a:lnTo>
                    <a:lnTo>
                      <a:pt x="991" y="269"/>
                    </a:lnTo>
                    <a:lnTo>
                      <a:pt x="978" y="240"/>
                    </a:lnTo>
                    <a:lnTo>
                      <a:pt x="969" y="210"/>
                    </a:lnTo>
                    <a:lnTo>
                      <a:pt x="967" y="178"/>
                    </a:lnTo>
                    <a:lnTo>
                      <a:pt x="969" y="146"/>
                    </a:lnTo>
                    <a:lnTo>
                      <a:pt x="977" y="116"/>
                    </a:lnTo>
                    <a:lnTo>
                      <a:pt x="990" y="88"/>
                    </a:lnTo>
                    <a:lnTo>
                      <a:pt x="1008" y="63"/>
                    </a:lnTo>
                    <a:lnTo>
                      <a:pt x="1029" y="42"/>
                    </a:lnTo>
                    <a:lnTo>
                      <a:pt x="1054" y="25"/>
                    </a:lnTo>
                    <a:lnTo>
                      <a:pt x="1082" y="11"/>
                    </a:lnTo>
                    <a:lnTo>
                      <a:pt x="1111" y="3"/>
                    </a:lnTo>
                    <a:lnTo>
                      <a:pt x="1143" y="0"/>
                    </a:lnTo>
                    <a:lnTo>
                      <a:pt x="1175" y="3"/>
                    </a:lnTo>
                    <a:lnTo>
                      <a:pt x="1205" y="11"/>
                    </a:lnTo>
                    <a:lnTo>
                      <a:pt x="1233" y="25"/>
                    </a:lnTo>
                    <a:lnTo>
                      <a:pt x="1258" y="42"/>
                    </a:lnTo>
                    <a:lnTo>
                      <a:pt x="1279" y="63"/>
                    </a:lnTo>
                    <a:lnTo>
                      <a:pt x="1296" y="88"/>
                    </a:lnTo>
                    <a:lnTo>
                      <a:pt x="1310" y="116"/>
                    </a:lnTo>
                    <a:lnTo>
                      <a:pt x="1318" y="146"/>
                    </a:lnTo>
                    <a:lnTo>
                      <a:pt x="1321" y="178"/>
                    </a:lnTo>
                    <a:lnTo>
                      <a:pt x="1318" y="210"/>
                    </a:lnTo>
                    <a:lnTo>
                      <a:pt x="1309" y="240"/>
                    </a:lnTo>
                    <a:lnTo>
                      <a:pt x="1295" y="269"/>
                    </a:lnTo>
                    <a:lnTo>
                      <a:pt x="1277" y="294"/>
                    </a:lnTo>
                    <a:lnTo>
                      <a:pt x="1255" y="315"/>
                    </a:lnTo>
                    <a:lnTo>
                      <a:pt x="1229" y="333"/>
                    </a:lnTo>
                    <a:lnTo>
                      <a:pt x="1201" y="346"/>
                    </a:lnTo>
                    <a:lnTo>
                      <a:pt x="1201" y="483"/>
                    </a:lnTo>
                    <a:lnTo>
                      <a:pt x="1570" y="483"/>
                    </a:lnTo>
                    <a:lnTo>
                      <a:pt x="1570" y="346"/>
                    </a:lnTo>
                    <a:lnTo>
                      <a:pt x="1541" y="333"/>
                    </a:lnTo>
                    <a:lnTo>
                      <a:pt x="1516" y="315"/>
                    </a:lnTo>
                    <a:lnTo>
                      <a:pt x="1493" y="294"/>
                    </a:lnTo>
                    <a:lnTo>
                      <a:pt x="1475" y="269"/>
                    </a:lnTo>
                    <a:lnTo>
                      <a:pt x="1461" y="240"/>
                    </a:lnTo>
                    <a:lnTo>
                      <a:pt x="1453" y="210"/>
                    </a:lnTo>
                    <a:lnTo>
                      <a:pt x="1450" y="178"/>
                    </a:lnTo>
                    <a:lnTo>
                      <a:pt x="1452" y="146"/>
                    </a:lnTo>
                    <a:lnTo>
                      <a:pt x="1460" y="116"/>
                    </a:lnTo>
                    <a:lnTo>
                      <a:pt x="1474" y="88"/>
                    </a:lnTo>
                    <a:lnTo>
                      <a:pt x="1491" y="63"/>
                    </a:lnTo>
                    <a:lnTo>
                      <a:pt x="1512" y="42"/>
                    </a:lnTo>
                    <a:lnTo>
                      <a:pt x="1537" y="25"/>
                    </a:lnTo>
                    <a:lnTo>
                      <a:pt x="1564" y="11"/>
                    </a:lnTo>
                    <a:lnTo>
                      <a:pt x="1595" y="3"/>
                    </a:lnTo>
                    <a:lnTo>
                      <a:pt x="1627" y="0"/>
                    </a:lnTo>
                    <a:lnTo>
                      <a:pt x="1658" y="3"/>
                    </a:lnTo>
                    <a:lnTo>
                      <a:pt x="1689" y="11"/>
                    </a:lnTo>
                    <a:lnTo>
                      <a:pt x="1717" y="25"/>
                    </a:lnTo>
                    <a:lnTo>
                      <a:pt x="1741" y="42"/>
                    </a:lnTo>
                    <a:lnTo>
                      <a:pt x="1762" y="63"/>
                    </a:lnTo>
                    <a:lnTo>
                      <a:pt x="1779" y="88"/>
                    </a:lnTo>
                    <a:lnTo>
                      <a:pt x="1793" y="116"/>
                    </a:lnTo>
                    <a:lnTo>
                      <a:pt x="1802" y="146"/>
                    </a:lnTo>
                    <a:lnTo>
                      <a:pt x="1804" y="178"/>
                    </a:lnTo>
                    <a:lnTo>
                      <a:pt x="1801" y="210"/>
                    </a:lnTo>
                    <a:lnTo>
                      <a:pt x="1792" y="240"/>
                    </a:lnTo>
                    <a:lnTo>
                      <a:pt x="1778" y="269"/>
                    </a:lnTo>
                    <a:lnTo>
                      <a:pt x="1760" y="294"/>
                    </a:lnTo>
                    <a:lnTo>
                      <a:pt x="1738" y="315"/>
                    </a:lnTo>
                    <a:lnTo>
                      <a:pt x="1712" y="333"/>
                    </a:lnTo>
                    <a:lnTo>
                      <a:pt x="1684" y="346"/>
                    </a:lnTo>
                    <a:lnTo>
                      <a:pt x="1684" y="483"/>
                    </a:lnTo>
                    <a:lnTo>
                      <a:pt x="2054" y="483"/>
                    </a:lnTo>
                    <a:lnTo>
                      <a:pt x="2054" y="346"/>
                    </a:lnTo>
                    <a:lnTo>
                      <a:pt x="2024" y="333"/>
                    </a:lnTo>
                    <a:lnTo>
                      <a:pt x="1998" y="315"/>
                    </a:lnTo>
                    <a:lnTo>
                      <a:pt x="1976" y="294"/>
                    </a:lnTo>
                    <a:lnTo>
                      <a:pt x="1958" y="269"/>
                    </a:lnTo>
                    <a:lnTo>
                      <a:pt x="1944" y="240"/>
                    </a:lnTo>
                    <a:lnTo>
                      <a:pt x="1936" y="210"/>
                    </a:lnTo>
                    <a:lnTo>
                      <a:pt x="1932" y="178"/>
                    </a:lnTo>
                    <a:lnTo>
                      <a:pt x="1936" y="146"/>
                    </a:lnTo>
                    <a:lnTo>
                      <a:pt x="1943" y="116"/>
                    </a:lnTo>
                    <a:lnTo>
                      <a:pt x="1957" y="88"/>
                    </a:lnTo>
                    <a:lnTo>
                      <a:pt x="1974" y="63"/>
                    </a:lnTo>
                    <a:lnTo>
                      <a:pt x="1995" y="42"/>
                    </a:lnTo>
                    <a:lnTo>
                      <a:pt x="2021" y="25"/>
                    </a:lnTo>
                    <a:lnTo>
                      <a:pt x="2048" y="11"/>
                    </a:lnTo>
                    <a:lnTo>
                      <a:pt x="2078" y="3"/>
                    </a:lnTo>
                    <a:lnTo>
                      <a:pt x="2110" y="0"/>
                    </a:lnTo>
                    <a:lnTo>
                      <a:pt x="2142" y="3"/>
                    </a:lnTo>
                    <a:lnTo>
                      <a:pt x="2172" y="11"/>
                    </a:lnTo>
                    <a:lnTo>
                      <a:pt x="2199" y="25"/>
                    </a:lnTo>
                    <a:lnTo>
                      <a:pt x="2224" y="42"/>
                    </a:lnTo>
                    <a:lnTo>
                      <a:pt x="2245" y="63"/>
                    </a:lnTo>
                    <a:lnTo>
                      <a:pt x="2263" y="88"/>
                    </a:lnTo>
                    <a:lnTo>
                      <a:pt x="2276" y="116"/>
                    </a:lnTo>
                    <a:lnTo>
                      <a:pt x="2284" y="146"/>
                    </a:lnTo>
                    <a:lnTo>
                      <a:pt x="2288" y="178"/>
                    </a:lnTo>
                    <a:lnTo>
                      <a:pt x="2284" y="210"/>
                    </a:lnTo>
                    <a:lnTo>
                      <a:pt x="2276" y="240"/>
                    </a:lnTo>
                    <a:lnTo>
                      <a:pt x="2262" y="269"/>
                    </a:lnTo>
                    <a:lnTo>
                      <a:pt x="2243" y="294"/>
                    </a:lnTo>
                    <a:lnTo>
                      <a:pt x="2221" y="315"/>
                    </a:lnTo>
                    <a:lnTo>
                      <a:pt x="2195" y="333"/>
                    </a:lnTo>
                    <a:lnTo>
                      <a:pt x="2166" y="346"/>
                    </a:lnTo>
                    <a:lnTo>
                      <a:pt x="2166" y="483"/>
                    </a:lnTo>
                    <a:lnTo>
                      <a:pt x="2230" y="483"/>
                    </a:lnTo>
                    <a:lnTo>
                      <a:pt x="2248" y="486"/>
                    </a:lnTo>
                    <a:lnTo>
                      <a:pt x="2264" y="494"/>
                    </a:lnTo>
                    <a:lnTo>
                      <a:pt x="2276" y="506"/>
                    </a:lnTo>
                    <a:lnTo>
                      <a:pt x="2284" y="521"/>
                    </a:lnTo>
                    <a:lnTo>
                      <a:pt x="2287" y="539"/>
                    </a:lnTo>
                    <a:lnTo>
                      <a:pt x="2284" y="557"/>
                    </a:lnTo>
                    <a:lnTo>
                      <a:pt x="2276" y="573"/>
                    </a:lnTo>
                    <a:lnTo>
                      <a:pt x="2264" y="585"/>
                    </a:lnTo>
                    <a:lnTo>
                      <a:pt x="2248" y="594"/>
                    </a:lnTo>
                    <a:lnTo>
                      <a:pt x="2230" y="597"/>
                    </a:lnTo>
                    <a:lnTo>
                      <a:pt x="56" y="597"/>
                    </a:lnTo>
                    <a:lnTo>
                      <a:pt x="39" y="594"/>
                    </a:lnTo>
                    <a:lnTo>
                      <a:pt x="23" y="585"/>
                    </a:lnTo>
                    <a:lnTo>
                      <a:pt x="11" y="573"/>
                    </a:lnTo>
                    <a:lnTo>
                      <a:pt x="3" y="557"/>
                    </a:lnTo>
                    <a:lnTo>
                      <a:pt x="0" y="539"/>
                    </a:lnTo>
                    <a:lnTo>
                      <a:pt x="3" y="521"/>
                    </a:lnTo>
                    <a:lnTo>
                      <a:pt x="11" y="506"/>
                    </a:lnTo>
                    <a:lnTo>
                      <a:pt x="23" y="494"/>
                    </a:lnTo>
                    <a:lnTo>
                      <a:pt x="39" y="486"/>
                    </a:lnTo>
                    <a:lnTo>
                      <a:pt x="56" y="483"/>
                    </a:lnTo>
                    <a:lnTo>
                      <a:pt x="121" y="483"/>
                    </a:lnTo>
                    <a:lnTo>
                      <a:pt x="121" y="346"/>
                    </a:lnTo>
                    <a:lnTo>
                      <a:pt x="93" y="333"/>
                    </a:lnTo>
                    <a:lnTo>
                      <a:pt x="66" y="315"/>
                    </a:lnTo>
                    <a:lnTo>
                      <a:pt x="44" y="294"/>
                    </a:lnTo>
                    <a:lnTo>
                      <a:pt x="26" y="269"/>
                    </a:lnTo>
                    <a:lnTo>
                      <a:pt x="12" y="240"/>
                    </a:lnTo>
                    <a:lnTo>
                      <a:pt x="3" y="210"/>
                    </a:lnTo>
                    <a:lnTo>
                      <a:pt x="0" y="178"/>
                    </a:lnTo>
                    <a:lnTo>
                      <a:pt x="3" y="146"/>
                    </a:lnTo>
                    <a:lnTo>
                      <a:pt x="12" y="116"/>
                    </a:lnTo>
                    <a:lnTo>
                      <a:pt x="24" y="88"/>
                    </a:lnTo>
                    <a:lnTo>
                      <a:pt x="41" y="63"/>
                    </a:lnTo>
                    <a:lnTo>
                      <a:pt x="64" y="42"/>
                    </a:lnTo>
                    <a:lnTo>
                      <a:pt x="88" y="25"/>
                    </a:lnTo>
                    <a:lnTo>
                      <a:pt x="116" y="11"/>
                    </a:lnTo>
                    <a:lnTo>
                      <a:pt x="146" y="3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>
                  <a:solidFill>
                    <a:srgbClr val="003399"/>
                  </a:solidFill>
                </a:endParaRPr>
              </a:p>
            </p:txBody>
          </p:sp>
          <p:sp>
            <p:nvSpPr>
              <p:cNvPr id="67" name="Freeform 40"/>
              <p:cNvSpPr>
                <a:spLocks noEditPoints="1"/>
              </p:cNvSpPr>
              <p:nvPr/>
            </p:nvSpPr>
            <p:spPr bwMode="auto">
              <a:xfrm>
                <a:off x="1598099" y="2773062"/>
                <a:ext cx="376089" cy="376089"/>
              </a:xfrm>
              <a:custGeom>
                <a:avLst/>
                <a:gdLst>
                  <a:gd name="T0" fmla="*/ 355 w 3495"/>
                  <a:gd name="T1" fmla="*/ 3137 h 3495"/>
                  <a:gd name="T2" fmla="*/ 3140 w 3495"/>
                  <a:gd name="T3" fmla="*/ 3137 h 3495"/>
                  <a:gd name="T4" fmla="*/ 901 w 3495"/>
                  <a:gd name="T5" fmla="*/ 1297 h 3495"/>
                  <a:gd name="T6" fmla="*/ 626 w 3495"/>
                  <a:gd name="T7" fmla="*/ 1278 h 3495"/>
                  <a:gd name="T8" fmla="*/ 476 w 3495"/>
                  <a:gd name="T9" fmla="*/ 1265 h 3495"/>
                  <a:gd name="T10" fmla="*/ 2955 w 3495"/>
                  <a:gd name="T11" fmla="*/ 1198 h 3495"/>
                  <a:gd name="T12" fmla="*/ 2714 w 3495"/>
                  <a:gd name="T13" fmla="*/ 1321 h 3495"/>
                  <a:gd name="T14" fmla="*/ 2473 w 3495"/>
                  <a:gd name="T15" fmla="*/ 1198 h 3495"/>
                  <a:gd name="T16" fmla="*/ 2231 w 3495"/>
                  <a:gd name="T17" fmla="*/ 1321 h 3495"/>
                  <a:gd name="T18" fmla="*/ 1989 w 3495"/>
                  <a:gd name="T19" fmla="*/ 1198 h 3495"/>
                  <a:gd name="T20" fmla="*/ 1747 w 3495"/>
                  <a:gd name="T21" fmla="*/ 1321 h 3495"/>
                  <a:gd name="T22" fmla="*/ 1506 w 3495"/>
                  <a:gd name="T23" fmla="*/ 1198 h 3495"/>
                  <a:gd name="T24" fmla="*/ 1264 w 3495"/>
                  <a:gd name="T25" fmla="*/ 1321 h 3495"/>
                  <a:gd name="T26" fmla="*/ 1023 w 3495"/>
                  <a:gd name="T27" fmla="*/ 1198 h 3495"/>
                  <a:gd name="T28" fmla="*/ 3072 w 3495"/>
                  <a:gd name="T29" fmla="*/ 1161 h 3495"/>
                  <a:gd name="T30" fmla="*/ 3273 w 3495"/>
                  <a:gd name="T31" fmla="*/ 1191 h 3495"/>
                  <a:gd name="T32" fmla="*/ 3382 w 3495"/>
                  <a:gd name="T33" fmla="*/ 1013 h 3495"/>
                  <a:gd name="T34" fmla="*/ 2554 w 3495"/>
                  <a:gd name="T35" fmla="*/ 1117 h 3495"/>
                  <a:gd name="T36" fmla="*/ 2747 w 3495"/>
                  <a:gd name="T37" fmla="*/ 1205 h 3495"/>
                  <a:gd name="T38" fmla="*/ 2896 w 3495"/>
                  <a:gd name="T39" fmla="*/ 1057 h 3495"/>
                  <a:gd name="T40" fmla="*/ 2058 w 3495"/>
                  <a:gd name="T41" fmla="*/ 1088 h 3495"/>
                  <a:gd name="T42" fmla="*/ 2231 w 3495"/>
                  <a:gd name="T43" fmla="*/ 1209 h 3495"/>
                  <a:gd name="T44" fmla="*/ 2405 w 3495"/>
                  <a:gd name="T45" fmla="*/ 1088 h 3495"/>
                  <a:gd name="T46" fmla="*/ 1565 w 3495"/>
                  <a:gd name="T47" fmla="*/ 1057 h 3495"/>
                  <a:gd name="T48" fmla="*/ 1714 w 3495"/>
                  <a:gd name="T49" fmla="*/ 1205 h 3495"/>
                  <a:gd name="T50" fmla="*/ 1907 w 3495"/>
                  <a:gd name="T51" fmla="*/ 1117 h 3495"/>
                  <a:gd name="T52" fmla="*/ 1079 w 3495"/>
                  <a:gd name="T53" fmla="*/ 1024 h 3495"/>
                  <a:gd name="T54" fmla="*/ 1201 w 3495"/>
                  <a:gd name="T55" fmla="*/ 1197 h 3495"/>
                  <a:gd name="T56" fmla="*/ 1406 w 3495"/>
                  <a:gd name="T57" fmla="*/ 1143 h 3495"/>
                  <a:gd name="T58" fmla="*/ 597 w 3495"/>
                  <a:gd name="T59" fmla="*/ 960 h 3495"/>
                  <a:gd name="T60" fmla="*/ 688 w 3495"/>
                  <a:gd name="T61" fmla="*/ 1183 h 3495"/>
                  <a:gd name="T62" fmla="*/ 901 w 3495"/>
                  <a:gd name="T63" fmla="*/ 1165 h 3495"/>
                  <a:gd name="T64" fmla="*/ 597 w 3495"/>
                  <a:gd name="T65" fmla="*/ 960 h 3495"/>
                  <a:gd name="T66" fmla="*/ 172 w 3495"/>
                  <a:gd name="T67" fmla="*/ 1155 h 3495"/>
                  <a:gd name="T68" fmla="*/ 371 w 3495"/>
                  <a:gd name="T69" fmla="*/ 1194 h 3495"/>
                  <a:gd name="T70" fmla="*/ 484 w 3495"/>
                  <a:gd name="T71" fmla="*/ 1024 h 3495"/>
                  <a:gd name="T72" fmla="*/ 2931 w 3495"/>
                  <a:gd name="T73" fmla="*/ 132 h 3495"/>
                  <a:gd name="T74" fmla="*/ 2871 w 3495"/>
                  <a:gd name="T75" fmla="*/ 846 h 3495"/>
                  <a:gd name="T76" fmla="*/ 1981 w 3495"/>
                  <a:gd name="T77" fmla="*/ 114 h 3495"/>
                  <a:gd name="T78" fmla="*/ 1095 w 3495"/>
                  <a:gd name="T79" fmla="*/ 846 h 3495"/>
                  <a:gd name="T80" fmla="*/ 1158 w 3495"/>
                  <a:gd name="T81" fmla="*/ 114 h 3495"/>
                  <a:gd name="T82" fmla="*/ 154 w 3495"/>
                  <a:gd name="T83" fmla="*/ 846 h 3495"/>
                  <a:gd name="T84" fmla="*/ 2946 w 3495"/>
                  <a:gd name="T85" fmla="*/ 12 h 3495"/>
                  <a:gd name="T86" fmla="*/ 3489 w 3495"/>
                  <a:gd name="T87" fmla="*/ 879 h 3495"/>
                  <a:gd name="T88" fmla="*/ 3495 w 3495"/>
                  <a:gd name="T89" fmla="*/ 897 h 3495"/>
                  <a:gd name="T90" fmla="*/ 3452 w 3495"/>
                  <a:gd name="T91" fmla="*/ 1171 h 3495"/>
                  <a:gd name="T92" fmla="*/ 3226 w 3495"/>
                  <a:gd name="T93" fmla="*/ 1320 h 3495"/>
                  <a:gd name="T94" fmla="*/ 3351 w 3495"/>
                  <a:gd name="T95" fmla="*/ 2185 h 3495"/>
                  <a:gd name="T96" fmla="*/ 3335 w 3495"/>
                  <a:gd name="T97" fmla="*/ 2285 h 3495"/>
                  <a:gd name="T98" fmla="*/ 3210 w 3495"/>
                  <a:gd name="T99" fmla="*/ 3228 h 3495"/>
                  <a:gd name="T100" fmla="*/ 3121 w 3495"/>
                  <a:gd name="T101" fmla="*/ 3472 h 3495"/>
                  <a:gd name="T102" fmla="*/ 373 w 3495"/>
                  <a:gd name="T103" fmla="*/ 3472 h 3495"/>
                  <a:gd name="T104" fmla="*/ 286 w 3495"/>
                  <a:gd name="T105" fmla="*/ 3228 h 3495"/>
                  <a:gd name="T106" fmla="*/ 159 w 3495"/>
                  <a:gd name="T107" fmla="*/ 2285 h 3495"/>
                  <a:gd name="T108" fmla="*/ 145 w 3495"/>
                  <a:gd name="T109" fmla="*/ 2185 h 3495"/>
                  <a:gd name="T110" fmla="*/ 269 w 3495"/>
                  <a:gd name="T111" fmla="*/ 1320 h 3495"/>
                  <a:gd name="T112" fmla="*/ 44 w 3495"/>
                  <a:gd name="T113" fmla="*/ 1171 h 3495"/>
                  <a:gd name="T114" fmla="*/ 1 w 3495"/>
                  <a:gd name="T115" fmla="*/ 898 h 3495"/>
                  <a:gd name="T116" fmla="*/ 5 w 3495"/>
                  <a:gd name="T117" fmla="*/ 880 h 3495"/>
                  <a:gd name="T118" fmla="*/ 521 w 3495"/>
                  <a:gd name="T119" fmla="*/ 25 h 3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95" h="3495">
                    <a:moveTo>
                      <a:pt x="476" y="3254"/>
                    </a:moveTo>
                    <a:lnTo>
                      <a:pt x="476" y="3383"/>
                    </a:lnTo>
                    <a:lnTo>
                      <a:pt x="3019" y="3383"/>
                    </a:lnTo>
                    <a:lnTo>
                      <a:pt x="3019" y="3254"/>
                    </a:lnTo>
                    <a:lnTo>
                      <a:pt x="476" y="3254"/>
                    </a:lnTo>
                    <a:close/>
                    <a:moveTo>
                      <a:pt x="355" y="2288"/>
                    </a:moveTo>
                    <a:lnTo>
                      <a:pt x="355" y="3137"/>
                    </a:lnTo>
                    <a:lnTo>
                      <a:pt x="355" y="3139"/>
                    </a:lnTo>
                    <a:lnTo>
                      <a:pt x="357" y="3140"/>
                    </a:lnTo>
                    <a:lnTo>
                      <a:pt x="359" y="3141"/>
                    </a:lnTo>
                    <a:lnTo>
                      <a:pt x="3136" y="3141"/>
                    </a:lnTo>
                    <a:lnTo>
                      <a:pt x="3138" y="3140"/>
                    </a:lnTo>
                    <a:lnTo>
                      <a:pt x="3139" y="3139"/>
                    </a:lnTo>
                    <a:lnTo>
                      <a:pt x="3140" y="3137"/>
                    </a:lnTo>
                    <a:lnTo>
                      <a:pt x="3140" y="2288"/>
                    </a:lnTo>
                    <a:lnTo>
                      <a:pt x="355" y="2288"/>
                    </a:lnTo>
                    <a:close/>
                    <a:moveTo>
                      <a:pt x="1023" y="1198"/>
                    </a:moveTo>
                    <a:lnTo>
                      <a:pt x="998" y="1229"/>
                    </a:lnTo>
                    <a:lnTo>
                      <a:pt x="969" y="1255"/>
                    </a:lnTo>
                    <a:lnTo>
                      <a:pt x="937" y="1278"/>
                    </a:lnTo>
                    <a:lnTo>
                      <a:pt x="901" y="1297"/>
                    </a:lnTo>
                    <a:lnTo>
                      <a:pt x="864" y="1310"/>
                    </a:lnTo>
                    <a:lnTo>
                      <a:pt x="823" y="1318"/>
                    </a:lnTo>
                    <a:lnTo>
                      <a:pt x="782" y="1321"/>
                    </a:lnTo>
                    <a:lnTo>
                      <a:pt x="740" y="1318"/>
                    </a:lnTo>
                    <a:lnTo>
                      <a:pt x="700" y="1311"/>
                    </a:lnTo>
                    <a:lnTo>
                      <a:pt x="661" y="1297"/>
                    </a:lnTo>
                    <a:lnTo>
                      <a:pt x="626" y="1278"/>
                    </a:lnTo>
                    <a:lnTo>
                      <a:pt x="594" y="1255"/>
                    </a:lnTo>
                    <a:lnTo>
                      <a:pt x="566" y="1229"/>
                    </a:lnTo>
                    <a:lnTo>
                      <a:pt x="540" y="1198"/>
                    </a:lnTo>
                    <a:lnTo>
                      <a:pt x="521" y="1222"/>
                    </a:lnTo>
                    <a:lnTo>
                      <a:pt x="499" y="1244"/>
                    </a:lnTo>
                    <a:lnTo>
                      <a:pt x="475" y="1263"/>
                    </a:lnTo>
                    <a:lnTo>
                      <a:pt x="476" y="1265"/>
                    </a:lnTo>
                    <a:lnTo>
                      <a:pt x="476" y="2174"/>
                    </a:lnTo>
                    <a:lnTo>
                      <a:pt x="3019" y="2174"/>
                    </a:lnTo>
                    <a:lnTo>
                      <a:pt x="3019" y="1265"/>
                    </a:lnTo>
                    <a:lnTo>
                      <a:pt x="3019" y="1263"/>
                    </a:lnTo>
                    <a:lnTo>
                      <a:pt x="2996" y="1244"/>
                    </a:lnTo>
                    <a:lnTo>
                      <a:pt x="2975" y="1222"/>
                    </a:lnTo>
                    <a:lnTo>
                      <a:pt x="2955" y="1198"/>
                    </a:lnTo>
                    <a:lnTo>
                      <a:pt x="2930" y="1229"/>
                    </a:lnTo>
                    <a:lnTo>
                      <a:pt x="2901" y="1255"/>
                    </a:lnTo>
                    <a:lnTo>
                      <a:pt x="2868" y="1278"/>
                    </a:lnTo>
                    <a:lnTo>
                      <a:pt x="2833" y="1297"/>
                    </a:lnTo>
                    <a:lnTo>
                      <a:pt x="2796" y="1311"/>
                    </a:lnTo>
                    <a:lnTo>
                      <a:pt x="2755" y="1318"/>
                    </a:lnTo>
                    <a:lnTo>
                      <a:pt x="2714" y="1321"/>
                    </a:lnTo>
                    <a:lnTo>
                      <a:pt x="2671" y="1318"/>
                    </a:lnTo>
                    <a:lnTo>
                      <a:pt x="2632" y="1310"/>
                    </a:lnTo>
                    <a:lnTo>
                      <a:pt x="2594" y="1297"/>
                    </a:lnTo>
                    <a:lnTo>
                      <a:pt x="2559" y="1278"/>
                    </a:lnTo>
                    <a:lnTo>
                      <a:pt x="2527" y="1255"/>
                    </a:lnTo>
                    <a:lnTo>
                      <a:pt x="2497" y="1229"/>
                    </a:lnTo>
                    <a:lnTo>
                      <a:pt x="2473" y="1198"/>
                    </a:lnTo>
                    <a:lnTo>
                      <a:pt x="2447" y="1229"/>
                    </a:lnTo>
                    <a:lnTo>
                      <a:pt x="2418" y="1255"/>
                    </a:lnTo>
                    <a:lnTo>
                      <a:pt x="2385" y="1278"/>
                    </a:lnTo>
                    <a:lnTo>
                      <a:pt x="2350" y="1297"/>
                    </a:lnTo>
                    <a:lnTo>
                      <a:pt x="2312" y="1310"/>
                    </a:lnTo>
                    <a:lnTo>
                      <a:pt x="2273" y="1318"/>
                    </a:lnTo>
                    <a:lnTo>
                      <a:pt x="2231" y="1321"/>
                    </a:lnTo>
                    <a:lnTo>
                      <a:pt x="2189" y="1318"/>
                    </a:lnTo>
                    <a:lnTo>
                      <a:pt x="2149" y="1310"/>
                    </a:lnTo>
                    <a:lnTo>
                      <a:pt x="2111" y="1297"/>
                    </a:lnTo>
                    <a:lnTo>
                      <a:pt x="2076" y="1278"/>
                    </a:lnTo>
                    <a:lnTo>
                      <a:pt x="2043" y="1255"/>
                    </a:lnTo>
                    <a:lnTo>
                      <a:pt x="2014" y="1229"/>
                    </a:lnTo>
                    <a:lnTo>
                      <a:pt x="1989" y="1198"/>
                    </a:lnTo>
                    <a:lnTo>
                      <a:pt x="1964" y="1229"/>
                    </a:lnTo>
                    <a:lnTo>
                      <a:pt x="1934" y="1255"/>
                    </a:lnTo>
                    <a:lnTo>
                      <a:pt x="1903" y="1278"/>
                    </a:lnTo>
                    <a:lnTo>
                      <a:pt x="1867" y="1297"/>
                    </a:lnTo>
                    <a:lnTo>
                      <a:pt x="1829" y="1310"/>
                    </a:lnTo>
                    <a:lnTo>
                      <a:pt x="1790" y="1318"/>
                    </a:lnTo>
                    <a:lnTo>
                      <a:pt x="1747" y="1321"/>
                    </a:lnTo>
                    <a:lnTo>
                      <a:pt x="1706" y="1318"/>
                    </a:lnTo>
                    <a:lnTo>
                      <a:pt x="1665" y="1310"/>
                    </a:lnTo>
                    <a:lnTo>
                      <a:pt x="1628" y="1297"/>
                    </a:lnTo>
                    <a:lnTo>
                      <a:pt x="1593" y="1278"/>
                    </a:lnTo>
                    <a:lnTo>
                      <a:pt x="1560" y="1255"/>
                    </a:lnTo>
                    <a:lnTo>
                      <a:pt x="1531" y="1229"/>
                    </a:lnTo>
                    <a:lnTo>
                      <a:pt x="1506" y="1198"/>
                    </a:lnTo>
                    <a:lnTo>
                      <a:pt x="1481" y="1229"/>
                    </a:lnTo>
                    <a:lnTo>
                      <a:pt x="1452" y="1255"/>
                    </a:lnTo>
                    <a:lnTo>
                      <a:pt x="1420" y="1278"/>
                    </a:lnTo>
                    <a:lnTo>
                      <a:pt x="1385" y="1297"/>
                    </a:lnTo>
                    <a:lnTo>
                      <a:pt x="1346" y="1310"/>
                    </a:lnTo>
                    <a:lnTo>
                      <a:pt x="1306" y="1318"/>
                    </a:lnTo>
                    <a:lnTo>
                      <a:pt x="1264" y="1321"/>
                    </a:lnTo>
                    <a:lnTo>
                      <a:pt x="1223" y="1318"/>
                    </a:lnTo>
                    <a:lnTo>
                      <a:pt x="1183" y="1310"/>
                    </a:lnTo>
                    <a:lnTo>
                      <a:pt x="1145" y="1297"/>
                    </a:lnTo>
                    <a:lnTo>
                      <a:pt x="1109" y="1278"/>
                    </a:lnTo>
                    <a:lnTo>
                      <a:pt x="1077" y="1255"/>
                    </a:lnTo>
                    <a:lnTo>
                      <a:pt x="1049" y="1229"/>
                    </a:lnTo>
                    <a:lnTo>
                      <a:pt x="1023" y="1198"/>
                    </a:lnTo>
                    <a:close/>
                    <a:moveTo>
                      <a:pt x="3012" y="960"/>
                    </a:moveTo>
                    <a:lnTo>
                      <a:pt x="3012" y="1024"/>
                    </a:lnTo>
                    <a:lnTo>
                      <a:pt x="3015" y="1054"/>
                    </a:lnTo>
                    <a:lnTo>
                      <a:pt x="3022" y="1084"/>
                    </a:lnTo>
                    <a:lnTo>
                      <a:pt x="3034" y="1112"/>
                    </a:lnTo>
                    <a:lnTo>
                      <a:pt x="3051" y="1137"/>
                    </a:lnTo>
                    <a:lnTo>
                      <a:pt x="3072" y="1161"/>
                    </a:lnTo>
                    <a:lnTo>
                      <a:pt x="3097" y="1179"/>
                    </a:lnTo>
                    <a:lnTo>
                      <a:pt x="3125" y="1194"/>
                    </a:lnTo>
                    <a:lnTo>
                      <a:pt x="3153" y="1203"/>
                    </a:lnTo>
                    <a:lnTo>
                      <a:pt x="3184" y="1208"/>
                    </a:lnTo>
                    <a:lnTo>
                      <a:pt x="3215" y="1208"/>
                    </a:lnTo>
                    <a:lnTo>
                      <a:pt x="3246" y="1202"/>
                    </a:lnTo>
                    <a:lnTo>
                      <a:pt x="3273" y="1191"/>
                    </a:lnTo>
                    <a:lnTo>
                      <a:pt x="3300" y="1176"/>
                    </a:lnTo>
                    <a:lnTo>
                      <a:pt x="3323" y="1155"/>
                    </a:lnTo>
                    <a:lnTo>
                      <a:pt x="3343" y="1132"/>
                    </a:lnTo>
                    <a:lnTo>
                      <a:pt x="3360" y="1107"/>
                    </a:lnTo>
                    <a:lnTo>
                      <a:pt x="3371" y="1077"/>
                    </a:lnTo>
                    <a:lnTo>
                      <a:pt x="3379" y="1046"/>
                    </a:lnTo>
                    <a:lnTo>
                      <a:pt x="3382" y="1013"/>
                    </a:lnTo>
                    <a:lnTo>
                      <a:pt x="3382" y="960"/>
                    </a:lnTo>
                    <a:lnTo>
                      <a:pt x="3012" y="960"/>
                    </a:lnTo>
                    <a:close/>
                    <a:moveTo>
                      <a:pt x="2529" y="960"/>
                    </a:moveTo>
                    <a:lnTo>
                      <a:pt x="2529" y="1024"/>
                    </a:lnTo>
                    <a:lnTo>
                      <a:pt x="2532" y="1057"/>
                    </a:lnTo>
                    <a:lnTo>
                      <a:pt x="2541" y="1088"/>
                    </a:lnTo>
                    <a:lnTo>
                      <a:pt x="2554" y="1117"/>
                    </a:lnTo>
                    <a:lnTo>
                      <a:pt x="2573" y="1143"/>
                    </a:lnTo>
                    <a:lnTo>
                      <a:pt x="2595" y="1165"/>
                    </a:lnTo>
                    <a:lnTo>
                      <a:pt x="2620" y="1183"/>
                    </a:lnTo>
                    <a:lnTo>
                      <a:pt x="2649" y="1197"/>
                    </a:lnTo>
                    <a:lnTo>
                      <a:pt x="2681" y="1205"/>
                    </a:lnTo>
                    <a:lnTo>
                      <a:pt x="2714" y="1209"/>
                    </a:lnTo>
                    <a:lnTo>
                      <a:pt x="2747" y="1205"/>
                    </a:lnTo>
                    <a:lnTo>
                      <a:pt x="2778" y="1197"/>
                    </a:lnTo>
                    <a:lnTo>
                      <a:pt x="2807" y="1183"/>
                    </a:lnTo>
                    <a:lnTo>
                      <a:pt x="2833" y="1165"/>
                    </a:lnTo>
                    <a:lnTo>
                      <a:pt x="2855" y="1143"/>
                    </a:lnTo>
                    <a:lnTo>
                      <a:pt x="2874" y="1117"/>
                    </a:lnTo>
                    <a:lnTo>
                      <a:pt x="2887" y="1088"/>
                    </a:lnTo>
                    <a:lnTo>
                      <a:pt x="2896" y="1057"/>
                    </a:lnTo>
                    <a:lnTo>
                      <a:pt x="2899" y="1024"/>
                    </a:lnTo>
                    <a:lnTo>
                      <a:pt x="2899" y="960"/>
                    </a:lnTo>
                    <a:lnTo>
                      <a:pt x="2529" y="960"/>
                    </a:lnTo>
                    <a:close/>
                    <a:moveTo>
                      <a:pt x="2046" y="960"/>
                    </a:moveTo>
                    <a:lnTo>
                      <a:pt x="2046" y="1024"/>
                    </a:lnTo>
                    <a:lnTo>
                      <a:pt x="2048" y="1057"/>
                    </a:lnTo>
                    <a:lnTo>
                      <a:pt x="2058" y="1088"/>
                    </a:lnTo>
                    <a:lnTo>
                      <a:pt x="2071" y="1117"/>
                    </a:lnTo>
                    <a:lnTo>
                      <a:pt x="2090" y="1143"/>
                    </a:lnTo>
                    <a:lnTo>
                      <a:pt x="2112" y="1165"/>
                    </a:lnTo>
                    <a:lnTo>
                      <a:pt x="2138" y="1183"/>
                    </a:lnTo>
                    <a:lnTo>
                      <a:pt x="2166" y="1197"/>
                    </a:lnTo>
                    <a:lnTo>
                      <a:pt x="2197" y="1205"/>
                    </a:lnTo>
                    <a:lnTo>
                      <a:pt x="2231" y="1209"/>
                    </a:lnTo>
                    <a:lnTo>
                      <a:pt x="2264" y="1205"/>
                    </a:lnTo>
                    <a:lnTo>
                      <a:pt x="2295" y="1197"/>
                    </a:lnTo>
                    <a:lnTo>
                      <a:pt x="2324" y="1183"/>
                    </a:lnTo>
                    <a:lnTo>
                      <a:pt x="2349" y="1165"/>
                    </a:lnTo>
                    <a:lnTo>
                      <a:pt x="2372" y="1143"/>
                    </a:lnTo>
                    <a:lnTo>
                      <a:pt x="2391" y="1117"/>
                    </a:lnTo>
                    <a:lnTo>
                      <a:pt x="2405" y="1088"/>
                    </a:lnTo>
                    <a:lnTo>
                      <a:pt x="2413" y="1057"/>
                    </a:lnTo>
                    <a:lnTo>
                      <a:pt x="2415" y="1024"/>
                    </a:lnTo>
                    <a:lnTo>
                      <a:pt x="2415" y="960"/>
                    </a:lnTo>
                    <a:lnTo>
                      <a:pt x="2046" y="960"/>
                    </a:lnTo>
                    <a:close/>
                    <a:moveTo>
                      <a:pt x="1562" y="960"/>
                    </a:moveTo>
                    <a:lnTo>
                      <a:pt x="1562" y="1024"/>
                    </a:lnTo>
                    <a:lnTo>
                      <a:pt x="1565" y="1057"/>
                    </a:lnTo>
                    <a:lnTo>
                      <a:pt x="1574" y="1088"/>
                    </a:lnTo>
                    <a:lnTo>
                      <a:pt x="1588" y="1117"/>
                    </a:lnTo>
                    <a:lnTo>
                      <a:pt x="1606" y="1143"/>
                    </a:lnTo>
                    <a:lnTo>
                      <a:pt x="1628" y="1165"/>
                    </a:lnTo>
                    <a:lnTo>
                      <a:pt x="1655" y="1183"/>
                    </a:lnTo>
                    <a:lnTo>
                      <a:pt x="1683" y="1197"/>
                    </a:lnTo>
                    <a:lnTo>
                      <a:pt x="1714" y="1205"/>
                    </a:lnTo>
                    <a:lnTo>
                      <a:pt x="1747" y="1209"/>
                    </a:lnTo>
                    <a:lnTo>
                      <a:pt x="1781" y="1205"/>
                    </a:lnTo>
                    <a:lnTo>
                      <a:pt x="1812" y="1197"/>
                    </a:lnTo>
                    <a:lnTo>
                      <a:pt x="1841" y="1183"/>
                    </a:lnTo>
                    <a:lnTo>
                      <a:pt x="1866" y="1165"/>
                    </a:lnTo>
                    <a:lnTo>
                      <a:pt x="1889" y="1143"/>
                    </a:lnTo>
                    <a:lnTo>
                      <a:pt x="1907" y="1117"/>
                    </a:lnTo>
                    <a:lnTo>
                      <a:pt x="1921" y="1088"/>
                    </a:lnTo>
                    <a:lnTo>
                      <a:pt x="1929" y="1057"/>
                    </a:lnTo>
                    <a:lnTo>
                      <a:pt x="1932" y="1024"/>
                    </a:lnTo>
                    <a:lnTo>
                      <a:pt x="1932" y="960"/>
                    </a:lnTo>
                    <a:lnTo>
                      <a:pt x="1562" y="960"/>
                    </a:lnTo>
                    <a:close/>
                    <a:moveTo>
                      <a:pt x="1079" y="960"/>
                    </a:moveTo>
                    <a:lnTo>
                      <a:pt x="1079" y="1024"/>
                    </a:lnTo>
                    <a:lnTo>
                      <a:pt x="1083" y="1057"/>
                    </a:lnTo>
                    <a:lnTo>
                      <a:pt x="1091" y="1088"/>
                    </a:lnTo>
                    <a:lnTo>
                      <a:pt x="1105" y="1117"/>
                    </a:lnTo>
                    <a:lnTo>
                      <a:pt x="1123" y="1143"/>
                    </a:lnTo>
                    <a:lnTo>
                      <a:pt x="1145" y="1165"/>
                    </a:lnTo>
                    <a:lnTo>
                      <a:pt x="1171" y="1183"/>
                    </a:lnTo>
                    <a:lnTo>
                      <a:pt x="1201" y="1197"/>
                    </a:lnTo>
                    <a:lnTo>
                      <a:pt x="1231" y="1205"/>
                    </a:lnTo>
                    <a:lnTo>
                      <a:pt x="1264" y="1209"/>
                    </a:lnTo>
                    <a:lnTo>
                      <a:pt x="1297" y="1205"/>
                    </a:lnTo>
                    <a:lnTo>
                      <a:pt x="1329" y="1197"/>
                    </a:lnTo>
                    <a:lnTo>
                      <a:pt x="1358" y="1183"/>
                    </a:lnTo>
                    <a:lnTo>
                      <a:pt x="1384" y="1165"/>
                    </a:lnTo>
                    <a:lnTo>
                      <a:pt x="1406" y="1143"/>
                    </a:lnTo>
                    <a:lnTo>
                      <a:pt x="1424" y="1117"/>
                    </a:lnTo>
                    <a:lnTo>
                      <a:pt x="1438" y="1088"/>
                    </a:lnTo>
                    <a:lnTo>
                      <a:pt x="1446" y="1057"/>
                    </a:lnTo>
                    <a:lnTo>
                      <a:pt x="1449" y="1024"/>
                    </a:lnTo>
                    <a:lnTo>
                      <a:pt x="1449" y="960"/>
                    </a:lnTo>
                    <a:lnTo>
                      <a:pt x="1079" y="960"/>
                    </a:lnTo>
                    <a:close/>
                    <a:moveTo>
                      <a:pt x="597" y="960"/>
                    </a:moveTo>
                    <a:lnTo>
                      <a:pt x="597" y="1024"/>
                    </a:lnTo>
                    <a:lnTo>
                      <a:pt x="600" y="1057"/>
                    </a:lnTo>
                    <a:lnTo>
                      <a:pt x="608" y="1088"/>
                    </a:lnTo>
                    <a:lnTo>
                      <a:pt x="622" y="1117"/>
                    </a:lnTo>
                    <a:lnTo>
                      <a:pt x="640" y="1143"/>
                    </a:lnTo>
                    <a:lnTo>
                      <a:pt x="663" y="1165"/>
                    </a:lnTo>
                    <a:lnTo>
                      <a:pt x="688" y="1183"/>
                    </a:lnTo>
                    <a:lnTo>
                      <a:pt x="717" y="1197"/>
                    </a:lnTo>
                    <a:lnTo>
                      <a:pt x="749" y="1205"/>
                    </a:lnTo>
                    <a:lnTo>
                      <a:pt x="782" y="1209"/>
                    </a:lnTo>
                    <a:lnTo>
                      <a:pt x="815" y="1205"/>
                    </a:lnTo>
                    <a:lnTo>
                      <a:pt x="846" y="1197"/>
                    </a:lnTo>
                    <a:lnTo>
                      <a:pt x="875" y="1183"/>
                    </a:lnTo>
                    <a:lnTo>
                      <a:pt x="901" y="1165"/>
                    </a:lnTo>
                    <a:lnTo>
                      <a:pt x="923" y="1143"/>
                    </a:lnTo>
                    <a:lnTo>
                      <a:pt x="941" y="1117"/>
                    </a:lnTo>
                    <a:lnTo>
                      <a:pt x="955" y="1088"/>
                    </a:lnTo>
                    <a:lnTo>
                      <a:pt x="963" y="1057"/>
                    </a:lnTo>
                    <a:lnTo>
                      <a:pt x="967" y="1024"/>
                    </a:lnTo>
                    <a:lnTo>
                      <a:pt x="967" y="960"/>
                    </a:lnTo>
                    <a:lnTo>
                      <a:pt x="597" y="960"/>
                    </a:lnTo>
                    <a:close/>
                    <a:moveTo>
                      <a:pt x="114" y="960"/>
                    </a:moveTo>
                    <a:lnTo>
                      <a:pt x="114" y="1013"/>
                    </a:lnTo>
                    <a:lnTo>
                      <a:pt x="116" y="1046"/>
                    </a:lnTo>
                    <a:lnTo>
                      <a:pt x="124" y="1077"/>
                    </a:lnTo>
                    <a:lnTo>
                      <a:pt x="136" y="1107"/>
                    </a:lnTo>
                    <a:lnTo>
                      <a:pt x="152" y="1132"/>
                    </a:lnTo>
                    <a:lnTo>
                      <a:pt x="172" y="1155"/>
                    </a:lnTo>
                    <a:lnTo>
                      <a:pt x="196" y="1176"/>
                    </a:lnTo>
                    <a:lnTo>
                      <a:pt x="221" y="1191"/>
                    </a:lnTo>
                    <a:lnTo>
                      <a:pt x="250" y="1202"/>
                    </a:lnTo>
                    <a:lnTo>
                      <a:pt x="281" y="1208"/>
                    </a:lnTo>
                    <a:lnTo>
                      <a:pt x="312" y="1208"/>
                    </a:lnTo>
                    <a:lnTo>
                      <a:pt x="342" y="1203"/>
                    </a:lnTo>
                    <a:lnTo>
                      <a:pt x="371" y="1194"/>
                    </a:lnTo>
                    <a:lnTo>
                      <a:pt x="398" y="1179"/>
                    </a:lnTo>
                    <a:lnTo>
                      <a:pt x="423" y="1161"/>
                    </a:lnTo>
                    <a:lnTo>
                      <a:pt x="443" y="1137"/>
                    </a:lnTo>
                    <a:lnTo>
                      <a:pt x="460" y="1112"/>
                    </a:lnTo>
                    <a:lnTo>
                      <a:pt x="473" y="1084"/>
                    </a:lnTo>
                    <a:lnTo>
                      <a:pt x="481" y="1054"/>
                    </a:lnTo>
                    <a:lnTo>
                      <a:pt x="484" y="1024"/>
                    </a:lnTo>
                    <a:lnTo>
                      <a:pt x="484" y="960"/>
                    </a:lnTo>
                    <a:lnTo>
                      <a:pt x="114" y="960"/>
                    </a:lnTo>
                    <a:close/>
                    <a:moveTo>
                      <a:pt x="2695" y="114"/>
                    </a:moveTo>
                    <a:lnTo>
                      <a:pt x="2994" y="846"/>
                    </a:lnTo>
                    <a:lnTo>
                      <a:pt x="3340" y="846"/>
                    </a:lnTo>
                    <a:lnTo>
                      <a:pt x="2941" y="146"/>
                    </a:lnTo>
                    <a:lnTo>
                      <a:pt x="2931" y="132"/>
                    </a:lnTo>
                    <a:lnTo>
                      <a:pt x="2917" y="123"/>
                    </a:lnTo>
                    <a:lnTo>
                      <a:pt x="2902" y="116"/>
                    </a:lnTo>
                    <a:lnTo>
                      <a:pt x="2885" y="114"/>
                    </a:lnTo>
                    <a:lnTo>
                      <a:pt x="2695" y="114"/>
                    </a:lnTo>
                    <a:close/>
                    <a:moveTo>
                      <a:pt x="2338" y="114"/>
                    </a:moveTo>
                    <a:lnTo>
                      <a:pt x="2516" y="846"/>
                    </a:lnTo>
                    <a:lnTo>
                      <a:pt x="2871" y="846"/>
                    </a:lnTo>
                    <a:lnTo>
                      <a:pt x="2573" y="114"/>
                    </a:lnTo>
                    <a:lnTo>
                      <a:pt x="2338" y="114"/>
                    </a:lnTo>
                    <a:close/>
                    <a:moveTo>
                      <a:pt x="1981" y="114"/>
                    </a:moveTo>
                    <a:lnTo>
                      <a:pt x="2042" y="846"/>
                    </a:lnTo>
                    <a:lnTo>
                      <a:pt x="2400" y="846"/>
                    </a:lnTo>
                    <a:lnTo>
                      <a:pt x="2221" y="114"/>
                    </a:lnTo>
                    <a:lnTo>
                      <a:pt x="1981" y="114"/>
                    </a:lnTo>
                    <a:close/>
                    <a:moveTo>
                      <a:pt x="1627" y="114"/>
                    </a:moveTo>
                    <a:lnTo>
                      <a:pt x="1568" y="846"/>
                    </a:lnTo>
                    <a:lnTo>
                      <a:pt x="1928" y="846"/>
                    </a:lnTo>
                    <a:lnTo>
                      <a:pt x="1869" y="114"/>
                    </a:lnTo>
                    <a:lnTo>
                      <a:pt x="1627" y="114"/>
                    </a:lnTo>
                    <a:close/>
                    <a:moveTo>
                      <a:pt x="1274" y="114"/>
                    </a:moveTo>
                    <a:lnTo>
                      <a:pt x="1095" y="846"/>
                    </a:lnTo>
                    <a:lnTo>
                      <a:pt x="1454" y="846"/>
                    </a:lnTo>
                    <a:lnTo>
                      <a:pt x="1513" y="114"/>
                    </a:lnTo>
                    <a:lnTo>
                      <a:pt x="1274" y="114"/>
                    </a:lnTo>
                    <a:close/>
                    <a:moveTo>
                      <a:pt x="923" y="114"/>
                    </a:moveTo>
                    <a:lnTo>
                      <a:pt x="624" y="846"/>
                    </a:lnTo>
                    <a:lnTo>
                      <a:pt x="978" y="846"/>
                    </a:lnTo>
                    <a:lnTo>
                      <a:pt x="1158" y="114"/>
                    </a:lnTo>
                    <a:lnTo>
                      <a:pt x="923" y="114"/>
                    </a:lnTo>
                    <a:close/>
                    <a:moveTo>
                      <a:pt x="610" y="114"/>
                    </a:moveTo>
                    <a:lnTo>
                      <a:pt x="593" y="116"/>
                    </a:lnTo>
                    <a:lnTo>
                      <a:pt x="577" y="123"/>
                    </a:lnTo>
                    <a:lnTo>
                      <a:pt x="565" y="132"/>
                    </a:lnTo>
                    <a:lnTo>
                      <a:pt x="554" y="146"/>
                    </a:lnTo>
                    <a:lnTo>
                      <a:pt x="154" y="846"/>
                    </a:lnTo>
                    <a:lnTo>
                      <a:pt x="502" y="846"/>
                    </a:lnTo>
                    <a:lnTo>
                      <a:pt x="801" y="114"/>
                    </a:lnTo>
                    <a:lnTo>
                      <a:pt x="610" y="114"/>
                    </a:lnTo>
                    <a:close/>
                    <a:moveTo>
                      <a:pt x="610" y="0"/>
                    </a:moveTo>
                    <a:lnTo>
                      <a:pt x="2885" y="0"/>
                    </a:lnTo>
                    <a:lnTo>
                      <a:pt x="2916" y="4"/>
                    </a:lnTo>
                    <a:lnTo>
                      <a:pt x="2946" y="12"/>
                    </a:lnTo>
                    <a:lnTo>
                      <a:pt x="2975" y="25"/>
                    </a:lnTo>
                    <a:lnTo>
                      <a:pt x="2999" y="43"/>
                    </a:lnTo>
                    <a:lnTo>
                      <a:pt x="3021" y="64"/>
                    </a:lnTo>
                    <a:lnTo>
                      <a:pt x="3039" y="90"/>
                    </a:lnTo>
                    <a:lnTo>
                      <a:pt x="3487" y="875"/>
                    </a:lnTo>
                    <a:lnTo>
                      <a:pt x="3487" y="875"/>
                    </a:lnTo>
                    <a:lnTo>
                      <a:pt x="3489" y="879"/>
                    </a:lnTo>
                    <a:lnTo>
                      <a:pt x="3490" y="880"/>
                    </a:lnTo>
                    <a:lnTo>
                      <a:pt x="3491" y="883"/>
                    </a:lnTo>
                    <a:lnTo>
                      <a:pt x="3492" y="885"/>
                    </a:lnTo>
                    <a:lnTo>
                      <a:pt x="3492" y="888"/>
                    </a:lnTo>
                    <a:lnTo>
                      <a:pt x="3494" y="891"/>
                    </a:lnTo>
                    <a:lnTo>
                      <a:pt x="3494" y="893"/>
                    </a:lnTo>
                    <a:lnTo>
                      <a:pt x="3495" y="897"/>
                    </a:lnTo>
                    <a:lnTo>
                      <a:pt x="3495" y="898"/>
                    </a:lnTo>
                    <a:lnTo>
                      <a:pt x="3495" y="902"/>
                    </a:lnTo>
                    <a:lnTo>
                      <a:pt x="3495" y="1013"/>
                    </a:lnTo>
                    <a:lnTo>
                      <a:pt x="3492" y="1055"/>
                    </a:lnTo>
                    <a:lnTo>
                      <a:pt x="3484" y="1096"/>
                    </a:lnTo>
                    <a:lnTo>
                      <a:pt x="3470" y="1135"/>
                    </a:lnTo>
                    <a:lnTo>
                      <a:pt x="3452" y="1171"/>
                    </a:lnTo>
                    <a:lnTo>
                      <a:pt x="3430" y="1205"/>
                    </a:lnTo>
                    <a:lnTo>
                      <a:pt x="3403" y="1235"/>
                    </a:lnTo>
                    <a:lnTo>
                      <a:pt x="3373" y="1262"/>
                    </a:lnTo>
                    <a:lnTo>
                      <a:pt x="3340" y="1283"/>
                    </a:lnTo>
                    <a:lnTo>
                      <a:pt x="3304" y="1301"/>
                    </a:lnTo>
                    <a:lnTo>
                      <a:pt x="3266" y="1314"/>
                    </a:lnTo>
                    <a:lnTo>
                      <a:pt x="3226" y="1320"/>
                    </a:lnTo>
                    <a:lnTo>
                      <a:pt x="3198" y="1321"/>
                    </a:lnTo>
                    <a:lnTo>
                      <a:pt x="3165" y="1319"/>
                    </a:lnTo>
                    <a:lnTo>
                      <a:pt x="3133" y="1314"/>
                    </a:lnTo>
                    <a:lnTo>
                      <a:pt x="3133" y="2174"/>
                    </a:lnTo>
                    <a:lnTo>
                      <a:pt x="3317" y="2174"/>
                    </a:lnTo>
                    <a:lnTo>
                      <a:pt x="3335" y="2178"/>
                    </a:lnTo>
                    <a:lnTo>
                      <a:pt x="3351" y="2185"/>
                    </a:lnTo>
                    <a:lnTo>
                      <a:pt x="3363" y="2198"/>
                    </a:lnTo>
                    <a:lnTo>
                      <a:pt x="3371" y="2214"/>
                    </a:lnTo>
                    <a:lnTo>
                      <a:pt x="3374" y="2231"/>
                    </a:lnTo>
                    <a:lnTo>
                      <a:pt x="3371" y="2249"/>
                    </a:lnTo>
                    <a:lnTo>
                      <a:pt x="3363" y="2265"/>
                    </a:lnTo>
                    <a:lnTo>
                      <a:pt x="3351" y="2277"/>
                    </a:lnTo>
                    <a:lnTo>
                      <a:pt x="3335" y="2285"/>
                    </a:lnTo>
                    <a:lnTo>
                      <a:pt x="3317" y="2288"/>
                    </a:lnTo>
                    <a:lnTo>
                      <a:pt x="3253" y="2288"/>
                    </a:lnTo>
                    <a:lnTo>
                      <a:pt x="3253" y="3137"/>
                    </a:lnTo>
                    <a:lnTo>
                      <a:pt x="3250" y="3164"/>
                    </a:lnTo>
                    <a:lnTo>
                      <a:pt x="3242" y="3188"/>
                    </a:lnTo>
                    <a:lnTo>
                      <a:pt x="3228" y="3210"/>
                    </a:lnTo>
                    <a:lnTo>
                      <a:pt x="3210" y="3228"/>
                    </a:lnTo>
                    <a:lnTo>
                      <a:pt x="3187" y="3242"/>
                    </a:lnTo>
                    <a:lnTo>
                      <a:pt x="3163" y="3251"/>
                    </a:lnTo>
                    <a:lnTo>
                      <a:pt x="3136" y="3254"/>
                    </a:lnTo>
                    <a:lnTo>
                      <a:pt x="3133" y="3254"/>
                    </a:lnTo>
                    <a:lnTo>
                      <a:pt x="3133" y="3439"/>
                    </a:lnTo>
                    <a:lnTo>
                      <a:pt x="3130" y="3457"/>
                    </a:lnTo>
                    <a:lnTo>
                      <a:pt x="3121" y="3472"/>
                    </a:lnTo>
                    <a:lnTo>
                      <a:pt x="3110" y="3485"/>
                    </a:lnTo>
                    <a:lnTo>
                      <a:pt x="3094" y="3492"/>
                    </a:lnTo>
                    <a:lnTo>
                      <a:pt x="3076" y="3495"/>
                    </a:lnTo>
                    <a:lnTo>
                      <a:pt x="419" y="3495"/>
                    </a:lnTo>
                    <a:lnTo>
                      <a:pt x="401" y="3492"/>
                    </a:lnTo>
                    <a:lnTo>
                      <a:pt x="386" y="3485"/>
                    </a:lnTo>
                    <a:lnTo>
                      <a:pt x="373" y="3472"/>
                    </a:lnTo>
                    <a:lnTo>
                      <a:pt x="366" y="3457"/>
                    </a:lnTo>
                    <a:lnTo>
                      <a:pt x="363" y="3439"/>
                    </a:lnTo>
                    <a:lnTo>
                      <a:pt x="363" y="3254"/>
                    </a:lnTo>
                    <a:lnTo>
                      <a:pt x="359" y="3254"/>
                    </a:lnTo>
                    <a:lnTo>
                      <a:pt x="332" y="3251"/>
                    </a:lnTo>
                    <a:lnTo>
                      <a:pt x="307" y="3242"/>
                    </a:lnTo>
                    <a:lnTo>
                      <a:pt x="286" y="3228"/>
                    </a:lnTo>
                    <a:lnTo>
                      <a:pt x="268" y="3210"/>
                    </a:lnTo>
                    <a:lnTo>
                      <a:pt x="254" y="3188"/>
                    </a:lnTo>
                    <a:lnTo>
                      <a:pt x="245" y="3164"/>
                    </a:lnTo>
                    <a:lnTo>
                      <a:pt x="242" y="3137"/>
                    </a:lnTo>
                    <a:lnTo>
                      <a:pt x="242" y="2288"/>
                    </a:lnTo>
                    <a:lnTo>
                      <a:pt x="178" y="2288"/>
                    </a:lnTo>
                    <a:lnTo>
                      <a:pt x="159" y="2285"/>
                    </a:lnTo>
                    <a:lnTo>
                      <a:pt x="145" y="2277"/>
                    </a:lnTo>
                    <a:lnTo>
                      <a:pt x="132" y="2265"/>
                    </a:lnTo>
                    <a:lnTo>
                      <a:pt x="124" y="2249"/>
                    </a:lnTo>
                    <a:lnTo>
                      <a:pt x="121" y="2231"/>
                    </a:lnTo>
                    <a:lnTo>
                      <a:pt x="124" y="2214"/>
                    </a:lnTo>
                    <a:lnTo>
                      <a:pt x="132" y="2198"/>
                    </a:lnTo>
                    <a:lnTo>
                      <a:pt x="145" y="2185"/>
                    </a:lnTo>
                    <a:lnTo>
                      <a:pt x="159" y="2178"/>
                    </a:lnTo>
                    <a:lnTo>
                      <a:pt x="178" y="2174"/>
                    </a:lnTo>
                    <a:lnTo>
                      <a:pt x="363" y="2174"/>
                    </a:lnTo>
                    <a:lnTo>
                      <a:pt x="363" y="1315"/>
                    </a:lnTo>
                    <a:lnTo>
                      <a:pt x="332" y="1319"/>
                    </a:lnTo>
                    <a:lnTo>
                      <a:pt x="301" y="1321"/>
                    </a:lnTo>
                    <a:lnTo>
                      <a:pt x="269" y="1320"/>
                    </a:lnTo>
                    <a:lnTo>
                      <a:pt x="230" y="1314"/>
                    </a:lnTo>
                    <a:lnTo>
                      <a:pt x="191" y="1301"/>
                    </a:lnTo>
                    <a:lnTo>
                      <a:pt x="155" y="1283"/>
                    </a:lnTo>
                    <a:lnTo>
                      <a:pt x="122" y="1262"/>
                    </a:lnTo>
                    <a:lnTo>
                      <a:pt x="92" y="1235"/>
                    </a:lnTo>
                    <a:lnTo>
                      <a:pt x="66" y="1205"/>
                    </a:lnTo>
                    <a:lnTo>
                      <a:pt x="44" y="1171"/>
                    </a:lnTo>
                    <a:lnTo>
                      <a:pt x="25" y="1135"/>
                    </a:lnTo>
                    <a:lnTo>
                      <a:pt x="12" y="1096"/>
                    </a:lnTo>
                    <a:lnTo>
                      <a:pt x="3" y="1055"/>
                    </a:lnTo>
                    <a:lnTo>
                      <a:pt x="0" y="1013"/>
                    </a:lnTo>
                    <a:lnTo>
                      <a:pt x="0" y="902"/>
                    </a:lnTo>
                    <a:lnTo>
                      <a:pt x="0" y="902"/>
                    </a:lnTo>
                    <a:lnTo>
                      <a:pt x="1" y="898"/>
                    </a:lnTo>
                    <a:lnTo>
                      <a:pt x="1" y="897"/>
                    </a:lnTo>
                    <a:lnTo>
                      <a:pt x="1" y="893"/>
                    </a:lnTo>
                    <a:lnTo>
                      <a:pt x="2" y="891"/>
                    </a:lnTo>
                    <a:lnTo>
                      <a:pt x="2" y="888"/>
                    </a:lnTo>
                    <a:lnTo>
                      <a:pt x="3" y="885"/>
                    </a:lnTo>
                    <a:lnTo>
                      <a:pt x="4" y="883"/>
                    </a:lnTo>
                    <a:lnTo>
                      <a:pt x="5" y="880"/>
                    </a:lnTo>
                    <a:lnTo>
                      <a:pt x="6" y="879"/>
                    </a:lnTo>
                    <a:lnTo>
                      <a:pt x="7" y="875"/>
                    </a:lnTo>
                    <a:lnTo>
                      <a:pt x="7" y="875"/>
                    </a:lnTo>
                    <a:lnTo>
                      <a:pt x="456" y="90"/>
                    </a:lnTo>
                    <a:lnTo>
                      <a:pt x="474" y="64"/>
                    </a:lnTo>
                    <a:lnTo>
                      <a:pt x="496" y="43"/>
                    </a:lnTo>
                    <a:lnTo>
                      <a:pt x="521" y="25"/>
                    </a:lnTo>
                    <a:lnTo>
                      <a:pt x="549" y="12"/>
                    </a:lnTo>
                    <a:lnTo>
                      <a:pt x="578" y="4"/>
                    </a:lnTo>
                    <a:lnTo>
                      <a:pt x="610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>
                  <a:solidFill>
                    <a:srgbClr val="003399"/>
                  </a:solidFill>
                </a:endParaRPr>
              </a:p>
            </p:txBody>
          </p:sp>
        </p:grpSp>
        <p:grpSp>
          <p:nvGrpSpPr>
            <p:cNvPr id="60" name="Group 10"/>
            <p:cNvGrpSpPr>
              <a:grpSpLocks noChangeAspect="1"/>
            </p:cNvGrpSpPr>
            <p:nvPr/>
          </p:nvGrpSpPr>
          <p:grpSpPr bwMode="auto">
            <a:xfrm>
              <a:off x="1055150" y="2338620"/>
              <a:ext cx="324035" cy="282471"/>
              <a:chOff x="-2003" y="917"/>
              <a:chExt cx="3134" cy="2732"/>
            </a:xfrm>
            <a:solidFill>
              <a:srgbClr val="003399"/>
            </a:solidFill>
          </p:grpSpPr>
          <p:sp>
            <p:nvSpPr>
              <p:cNvPr id="64" name="Freeform 12"/>
              <p:cNvSpPr>
                <a:spLocks noEditPoints="1"/>
              </p:cNvSpPr>
              <p:nvPr/>
            </p:nvSpPr>
            <p:spPr bwMode="auto">
              <a:xfrm>
                <a:off x="-413" y="2405"/>
                <a:ext cx="848" cy="749"/>
              </a:xfrm>
              <a:custGeom>
                <a:avLst/>
                <a:gdLst>
                  <a:gd name="T0" fmla="*/ 392 w 1696"/>
                  <a:gd name="T1" fmla="*/ 312 h 1497"/>
                  <a:gd name="T2" fmla="*/ 340 w 1696"/>
                  <a:gd name="T3" fmla="*/ 341 h 1497"/>
                  <a:gd name="T4" fmla="*/ 310 w 1696"/>
                  <a:gd name="T5" fmla="*/ 392 h 1497"/>
                  <a:gd name="T6" fmla="*/ 306 w 1696"/>
                  <a:gd name="T7" fmla="*/ 1074 h 1497"/>
                  <a:gd name="T8" fmla="*/ 321 w 1696"/>
                  <a:gd name="T9" fmla="*/ 1133 h 1497"/>
                  <a:gd name="T10" fmla="*/ 363 w 1696"/>
                  <a:gd name="T11" fmla="*/ 1174 h 1497"/>
                  <a:gd name="T12" fmla="*/ 422 w 1696"/>
                  <a:gd name="T13" fmla="*/ 1190 h 1497"/>
                  <a:gd name="T14" fmla="*/ 1304 w 1696"/>
                  <a:gd name="T15" fmla="*/ 1186 h 1497"/>
                  <a:gd name="T16" fmla="*/ 1354 w 1696"/>
                  <a:gd name="T17" fmla="*/ 1155 h 1497"/>
                  <a:gd name="T18" fmla="*/ 1384 w 1696"/>
                  <a:gd name="T19" fmla="*/ 1106 h 1497"/>
                  <a:gd name="T20" fmla="*/ 1388 w 1696"/>
                  <a:gd name="T21" fmla="*/ 422 h 1497"/>
                  <a:gd name="T22" fmla="*/ 1373 w 1696"/>
                  <a:gd name="T23" fmla="*/ 365 h 1497"/>
                  <a:gd name="T24" fmla="*/ 1331 w 1696"/>
                  <a:gd name="T25" fmla="*/ 323 h 1497"/>
                  <a:gd name="T26" fmla="*/ 1274 w 1696"/>
                  <a:gd name="T27" fmla="*/ 306 h 1497"/>
                  <a:gd name="T28" fmla="*/ 422 w 1696"/>
                  <a:gd name="T29" fmla="*/ 0 h 1497"/>
                  <a:gd name="T30" fmla="*/ 1343 w 1696"/>
                  <a:gd name="T31" fmla="*/ 6 h 1497"/>
                  <a:gd name="T32" fmla="*/ 1468 w 1696"/>
                  <a:gd name="T33" fmla="*/ 48 h 1497"/>
                  <a:gd name="T34" fmla="*/ 1573 w 1696"/>
                  <a:gd name="T35" fmla="*/ 124 h 1497"/>
                  <a:gd name="T36" fmla="*/ 1649 w 1696"/>
                  <a:gd name="T37" fmla="*/ 228 h 1497"/>
                  <a:gd name="T38" fmla="*/ 1691 w 1696"/>
                  <a:gd name="T39" fmla="*/ 354 h 1497"/>
                  <a:gd name="T40" fmla="*/ 1696 w 1696"/>
                  <a:gd name="T41" fmla="*/ 1074 h 1497"/>
                  <a:gd name="T42" fmla="*/ 1675 w 1696"/>
                  <a:gd name="T43" fmla="*/ 1209 h 1497"/>
                  <a:gd name="T44" fmla="*/ 1614 w 1696"/>
                  <a:gd name="T45" fmla="*/ 1324 h 1497"/>
                  <a:gd name="T46" fmla="*/ 1523 w 1696"/>
                  <a:gd name="T47" fmla="*/ 1416 h 1497"/>
                  <a:gd name="T48" fmla="*/ 1407 w 1696"/>
                  <a:gd name="T49" fmla="*/ 1475 h 1497"/>
                  <a:gd name="T50" fmla="*/ 1274 w 1696"/>
                  <a:gd name="T51" fmla="*/ 1497 h 1497"/>
                  <a:gd name="T52" fmla="*/ 354 w 1696"/>
                  <a:gd name="T53" fmla="*/ 1492 h 1497"/>
                  <a:gd name="T54" fmla="*/ 228 w 1696"/>
                  <a:gd name="T55" fmla="*/ 1450 h 1497"/>
                  <a:gd name="T56" fmla="*/ 123 w 1696"/>
                  <a:gd name="T57" fmla="*/ 1374 h 1497"/>
                  <a:gd name="T58" fmla="*/ 45 w 1696"/>
                  <a:gd name="T59" fmla="*/ 1269 h 1497"/>
                  <a:gd name="T60" fmla="*/ 4 w 1696"/>
                  <a:gd name="T61" fmla="*/ 1142 h 1497"/>
                  <a:gd name="T62" fmla="*/ 0 w 1696"/>
                  <a:gd name="T63" fmla="*/ 422 h 1497"/>
                  <a:gd name="T64" fmla="*/ 21 w 1696"/>
                  <a:gd name="T65" fmla="*/ 289 h 1497"/>
                  <a:gd name="T66" fmla="*/ 80 w 1696"/>
                  <a:gd name="T67" fmla="*/ 173 h 1497"/>
                  <a:gd name="T68" fmla="*/ 173 w 1696"/>
                  <a:gd name="T69" fmla="*/ 82 h 1497"/>
                  <a:gd name="T70" fmla="*/ 289 w 1696"/>
                  <a:gd name="T71" fmla="*/ 21 h 1497"/>
                  <a:gd name="T72" fmla="*/ 422 w 1696"/>
                  <a:gd name="T73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96" h="1497">
                    <a:moveTo>
                      <a:pt x="422" y="306"/>
                    </a:moveTo>
                    <a:lnTo>
                      <a:pt x="392" y="312"/>
                    </a:lnTo>
                    <a:lnTo>
                      <a:pt x="363" y="323"/>
                    </a:lnTo>
                    <a:lnTo>
                      <a:pt x="340" y="341"/>
                    </a:lnTo>
                    <a:lnTo>
                      <a:pt x="323" y="363"/>
                    </a:lnTo>
                    <a:lnTo>
                      <a:pt x="310" y="392"/>
                    </a:lnTo>
                    <a:lnTo>
                      <a:pt x="306" y="422"/>
                    </a:lnTo>
                    <a:lnTo>
                      <a:pt x="306" y="1074"/>
                    </a:lnTo>
                    <a:lnTo>
                      <a:pt x="310" y="1104"/>
                    </a:lnTo>
                    <a:lnTo>
                      <a:pt x="321" y="1133"/>
                    </a:lnTo>
                    <a:lnTo>
                      <a:pt x="340" y="1155"/>
                    </a:lnTo>
                    <a:lnTo>
                      <a:pt x="363" y="1174"/>
                    </a:lnTo>
                    <a:lnTo>
                      <a:pt x="392" y="1186"/>
                    </a:lnTo>
                    <a:lnTo>
                      <a:pt x="422" y="1190"/>
                    </a:lnTo>
                    <a:lnTo>
                      <a:pt x="1274" y="1190"/>
                    </a:lnTo>
                    <a:lnTo>
                      <a:pt x="1304" y="1186"/>
                    </a:lnTo>
                    <a:lnTo>
                      <a:pt x="1331" y="1174"/>
                    </a:lnTo>
                    <a:lnTo>
                      <a:pt x="1354" y="1155"/>
                    </a:lnTo>
                    <a:lnTo>
                      <a:pt x="1373" y="1133"/>
                    </a:lnTo>
                    <a:lnTo>
                      <a:pt x="1384" y="1106"/>
                    </a:lnTo>
                    <a:lnTo>
                      <a:pt x="1388" y="1074"/>
                    </a:lnTo>
                    <a:lnTo>
                      <a:pt x="1388" y="422"/>
                    </a:lnTo>
                    <a:lnTo>
                      <a:pt x="1384" y="392"/>
                    </a:lnTo>
                    <a:lnTo>
                      <a:pt x="1373" y="365"/>
                    </a:lnTo>
                    <a:lnTo>
                      <a:pt x="1356" y="341"/>
                    </a:lnTo>
                    <a:lnTo>
                      <a:pt x="1331" y="323"/>
                    </a:lnTo>
                    <a:lnTo>
                      <a:pt x="1304" y="312"/>
                    </a:lnTo>
                    <a:lnTo>
                      <a:pt x="1274" y="306"/>
                    </a:lnTo>
                    <a:lnTo>
                      <a:pt x="422" y="306"/>
                    </a:lnTo>
                    <a:close/>
                    <a:moveTo>
                      <a:pt x="422" y="0"/>
                    </a:moveTo>
                    <a:lnTo>
                      <a:pt x="1274" y="0"/>
                    </a:lnTo>
                    <a:lnTo>
                      <a:pt x="1343" y="6"/>
                    </a:lnTo>
                    <a:lnTo>
                      <a:pt x="1407" y="21"/>
                    </a:lnTo>
                    <a:lnTo>
                      <a:pt x="1468" y="48"/>
                    </a:lnTo>
                    <a:lnTo>
                      <a:pt x="1523" y="82"/>
                    </a:lnTo>
                    <a:lnTo>
                      <a:pt x="1573" y="124"/>
                    </a:lnTo>
                    <a:lnTo>
                      <a:pt x="1614" y="173"/>
                    </a:lnTo>
                    <a:lnTo>
                      <a:pt x="1649" y="228"/>
                    </a:lnTo>
                    <a:lnTo>
                      <a:pt x="1675" y="289"/>
                    </a:lnTo>
                    <a:lnTo>
                      <a:pt x="1691" y="354"/>
                    </a:lnTo>
                    <a:lnTo>
                      <a:pt x="1696" y="422"/>
                    </a:lnTo>
                    <a:lnTo>
                      <a:pt x="1696" y="1074"/>
                    </a:lnTo>
                    <a:lnTo>
                      <a:pt x="1691" y="1142"/>
                    </a:lnTo>
                    <a:lnTo>
                      <a:pt x="1675" y="1209"/>
                    </a:lnTo>
                    <a:lnTo>
                      <a:pt x="1649" y="1269"/>
                    </a:lnTo>
                    <a:lnTo>
                      <a:pt x="1614" y="1324"/>
                    </a:lnTo>
                    <a:lnTo>
                      <a:pt x="1573" y="1374"/>
                    </a:lnTo>
                    <a:lnTo>
                      <a:pt x="1523" y="1416"/>
                    </a:lnTo>
                    <a:lnTo>
                      <a:pt x="1468" y="1450"/>
                    </a:lnTo>
                    <a:lnTo>
                      <a:pt x="1407" y="1475"/>
                    </a:lnTo>
                    <a:lnTo>
                      <a:pt x="1343" y="1492"/>
                    </a:lnTo>
                    <a:lnTo>
                      <a:pt x="1274" y="1497"/>
                    </a:lnTo>
                    <a:lnTo>
                      <a:pt x="422" y="1497"/>
                    </a:lnTo>
                    <a:lnTo>
                      <a:pt x="354" y="1492"/>
                    </a:lnTo>
                    <a:lnTo>
                      <a:pt x="289" y="1475"/>
                    </a:lnTo>
                    <a:lnTo>
                      <a:pt x="228" y="1450"/>
                    </a:lnTo>
                    <a:lnTo>
                      <a:pt x="173" y="1416"/>
                    </a:lnTo>
                    <a:lnTo>
                      <a:pt x="123" y="1374"/>
                    </a:lnTo>
                    <a:lnTo>
                      <a:pt x="80" y="1324"/>
                    </a:lnTo>
                    <a:lnTo>
                      <a:pt x="45" y="1269"/>
                    </a:lnTo>
                    <a:lnTo>
                      <a:pt x="21" y="1209"/>
                    </a:lnTo>
                    <a:lnTo>
                      <a:pt x="4" y="1142"/>
                    </a:lnTo>
                    <a:lnTo>
                      <a:pt x="0" y="1074"/>
                    </a:lnTo>
                    <a:lnTo>
                      <a:pt x="0" y="422"/>
                    </a:lnTo>
                    <a:lnTo>
                      <a:pt x="4" y="354"/>
                    </a:lnTo>
                    <a:lnTo>
                      <a:pt x="21" y="289"/>
                    </a:lnTo>
                    <a:lnTo>
                      <a:pt x="45" y="228"/>
                    </a:lnTo>
                    <a:lnTo>
                      <a:pt x="80" y="173"/>
                    </a:lnTo>
                    <a:lnTo>
                      <a:pt x="123" y="124"/>
                    </a:lnTo>
                    <a:lnTo>
                      <a:pt x="173" y="82"/>
                    </a:lnTo>
                    <a:lnTo>
                      <a:pt x="228" y="48"/>
                    </a:lnTo>
                    <a:lnTo>
                      <a:pt x="289" y="21"/>
                    </a:lnTo>
                    <a:lnTo>
                      <a:pt x="354" y="6"/>
                    </a:lnTo>
                    <a:lnTo>
                      <a:pt x="4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5" name="Freeform 13"/>
              <p:cNvSpPr>
                <a:spLocks noEditPoints="1"/>
              </p:cNvSpPr>
              <p:nvPr/>
            </p:nvSpPr>
            <p:spPr bwMode="auto">
              <a:xfrm>
                <a:off x="-2003" y="917"/>
                <a:ext cx="3134" cy="2732"/>
              </a:xfrm>
              <a:custGeom>
                <a:avLst/>
                <a:gdLst>
                  <a:gd name="T0" fmla="*/ 1746 w 6268"/>
                  <a:gd name="T1" fmla="*/ 3366 h 5465"/>
                  <a:gd name="T2" fmla="*/ 2583 w 6268"/>
                  <a:gd name="T3" fmla="*/ 5159 h 5465"/>
                  <a:gd name="T4" fmla="*/ 2501 w 6268"/>
                  <a:gd name="T5" fmla="*/ 3332 h 5465"/>
                  <a:gd name="T6" fmla="*/ 1645 w 6268"/>
                  <a:gd name="T7" fmla="*/ 2291 h 5465"/>
                  <a:gd name="T8" fmla="*/ 1284 w 6268"/>
                  <a:gd name="T9" fmla="*/ 2602 h 5465"/>
                  <a:gd name="T10" fmla="*/ 844 w 6268"/>
                  <a:gd name="T11" fmla="*/ 2688 h 5465"/>
                  <a:gd name="T12" fmla="*/ 1411 w 6268"/>
                  <a:gd name="T13" fmla="*/ 3351 h 5465"/>
                  <a:gd name="T14" fmla="*/ 1630 w 6268"/>
                  <a:gd name="T15" fmla="*/ 3060 h 5465"/>
                  <a:gd name="T16" fmla="*/ 2364 w 6268"/>
                  <a:gd name="T17" fmla="*/ 2976 h 5465"/>
                  <a:gd name="T18" fmla="*/ 2708 w 6268"/>
                  <a:gd name="T19" fmla="*/ 3106 h 5465"/>
                  <a:gd name="T20" fmla="*/ 2883 w 6268"/>
                  <a:gd name="T21" fmla="*/ 3425 h 5465"/>
                  <a:gd name="T22" fmla="*/ 5369 w 6268"/>
                  <a:gd name="T23" fmla="*/ 2688 h 5465"/>
                  <a:gd name="T24" fmla="*/ 4899 w 6268"/>
                  <a:gd name="T25" fmla="*/ 2555 h 5465"/>
                  <a:gd name="T26" fmla="*/ 4566 w 6268"/>
                  <a:gd name="T27" fmla="*/ 2369 h 5465"/>
                  <a:gd name="T28" fmla="*/ 4174 w 6268"/>
                  <a:gd name="T29" fmla="*/ 2638 h 5465"/>
                  <a:gd name="T30" fmla="*/ 3680 w 6268"/>
                  <a:gd name="T31" fmla="*/ 2665 h 5465"/>
                  <a:gd name="T32" fmla="*/ 3260 w 6268"/>
                  <a:gd name="T33" fmla="*/ 2439 h 5465"/>
                  <a:gd name="T34" fmla="*/ 2938 w 6268"/>
                  <a:gd name="T35" fmla="*/ 2502 h 5465"/>
                  <a:gd name="T36" fmla="*/ 2491 w 6268"/>
                  <a:gd name="T37" fmla="*/ 2682 h 5465"/>
                  <a:gd name="T38" fmla="*/ 2005 w 6268"/>
                  <a:gd name="T39" fmla="*/ 2602 h 5465"/>
                  <a:gd name="T40" fmla="*/ 1645 w 6268"/>
                  <a:gd name="T41" fmla="*/ 2291 h 5465"/>
                  <a:gd name="T42" fmla="*/ 4910 w 6268"/>
                  <a:gd name="T43" fmla="*/ 2163 h 5465"/>
                  <a:gd name="T44" fmla="*/ 5217 w 6268"/>
                  <a:gd name="T45" fmla="*/ 2361 h 5465"/>
                  <a:gd name="T46" fmla="*/ 5593 w 6268"/>
                  <a:gd name="T47" fmla="*/ 2336 h 5465"/>
                  <a:gd name="T48" fmla="*/ 5871 w 6268"/>
                  <a:gd name="T49" fmla="*/ 2103 h 5465"/>
                  <a:gd name="T50" fmla="*/ 3298 w 6268"/>
                  <a:gd name="T51" fmla="*/ 1894 h 5465"/>
                  <a:gd name="T52" fmla="*/ 3471 w 6268"/>
                  <a:gd name="T53" fmla="*/ 2217 h 5465"/>
                  <a:gd name="T54" fmla="*/ 3802 w 6268"/>
                  <a:gd name="T55" fmla="*/ 2374 h 5465"/>
                  <a:gd name="T56" fmla="*/ 4171 w 6268"/>
                  <a:gd name="T57" fmla="*/ 2304 h 5465"/>
                  <a:gd name="T58" fmla="*/ 4416 w 6268"/>
                  <a:gd name="T59" fmla="*/ 2036 h 5465"/>
                  <a:gd name="T60" fmla="*/ 1826 w 6268"/>
                  <a:gd name="T61" fmla="*/ 1968 h 5465"/>
                  <a:gd name="T62" fmla="*/ 2037 w 6268"/>
                  <a:gd name="T63" fmla="*/ 2264 h 5465"/>
                  <a:gd name="T64" fmla="*/ 2391 w 6268"/>
                  <a:gd name="T65" fmla="*/ 2380 h 5465"/>
                  <a:gd name="T66" fmla="*/ 2742 w 6268"/>
                  <a:gd name="T67" fmla="*/ 2264 h 5465"/>
                  <a:gd name="T68" fmla="*/ 2954 w 6268"/>
                  <a:gd name="T69" fmla="*/ 1968 h 5465"/>
                  <a:gd name="T70" fmla="*/ 363 w 6268"/>
                  <a:gd name="T71" fmla="*/ 2036 h 5465"/>
                  <a:gd name="T72" fmla="*/ 609 w 6268"/>
                  <a:gd name="T73" fmla="*/ 2304 h 5465"/>
                  <a:gd name="T74" fmla="*/ 978 w 6268"/>
                  <a:gd name="T75" fmla="*/ 2374 h 5465"/>
                  <a:gd name="T76" fmla="*/ 1308 w 6268"/>
                  <a:gd name="T77" fmla="*/ 2217 h 5465"/>
                  <a:gd name="T78" fmla="*/ 1482 w 6268"/>
                  <a:gd name="T79" fmla="*/ 1894 h 5465"/>
                  <a:gd name="T80" fmla="*/ 5093 w 6268"/>
                  <a:gd name="T81" fmla="*/ 308 h 5465"/>
                  <a:gd name="T82" fmla="*/ 5245 w 6268"/>
                  <a:gd name="T83" fmla="*/ 13 h 5465"/>
                  <a:gd name="T84" fmla="*/ 6259 w 6268"/>
                  <a:gd name="T85" fmla="*/ 1738 h 5465"/>
                  <a:gd name="T86" fmla="*/ 6221 w 6268"/>
                  <a:gd name="T87" fmla="*/ 2078 h 5465"/>
                  <a:gd name="T88" fmla="*/ 5964 w 6268"/>
                  <a:gd name="T89" fmla="*/ 2464 h 5465"/>
                  <a:gd name="T90" fmla="*/ 5728 w 6268"/>
                  <a:gd name="T91" fmla="*/ 2631 h 5465"/>
                  <a:gd name="T92" fmla="*/ 5652 w 6268"/>
                  <a:gd name="T93" fmla="*/ 5444 h 5465"/>
                  <a:gd name="T94" fmla="*/ 614 w 6268"/>
                  <a:gd name="T95" fmla="*/ 5444 h 5465"/>
                  <a:gd name="T96" fmla="*/ 538 w 6268"/>
                  <a:gd name="T97" fmla="*/ 2612 h 5465"/>
                  <a:gd name="T98" fmla="*/ 177 w 6268"/>
                  <a:gd name="T99" fmla="*/ 2325 h 5465"/>
                  <a:gd name="T100" fmla="*/ 6 w 6268"/>
                  <a:gd name="T101" fmla="*/ 1888 h 5465"/>
                  <a:gd name="T102" fmla="*/ 970 w 6268"/>
                  <a:gd name="T103" fmla="*/ 51 h 5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268" h="5465">
                    <a:moveTo>
                      <a:pt x="1917" y="3282"/>
                    </a:moveTo>
                    <a:lnTo>
                      <a:pt x="1868" y="3288"/>
                    </a:lnTo>
                    <a:lnTo>
                      <a:pt x="1820" y="3305"/>
                    </a:lnTo>
                    <a:lnTo>
                      <a:pt x="1780" y="3332"/>
                    </a:lnTo>
                    <a:lnTo>
                      <a:pt x="1746" y="3366"/>
                    </a:lnTo>
                    <a:lnTo>
                      <a:pt x="1721" y="3406"/>
                    </a:lnTo>
                    <a:lnTo>
                      <a:pt x="1704" y="3451"/>
                    </a:lnTo>
                    <a:lnTo>
                      <a:pt x="1698" y="3503"/>
                    </a:lnTo>
                    <a:lnTo>
                      <a:pt x="1698" y="5159"/>
                    </a:lnTo>
                    <a:lnTo>
                      <a:pt x="2583" y="5159"/>
                    </a:lnTo>
                    <a:lnTo>
                      <a:pt x="2583" y="3503"/>
                    </a:lnTo>
                    <a:lnTo>
                      <a:pt x="2577" y="3451"/>
                    </a:lnTo>
                    <a:lnTo>
                      <a:pt x="2562" y="3406"/>
                    </a:lnTo>
                    <a:lnTo>
                      <a:pt x="2535" y="3364"/>
                    </a:lnTo>
                    <a:lnTo>
                      <a:pt x="2501" y="3332"/>
                    </a:lnTo>
                    <a:lnTo>
                      <a:pt x="2461" y="3305"/>
                    </a:lnTo>
                    <a:lnTo>
                      <a:pt x="2415" y="3288"/>
                    </a:lnTo>
                    <a:lnTo>
                      <a:pt x="2364" y="3282"/>
                    </a:lnTo>
                    <a:lnTo>
                      <a:pt x="1917" y="3282"/>
                    </a:lnTo>
                    <a:close/>
                    <a:moveTo>
                      <a:pt x="1645" y="2291"/>
                    </a:moveTo>
                    <a:lnTo>
                      <a:pt x="1586" y="2369"/>
                    </a:lnTo>
                    <a:lnTo>
                      <a:pt x="1521" y="2439"/>
                    </a:lnTo>
                    <a:lnTo>
                      <a:pt x="1449" y="2502"/>
                    </a:lnTo>
                    <a:lnTo>
                      <a:pt x="1369" y="2555"/>
                    </a:lnTo>
                    <a:lnTo>
                      <a:pt x="1284" y="2602"/>
                    </a:lnTo>
                    <a:lnTo>
                      <a:pt x="1194" y="2638"/>
                    </a:lnTo>
                    <a:lnTo>
                      <a:pt x="1099" y="2665"/>
                    </a:lnTo>
                    <a:lnTo>
                      <a:pt x="1000" y="2682"/>
                    </a:lnTo>
                    <a:lnTo>
                      <a:pt x="900" y="2688"/>
                    </a:lnTo>
                    <a:lnTo>
                      <a:pt x="844" y="2688"/>
                    </a:lnTo>
                    <a:lnTo>
                      <a:pt x="844" y="5159"/>
                    </a:lnTo>
                    <a:lnTo>
                      <a:pt x="1390" y="5159"/>
                    </a:lnTo>
                    <a:lnTo>
                      <a:pt x="1390" y="3503"/>
                    </a:lnTo>
                    <a:lnTo>
                      <a:pt x="1396" y="3425"/>
                    </a:lnTo>
                    <a:lnTo>
                      <a:pt x="1411" y="3351"/>
                    </a:lnTo>
                    <a:lnTo>
                      <a:pt x="1440" y="3280"/>
                    </a:lnTo>
                    <a:lnTo>
                      <a:pt x="1474" y="3216"/>
                    </a:lnTo>
                    <a:lnTo>
                      <a:pt x="1520" y="3157"/>
                    </a:lnTo>
                    <a:lnTo>
                      <a:pt x="1571" y="3106"/>
                    </a:lnTo>
                    <a:lnTo>
                      <a:pt x="1630" y="3060"/>
                    </a:lnTo>
                    <a:lnTo>
                      <a:pt x="1695" y="3024"/>
                    </a:lnTo>
                    <a:lnTo>
                      <a:pt x="1765" y="2997"/>
                    </a:lnTo>
                    <a:lnTo>
                      <a:pt x="1839" y="2982"/>
                    </a:lnTo>
                    <a:lnTo>
                      <a:pt x="1917" y="2976"/>
                    </a:lnTo>
                    <a:lnTo>
                      <a:pt x="2364" y="2976"/>
                    </a:lnTo>
                    <a:lnTo>
                      <a:pt x="2440" y="2982"/>
                    </a:lnTo>
                    <a:lnTo>
                      <a:pt x="2516" y="2999"/>
                    </a:lnTo>
                    <a:lnTo>
                      <a:pt x="2585" y="3026"/>
                    </a:lnTo>
                    <a:lnTo>
                      <a:pt x="2649" y="3062"/>
                    </a:lnTo>
                    <a:lnTo>
                      <a:pt x="2708" y="3106"/>
                    </a:lnTo>
                    <a:lnTo>
                      <a:pt x="2760" y="3157"/>
                    </a:lnTo>
                    <a:lnTo>
                      <a:pt x="2805" y="3216"/>
                    </a:lnTo>
                    <a:lnTo>
                      <a:pt x="2841" y="3280"/>
                    </a:lnTo>
                    <a:lnTo>
                      <a:pt x="2868" y="3351"/>
                    </a:lnTo>
                    <a:lnTo>
                      <a:pt x="2883" y="3425"/>
                    </a:lnTo>
                    <a:lnTo>
                      <a:pt x="2889" y="3503"/>
                    </a:lnTo>
                    <a:lnTo>
                      <a:pt x="2889" y="5159"/>
                    </a:lnTo>
                    <a:lnTo>
                      <a:pt x="5422" y="5159"/>
                    </a:lnTo>
                    <a:lnTo>
                      <a:pt x="5422" y="2688"/>
                    </a:lnTo>
                    <a:lnTo>
                      <a:pt x="5369" y="2688"/>
                    </a:lnTo>
                    <a:lnTo>
                      <a:pt x="5268" y="2682"/>
                    </a:lnTo>
                    <a:lnTo>
                      <a:pt x="5169" y="2665"/>
                    </a:lnTo>
                    <a:lnTo>
                      <a:pt x="5074" y="2638"/>
                    </a:lnTo>
                    <a:lnTo>
                      <a:pt x="4985" y="2602"/>
                    </a:lnTo>
                    <a:lnTo>
                      <a:pt x="4899" y="2555"/>
                    </a:lnTo>
                    <a:lnTo>
                      <a:pt x="4819" y="2502"/>
                    </a:lnTo>
                    <a:lnTo>
                      <a:pt x="4747" y="2439"/>
                    </a:lnTo>
                    <a:lnTo>
                      <a:pt x="4682" y="2369"/>
                    </a:lnTo>
                    <a:lnTo>
                      <a:pt x="4623" y="2291"/>
                    </a:lnTo>
                    <a:lnTo>
                      <a:pt x="4566" y="2369"/>
                    </a:lnTo>
                    <a:lnTo>
                      <a:pt x="4500" y="2439"/>
                    </a:lnTo>
                    <a:lnTo>
                      <a:pt x="4427" y="2502"/>
                    </a:lnTo>
                    <a:lnTo>
                      <a:pt x="4349" y="2555"/>
                    </a:lnTo>
                    <a:lnTo>
                      <a:pt x="4264" y="2602"/>
                    </a:lnTo>
                    <a:lnTo>
                      <a:pt x="4174" y="2638"/>
                    </a:lnTo>
                    <a:lnTo>
                      <a:pt x="4079" y="2665"/>
                    </a:lnTo>
                    <a:lnTo>
                      <a:pt x="3981" y="2682"/>
                    </a:lnTo>
                    <a:lnTo>
                      <a:pt x="3880" y="2688"/>
                    </a:lnTo>
                    <a:lnTo>
                      <a:pt x="3779" y="2682"/>
                    </a:lnTo>
                    <a:lnTo>
                      <a:pt x="3680" y="2665"/>
                    </a:lnTo>
                    <a:lnTo>
                      <a:pt x="3585" y="2638"/>
                    </a:lnTo>
                    <a:lnTo>
                      <a:pt x="3496" y="2602"/>
                    </a:lnTo>
                    <a:lnTo>
                      <a:pt x="3410" y="2555"/>
                    </a:lnTo>
                    <a:lnTo>
                      <a:pt x="3332" y="2502"/>
                    </a:lnTo>
                    <a:lnTo>
                      <a:pt x="3260" y="2439"/>
                    </a:lnTo>
                    <a:lnTo>
                      <a:pt x="3193" y="2369"/>
                    </a:lnTo>
                    <a:lnTo>
                      <a:pt x="3136" y="2291"/>
                    </a:lnTo>
                    <a:lnTo>
                      <a:pt x="3077" y="2369"/>
                    </a:lnTo>
                    <a:lnTo>
                      <a:pt x="3011" y="2439"/>
                    </a:lnTo>
                    <a:lnTo>
                      <a:pt x="2938" y="2502"/>
                    </a:lnTo>
                    <a:lnTo>
                      <a:pt x="2860" y="2555"/>
                    </a:lnTo>
                    <a:lnTo>
                      <a:pt x="2775" y="2602"/>
                    </a:lnTo>
                    <a:lnTo>
                      <a:pt x="2685" y="2638"/>
                    </a:lnTo>
                    <a:lnTo>
                      <a:pt x="2590" y="2665"/>
                    </a:lnTo>
                    <a:lnTo>
                      <a:pt x="2491" y="2682"/>
                    </a:lnTo>
                    <a:lnTo>
                      <a:pt x="2391" y="2688"/>
                    </a:lnTo>
                    <a:lnTo>
                      <a:pt x="2288" y="2682"/>
                    </a:lnTo>
                    <a:lnTo>
                      <a:pt x="2189" y="2665"/>
                    </a:lnTo>
                    <a:lnTo>
                      <a:pt x="2096" y="2638"/>
                    </a:lnTo>
                    <a:lnTo>
                      <a:pt x="2005" y="2602"/>
                    </a:lnTo>
                    <a:lnTo>
                      <a:pt x="1919" y="2555"/>
                    </a:lnTo>
                    <a:lnTo>
                      <a:pt x="1841" y="2502"/>
                    </a:lnTo>
                    <a:lnTo>
                      <a:pt x="1769" y="2439"/>
                    </a:lnTo>
                    <a:lnTo>
                      <a:pt x="1702" y="2369"/>
                    </a:lnTo>
                    <a:lnTo>
                      <a:pt x="1645" y="2291"/>
                    </a:lnTo>
                    <a:close/>
                    <a:moveTo>
                      <a:pt x="4787" y="1896"/>
                    </a:moveTo>
                    <a:lnTo>
                      <a:pt x="4806" y="1968"/>
                    </a:lnTo>
                    <a:lnTo>
                      <a:pt x="4833" y="2038"/>
                    </a:lnTo>
                    <a:lnTo>
                      <a:pt x="4869" y="2103"/>
                    </a:lnTo>
                    <a:lnTo>
                      <a:pt x="4910" y="2163"/>
                    </a:lnTo>
                    <a:lnTo>
                      <a:pt x="4960" y="2217"/>
                    </a:lnTo>
                    <a:lnTo>
                      <a:pt x="5017" y="2264"/>
                    </a:lnTo>
                    <a:lnTo>
                      <a:pt x="5078" y="2304"/>
                    </a:lnTo>
                    <a:lnTo>
                      <a:pt x="5144" y="2336"/>
                    </a:lnTo>
                    <a:lnTo>
                      <a:pt x="5217" y="2361"/>
                    </a:lnTo>
                    <a:lnTo>
                      <a:pt x="5291" y="2376"/>
                    </a:lnTo>
                    <a:lnTo>
                      <a:pt x="5369" y="2382"/>
                    </a:lnTo>
                    <a:lnTo>
                      <a:pt x="5447" y="2376"/>
                    </a:lnTo>
                    <a:lnTo>
                      <a:pt x="5523" y="2361"/>
                    </a:lnTo>
                    <a:lnTo>
                      <a:pt x="5593" y="2336"/>
                    </a:lnTo>
                    <a:lnTo>
                      <a:pt x="5660" y="2304"/>
                    </a:lnTo>
                    <a:lnTo>
                      <a:pt x="5723" y="2264"/>
                    </a:lnTo>
                    <a:lnTo>
                      <a:pt x="5778" y="2217"/>
                    </a:lnTo>
                    <a:lnTo>
                      <a:pt x="5829" y="2163"/>
                    </a:lnTo>
                    <a:lnTo>
                      <a:pt x="5871" y="2103"/>
                    </a:lnTo>
                    <a:lnTo>
                      <a:pt x="5907" y="2038"/>
                    </a:lnTo>
                    <a:lnTo>
                      <a:pt x="5934" y="1968"/>
                    </a:lnTo>
                    <a:lnTo>
                      <a:pt x="5953" y="1896"/>
                    </a:lnTo>
                    <a:lnTo>
                      <a:pt x="4787" y="1896"/>
                    </a:lnTo>
                    <a:close/>
                    <a:moveTo>
                      <a:pt x="3298" y="1894"/>
                    </a:moveTo>
                    <a:lnTo>
                      <a:pt x="3317" y="1968"/>
                    </a:lnTo>
                    <a:lnTo>
                      <a:pt x="3343" y="2036"/>
                    </a:lnTo>
                    <a:lnTo>
                      <a:pt x="3378" y="2103"/>
                    </a:lnTo>
                    <a:lnTo>
                      <a:pt x="3421" y="2162"/>
                    </a:lnTo>
                    <a:lnTo>
                      <a:pt x="3471" y="2217"/>
                    </a:lnTo>
                    <a:lnTo>
                      <a:pt x="3526" y="2264"/>
                    </a:lnTo>
                    <a:lnTo>
                      <a:pt x="3589" y="2304"/>
                    </a:lnTo>
                    <a:lnTo>
                      <a:pt x="3655" y="2336"/>
                    </a:lnTo>
                    <a:lnTo>
                      <a:pt x="3728" y="2359"/>
                    </a:lnTo>
                    <a:lnTo>
                      <a:pt x="3802" y="2374"/>
                    </a:lnTo>
                    <a:lnTo>
                      <a:pt x="3880" y="2380"/>
                    </a:lnTo>
                    <a:lnTo>
                      <a:pt x="3958" y="2374"/>
                    </a:lnTo>
                    <a:lnTo>
                      <a:pt x="4032" y="2359"/>
                    </a:lnTo>
                    <a:lnTo>
                      <a:pt x="4104" y="2336"/>
                    </a:lnTo>
                    <a:lnTo>
                      <a:pt x="4171" y="2304"/>
                    </a:lnTo>
                    <a:lnTo>
                      <a:pt x="4232" y="2264"/>
                    </a:lnTo>
                    <a:lnTo>
                      <a:pt x="4289" y="2217"/>
                    </a:lnTo>
                    <a:lnTo>
                      <a:pt x="4338" y="2162"/>
                    </a:lnTo>
                    <a:lnTo>
                      <a:pt x="4382" y="2103"/>
                    </a:lnTo>
                    <a:lnTo>
                      <a:pt x="4416" y="2036"/>
                    </a:lnTo>
                    <a:lnTo>
                      <a:pt x="4443" y="1968"/>
                    </a:lnTo>
                    <a:lnTo>
                      <a:pt x="4462" y="1894"/>
                    </a:lnTo>
                    <a:lnTo>
                      <a:pt x="3298" y="1894"/>
                    </a:lnTo>
                    <a:close/>
                    <a:moveTo>
                      <a:pt x="1807" y="1894"/>
                    </a:moveTo>
                    <a:lnTo>
                      <a:pt x="1826" y="1968"/>
                    </a:lnTo>
                    <a:lnTo>
                      <a:pt x="1852" y="2036"/>
                    </a:lnTo>
                    <a:lnTo>
                      <a:pt x="1889" y="2103"/>
                    </a:lnTo>
                    <a:lnTo>
                      <a:pt x="1930" y="2162"/>
                    </a:lnTo>
                    <a:lnTo>
                      <a:pt x="1982" y="2217"/>
                    </a:lnTo>
                    <a:lnTo>
                      <a:pt x="2037" y="2264"/>
                    </a:lnTo>
                    <a:lnTo>
                      <a:pt x="2100" y="2304"/>
                    </a:lnTo>
                    <a:lnTo>
                      <a:pt x="2166" y="2336"/>
                    </a:lnTo>
                    <a:lnTo>
                      <a:pt x="2237" y="2359"/>
                    </a:lnTo>
                    <a:lnTo>
                      <a:pt x="2313" y="2374"/>
                    </a:lnTo>
                    <a:lnTo>
                      <a:pt x="2391" y="2380"/>
                    </a:lnTo>
                    <a:lnTo>
                      <a:pt x="2469" y="2374"/>
                    </a:lnTo>
                    <a:lnTo>
                      <a:pt x="2543" y="2359"/>
                    </a:lnTo>
                    <a:lnTo>
                      <a:pt x="2615" y="2336"/>
                    </a:lnTo>
                    <a:lnTo>
                      <a:pt x="2682" y="2304"/>
                    </a:lnTo>
                    <a:lnTo>
                      <a:pt x="2742" y="2264"/>
                    </a:lnTo>
                    <a:lnTo>
                      <a:pt x="2799" y="2217"/>
                    </a:lnTo>
                    <a:lnTo>
                      <a:pt x="2849" y="2162"/>
                    </a:lnTo>
                    <a:lnTo>
                      <a:pt x="2891" y="2103"/>
                    </a:lnTo>
                    <a:lnTo>
                      <a:pt x="2927" y="2036"/>
                    </a:lnTo>
                    <a:lnTo>
                      <a:pt x="2954" y="1968"/>
                    </a:lnTo>
                    <a:lnTo>
                      <a:pt x="2971" y="1894"/>
                    </a:lnTo>
                    <a:lnTo>
                      <a:pt x="1807" y="1894"/>
                    </a:lnTo>
                    <a:close/>
                    <a:moveTo>
                      <a:pt x="318" y="1894"/>
                    </a:moveTo>
                    <a:lnTo>
                      <a:pt x="335" y="1968"/>
                    </a:lnTo>
                    <a:lnTo>
                      <a:pt x="363" y="2036"/>
                    </a:lnTo>
                    <a:lnTo>
                      <a:pt x="397" y="2103"/>
                    </a:lnTo>
                    <a:lnTo>
                      <a:pt x="441" y="2162"/>
                    </a:lnTo>
                    <a:lnTo>
                      <a:pt x="491" y="2217"/>
                    </a:lnTo>
                    <a:lnTo>
                      <a:pt x="546" y="2264"/>
                    </a:lnTo>
                    <a:lnTo>
                      <a:pt x="609" y="2304"/>
                    </a:lnTo>
                    <a:lnTo>
                      <a:pt x="675" y="2336"/>
                    </a:lnTo>
                    <a:lnTo>
                      <a:pt x="746" y="2361"/>
                    </a:lnTo>
                    <a:lnTo>
                      <a:pt x="822" y="2374"/>
                    </a:lnTo>
                    <a:lnTo>
                      <a:pt x="900" y="2380"/>
                    </a:lnTo>
                    <a:lnTo>
                      <a:pt x="978" y="2374"/>
                    </a:lnTo>
                    <a:lnTo>
                      <a:pt x="1052" y="2359"/>
                    </a:lnTo>
                    <a:lnTo>
                      <a:pt x="1124" y="2336"/>
                    </a:lnTo>
                    <a:lnTo>
                      <a:pt x="1191" y="2304"/>
                    </a:lnTo>
                    <a:lnTo>
                      <a:pt x="1253" y="2264"/>
                    </a:lnTo>
                    <a:lnTo>
                      <a:pt x="1308" y="2217"/>
                    </a:lnTo>
                    <a:lnTo>
                      <a:pt x="1358" y="2162"/>
                    </a:lnTo>
                    <a:lnTo>
                      <a:pt x="1402" y="2103"/>
                    </a:lnTo>
                    <a:lnTo>
                      <a:pt x="1438" y="2036"/>
                    </a:lnTo>
                    <a:lnTo>
                      <a:pt x="1464" y="1968"/>
                    </a:lnTo>
                    <a:lnTo>
                      <a:pt x="1482" y="1894"/>
                    </a:lnTo>
                    <a:lnTo>
                      <a:pt x="318" y="1894"/>
                    </a:lnTo>
                    <a:close/>
                    <a:moveTo>
                      <a:pt x="1175" y="308"/>
                    </a:moveTo>
                    <a:lnTo>
                      <a:pt x="447" y="1588"/>
                    </a:lnTo>
                    <a:lnTo>
                      <a:pt x="5821" y="1588"/>
                    </a:lnTo>
                    <a:lnTo>
                      <a:pt x="5093" y="308"/>
                    </a:lnTo>
                    <a:lnTo>
                      <a:pt x="1175" y="308"/>
                    </a:lnTo>
                    <a:close/>
                    <a:moveTo>
                      <a:pt x="1084" y="0"/>
                    </a:moveTo>
                    <a:lnTo>
                      <a:pt x="5182" y="0"/>
                    </a:lnTo>
                    <a:lnTo>
                      <a:pt x="5215" y="2"/>
                    </a:lnTo>
                    <a:lnTo>
                      <a:pt x="5245" y="13"/>
                    </a:lnTo>
                    <a:lnTo>
                      <a:pt x="5272" y="28"/>
                    </a:lnTo>
                    <a:lnTo>
                      <a:pt x="5297" y="51"/>
                    </a:lnTo>
                    <a:lnTo>
                      <a:pt x="5316" y="78"/>
                    </a:lnTo>
                    <a:lnTo>
                      <a:pt x="6247" y="1715"/>
                    </a:lnTo>
                    <a:lnTo>
                      <a:pt x="6259" y="1738"/>
                    </a:lnTo>
                    <a:lnTo>
                      <a:pt x="6266" y="1765"/>
                    </a:lnTo>
                    <a:lnTo>
                      <a:pt x="6268" y="1789"/>
                    </a:lnTo>
                    <a:lnTo>
                      <a:pt x="6263" y="1890"/>
                    </a:lnTo>
                    <a:lnTo>
                      <a:pt x="6247" y="1985"/>
                    </a:lnTo>
                    <a:lnTo>
                      <a:pt x="6221" y="2078"/>
                    </a:lnTo>
                    <a:lnTo>
                      <a:pt x="6187" y="2165"/>
                    </a:lnTo>
                    <a:lnTo>
                      <a:pt x="6143" y="2249"/>
                    </a:lnTo>
                    <a:lnTo>
                      <a:pt x="6090" y="2327"/>
                    </a:lnTo>
                    <a:lnTo>
                      <a:pt x="6031" y="2397"/>
                    </a:lnTo>
                    <a:lnTo>
                      <a:pt x="5964" y="2464"/>
                    </a:lnTo>
                    <a:lnTo>
                      <a:pt x="5892" y="2521"/>
                    </a:lnTo>
                    <a:lnTo>
                      <a:pt x="5812" y="2572"/>
                    </a:lnTo>
                    <a:lnTo>
                      <a:pt x="5728" y="2614"/>
                    </a:lnTo>
                    <a:lnTo>
                      <a:pt x="5728" y="2621"/>
                    </a:lnTo>
                    <a:lnTo>
                      <a:pt x="5728" y="2631"/>
                    </a:lnTo>
                    <a:lnTo>
                      <a:pt x="5728" y="5311"/>
                    </a:lnTo>
                    <a:lnTo>
                      <a:pt x="5724" y="5353"/>
                    </a:lnTo>
                    <a:lnTo>
                      <a:pt x="5707" y="5389"/>
                    </a:lnTo>
                    <a:lnTo>
                      <a:pt x="5685" y="5421"/>
                    </a:lnTo>
                    <a:lnTo>
                      <a:pt x="5652" y="5444"/>
                    </a:lnTo>
                    <a:lnTo>
                      <a:pt x="5616" y="5459"/>
                    </a:lnTo>
                    <a:lnTo>
                      <a:pt x="5576" y="5465"/>
                    </a:lnTo>
                    <a:lnTo>
                      <a:pt x="692" y="5465"/>
                    </a:lnTo>
                    <a:lnTo>
                      <a:pt x="650" y="5459"/>
                    </a:lnTo>
                    <a:lnTo>
                      <a:pt x="614" y="5444"/>
                    </a:lnTo>
                    <a:lnTo>
                      <a:pt x="584" y="5421"/>
                    </a:lnTo>
                    <a:lnTo>
                      <a:pt x="559" y="5389"/>
                    </a:lnTo>
                    <a:lnTo>
                      <a:pt x="544" y="5353"/>
                    </a:lnTo>
                    <a:lnTo>
                      <a:pt x="538" y="5311"/>
                    </a:lnTo>
                    <a:lnTo>
                      <a:pt x="538" y="2612"/>
                    </a:lnTo>
                    <a:lnTo>
                      <a:pt x="455" y="2570"/>
                    </a:lnTo>
                    <a:lnTo>
                      <a:pt x="375" y="2519"/>
                    </a:lnTo>
                    <a:lnTo>
                      <a:pt x="302" y="2460"/>
                    </a:lnTo>
                    <a:lnTo>
                      <a:pt x="236" y="2395"/>
                    </a:lnTo>
                    <a:lnTo>
                      <a:pt x="177" y="2325"/>
                    </a:lnTo>
                    <a:lnTo>
                      <a:pt x="126" y="2247"/>
                    </a:lnTo>
                    <a:lnTo>
                      <a:pt x="82" y="2163"/>
                    </a:lnTo>
                    <a:lnTo>
                      <a:pt x="48" y="2076"/>
                    </a:lnTo>
                    <a:lnTo>
                      <a:pt x="21" y="1985"/>
                    </a:lnTo>
                    <a:lnTo>
                      <a:pt x="6" y="1888"/>
                    </a:lnTo>
                    <a:lnTo>
                      <a:pt x="0" y="1789"/>
                    </a:lnTo>
                    <a:lnTo>
                      <a:pt x="6" y="1751"/>
                    </a:lnTo>
                    <a:lnTo>
                      <a:pt x="21" y="1715"/>
                    </a:lnTo>
                    <a:lnTo>
                      <a:pt x="951" y="78"/>
                    </a:lnTo>
                    <a:lnTo>
                      <a:pt x="970" y="51"/>
                    </a:lnTo>
                    <a:lnTo>
                      <a:pt x="995" y="28"/>
                    </a:lnTo>
                    <a:lnTo>
                      <a:pt x="1021" y="13"/>
                    </a:lnTo>
                    <a:lnTo>
                      <a:pt x="1052" y="2"/>
                    </a:lnTo>
                    <a:lnTo>
                      <a:pt x="108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61" name="Group 4"/>
            <p:cNvGrpSpPr>
              <a:grpSpLocks noChangeAspect="1"/>
            </p:cNvGrpSpPr>
            <p:nvPr/>
          </p:nvGrpSpPr>
          <p:grpSpPr bwMode="auto">
            <a:xfrm>
              <a:off x="1034952" y="2774445"/>
              <a:ext cx="364431" cy="342769"/>
              <a:chOff x="-264" y="1352"/>
              <a:chExt cx="572" cy="538"/>
            </a:xfrm>
            <a:solidFill>
              <a:srgbClr val="003399"/>
            </a:solidFill>
          </p:grpSpPr>
          <p:sp>
            <p:nvSpPr>
              <p:cNvPr id="62" name="Freeform 6"/>
              <p:cNvSpPr>
                <a:spLocks/>
              </p:cNvSpPr>
              <p:nvPr/>
            </p:nvSpPr>
            <p:spPr bwMode="auto">
              <a:xfrm>
                <a:off x="-186" y="1616"/>
                <a:ext cx="416" cy="274"/>
              </a:xfrm>
              <a:custGeom>
                <a:avLst/>
                <a:gdLst>
                  <a:gd name="T0" fmla="*/ 2421 w 2495"/>
                  <a:gd name="T1" fmla="*/ 2 h 1647"/>
                  <a:gd name="T2" fmla="*/ 2459 w 2495"/>
                  <a:gd name="T3" fmla="*/ 21 h 1647"/>
                  <a:gd name="T4" fmla="*/ 2485 w 2495"/>
                  <a:gd name="T5" fmla="*/ 55 h 1647"/>
                  <a:gd name="T6" fmla="*/ 2495 w 2495"/>
                  <a:gd name="T7" fmla="*/ 99 h 1647"/>
                  <a:gd name="T8" fmla="*/ 2493 w 2495"/>
                  <a:gd name="T9" fmla="*/ 1573 h 1647"/>
                  <a:gd name="T10" fmla="*/ 2474 w 2495"/>
                  <a:gd name="T11" fmla="*/ 1611 h 1647"/>
                  <a:gd name="T12" fmla="*/ 2441 w 2495"/>
                  <a:gd name="T13" fmla="*/ 1637 h 1647"/>
                  <a:gd name="T14" fmla="*/ 2399 w 2495"/>
                  <a:gd name="T15" fmla="*/ 1647 h 1647"/>
                  <a:gd name="T16" fmla="*/ 1480 w 2495"/>
                  <a:gd name="T17" fmla="*/ 1645 h 1647"/>
                  <a:gd name="T18" fmla="*/ 1441 w 2495"/>
                  <a:gd name="T19" fmla="*/ 1626 h 1647"/>
                  <a:gd name="T20" fmla="*/ 1414 w 2495"/>
                  <a:gd name="T21" fmla="*/ 1593 h 1647"/>
                  <a:gd name="T22" fmla="*/ 1405 w 2495"/>
                  <a:gd name="T23" fmla="*/ 1552 h 1647"/>
                  <a:gd name="T24" fmla="*/ 1091 w 2495"/>
                  <a:gd name="T25" fmla="*/ 1000 h 1647"/>
                  <a:gd name="T26" fmla="*/ 1088 w 2495"/>
                  <a:gd name="T27" fmla="*/ 1573 h 1647"/>
                  <a:gd name="T28" fmla="*/ 1069 w 2495"/>
                  <a:gd name="T29" fmla="*/ 1611 h 1647"/>
                  <a:gd name="T30" fmla="*/ 1037 w 2495"/>
                  <a:gd name="T31" fmla="*/ 1637 h 1647"/>
                  <a:gd name="T32" fmla="*/ 996 w 2495"/>
                  <a:gd name="T33" fmla="*/ 1647 h 1647"/>
                  <a:gd name="T34" fmla="*/ 73 w 2495"/>
                  <a:gd name="T35" fmla="*/ 1645 h 1647"/>
                  <a:gd name="T36" fmla="*/ 36 w 2495"/>
                  <a:gd name="T37" fmla="*/ 1626 h 1647"/>
                  <a:gd name="T38" fmla="*/ 10 w 2495"/>
                  <a:gd name="T39" fmla="*/ 1593 h 1647"/>
                  <a:gd name="T40" fmla="*/ 0 w 2495"/>
                  <a:gd name="T41" fmla="*/ 1552 h 1647"/>
                  <a:gd name="T42" fmla="*/ 3 w 2495"/>
                  <a:gd name="T43" fmla="*/ 123 h 1647"/>
                  <a:gd name="T44" fmla="*/ 21 w 2495"/>
                  <a:gd name="T45" fmla="*/ 84 h 1647"/>
                  <a:gd name="T46" fmla="*/ 54 w 2495"/>
                  <a:gd name="T47" fmla="*/ 58 h 1647"/>
                  <a:gd name="T48" fmla="*/ 95 w 2495"/>
                  <a:gd name="T49" fmla="*/ 48 h 1647"/>
                  <a:gd name="T50" fmla="*/ 139 w 2495"/>
                  <a:gd name="T51" fmla="*/ 58 h 1647"/>
                  <a:gd name="T52" fmla="*/ 173 w 2495"/>
                  <a:gd name="T53" fmla="*/ 84 h 1647"/>
                  <a:gd name="T54" fmla="*/ 192 w 2495"/>
                  <a:gd name="T55" fmla="*/ 123 h 1647"/>
                  <a:gd name="T56" fmla="*/ 195 w 2495"/>
                  <a:gd name="T57" fmla="*/ 1452 h 1647"/>
                  <a:gd name="T58" fmla="*/ 895 w 2495"/>
                  <a:gd name="T59" fmla="*/ 900 h 1647"/>
                  <a:gd name="T60" fmla="*/ 905 w 2495"/>
                  <a:gd name="T61" fmla="*/ 858 h 1647"/>
                  <a:gd name="T62" fmla="*/ 932 w 2495"/>
                  <a:gd name="T63" fmla="*/ 825 h 1647"/>
                  <a:gd name="T64" fmla="*/ 973 w 2495"/>
                  <a:gd name="T65" fmla="*/ 806 h 1647"/>
                  <a:gd name="T66" fmla="*/ 1503 w 2495"/>
                  <a:gd name="T67" fmla="*/ 803 h 1647"/>
                  <a:gd name="T68" fmla="*/ 1545 w 2495"/>
                  <a:gd name="T69" fmla="*/ 813 h 1647"/>
                  <a:gd name="T70" fmla="*/ 1577 w 2495"/>
                  <a:gd name="T71" fmla="*/ 840 h 1647"/>
                  <a:gd name="T72" fmla="*/ 1596 w 2495"/>
                  <a:gd name="T73" fmla="*/ 878 h 1647"/>
                  <a:gd name="T74" fmla="*/ 1598 w 2495"/>
                  <a:gd name="T75" fmla="*/ 1452 h 1647"/>
                  <a:gd name="T76" fmla="*/ 2301 w 2495"/>
                  <a:gd name="T77" fmla="*/ 99 h 1647"/>
                  <a:gd name="T78" fmla="*/ 2310 w 2495"/>
                  <a:gd name="T79" fmla="*/ 55 h 1647"/>
                  <a:gd name="T80" fmla="*/ 2338 w 2495"/>
                  <a:gd name="T81" fmla="*/ 21 h 1647"/>
                  <a:gd name="T82" fmla="*/ 2376 w 2495"/>
                  <a:gd name="T83" fmla="*/ 2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5" h="1647">
                    <a:moveTo>
                      <a:pt x="2399" y="0"/>
                    </a:moveTo>
                    <a:lnTo>
                      <a:pt x="2421" y="2"/>
                    </a:lnTo>
                    <a:lnTo>
                      <a:pt x="2441" y="10"/>
                    </a:lnTo>
                    <a:lnTo>
                      <a:pt x="2459" y="21"/>
                    </a:lnTo>
                    <a:lnTo>
                      <a:pt x="2474" y="37"/>
                    </a:lnTo>
                    <a:lnTo>
                      <a:pt x="2485" y="55"/>
                    </a:lnTo>
                    <a:lnTo>
                      <a:pt x="2493" y="76"/>
                    </a:lnTo>
                    <a:lnTo>
                      <a:pt x="2495" y="99"/>
                    </a:lnTo>
                    <a:lnTo>
                      <a:pt x="2495" y="1552"/>
                    </a:lnTo>
                    <a:lnTo>
                      <a:pt x="2493" y="1573"/>
                    </a:lnTo>
                    <a:lnTo>
                      <a:pt x="2485" y="1593"/>
                    </a:lnTo>
                    <a:lnTo>
                      <a:pt x="2474" y="1611"/>
                    </a:lnTo>
                    <a:lnTo>
                      <a:pt x="2459" y="1626"/>
                    </a:lnTo>
                    <a:lnTo>
                      <a:pt x="2441" y="1637"/>
                    </a:lnTo>
                    <a:lnTo>
                      <a:pt x="2421" y="1645"/>
                    </a:lnTo>
                    <a:lnTo>
                      <a:pt x="2399" y="1647"/>
                    </a:lnTo>
                    <a:lnTo>
                      <a:pt x="1503" y="1647"/>
                    </a:lnTo>
                    <a:lnTo>
                      <a:pt x="1480" y="1645"/>
                    </a:lnTo>
                    <a:lnTo>
                      <a:pt x="1459" y="1637"/>
                    </a:lnTo>
                    <a:lnTo>
                      <a:pt x="1441" y="1626"/>
                    </a:lnTo>
                    <a:lnTo>
                      <a:pt x="1426" y="1611"/>
                    </a:lnTo>
                    <a:lnTo>
                      <a:pt x="1414" y="1593"/>
                    </a:lnTo>
                    <a:lnTo>
                      <a:pt x="1407" y="1573"/>
                    </a:lnTo>
                    <a:lnTo>
                      <a:pt x="1405" y="1552"/>
                    </a:lnTo>
                    <a:lnTo>
                      <a:pt x="1405" y="1000"/>
                    </a:lnTo>
                    <a:lnTo>
                      <a:pt x="1091" y="1000"/>
                    </a:lnTo>
                    <a:lnTo>
                      <a:pt x="1091" y="1552"/>
                    </a:lnTo>
                    <a:lnTo>
                      <a:pt x="1088" y="1573"/>
                    </a:lnTo>
                    <a:lnTo>
                      <a:pt x="1081" y="1593"/>
                    </a:lnTo>
                    <a:lnTo>
                      <a:pt x="1069" y="1611"/>
                    </a:lnTo>
                    <a:lnTo>
                      <a:pt x="1055" y="1626"/>
                    </a:lnTo>
                    <a:lnTo>
                      <a:pt x="1037" y="1637"/>
                    </a:lnTo>
                    <a:lnTo>
                      <a:pt x="1017" y="1645"/>
                    </a:lnTo>
                    <a:lnTo>
                      <a:pt x="996" y="1647"/>
                    </a:lnTo>
                    <a:lnTo>
                      <a:pt x="95" y="1647"/>
                    </a:lnTo>
                    <a:lnTo>
                      <a:pt x="73" y="1645"/>
                    </a:lnTo>
                    <a:lnTo>
                      <a:pt x="54" y="1637"/>
                    </a:lnTo>
                    <a:lnTo>
                      <a:pt x="36" y="1626"/>
                    </a:lnTo>
                    <a:lnTo>
                      <a:pt x="21" y="1611"/>
                    </a:lnTo>
                    <a:lnTo>
                      <a:pt x="10" y="1593"/>
                    </a:lnTo>
                    <a:lnTo>
                      <a:pt x="3" y="1573"/>
                    </a:lnTo>
                    <a:lnTo>
                      <a:pt x="0" y="1552"/>
                    </a:lnTo>
                    <a:lnTo>
                      <a:pt x="0" y="144"/>
                    </a:lnTo>
                    <a:lnTo>
                      <a:pt x="3" y="123"/>
                    </a:lnTo>
                    <a:lnTo>
                      <a:pt x="10" y="102"/>
                    </a:lnTo>
                    <a:lnTo>
                      <a:pt x="21" y="84"/>
                    </a:lnTo>
                    <a:lnTo>
                      <a:pt x="36" y="69"/>
                    </a:lnTo>
                    <a:lnTo>
                      <a:pt x="54" y="58"/>
                    </a:lnTo>
                    <a:lnTo>
                      <a:pt x="73" y="51"/>
                    </a:lnTo>
                    <a:lnTo>
                      <a:pt x="95" y="48"/>
                    </a:lnTo>
                    <a:lnTo>
                      <a:pt x="119" y="51"/>
                    </a:lnTo>
                    <a:lnTo>
                      <a:pt x="139" y="58"/>
                    </a:lnTo>
                    <a:lnTo>
                      <a:pt x="158" y="69"/>
                    </a:lnTo>
                    <a:lnTo>
                      <a:pt x="173" y="84"/>
                    </a:lnTo>
                    <a:lnTo>
                      <a:pt x="184" y="102"/>
                    </a:lnTo>
                    <a:lnTo>
                      <a:pt x="192" y="123"/>
                    </a:lnTo>
                    <a:lnTo>
                      <a:pt x="195" y="144"/>
                    </a:lnTo>
                    <a:lnTo>
                      <a:pt x="195" y="1452"/>
                    </a:lnTo>
                    <a:lnTo>
                      <a:pt x="895" y="1452"/>
                    </a:lnTo>
                    <a:lnTo>
                      <a:pt x="895" y="900"/>
                    </a:lnTo>
                    <a:lnTo>
                      <a:pt x="898" y="878"/>
                    </a:lnTo>
                    <a:lnTo>
                      <a:pt x="905" y="858"/>
                    </a:lnTo>
                    <a:lnTo>
                      <a:pt x="917" y="840"/>
                    </a:lnTo>
                    <a:lnTo>
                      <a:pt x="932" y="825"/>
                    </a:lnTo>
                    <a:lnTo>
                      <a:pt x="951" y="813"/>
                    </a:lnTo>
                    <a:lnTo>
                      <a:pt x="973" y="806"/>
                    </a:lnTo>
                    <a:lnTo>
                      <a:pt x="996" y="803"/>
                    </a:lnTo>
                    <a:lnTo>
                      <a:pt x="1503" y="803"/>
                    </a:lnTo>
                    <a:lnTo>
                      <a:pt x="1525" y="806"/>
                    </a:lnTo>
                    <a:lnTo>
                      <a:pt x="1545" y="813"/>
                    </a:lnTo>
                    <a:lnTo>
                      <a:pt x="1563" y="825"/>
                    </a:lnTo>
                    <a:lnTo>
                      <a:pt x="1577" y="840"/>
                    </a:lnTo>
                    <a:lnTo>
                      <a:pt x="1589" y="858"/>
                    </a:lnTo>
                    <a:lnTo>
                      <a:pt x="1596" y="878"/>
                    </a:lnTo>
                    <a:lnTo>
                      <a:pt x="1598" y="900"/>
                    </a:lnTo>
                    <a:lnTo>
                      <a:pt x="1598" y="1452"/>
                    </a:lnTo>
                    <a:lnTo>
                      <a:pt x="2301" y="1452"/>
                    </a:lnTo>
                    <a:lnTo>
                      <a:pt x="2301" y="99"/>
                    </a:lnTo>
                    <a:lnTo>
                      <a:pt x="2303" y="76"/>
                    </a:lnTo>
                    <a:lnTo>
                      <a:pt x="2310" y="55"/>
                    </a:lnTo>
                    <a:lnTo>
                      <a:pt x="2322" y="37"/>
                    </a:lnTo>
                    <a:lnTo>
                      <a:pt x="2338" y="21"/>
                    </a:lnTo>
                    <a:lnTo>
                      <a:pt x="2355" y="10"/>
                    </a:lnTo>
                    <a:lnTo>
                      <a:pt x="2376" y="2"/>
                    </a:lnTo>
                    <a:lnTo>
                      <a:pt x="23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3" name="Freeform 7"/>
              <p:cNvSpPr>
                <a:spLocks/>
              </p:cNvSpPr>
              <p:nvPr/>
            </p:nvSpPr>
            <p:spPr bwMode="auto">
              <a:xfrm>
                <a:off x="-264" y="1352"/>
                <a:ext cx="572" cy="304"/>
              </a:xfrm>
              <a:custGeom>
                <a:avLst/>
                <a:gdLst>
                  <a:gd name="T0" fmla="*/ 1719 w 3434"/>
                  <a:gd name="T1" fmla="*/ 0 h 1825"/>
                  <a:gd name="T2" fmla="*/ 1736 w 3434"/>
                  <a:gd name="T3" fmla="*/ 2 h 1825"/>
                  <a:gd name="T4" fmla="*/ 1753 w 3434"/>
                  <a:gd name="T5" fmla="*/ 7 h 1825"/>
                  <a:gd name="T6" fmla="*/ 1770 w 3434"/>
                  <a:gd name="T7" fmla="*/ 16 h 1825"/>
                  <a:gd name="T8" fmla="*/ 1785 w 3434"/>
                  <a:gd name="T9" fmla="*/ 30 h 1825"/>
                  <a:gd name="T10" fmla="*/ 2430 w 3434"/>
                  <a:gd name="T11" fmla="*/ 678 h 1825"/>
                  <a:gd name="T12" fmla="*/ 2430 w 3434"/>
                  <a:gd name="T13" fmla="*/ 340 h 1825"/>
                  <a:gd name="T14" fmla="*/ 2432 w 3434"/>
                  <a:gd name="T15" fmla="*/ 317 h 1825"/>
                  <a:gd name="T16" fmla="*/ 2439 w 3434"/>
                  <a:gd name="T17" fmla="*/ 296 h 1825"/>
                  <a:gd name="T18" fmla="*/ 2451 w 3434"/>
                  <a:gd name="T19" fmla="*/ 277 h 1825"/>
                  <a:gd name="T20" fmla="*/ 2465 w 3434"/>
                  <a:gd name="T21" fmla="*/ 262 h 1825"/>
                  <a:gd name="T22" fmla="*/ 2483 w 3434"/>
                  <a:gd name="T23" fmla="*/ 251 h 1825"/>
                  <a:gd name="T24" fmla="*/ 2503 w 3434"/>
                  <a:gd name="T25" fmla="*/ 244 h 1825"/>
                  <a:gd name="T26" fmla="*/ 2525 w 3434"/>
                  <a:gd name="T27" fmla="*/ 240 h 1825"/>
                  <a:gd name="T28" fmla="*/ 2548 w 3434"/>
                  <a:gd name="T29" fmla="*/ 244 h 1825"/>
                  <a:gd name="T30" fmla="*/ 2569 w 3434"/>
                  <a:gd name="T31" fmla="*/ 251 h 1825"/>
                  <a:gd name="T32" fmla="*/ 2588 w 3434"/>
                  <a:gd name="T33" fmla="*/ 262 h 1825"/>
                  <a:gd name="T34" fmla="*/ 2604 w 3434"/>
                  <a:gd name="T35" fmla="*/ 277 h 1825"/>
                  <a:gd name="T36" fmla="*/ 2615 w 3434"/>
                  <a:gd name="T37" fmla="*/ 296 h 1825"/>
                  <a:gd name="T38" fmla="*/ 2623 w 3434"/>
                  <a:gd name="T39" fmla="*/ 317 h 1825"/>
                  <a:gd name="T40" fmla="*/ 2626 w 3434"/>
                  <a:gd name="T41" fmla="*/ 340 h 1825"/>
                  <a:gd name="T42" fmla="*/ 2626 w 3434"/>
                  <a:gd name="T43" fmla="*/ 874 h 1825"/>
                  <a:gd name="T44" fmla="*/ 3407 w 3434"/>
                  <a:gd name="T45" fmla="*/ 1659 h 1825"/>
                  <a:gd name="T46" fmla="*/ 3421 w 3434"/>
                  <a:gd name="T47" fmla="*/ 1678 h 1825"/>
                  <a:gd name="T48" fmla="*/ 3430 w 3434"/>
                  <a:gd name="T49" fmla="*/ 1697 h 1825"/>
                  <a:gd name="T50" fmla="*/ 3434 w 3434"/>
                  <a:gd name="T51" fmla="*/ 1719 h 1825"/>
                  <a:gd name="T52" fmla="*/ 3434 w 3434"/>
                  <a:gd name="T53" fmla="*/ 1741 h 1825"/>
                  <a:gd name="T54" fmla="*/ 3430 w 3434"/>
                  <a:gd name="T55" fmla="*/ 1763 h 1825"/>
                  <a:gd name="T56" fmla="*/ 3420 w 3434"/>
                  <a:gd name="T57" fmla="*/ 1782 h 1825"/>
                  <a:gd name="T58" fmla="*/ 3407 w 3434"/>
                  <a:gd name="T59" fmla="*/ 1800 h 1825"/>
                  <a:gd name="T60" fmla="*/ 3391 w 3434"/>
                  <a:gd name="T61" fmla="*/ 1811 h 1825"/>
                  <a:gd name="T62" fmla="*/ 3374 w 3434"/>
                  <a:gd name="T63" fmla="*/ 1819 h 1825"/>
                  <a:gd name="T64" fmla="*/ 3357 w 3434"/>
                  <a:gd name="T65" fmla="*/ 1823 h 1825"/>
                  <a:gd name="T66" fmla="*/ 3337 w 3434"/>
                  <a:gd name="T67" fmla="*/ 1825 h 1825"/>
                  <a:gd name="T68" fmla="*/ 3315 w 3434"/>
                  <a:gd name="T69" fmla="*/ 1823 h 1825"/>
                  <a:gd name="T70" fmla="*/ 3296 w 3434"/>
                  <a:gd name="T71" fmla="*/ 1819 h 1825"/>
                  <a:gd name="T72" fmla="*/ 3280 w 3434"/>
                  <a:gd name="T73" fmla="*/ 1811 h 1825"/>
                  <a:gd name="T74" fmla="*/ 3266 w 3434"/>
                  <a:gd name="T75" fmla="*/ 1800 h 1825"/>
                  <a:gd name="T76" fmla="*/ 1719 w 3434"/>
                  <a:gd name="T77" fmla="*/ 237 h 1825"/>
                  <a:gd name="T78" fmla="*/ 167 w 3434"/>
                  <a:gd name="T79" fmla="*/ 1785 h 1825"/>
                  <a:gd name="T80" fmla="*/ 152 w 3434"/>
                  <a:gd name="T81" fmla="*/ 1798 h 1825"/>
                  <a:gd name="T82" fmla="*/ 134 w 3434"/>
                  <a:gd name="T83" fmla="*/ 1807 h 1825"/>
                  <a:gd name="T84" fmla="*/ 116 w 3434"/>
                  <a:gd name="T85" fmla="*/ 1813 h 1825"/>
                  <a:gd name="T86" fmla="*/ 97 w 3434"/>
                  <a:gd name="T87" fmla="*/ 1815 h 1825"/>
                  <a:gd name="T88" fmla="*/ 79 w 3434"/>
                  <a:gd name="T89" fmla="*/ 1814 h 1825"/>
                  <a:gd name="T90" fmla="*/ 61 w 3434"/>
                  <a:gd name="T91" fmla="*/ 1808 h 1825"/>
                  <a:gd name="T92" fmla="*/ 45 w 3434"/>
                  <a:gd name="T93" fmla="*/ 1799 h 1825"/>
                  <a:gd name="T94" fmla="*/ 30 w 3434"/>
                  <a:gd name="T95" fmla="*/ 1785 h 1825"/>
                  <a:gd name="T96" fmla="*/ 17 w 3434"/>
                  <a:gd name="T97" fmla="*/ 1771 h 1825"/>
                  <a:gd name="T98" fmla="*/ 7 w 3434"/>
                  <a:gd name="T99" fmla="*/ 1754 h 1825"/>
                  <a:gd name="T100" fmla="*/ 2 w 3434"/>
                  <a:gd name="T101" fmla="*/ 1736 h 1825"/>
                  <a:gd name="T102" fmla="*/ 0 w 3434"/>
                  <a:gd name="T103" fmla="*/ 1718 h 1825"/>
                  <a:gd name="T104" fmla="*/ 0 w 3434"/>
                  <a:gd name="T105" fmla="*/ 1717 h 1825"/>
                  <a:gd name="T106" fmla="*/ 2 w 3434"/>
                  <a:gd name="T107" fmla="*/ 1700 h 1825"/>
                  <a:gd name="T108" fmla="*/ 7 w 3434"/>
                  <a:gd name="T109" fmla="*/ 1681 h 1825"/>
                  <a:gd name="T110" fmla="*/ 17 w 3434"/>
                  <a:gd name="T111" fmla="*/ 1664 h 1825"/>
                  <a:gd name="T112" fmla="*/ 30 w 3434"/>
                  <a:gd name="T113" fmla="*/ 1648 h 1825"/>
                  <a:gd name="T114" fmla="*/ 1648 w 3434"/>
                  <a:gd name="T115" fmla="*/ 30 h 1825"/>
                  <a:gd name="T116" fmla="*/ 1664 w 3434"/>
                  <a:gd name="T117" fmla="*/ 17 h 1825"/>
                  <a:gd name="T118" fmla="*/ 1681 w 3434"/>
                  <a:gd name="T119" fmla="*/ 7 h 1825"/>
                  <a:gd name="T120" fmla="*/ 1699 w 3434"/>
                  <a:gd name="T121" fmla="*/ 2 h 1825"/>
                  <a:gd name="T122" fmla="*/ 1719 w 3434"/>
                  <a:gd name="T123" fmla="*/ 0 h 1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34" h="1825">
                    <a:moveTo>
                      <a:pt x="1719" y="0"/>
                    </a:moveTo>
                    <a:lnTo>
                      <a:pt x="1736" y="2"/>
                    </a:lnTo>
                    <a:lnTo>
                      <a:pt x="1753" y="7"/>
                    </a:lnTo>
                    <a:lnTo>
                      <a:pt x="1770" y="16"/>
                    </a:lnTo>
                    <a:lnTo>
                      <a:pt x="1785" y="30"/>
                    </a:lnTo>
                    <a:lnTo>
                      <a:pt x="2430" y="678"/>
                    </a:lnTo>
                    <a:lnTo>
                      <a:pt x="2430" y="340"/>
                    </a:lnTo>
                    <a:lnTo>
                      <a:pt x="2432" y="317"/>
                    </a:lnTo>
                    <a:lnTo>
                      <a:pt x="2439" y="296"/>
                    </a:lnTo>
                    <a:lnTo>
                      <a:pt x="2451" y="277"/>
                    </a:lnTo>
                    <a:lnTo>
                      <a:pt x="2465" y="262"/>
                    </a:lnTo>
                    <a:lnTo>
                      <a:pt x="2483" y="251"/>
                    </a:lnTo>
                    <a:lnTo>
                      <a:pt x="2503" y="244"/>
                    </a:lnTo>
                    <a:lnTo>
                      <a:pt x="2525" y="240"/>
                    </a:lnTo>
                    <a:lnTo>
                      <a:pt x="2548" y="244"/>
                    </a:lnTo>
                    <a:lnTo>
                      <a:pt x="2569" y="251"/>
                    </a:lnTo>
                    <a:lnTo>
                      <a:pt x="2588" y="262"/>
                    </a:lnTo>
                    <a:lnTo>
                      <a:pt x="2604" y="277"/>
                    </a:lnTo>
                    <a:lnTo>
                      <a:pt x="2615" y="296"/>
                    </a:lnTo>
                    <a:lnTo>
                      <a:pt x="2623" y="317"/>
                    </a:lnTo>
                    <a:lnTo>
                      <a:pt x="2626" y="340"/>
                    </a:lnTo>
                    <a:lnTo>
                      <a:pt x="2626" y="874"/>
                    </a:lnTo>
                    <a:lnTo>
                      <a:pt x="3407" y="1659"/>
                    </a:lnTo>
                    <a:lnTo>
                      <a:pt x="3421" y="1678"/>
                    </a:lnTo>
                    <a:lnTo>
                      <a:pt x="3430" y="1697"/>
                    </a:lnTo>
                    <a:lnTo>
                      <a:pt x="3434" y="1719"/>
                    </a:lnTo>
                    <a:lnTo>
                      <a:pt x="3434" y="1741"/>
                    </a:lnTo>
                    <a:lnTo>
                      <a:pt x="3430" y="1763"/>
                    </a:lnTo>
                    <a:lnTo>
                      <a:pt x="3420" y="1782"/>
                    </a:lnTo>
                    <a:lnTo>
                      <a:pt x="3407" y="1800"/>
                    </a:lnTo>
                    <a:lnTo>
                      <a:pt x="3391" y="1811"/>
                    </a:lnTo>
                    <a:lnTo>
                      <a:pt x="3374" y="1819"/>
                    </a:lnTo>
                    <a:lnTo>
                      <a:pt x="3357" y="1823"/>
                    </a:lnTo>
                    <a:lnTo>
                      <a:pt x="3337" y="1825"/>
                    </a:lnTo>
                    <a:lnTo>
                      <a:pt x="3315" y="1823"/>
                    </a:lnTo>
                    <a:lnTo>
                      <a:pt x="3296" y="1819"/>
                    </a:lnTo>
                    <a:lnTo>
                      <a:pt x="3280" y="1811"/>
                    </a:lnTo>
                    <a:lnTo>
                      <a:pt x="3266" y="1800"/>
                    </a:lnTo>
                    <a:lnTo>
                      <a:pt x="1719" y="237"/>
                    </a:lnTo>
                    <a:lnTo>
                      <a:pt x="167" y="1785"/>
                    </a:lnTo>
                    <a:lnTo>
                      <a:pt x="152" y="1798"/>
                    </a:lnTo>
                    <a:lnTo>
                      <a:pt x="134" y="1807"/>
                    </a:lnTo>
                    <a:lnTo>
                      <a:pt x="116" y="1813"/>
                    </a:lnTo>
                    <a:lnTo>
                      <a:pt x="97" y="1815"/>
                    </a:lnTo>
                    <a:lnTo>
                      <a:pt x="79" y="1814"/>
                    </a:lnTo>
                    <a:lnTo>
                      <a:pt x="61" y="1808"/>
                    </a:lnTo>
                    <a:lnTo>
                      <a:pt x="45" y="1799"/>
                    </a:lnTo>
                    <a:lnTo>
                      <a:pt x="30" y="1785"/>
                    </a:lnTo>
                    <a:lnTo>
                      <a:pt x="17" y="1771"/>
                    </a:lnTo>
                    <a:lnTo>
                      <a:pt x="7" y="1754"/>
                    </a:lnTo>
                    <a:lnTo>
                      <a:pt x="2" y="1736"/>
                    </a:lnTo>
                    <a:lnTo>
                      <a:pt x="0" y="1718"/>
                    </a:lnTo>
                    <a:lnTo>
                      <a:pt x="0" y="1717"/>
                    </a:lnTo>
                    <a:lnTo>
                      <a:pt x="2" y="1700"/>
                    </a:lnTo>
                    <a:lnTo>
                      <a:pt x="7" y="1681"/>
                    </a:lnTo>
                    <a:lnTo>
                      <a:pt x="17" y="1664"/>
                    </a:lnTo>
                    <a:lnTo>
                      <a:pt x="30" y="1648"/>
                    </a:lnTo>
                    <a:lnTo>
                      <a:pt x="1648" y="30"/>
                    </a:lnTo>
                    <a:lnTo>
                      <a:pt x="1664" y="17"/>
                    </a:lnTo>
                    <a:lnTo>
                      <a:pt x="1681" y="7"/>
                    </a:lnTo>
                    <a:lnTo>
                      <a:pt x="1699" y="2"/>
                    </a:lnTo>
                    <a:lnTo>
                      <a:pt x="17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4622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</p:childTnLst>
        </p:cTn>
      </p:par>
    </p:tnLst>
    <p:bldLst>
      <p:bldP spid="35" grpId="0"/>
      <p:bldP spid="35" grpId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endereço comercial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P7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Onde funciona o seu negócio? (EST-RU)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7833397"/>
              </p:ext>
            </p:extLst>
          </p:nvPr>
        </p:nvGraphicFramePr>
        <p:xfrm>
          <a:off x="2705917" y="2051122"/>
          <a:ext cx="9197226" cy="28836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063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40638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72090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72090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72090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72090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4117160"/>
              </p:ext>
            </p:extLst>
          </p:nvPr>
        </p:nvGraphicFramePr>
        <p:xfrm>
          <a:off x="2705889" y="1516271"/>
          <a:ext cx="9179784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999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9992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8" name="CaixaDeTexto 7"/>
          <p:cNvSpPr txBox="1"/>
          <p:nvPr/>
        </p:nvSpPr>
        <p:spPr>
          <a:xfrm>
            <a:off x="1434454" y="4994022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bg2">
                    <a:lumMod val="50000"/>
                  </a:schemeClr>
                </a:solidFill>
              </a:rPr>
              <a:t>base: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8494967"/>
              </p:ext>
            </p:extLst>
          </p:nvPr>
        </p:nvGraphicFramePr>
        <p:xfrm>
          <a:off x="2705900" y="4951149"/>
          <a:ext cx="9192474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046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40462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11" name="+ informações"/>
          <p:cNvGrpSpPr/>
          <p:nvPr/>
        </p:nvGrpSpPr>
        <p:grpSpPr>
          <a:xfrm>
            <a:off x="10529155" y="5845732"/>
            <a:ext cx="1402473" cy="346249"/>
            <a:chOff x="7300120" y="5125288"/>
            <a:chExt cx="1748287" cy="431624"/>
          </a:xfrm>
        </p:grpSpPr>
        <p:sp>
          <p:nvSpPr>
            <p:cNvPr id="1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9260636"/>
              </p:ext>
            </p:extLst>
          </p:nvPr>
        </p:nvGraphicFramePr>
        <p:xfrm>
          <a:off x="542782" y="2065684"/>
          <a:ext cx="2035318" cy="289445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35318">
                  <a:extLst>
                    <a:ext uri="{9D8B030D-6E8A-4147-A177-3AD203B41FA5}">
                      <a16:colId xmlns="" xmlns:a16="http://schemas.microsoft.com/office/drawing/2014/main" val="3047009264"/>
                    </a:ext>
                  </a:extLst>
                </a:gridCol>
              </a:tblGrid>
              <a:tr h="715639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um estabelecimento comercial/industrial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16933582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casa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48765642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49391818"/>
                  </a:ext>
                </a:extLst>
              </a:tr>
              <a:tr h="717803">
                <a:tc>
                  <a:txBody>
                    <a:bodyPr/>
                    <a:lstStyle/>
                    <a:p>
                      <a:pPr algn="r" fontAlgn="b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 feira ou Shopping popular</a:t>
                      </a:r>
                    </a:p>
                  </a:txBody>
                  <a:tcPr marL="360000" marR="10800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83430098"/>
                  </a:ext>
                </a:extLst>
              </a:tr>
            </a:tbl>
          </a:graphicData>
        </a:graphic>
      </p:graphicFrame>
      <p:grpSp>
        <p:nvGrpSpPr>
          <p:cNvPr id="23" name="Grupo 2"/>
          <p:cNvGrpSpPr/>
          <p:nvPr/>
        </p:nvGrpSpPr>
        <p:grpSpPr>
          <a:xfrm>
            <a:off x="145879" y="2200855"/>
            <a:ext cx="531248" cy="2613768"/>
            <a:chOff x="1034952" y="2338620"/>
            <a:chExt cx="364431" cy="1793019"/>
          </a:xfrm>
        </p:grpSpPr>
        <p:grpSp>
          <p:nvGrpSpPr>
            <p:cNvPr id="24" name="Agrupar 23"/>
            <p:cNvGrpSpPr/>
            <p:nvPr/>
          </p:nvGrpSpPr>
          <p:grpSpPr>
            <a:xfrm>
              <a:off x="1052563" y="3802433"/>
              <a:ext cx="329208" cy="329206"/>
              <a:chOff x="1598099" y="2773062"/>
              <a:chExt cx="376089" cy="376089"/>
            </a:xfrm>
          </p:grpSpPr>
          <p:sp>
            <p:nvSpPr>
              <p:cNvPr id="31" name="Freeform 39"/>
              <p:cNvSpPr>
                <a:spLocks noEditPoints="1"/>
              </p:cNvSpPr>
              <p:nvPr/>
            </p:nvSpPr>
            <p:spPr bwMode="auto">
              <a:xfrm>
                <a:off x="1662756" y="3020824"/>
                <a:ext cx="246776" cy="63580"/>
              </a:xfrm>
              <a:custGeom>
                <a:avLst/>
                <a:gdLst>
                  <a:gd name="T0" fmla="*/ 2048 w 2288"/>
                  <a:gd name="T1" fmla="*/ 157 h 597"/>
                  <a:gd name="T2" fmla="*/ 2090 w 2288"/>
                  <a:gd name="T3" fmla="*/ 238 h 597"/>
                  <a:gd name="T4" fmla="*/ 2171 w 2288"/>
                  <a:gd name="T5" fmla="*/ 198 h 597"/>
                  <a:gd name="T6" fmla="*/ 2130 w 2288"/>
                  <a:gd name="T7" fmla="*/ 116 h 597"/>
                  <a:gd name="T8" fmla="*/ 1575 w 2288"/>
                  <a:gd name="T9" fmla="*/ 139 h 597"/>
                  <a:gd name="T10" fmla="*/ 1589 w 2288"/>
                  <a:gd name="T11" fmla="*/ 229 h 597"/>
                  <a:gd name="T12" fmla="*/ 1678 w 2288"/>
                  <a:gd name="T13" fmla="*/ 215 h 597"/>
                  <a:gd name="T14" fmla="*/ 1664 w 2288"/>
                  <a:gd name="T15" fmla="*/ 126 h 597"/>
                  <a:gd name="T16" fmla="*/ 1106 w 2288"/>
                  <a:gd name="T17" fmla="*/ 126 h 597"/>
                  <a:gd name="T18" fmla="*/ 1092 w 2288"/>
                  <a:gd name="T19" fmla="*/ 215 h 597"/>
                  <a:gd name="T20" fmla="*/ 1182 w 2288"/>
                  <a:gd name="T21" fmla="*/ 229 h 597"/>
                  <a:gd name="T22" fmla="*/ 1195 w 2288"/>
                  <a:gd name="T23" fmla="*/ 139 h 597"/>
                  <a:gd name="T24" fmla="*/ 640 w 2288"/>
                  <a:gd name="T25" fmla="*/ 116 h 597"/>
                  <a:gd name="T26" fmla="*/ 600 w 2288"/>
                  <a:gd name="T27" fmla="*/ 198 h 597"/>
                  <a:gd name="T28" fmla="*/ 681 w 2288"/>
                  <a:gd name="T29" fmla="*/ 238 h 597"/>
                  <a:gd name="T30" fmla="*/ 721 w 2288"/>
                  <a:gd name="T31" fmla="*/ 157 h 597"/>
                  <a:gd name="T32" fmla="*/ 178 w 2288"/>
                  <a:gd name="T33" fmla="*/ 113 h 597"/>
                  <a:gd name="T34" fmla="*/ 114 w 2288"/>
                  <a:gd name="T35" fmla="*/ 178 h 597"/>
                  <a:gd name="T36" fmla="*/ 178 w 2288"/>
                  <a:gd name="T37" fmla="*/ 242 h 597"/>
                  <a:gd name="T38" fmla="*/ 241 w 2288"/>
                  <a:gd name="T39" fmla="*/ 178 h 597"/>
                  <a:gd name="T40" fmla="*/ 178 w 2288"/>
                  <a:gd name="T41" fmla="*/ 113 h 597"/>
                  <a:gd name="T42" fmla="*/ 291 w 2288"/>
                  <a:gd name="T43" fmla="*/ 42 h 597"/>
                  <a:gd name="T44" fmla="*/ 355 w 2288"/>
                  <a:gd name="T45" fmla="*/ 178 h 597"/>
                  <a:gd name="T46" fmla="*/ 289 w 2288"/>
                  <a:gd name="T47" fmla="*/ 315 h 597"/>
                  <a:gd name="T48" fmla="*/ 604 w 2288"/>
                  <a:gd name="T49" fmla="*/ 346 h 597"/>
                  <a:gd name="T50" fmla="*/ 495 w 2288"/>
                  <a:gd name="T51" fmla="*/ 240 h 597"/>
                  <a:gd name="T52" fmla="*/ 507 w 2288"/>
                  <a:gd name="T53" fmla="*/ 88 h 597"/>
                  <a:gd name="T54" fmla="*/ 629 w 2288"/>
                  <a:gd name="T55" fmla="*/ 3 h 597"/>
                  <a:gd name="T56" fmla="*/ 775 w 2288"/>
                  <a:gd name="T57" fmla="*/ 42 h 597"/>
                  <a:gd name="T58" fmla="*/ 838 w 2288"/>
                  <a:gd name="T59" fmla="*/ 178 h 597"/>
                  <a:gd name="T60" fmla="*/ 772 w 2288"/>
                  <a:gd name="T61" fmla="*/ 315 h 597"/>
                  <a:gd name="T62" fmla="*/ 1087 w 2288"/>
                  <a:gd name="T63" fmla="*/ 346 h 597"/>
                  <a:gd name="T64" fmla="*/ 978 w 2288"/>
                  <a:gd name="T65" fmla="*/ 240 h 597"/>
                  <a:gd name="T66" fmla="*/ 990 w 2288"/>
                  <a:gd name="T67" fmla="*/ 88 h 597"/>
                  <a:gd name="T68" fmla="*/ 1111 w 2288"/>
                  <a:gd name="T69" fmla="*/ 3 h 597"/>
                  <a:gd name="T70" fmla="*/ 1258 w 2288"/>
                  <a:gd name="T71" fmla="*/ 42 h 597"/>
                  <a:gd name="T72" fmla="*/ 1321 w 2288"/>
                  <a:gd name="T73" fmla="*/ 178 h 597"/>
                  <a:gd name="T74" fmla="*/ 1255 w 2288"/>
                  <a:gd name="T75" fmla="*/ 315 h 597"/>
                  <a:gd name="T76" fmla="*/ 1570 w 2288"/>
                  <a:gd name="T77" fmla="*/ 346 h 597"/>
                  <a:gd name="T78" fmla="*/ 1461 w 2288"/>
                  <a:gd name="T79" fmla="*/ 240 h 597"/>
                  <a:gd name="T80" fmla="*/ 1474 w 2288"/>
                  <a:gd name="T81" fmla="*/ 88 h 597"/>
                  <a:gd name="T82" fmla="*/ 1595 w 2288"/>
                  <a:gd name="T83" fmla="*/ 3 h 597"/>
                  <a:gd name="T84" fmla="*/ 1741 w 2288"/>
                  <a:gd name="T85" fmla="*/ 42 h 597"/>
                  <a:gd name="T86" fmla="*/ 1804 w 2288"/>
                  <a:gd name="T87" fmla="*/ 178 h 597"/>
                  <a:gd name="T88" fmla="*/ 1738 w 2288"/>
                  <a:gd name="T89" fmla="*/ 315 h 597"/>
                  <a:gd name="T90" fmla="*/ 2054 w 2288"/>
                  <a:gd name="T91" fmla="*/ 346 h 597"/>
                  <a:gd name="T92" fmla="*/ 1944 w 2288"/>
                  <a:gd name="T93" fmla="*/ 240 h 597"/>
                  <a:gd name="T94" fmla="*/ 1957 w 2288"/>
                  <a:gd name="T95" fmla="*/ 88 h 597"/>
                  <a:gd name="T96" fmla="*/ 2078 w 2288"/>
                  <a:gd name="T97" fmla="*/ 3 h 597"/>
                  <a:gd name="T98" fmla="*/ 2224 w 2288"/>
                  <a:gd name="T99" fmla="*/ 42 h 597"/>
                  <a:gd name="T100" fmla="*/ 2288 w 2288"/>
                  <a:gd name="T101" fmla="*/ 178 h 597"/>
                  <a:gd name="T102" fmla="*/ 2221 w 2288"/>
                  <a:gd name="T103" fmla="*/ 315 h 597"/>
                  <a:gd name="T104" fmla="*/ 2248 w 2288"/>
                  <a:gd name="T105" fmla="*/ 486 h 597"/>
                  <a:gd name="T106" fmla="*/ 2284 w 2288"/>
                  <a:gd name="T107" fmla="*/ 557 h 597"/>
                  <a:gd name="T108" fmla="*/ 56 w 2288"/>
                  <a:gd name="T109" fmla="*/ 597 h 597"/>
                  <a:gd name="T110" fmla="*/ 0 w 2288"/>
                  <a:gd name="T111" fmla="*/ 539 h 597"/>
                  <a:gd name="T112" fmla="*/ 56 w 2288"/>
                  <a:gd name="T113" fmla="*/ 483 h 597"/>
                  <a:gd name="T114" fmla="*/ 44 w 2288"/>
                  <a:gd name="T115" fmla="*/ 294 h 597"/>
                  <a:gd name="T116" fmla="*/ 3 w 2288"/>
                  <a:gd name="T117" fmla="*/ 146 h 597"/>
                  <a:gd name="T118" fmla="*/ 88 w 2288"/>
                  <a:gd name="T119" fmla="*/ 25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88" h="597">
                    <a:moveTo>
                      <a:pt x="2110" y="113"/>
                    </a:moveTo>
                    <a:lnTo>
                      <a:pt x="2090" y="116"/>
                    </a:lnTo>
                    <a:lnTo>
                      <a:pt x="2072" y="126"/>
                    </a:lnTo>
                    <a:lnTo>
                      <a:pt x="2058" y="139"/>
                    </a:lnTo>
                    <a:lnTo>
                      <a:pt x="2048" y="157"/>
                    </a:lnTo>
                    <a:lnTo>
                      <a:pt x="2045" y="178"/>
                    </a:lnTo>
                    <a:lnTo>
                      <a:pt x="2048" y="198"/>
                    </a:lnTo>
                    <a:lnTo>
                      <a:pt x="2058" y="215"/>
                    </a:lnTo>
                    <a:lnTo>
                      <a:pt x="2072" y="229"/>
                    </a:lnTo>
                    <a:lnTo>
                      <a:pt x="2090" y="238"/>
                    </a:lnTo>
                    <a:lnTo>
                      <a:pt x="2110" y="242"/>
                    </a:lnTo>
                    <a:lnTo>
                      <a:pt x="2130" y="238"/>
                    </a:lnTo>
                    <a:lnTo>
                      <a:pt x="2147" y="229"/>
                    </a:lnTo>
                    <a:lnTo>
                      <a:pt x="2161" y="215"/>
                    </a:lnTo>
                    <a:lnTo>
                      <a:pt x="2171" y="198"/>
                    </a:lnTo>
                    <a:lnTo>
                      <a:pt x="2174" y="178"/>
                    </a:lnTo>
                    <a:lnTo>
                      <a:pt x="2171" y="157"/>
                    </a:lnTo>
                    <a:lnTo>
                      <a:pt x="2161" y="139"/>
                    </a:lnTo>
                    <a:lnTo>
                      <a:pt x="2147" y="126"/>
                    </a:lnTo>
                    <a:lnTo>
                      <a:pt x="2130" y="116"/>
                    </a:lnTo>
                    <a:lnTo>
                      <a:pt x="2110" y="113"/>
                    </a:lnTo>
                    <a:close/>
                    <a:moveTo>
                      <a:pt x="1627" y="113"/>
                    </a:moveTo>
                    <a:lnTo>
                      <a:pt x="1607" y="116"/>
                    </a:lnTo>
                    <a:lnTo>
                      <a:pt x="1589" y="126"/>
                    </a:lnTo>
                    <a:lnTo>
                      <a:pt x="1575" y="139"/>
                    </a:lnTo>
                    <a:lnTo>
                      <a:pt x="1565" y="157"/>
                    </a:lnTo>
                    <a:lnTo>
                      <a:pt x="1562" y="178"/>
                    </a:lnTo>
                    <a:lnTo>
                      <a:pt x="1565" y="198"/>
                    </a:lnTo>
                    <a:lnTo>
                      <a:pt x="1575" y="215"/>
                    </a:lnTo>
                    <a:lnTo>
                      <a:pt x="1589" y="229"/>
                    </a:lnTo>
                    <a:lnTo>
                      <a:pt x="1607" y="238"/>
                    </a:lnTo>
                    <a:lnTo>
                      <a:pt x="1627" y="242"/>
                    </a:lnTo>
                    <a:lnTo>
                      <a:pt x="1647" y="238"/>
                    </a:lnTo>
                    <a:lnTo>
                      <a:pt x="1664" y="229"/>
                    </a:lnTo>
                    <a:lnTo>
                      <a:pt x="1678" y="215"/>
                    </a:lnTo>
                    <a:lnTo>
                      <a:pt x="1688" y="198"/>
                    </a:lnTo>
                    <a:lnTo>
                      <a:pt x="1691" y="178"/>
                    </a:lnTo>
                    <a:lnTo>
                      <a:pt x="1688" y="157"/>
                    </a:lnTo>
                    <a:lnTo>
                      <a:pt x="1678" y="139"/>
                    </a:lnTo>
                    <a:lnTo>
                      <a:pt x="1664" y="126"/>
                    </a:lnTo>
                    <a:lnTo>
                      <a:pt x="1647" y="116"/>
                    </a:lnTo>
                    <a:lnTo>
                      <a:pt x="1627" y="113"/>
                    </a:lnTo>
                    <a:close/>
                    <a:moveTo>
                      <a:pt x="1143" y="113"/>
                    </a:moveTo>
                    <a:lnTo>
                      <a:pt x="1123" y="116"/>
                    </a:lnTo>
                    <a:lnTo>
                      <a:pt x="1106" y="126"/>
                    </a:lnTo>
                    <a:lnTo>
                      <a:pt x="1092" y="139"/>
                    </a:lnTo>
                    <a:lnTo>
                      <a:pt x="1083" y="157"/>
                    </a:lnTo>
                    <a:lnTo>
                      <a:pt x="1079" y="178"/>
                    </a:lnTo>
                    <a:lnTo>
                      <a:pt x="1083" y="198"/>
                    </a:lnTo>
                    <a:lnTo>
                      <a:pt x="1092" y="215"/>
                    </a:lnTo>
                    <a:lnTo>
                      <a:pt x="1106" y="229"/>
                    </a:lnTo>
                    <a:lnTo>
                      <a:pt x="1123" y="238"/>
                    </a:lnTo>
                    <a:lnTo>
                      <a:pt x="1143" y="242"/>
                    </a:lnTo>
                    <a:lnTo>
                      <a:pt x="1163" y="238"/>
                    </a:lnTo>
                    <a:lnTo>
                      <a:pt x="1182" y="229"/>
                    </a:lnTo>
                    <a:lnTo>
                      <a:pt x="1195" y="215"/>
                    </a:lnTo>
                    <a:lnTo>
                      <a:pt x="1205" y="198"/>
                    </a:lnTo>
                    <a:lnTo>
                      <a:pt x="1208" y="178"/>
                    </a:lnTo>
                    <a:lnTo>
                      <a:pt x="1205" y="157"/>
                    </a:lnTo>
                    <a:lnTo>
                      <a:pt x="1195" y="139"/>
                    </a:lnTo>
                    <a:lnTo>
                      <a:pt x="1182" y="126"/>
                    </a:lnTo>
                    <a:lnTo>
                      <a:pt x="1163" y="116"/>
                    </a:lnTo>
                    <a:lnTo>
                      <a:pt x="1143" y="113"/>
                    </a:lnTo>
                    <a:close/>
                    <a:moveTo>
                      <a:pt x="660" y="113"/>
                    </a:moveTo>
                    <a:lnTo>
                      <a:pt x="640" y="116"/>
                    </a:lnTo>
                    <a:lnTo>
                      <a:pt x="623" y="126"/>
                    </a:lnTo>
                    <a:lnTo>
                      <a:pt x="608" y="139"/>
                    </a:lnTo>
                    <a:lnTo>
                      <a:pt x="600" y="157"/>
                    </a:lnTo>
                    <a:lnTo>
                      <a:pt x="597" y="178"/>
                    </a:lnTo>
                    <a:lnTo>
                      <a:pt x="600" y="198"/>
                    </a:lnTo>
                    <a:lnTo>
                      <a:pt x="608" y="215"/>
                    </a:lnTo>
                    <a:lnTo>
                      <a:pt x="623" y="229"/>
                    </a:lnTo>
                    <a:lnTo>
                      <a:pt x="640" y="238"/>
                    </a:lnTo>
                    <a:lnTo>
                      <a:pt x="660" y="242"/>
                    </a:lnTo>
                    <a:lnTo>
                      <a:pt x="681" y="238"/>
                    </a:lnTo>
                    <a:lnTo>
                      <a:pt x="699" y="229"/>
                    </a:lnTo>
                    <a:lnTo>
                      <a:pt x="713" y="215"/>
                    </a:lnTo>
                    <a:lnTo>
                      <a:pt x="721" y="198"/>
                    </a:lnTo>
                    <a:lnTo>
                      <a:pt x="724" y="178"/>
                    </a:lnTo>
                    <a:lnTo>
                      <a:pt x="721" y="157"/>
                    </a:lnTo>
                    <a:lnTo>
                      <a:pt x="713" y="139"/>
                    </a:lnTo>
                    <a:lnTo>
                      <a:pt x="699" y="126"/>
                    </a:lnTo>
                    <a:lnTo>
                      <a:pt x="681" y="116"/>
                    </a:lnTo>
                    <a:lnTo>
                      <a:pt x="660" y="113"/>
                    </a:lnTo>
                    <a:close/>
                    <a:moveTo>
                      <a:pt x="178" y="113"/>
                    </a:moveTo>
                    <a:lnTo>
                      <a:pt x="157" y="116"/>
                    </a:lnTo>
                    <a:lnTo>
                      <a:pt x="139" y="126"/>
                    </a:lnTo>
                    <a:lnTo>
                      <a:pt x="126" y="139"/>
                    </a:lnTo>
                    <a:lnTo>
                      <a:pt x="117" y="157"/>
                    </a:lnTo>
                    <a:lnTo>
                      <a:pt x="114" y="178"/>
                    </a:lnTo>
                    <a:lnTo>
                      <a:pt x="117" y="198"/>
                    </a:lnTo>
                    <a:lnTo>
                      <a:pt x="126" y="215"/>
                    </a:lnTo>
                    <a:lnTo>
                      <a:pt x="139" y="229"/>
                    </a:lnTo>
                    <a:lnTo>
                      <a:pt x="157" y="238"/>
                    </a:lnTo>
                    <a:lnTo>
                      <a:pt x="178" y="242"/>
                    </a:lnTo>
                    <a:lnTo>
                      <a:pt x="198" y="238"/>
                    </a:lnTo>
                    <a:lnTo>
                      <a:pt x="216" y="229"/>
                    </a:lnTo>
                    <a:lnTo>
                      <a:pt x="230" y="215"/>
                    </a:lnTo>
                    <a:lnTo>
                      <a:pt x="238" y="198"/>
                    </a:lnTo>
                    <a:lnTo>
                      <a:pt x="241" y="178"/>
                    </a:lnTo>
                    <a:lnTo>
                      <a:pt x="238" y="157"/>
                    </a:lnTo>
                    <a:lnTo>
                      <a:pt x="230" y="139"/>
                    </a:lnTo>
                    <a:lnTo>
                      <a:pt x="216" y="126"/>
                    </a:lnTo>
                    <a:lnTo>
                      <a:pt x="198" y="116"/>
                    </a:lnTo>
                    <a:lnTo>
                      <a:pt x="178" y="113"/>
                    </a:lnTo>
                    <a:close/>
                    <a:moveTo>
                      <a:pt x="178" y="0"/>
                    </a:moveTo>
                    <a:lnTo>
                      <a:pt x="210" y="3"/>
                    </a:lnTo>
                    <a:lnTo>
                      <a:pt x="239" y="11"/>
                    </a:lnTo>
                    <a:lnTo>
                      <a:pt x="267" y="25"/>
                    </a:lnTo>
                    <a:lnTo>
                      <a:pt x="291" y="42"/>
                    </a:lnTo>
                    <a:lnTo>
                      <a:pt x="313" y="63"/>
                    </a:lnTo>
                    <a:lnTo>
                      <a:pt x="331" y="88"/>
                    </a:lnTo>
                    <a:lnTo>
                      <a:pt x="344" y="116"/>
                    </a:lnTo>
                    <a:lnTo>
                      <a:pt x="352" y="146"/>
                    </a:lnTo>
                    <a:lnTo>
                      <a:pt x="355" y="178"/>
                    </a:lnTo>
                    <a:lnTo>
                      <a:pt x="352" y="210"/>
                    </a:lnTo>
                    <a:lnTo>
                      <a:pt x="344" y="240"/>
                    </a:lnTo>
                    <a:lnTo>
                      <a:pt x="330" y="269"/>
                    </a:lnTo>
                    <a:lnTo>
                      <a:pt x="312" y="294"/>
                    </a:lnTo>
                    <a:lnTo>
                      <a:pt x="289" y="315"/>
                    </a:lnTo>
                    <a:lnTo>
                      <a:pt x="263" y="333"/>
                    </a:lnTo>
                    <a:lnTo>
                      <a:pt x="234" y="346"/>
                    </a:lnTo>
                    <a:lnTo>
                      <a:pt x="234" y="483"/>
                    </a:lnTo>
                    <a:lnTo>
                      <a:pt x="604" y="483"/>
                    </a:lnTo>
                    <a:lnTo>
                      <a:pt x="604" y="346"/>
                    </a:lnTo>
                    <a:lnTo>
                      <a:pt x="575" y="333"/>
                    </a:lnTo>
                    <a:lnTo>
                      <a:pt x="550" y="315"/>
                    </a:lnTo>
                    <a:lnTo>
                      <a:pt x="528" y="294"/>
                    </a:lnTo>
                    <a:lnTo>
                      <a:pt x="508" y="269"/>
                    </a:lnTo>
                    <a:lnTo>
                      <a:pt x="495" y="240"/>
                    </a:lnTo>
                    <a:lnTo>
                      <a:pt x="486" y="210"/>
                    </a:lnTo>
                    <a:lnTo>
                      <a:pt x="483" y="178"/>
                    </a:lnTo>
                    <a:lnTo>
                      <a:pt x="486" y="146"/>
                    </a:lnTo>
                    <a:lnTo>
                      <a:pt x="495" y="116"/>
                    </a:lnTo>
                    <a:lnTo>
                      <a:pt x="507" y="88"/>
                    </a:lnTo>
                    <a:lnTo>
                      <a:pt x="525" y="63"/>
                    </a:lnTo>
                    <a:lnTo>
                      <a:pt x="547" y="42"/>
                    </a:lnTo>
                    <a:lnTo>
                      <a:pt x="571" y="25"/>
                    </a:lnTo>
                    <a:lnTo>
                      <a:pt x="599" y="11"/>
                    </a:lnTo>
                    <a:lnTo>
                      <a:pt x="629" y="3"/>
                    </a:lnTo>
                    <a:lnTo>
                      <a:pt x="660" y="0"/>
                    </a:lnTo>
                    <a:lnTo>
                      <a:pt x="692" y="3"/>
                    </a:lnTo>
                    <a:lnTo>
                      <a:pt x="722" y="11"/>
                    </a:lnTo>
                    <a:lnTo>
                      <a:pt x="750" y="25"/>
                    </a:lnTo>
                    <a:lnTo>
                      <a:pt x="775" y="42"/>
                    </a:lnTo>
                    <a:lnTo>
                      <a:pt x="797" y="63"/>
                    </a:lnTo>
                    <a:lnTo>
                      <a:pt x="814" y="88"/>
                    </a:lnTo>
                    <a:lnTo>
                      <a:pt x="826" y="116"/>
                    </a:lnTo>
                    <a:lnTo>
                      <a:pt x="835" y="146"/>
                    </a:lnTo>
                    <a:lnTo>
                      <a:pt x="838" y="178"/>
                    </a:lnTo>
                    <a:lnTo>
                      <a:pt x="835" y="210"/>
                    </a:lnTo>
                    <a:lnTo>
                      <a:pt x="826" y="240"/>
                    </a:lnTo>
                    <a:lnTo>
                      <a:pt x="813" y="269"/>
                    </a:lnTo>
                    <a:lnTo>
                      <a:pt x="794" y="294"/>
                    </a:lnTo>
                    <a:lnTo>
                      <a:pt x="772" y="315"/>
                    </a:lnTo>
                    <a:lnTo>
                      <a:pt x="746" y="333"/>
                    </a:lnTo>
                    <a:lnTo>
                      <a:pt x="717" y="346"/>
                    </a:lnTo>
                    <a:lnTo>
                      <a:pt x="717" y="483"/>
                    </a:lnTo>
                    <a:lnTo>
                      <a:pt x="1087" y="483"/>
                    </a:lnTo>
                    <a:lnTo>
                      <a:pt x="1087" y="346"/>
                    </a:lnTo>
                    <a:lnTo>
                      <a:pt x="1058" y="333"/>
                    </a:lnTo>
                    <a:lnTo>
                      <a:pt x="1033" y="315"/>
                    </a:lnTo>
                    <a:lnTo>
                      <a:pt x="1010" y="294"/>
                    </a:lnTo>
                    <a:lnTo>
                      <a:pt x="991" y="269"/>
                    </a:lnTo>
                    <a:lnTo>
                      <a:pt x="978" y="240"/>
                    </a:lnTo>
                    <a:lnTo>
                      <a:pt x="969" y="210"/>
                    </a:lnTo>
                    <a:lnTo>
                      <a:pt x="967" y="178"/>
                    </a:lnTo>
                    <a:lnTo>
                      <a:pt x="969" y="146"/>
                    </a:lnTo>
                    <a:lnTo>
                      <a:pt x="977" y="116"/>
                    </a:lnTo>
                    <a:lnTo>
                      <a:pt x="990" y="88"/>
                    </a:lnTo>
                    <a:lnTo>
                      <a:pt x="1008" y="63"/>
                    </a:lnTo>
                    <a:lnTo>
                      <a:pt x="1029" y="42"/>
                    </a:lnTo>
                    <a:lnTo>
                      <a:pt x="1054" y="25"/>
                    </a:lnTo>
                    <a:lnTo>
                      <a:pt x="1082" y="11"/>
                    </a:lnTo>
                    <a:lnTo>
                      <a:pt x="1111" y="3"/>
                    </a:lnTo>
                    <a:lnTo>
                      <a:pt x="1143" y="0"/>
                    </a:lnTo>
                    <a:lnTo>
                      <a:pt x="1175" y="3"/>
                    </a:lnTo>
                    <a:lnTo>
                      <a:pt x="1205" y="11"/>
                    </a:lnTo>
                    <a:lnTo>
                      <a:pt x="1233" y="25"/>
                    </a:lnTo>
                    <a:lnTo>
                      <a:pt x="1258" y="42"/>
                    </a:lnTo>
                    <a:lnTo>
                      <a:pt x="1279" y="63"/>
                    </a:lnTo>
                    <a:lnTo>
                      <a:pt x="1296" y="88"/>
                    </a:lnTo>
                    <a:lnTo>
                      <a:pt x="1310" y="116"/>
                    </a:lnTo>
                    <a:lnTo>
                      <a:pt x="1318" y="146"/>
                    </a:lnTo>
                    <a:lnTo>
                      <a:pt x="1321" y="178"/>
                    </a:lnTo>
                    <a:lnTo>
                      <a:pt x="1318" y="210"/>
                    </a:lnTo>
                    <a:lnTo>
                      <a:pt x="1309" y="240"/>
                    </a:lnTo>
                    <a:lnTo>
                      <a:pt x="1295" y="269"/>
                    </a:lnTo>
                    <a:lnTo>
                      <a:pt x="1277" y="294"/>
                    </a:lnTo>
                    <a:lnTo>
                      <a:pt x="1255" y="315"/>
                    </a:lnTo>
                    <a:lnTo>
                      <a:pt x="1229" y="333"/>
                    </a:lnTo>
                    <a:lnTo>
                      <a:pt x="1201" y="346"/>
                    </a:lnTo>
                    <a:lnTo>
                      <a:pt x="1201" y="483"/>
                    </a:lnTo>
                    <a:lnTo>
                      <a:pt x="1570" y="483"/>
                    </a:lnTo>
                    <a:lnTo>
                      <a:pt x="1570" y="346"/>
                    </a:lnTo>
                    <a:lnTo>
                      <a:pt x="1541" y="333"/>
                    </a:lnTo>
                    <a:lnTo>
                      <a:pt x="1516" y="315"/>
                    </a:lnTo>
                    <a:lnTo>
                      <a:pt x="1493" y="294"/>
                    </a:lnTo>
                    <a:lnTo>
                      <a:pt x="1475" y="269"/>
                    </a:lnTo>
                    <a:lnTo>
                      <a:pt x="1461" y="240"/>
                    </a:lnTo>
                    <a:lnTo>
                      <a:pt x="1453" y="210"/>
                    </a:lnTo>
                    <a:lnTo>
                      <a:pt x="1450" y="178"/>
                    </a:lnTo>
                    <a:lnTo>
                      <a:pt x="1452" y="146"/>
                    </a:lnTo>
                    <a:lnTo>
                      <a:pt x="1460" y="116"/>
                    </a:lnTo>
                    <a:lnTo>
                      <a:pt x="1474" y="88"/>
                    </a:lnTo>
                    <a:lnTo>
                      <a:pt x="1491" y="63"/>
                    </a:lnTo>
                    <a:lnTo>
                      <a:pt x="1512" y="42"/>
                    </a:lnTo>
                    <a:lnTo>
                      <a:pt x="1537" y="25"/>
                    </a:lnTo>
                    <a:lnTo>
                      <a:pt x="1564" y="11"/>
                    </a:lnTo>
                    <a:lnTo>
                      <a:pt x="1595" y="3"/>
                    </a:lnTo>
                    <a:lnTo>
                      <a:pt x="1627" y="0"/>
                    </a:lnTo>
                    <a:lnTo>
                      <a:pt x="1658" y="3"/>
                    </a:lnTo>
                    <a:lnTo>
                      <a:pt x="1689" y="11"/>
                    </a:lnTo>
                    <a:lnTo>
                      <a:pt x="1717" y="25"/>
                    </a:lnTo>
                    <a:lnTo>
                      <a:pt x="1741" y="42"/>
                    </a:lnTo>
                    <a:lnTo>
                      <a:pt x="1762" y="63"/>
                    </a:lnTo>
                    <a:lnTo>
                      <a:pt x="1779" y="88"/>
                    </a:lnTo>
                    <a:lnTo>
                      <a:pt x="1793" y="116"/>
                    </a:lnTo>
                    <a:lnTo>
                      <a:pt x="1802" y="146"/>
                    </a:lnTo>
                    <a:lnTo>
                      <a:pt x="1804" y="178"/>
                    </a:lnTo>
                    <a:lnTo>
                      <a:pt x="1801" y="210"/>
                    </a:lnTo>
                    <a:lnTo>
                      <a:pt x="1792" y="240"/>
                    </a:lnTo>
                    <a:lnTo>
                      <a:pt x="1778" y="269"/>
                    </a:lnTo>
                    <a:lnTo>
                      <a:pt x="1760" y="294"/>
                    </a:lnTo>
                    <a:lnTo>
                      <a:pt x="1738" y="315"/>
                    </a:lnTo>
                    <a:lnTo>
                      <a:pt x="1712" y="333"/>
                    </a:lnTo>
                    <a:lnTo>
                      <a:pt x="1684" y="346"/>
                    </a:lnTo>
                    <a:lnTo>
                      <a:pt x="1684" y="483"/>
                    </a:lnTo>
                    <a:lnTo>
                      <a:pt x="2054" y="483"/>
                    </a:lnTo>
                    <a:lnTo>
                      <a:pt x="2054" y="346"/>
                    </a:lnTo>
                    <a:lnTo>
                      <a:pt x="2024" y="333"/>
                    </a:lnTo>
                    <a:lnTo>
                      <a:pt x="1998" y="315"/>
                    </a:lnTo>
                    <a:lnTo>
                      <a:pt x="1976" y="294"/>
                    </a:lnTo>
                    <a:lnTo>
                      <a:pt x="1958" y="269"/>
                    </a:lnTo>
                    <a:lnTo>
                      <a:pt x="1944" y="240"/>
                    </a:lnTo>
                    <a:lnTo>
                      <a:pt x="1936" y="210"/>
                    </a:lnTo>
                    <a:lnTo>
                      <a:pt x="1932" y="178"/>
                    </a:lnTo>
                    <a:lnTo>
                      <a:pt x="1936" y="146"/>
                    </a:lnTo>
                    <a:lnTo>
                      <a:pt x="1943" y="116"/>
                    </a:lnTo>
                    <a:lnTo>
                      <a:pt x="1957" y="88"/>
                    </a:lnTo>
                    <a:lnTo>
                      <a:pt x="1974" y="63"/>
                    </a:lnTo>
                    <a:lnTo>
                      <a:pt x="1995" y="42"/>
                    </a:lnTo>
                    <a:lnTo>
                      <a:pt x="2021" y="25"/>
                    </a:lnTo>
                    <a:lnTo>
                      <a:pt x="2048" y="11"/>
                    </a:lnTo>
                    <a:lnTo>
                      <a:pt x="2078" y="3"/>
                    </a:lnTo>
                    <a:lnTo>
                      <a:pt x="2110" y="0"/>
                    </a:lnTo>
                    <a:lnTo>
                      <a:pt x="2142" y="3"/>
                    </a:lnTo>
                    <a:lnTo>
                      <a:pt x="2172" y="11"/>
                    </a:lnTo>
                    <a:lnTo>
                      <a:pt x="2199" y="25"/>
                    </a:lnTo>
                    <a:lnTo>
                      <a:pt x="2224" y="42"/>
                    </a:lnTo>
                    <a:lnTo>
                      <a:pt x="2245" y="63"/>
                    </a:lnTo>
                    <a:lnTo>
                      <a:pt x="2263" y="88"/>
                    </a:lnTo>
                    <a:lnTo>
                      <a:pt x="2276" y="116"/>
                    </a:lnTo>
                    <a:lnTo>
                      <a:pt x="2284" y="146"/>
                    </a:lnTo>
                    <a:lnTo>
                      <a:pt x="2288" y="178"/>
                    </a:lnTo>
                    <a:lnTo>
                      <a:pt x="2284" y="210"/>
                    </a:lnTo>
                    <a:lnTo>
                      <a:pt x="2276" y="240"/>
                    </a:lnTo>
                    <a:lnTo>
                      <a:pt x="2262" y="269"/>
                    </a:lnTo>
                    <a:lnTo>
                      <a:pt x="2243" y="294"/>
                    </a:lnTo>
                    <a:lnTo>
                      <a:pt x="2221" y="315"/>
                    </a:lnTo>
                    <a:lnTo>
                      <a:pt x="2195" y="333"/>
                    </a:lnTo>
                    <a:lnTo>
                      <a:pt x="2166" y="346"/>
                    </a:lnTo>
                    <a:lnTo>
                      <a:pt x="2166" y="483"/>
                    </a:lnTo>
                    <a:lnTo>
                      <a:pt x="2230" y="483"/>
                    </a:lnTo>
                    <a:lnTo>
                      <a:pt x="2248" y="486"/>
                    </a:lnTo>
                    <a:lnTo>
                      <a:pt x="2264" y="494"/>
                    </a:lnTo>
                    <a:lnTo>
                      <a:pt x="2276" y="506"/>
                    </a:lnTo>
                    <a:lnTo>
                      <a:pt x="2284" y="521"/>
                    </a:lnTo>
                    <a:lnTo>
                      <a:pt x="2287" y="539"/>
                    </a:lnTo>
                    <a:lnTo>
                      <a:pt x="2284" y="557"/>
                    </a:lnTo>
                    <a:lnTo>
                      <a:pt x="2276" y="573"/>
                    </a:lnTo>
                    <a:lnTo>
                      <a:pt x="2264" y="585"/>
                    </a:lnTo>
                    <a:lnTo>
                      <a:pt x="2248" y="594"/>
                    </a:lnTo>
                    <a:lnTo>
                      <a:pt x="2230" y="597"/>
                    </a:lnTo>
                    <a:lnTo>
                      <a:pt x="56" y="597"/>
                    </a:lnTo>
                    <a:lnTo>
                      <a:pt x="39" y="594"/>
                    </a:lnTo>
                    <a:lnTo>
                      <a:pt x="23" y="585"/>
                    </a:lnTo>
                    <a:lnTo>
                      <a:pt x="11" y="573"/>
                    </a:lnTo>
                    <a:lnTo>
                      <a:pt x="3" y="557"/>
                    </a:lnTo>
                    <a:lnTo>
                      <a:pt x="0" y="539"/>
                    </a:lnTo>
                    <a:lnTo>
                      <a:pt x="3" y="521"/>
                    </a:lnTo>
                    <a:lnTo>
                      <a:pt x="11" y="506"/>
                    </a:lnTo>
                    <a:lnTo>
                      <a:pt x="23" y="494"/>
                    </a:lnTo>
                    <a:lnTo>
                      <a:pt x="39" y="486"/>
                    </a:lnTo>
                    <a:lnTo>
                      <a:pt x="56" y="483"/>
                    </a:lnTo>
                    <a:lnTo>
                      <a:pt x="121" y="483"/>
                    </a:lnTo>
                    <a:lnTo>
                      <a:pt x="121" y="346"/>
                    </a:lnTo>
                    <a:lnTo>
                      <a:pt x="93" y="333"/>
                    </a:lnTo>
                    <a:lnTo>
                      <a:pt x="66" y="315"/>
                    </a:lnTo>
                    <a:lnTo>
                      <a:pt x="44" y="294"/>
                    </a:lnTo>
                    <a:lnTo>
                      <a:pt x="26" y="269"/>
                    </a:lnTo>
                    <a:lnTo>
                      <a:pt x="12" y="240"/>
                    </a:lnTo>
                    <a:lnTo>
                      <a:pt x="3" y="210"/>
                    </a:lnTo>
                    <a:lnTo>
                      <a:pt x="0" y="178"/>
                    </a:lnTo>
                    <a:lnTo>
                      <a:pt x="3" y="146"/>
                    </a:lnTo>
                    <a:lnTo>
                      <a:pt x="12" y="116"/>
                    </a:lnTo>
                    <a:lnTo>
                      <a:pt x="24" y="88"/>
                    </a:lnTo>
                    <a:lnTo>
                      <a:pt x="41" y="63"/>
                    </a:lnTo>
                    <a:lnTo>
                      <a:pt x="64" y="42"/>
                    </a:lnTo>
                    <a:lnTo>
                      <a:pt x="88" y="25"/>
                    </a:lnTo>
                    <a:lnTo>
                      <a:pt x="116" y="11"/>
                    </a:lnTo>
                    <a:lnTo>
                      <a:pt x="146" y="3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>
                  <a:solidFill>
                    <a:srgbClr val="003399"/>
                  </a:solidFill>
                </a:endParaRPr>
              </a:p>
            </p:txBody>
          </p:sp>
          <p:sp>
            <p:nvSpPr>
              <p:cNvPr id="32" name="Freeform 40"/>
              <p:cNvSpPr>
                <a:spLocks noEditPoints="1"/>
              </p:cNvSpPr>
              <p:nvPr/>
            </p:nvSpPr>
            <p:spPr bwMode="auto">
              <a:xfrm>
                <a:off x="1598099" y="2773062"/>
                <a:ext cx="376089" cy="376089"/>
              </a:xfrm>
              <a:custGeom>
                <a:avLst/>
                <a:gdLst>
                  <a:gd name="T0" fmla="*/ 355 w 3495"/>
                  <a:gd name="T1" fmla="*/ 3137 h 3495"/>
                  <a:gd name="T2" fmla="*/ 3140 w 3495"/>
                  <a:gd name="T3" fmla="*/ 3137 h 3495"/>
                  <a:gd name="T4" fmla="*/ 901 w 3495"/>
                  <a:gd name="T5" fmla="*/ 1297 h 3495"/>
                  <a:gd name="T6" fmla="*/ 626 w 3495"/>
                  <a:gd name="T7" fmla="*/ 1278 h 3495"/>
                  <a:gd name="T8" fmla="*/ 476 w 3495"/>
                  <a:gd name="T9" fmla="*/ 1265 h 3495"/>
                  <a:gd name="T10" fmla="*/ 2955 w 3495"/>
                  <a:gd name="T11" fmla="*/ 1198 h 3495"/>
                  <a:gd name="T12" fmla="*/ 2714 w 3495"/>
                  <a:gd name="T13" fmla="*/ 1321 h 3495"/>
                  <a:gd name="T14" fmla="*/ 2473 w 3495"/>
                  <a:gd name="T15" fmla="*/ 1198 h 3495"/>
                  <a:gd name="T16" fmla="*/ 2231 w 3495"/>
                  <a:gd name="T17" fmla="*/ 1321 h 3495"/>
                  <a:gd name="T18" fmla="*/ 1989 w 3495"/>
                  <a:gd name="T19" fmla="*/ 1198 h 3495"/>
                  <a:gd name="T20" fmla="*/ 1747 w 3495"/>
                  <a:gd name="T21" fmla="*/ 1321 h 3495"/>
                  <a:gd name="T22" fmla="*/ 1506 w 3495"/>
                  <a:gd name="T23" fmla="*/ 1198 h 3495"/>
                  <a:gd name="T24" fmla="*/ 1264 w 3495"/>
                  <a:gd name="T25" fmla="*/ 1321 h 3495"/>
                  <a:gd name="T26" fmla="*/ 1023 w 3495"/>
                  <a:gd name="T27" fmla="*/ 1198 h 3495"/>
                  <a:gd name="T28" fmla="*/ 3072 w 3495"/>
                  <a:gd name="T29" fmla="*/ 1161 h 3495"/>
                  <a:gd name="T30" fmla="*/ 3273 w 3495"/>
                  <a:gd name="T31" fmla="*/ 1191 h 3495"/>
                  <a:gd name="T32" fmla="*/ 3382 w 3495"/>
                  <a:gd name="T33" fmla="*/ 1013 h 3495"/>
                  <a:gd name="T34" fmla="*/ 2554 w 3495"/>
                  <a:gd name="T35" fmla="*/ 1117 h 3495"/>
                  <a:gd name="T36" fmla="*/ 2747 w 3495"/>
                  <a:gd name="T37" fmla="*/ 1205 h 3495"/>
                  <a:gd name="T38" fmla="*/ 2896 w 3495"/>
                  <a:gd name="T39" fmla="*/ 1057 h 3495"/>
                  <a:gd name="T40" fmla="*/ 2058 w 3495"/>
                  <a:gd name="T41" fmla="*/ 1088 h 3495"/>
                  <a:gd name="T42" fmla="*/ 2231 w 3495"/>
                  <a:gd name="T43" fmla="*/ 1209 h 3495"/>
                  <a:gd name="T44" fmla="*/ 2405 w 3495"/>
                  <a:gd name="T45" fmla="*/ 1088 h 3495"/>
                  <a:gd name="T46" fmla="*/ 1565 w 3495"/>
                  <a:gd name="T47" fmla="*/ 1057 h 3495"/>
                  <a:gd name="T48" fmla="*/ 1714 w 3495"/>
                  <a:gd name="T49" fmla="*/ 1205 h 3495"/>
                  <a:gd name="T50" fmla="*/ 1907 w 3495"/>
                  <a:gd name="T51" fmla="*/ 1117 h 3495"/>
                  <a:gd name="T52" fmla="*/ 1079 w 3495"/>
                  <a:gd name="T53" fmla="*/ 1024 h 3495"/>
                  <a:gd name="T54" fmla="*/ 1201 w 3495"/>
                  <a:gd name="T55" fmla="*/ 1197 h 3495"/>
                  <a:gd name="T56" fmla="*/ 1406 w 3495"/>
                  <a:gd name="T57" fmla="*/ 1143 h 3495"/>
                  <a:gd name="T58" fmla="*/ 597 w 3495"/>
                  <a:gd name="T59" fmla="*/ 960 h 3495"/>
                  <a:gd name="T60" fmla="*/ 688 w 3495"/>
                  <a:gd name="T61" fmla="*/ 1183 h 3495"/>
                  <a:gd name="T62" fmla="*/ 901 w 3495"/>
                  <a:gd name="T63" fmla="*/ 1165 h 3495"/>
                  <a:gd name="T64" fmla="*/ 597 w 3495"/>
                  <a:gd name="T65" fmla="*/ 960 h 3495"/>
                  <a:gd name="T66" fmla="*/ 172 w 3495"/>
                  <a:gd name="T67" fmla="*/ 1155 h 3495"/>
                  <a:gd name="T68" fmla="*/ 371 w 3495"/>
                  <a:gd name="T69" fmla="*/ 1194 h 3495"/>
                  <a:gd name="T70" fmla="*/ 484 w 3495"/>
                  <a:gd name="T71" fmla="*/ 1024 h 3495"/>
                  <a:gd name="T72" fmla="*/ 2931 w 3495"/>
                  <a:gd name="T73" fmla="*/ 132 h 3495"/>
                  <a:gd name="T74" fmla="*/ 2871 w 3495"/>
                  <a:gd name="T75" fmla="*/ 846 h 3495"/>
                  <a:gd name="T76" fmla="*/ 1981 w 3495"/>
                  <a:gd name="T77" fmla="*/ 114 h 3495"/>
                  <a:gd name="T78" fmla="*/ 1095 w 3495"/>
                  <a:gd name="T79" fmla="*/ 846 h 3495"/>
                  <a:gd name="T80" fmla="*/ 1158 w 3495"/>
                  <a:gd name="T81" fmla="*/ 114 h 3495"/>
                  <a:gd name="T82" fmla="*/ 154 w 3495"/>
                  <a:gd name="T83" fmla="*/ 846 h 3495"/>
                  <a:gd name="T84" fmla="*/ 2946 w 3495"/>
                  <a:gd name="T85" fmla="*/ 12 h 3495"/>
                  <a:gd name="T86" fmla="*/ 3489 w 3495"/>
                  <a:gd name="T87" fmla="*/ 879 h 3495"/>
                  <a:gd name="T88" fmla="*/ 3495 w 3495"/>
                  <a:gd name="T89" fmla="*/ 897 h 3495"/>
                  <a:gd name="T90" fmla="*/ 3452 w 3495"/>
                  <a:gd name="T91" fmla="*/ 1171 h 3495"/>
                  <a:gd name="T92" fmla="*/ 3226 w 3495"/>
                  <a:gd name="T93" fmla="*/ 1320 h 3495"/>
                  <a:gd name="T94" fmla="*/ 3351 w 3495"/>
                  <a:gd name="T95" fmla="*/ 2185 h 3495"/>
                  <a:gd name="T96" fmla="*/ 3335 w 3495"/>
                  <a:gd name="T97" fmla="*/ 2285 h 3495"/>
                  <a:gd name="T98" fmla="*/ 3210 w 3495"/>
                  <a:gd name="T99" fmla="*/ 3228 h 3495"/>
                  <a:gd name="T100" fmla="*/ 3121 w 3495"/>
                  <a:gd name="T101" fmla="*/ 3472 h 3495"/>
                  <a:gd name="T102" fmla="*/ 373 w 3495"/>
                  <a:gd name="T103" fmla="*/ 3472 h 3495"/>
                  <a:gd name="T104" fmla="*/ 286 w 3495"/>
                  <a:gd name="T105" fmla="*/ 3228 h 3495"/>
                  <a:gd name="T106" fmla="*/ 159 w 3495"/>
                  <a:gd name="T107" fmla="*/ 2285 h 3495"/>
                  <a:gd name="T108" fmla="*/ 145 w 3495"/>
                  <a:gd name="T109" fmla="*/ 2185 h 3495"/>
                  <a:gd name="T110" fmla="*/ 269 w 3495"/>
                  <a:gd name="T111" fmla="*/ 1320 h 3495"/>
                  <a:gd name="T112" fmla="*/ 44 w 3495"/>
                  <a:gd name="T113" fmla="*/ 1171 h 3495"/>
                  <a:gd name="T114" fmla="*/ 1 w 3495"/>
                  <a:gd name="T115" fmla="*/ 898 h 3495"/>
                  <a:gd name="T116" fmla="*/ 5 w 3495"/>
                  <a:gd name="T117" fmla="*/ 880 h 3495"/>
                  <a:gd name="T118" fmla="*/ 521 w 3495"/>
                  <a:gd name="T119" fmla="*/ 25 h 3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95" h="3495">
                    <a:moveTo>
                      <a:pt x="476" y="3254"/>
                    </a:moveTo>
                    <a:lnTo>
                      <a:pt x="476" y="3383"/>
                    </a:lnTo>
                    <a:lnTo>
                      <a:pt x="3019" y="3383"/>
                    </a:lnTo>
                    <a:lnTo>
                      <a:pt x="3019" y="3254"/>
                    </a:lnTo>
                    <a:lnTo>
                      <a:pt x="476" y="3254"/>
                    </a:lnTo>
                    <a:close/>
                    <a:moveTo>
                      <a:pt x="355" y="2288"/>
                    </a:moveTo>
                    <a:lnTo>
                      <a:pt x="355" y="3137"/>
                    </a:lnTo>
                    <a:lnTo>
                      <a:pt x="355" y="3139"/>
                    </a:lnTo>
                    <a:lnTo>
                      <a:pt x="357" y="3140"/>
                    </a:lnTo>
                    <a:lnTo>
                      <a:pt x="359" y="3141"/>
                    </a:lnTo>
                    <a:lnTo>
                      <a:pt x="3136" y="3141"/>
                    </a:lnTo>
                    <a:lnTo>
                      <a:pt x="3138" y="3140"/>
                    </a:lnTo>
                    <a:lnTo>
                      <a:pt x="3139" y="3139"/>
                    </a:lnTo>
                    <a:lnTo>
                      <a:pt x="3140" y="3137"/>
                    </a:lnTo>
                    <a:lnTo>
                      <a:pt x="3140" y="2288"/>
                    </a:lnTo>
                    <a:lnTo>
                      <a:pt x="355" y="2288"/>
                    </a:lnTo>
                    <a:close/>
                    <a:moveTo>
                      <a:pt x="1023" y="1198"/>
                    </a:moveTo>
                    <a:lnTo>
                      <a:pt x="998" y="1229"/>
                    </a:lnTo>
                    <a:lnTo>
                      <a:pt x="969" y="1255"/>
                    </a:lnTo>
                    <a:lnTo>
                      <a:pt x="937" y="1278"/>
                    </a:lnTo>
                    <a:lnTo>
                      <a:pt x="901" y="1297"/>
                    </a:lnTo>
                    <a:lnTo>
                      <a:pt x="864" y="1310"/>
                    </a:lnTo>
                    <a:lnTo>
                      <a:pt x="823" y="1318"/>
                    </a:lnTo>
                    <a:lnTo>
                      <a:pt x="782" y="1321"/>
                    </a:lnTo>
                    <a:lnTo>
                      <a:pt x="740" y="1318"/>
                    </a:lnTo>
                    <a:lnTo>
                      <a:pt x="700" y="1311"/>
                    </a:lnTo>
                    <a:lnTo>
                      <a:pt x="661" y="1297"/>
                    </a:lnTo>
                    <a:lnTo>
                      <a:pt x="626" y="1278"/>
                    </a:lnTo>
                    <a:lnTo>
                      <a:pt x="594" y="1255"/>
                    </a:lnTo>
                    <a:lnTo>
                      <a:pt x="566" y="1229"/>
                    </a:lnTo>
                    <a:lnTo>
                      <a:pt x="540" y="1198"/>
                    </a:lnTo>
                    <a:lnTo>
                      <a:pt x="521" y="1222"/>
                    </a:lnTo>
                    <a:lnTo>
                      <a:pt x="499" y="1244"/>
                    </a:lnTo>
                    <a:lnTo>
                      <a:pt x="475" y="1263"/>
                    </a:lnTo>
                    <a:lnTo>
                      <a:pt x="476" y="1265"/>
                    </a:lnTo>
                    <a:lnTo>
                      <a:pt x="476" y="2174"/>
                    </a:lnTo>
                    <a:lnTo>
                      <a:pt x="3019" y="2174"/>
                    </a:lnTo>
                    <a:lnTo>
                      <a:pt x="3019" y="1265"/>
                    </a:lnTo>
                    <a:lnTo>
                      <a:pt x="3019" y="1263"/>
                    </a:lnTo>
                    <a:lnTo>
                      <a:pt x="2996" y="1244"/>
                    </a:lnTo>
                    <a:lnTo>
                      <a:pt x="2975" y="1222"/>
                    </a:lnTo>
                    <a:lnTo>
                      <a:pt x="2955" y="1198"/>
                    </a:lnTo>
                    <a:lnTo>
                      <a:pt x="2930" y="1229"/>
                    </a:lnTo>
                    <a:lnTo>
                      <a:pt x="2901" y="1255"/>
                    </a:lnTo>
                    <a:lnTo>
                      <a:pt x="2868" y="1278"/>
                    </a:lnTo>
                    <a:lnTo>
                      <a:pt x="2833" y="1297"/>
                    </a:lnTo>
                    <a:lnTo>
                      <a:pt x="2796" y="1311"/>
                    </a:lnTo>
                    <a:lnTo>
                      <a:pt x="2755" y="1318"/>
                    </a:lnTo>
                    <a:lnTo>
                      <a:pt x="2714" y="1321"/>
                    </a:lnTo>
                    <a:lnTo>
                      <a:pt x="2671" y="1318"/>
                    </a:lnTo>
                    <a:lnTo>
                      <a:pt x="2632" y="1310"/>
                    </a:lnTo>
                    <a:lnTo>
                      <a:pt x="2594" y="1297"/>
                    </a:lnTo>
                    <a:lnTo>
                      <a:pt x="2559" y="1278"/>
                    </a:lnTo>
                    <a:lnTo>
                      <a:pt x="2527" y="1255"/>
                    </a:lnTo>
                    <a:lnTo>
                      <a:pt x="2497" y="1229"/>
                    </a:lnTo>
                    <a:lnTo>
                      <a:pt x="2473" y="1198"/>
                    </a:lnTo>
                    <a:lnTo>
                      <a:pt x="2447" y="1229"/>
                    </a:lnTo>
                    <a:lnTo>
                      <a:pt x="2418" y="1255"/>
                    </a:lnTo>
                    <a:lnTo>
                      <a:pt x="2385" y="1278"/>
                    </a:lnTo>
                    <a:lnTo>
                      <a:pt x="2350" y="1297"/>
                    </a:lnTo>
                    <a:lnTo>
                      <a:pt x="2312" y="1310"/>
                    </a:lnTo>
                    <a:lnTo>
                      <a:pt x="2273" y="1318"/>
                    </a:lnTo>
                    <a:lnTo>
                      <a:pt x="2231" y="1321"/>
                    </a:lnTo>
                    <a:lnTo>
                      <a:pt x="2189" y="1318"/>
                    </a:lnTo>
                    <a:lnTo>
                      <a:pt x="2149" y="1310"/>
                    </a:lnTo>
                    <a:lnTo>
                      <a:pt x="2111" y="1297"/>
                    </a:lnTo>
                    <a:lnTo>
                      <a:pt x="2076" y="1278"/>
                    </a:lnTo>
                    <a:lnTo>
                      <a:pt x="2043" y="1255"/>
                    </a:lnTo>
                    <a:lnTo>
                      <a:pt x="2014" y="1229"/>
                    </a:lnTo>
                    <a:lnTo>
                      <a:pt x="1989" y="1198"/>
                    </a:lnTo>
                    <a:lnTo>
                      <a:pt x="1964" y="1229"/>
                    </a:lnTo>
                    <a:lnTo>
                      <a:pt x="1934" y="1255"/>
                    </a:lnTo>
                    <a:lnTo>
                      <a:pt x="1903" y="1278"/>
                    </a:lnTo>
                    <a:lnTo>
                      <a:pt x="1867" y="1297"/>
                    </a:lnTo>
                    <a:lnTo>
                      <a:pt x="1829" y="1310"/>
                    </a:lnTo>
                    <a:lnTo>
                      <a:pt x="1790" y="1318"/>
                    </a:lnTo>
                    <a:lnTo>
                      <a:pt x="1747" y="1321"/>
                    </a:lnTo>
                    <a:lnTo>
                      <a:pt x="1706" y="1318"/>
                    </a:lnTo>
                    <a:lnTo>
                      <a:pt x="1665" y="1310"/>
                    </a:lnTo>
                    <a:lnTo>
                      <a:pt x="1628" y="1297"/>
                    </a:lnTo>
                    <a:lnTo>
                      <a:pt x="1593" y="1278"/>
                    </a:lnTo>
                    <a:lnTo>
                      <a:pt x="1560" y="1255"/>
                    </a:lnTo>
                    <a:lnTo>
                      <a:pt x="1531" y="1229"/>
                    </a:lnTo>
                    <a:lnTo>
                      <a:pt x="1506" y="1198"/>
                    </a:lnTo>
                    <a:lnTo>
                      <a:pt x="1481" y="1229"/>
                    </a:lnTo>
                    <a:lnTo>
                      <a:pt x="1452" y="1255"/>
                    </a:lnTo>
                    <a:lnTo>
                      <a:pt x="1420" y="1278"/>
                    </a:lnTo>
                    <a:lnTo>
                      <a:pt x="1385" y="1297"/>
                    </a:lnTo>
                    <a:lnTo>
                      <a:pt x="1346" y="1310"/>
                    </a:lnTo>
                    <a:lnTo>
                      <a:pt x="1306" y="1318"/>
                    </a:lnTo>
                    <a:lnTo>
                      <a:pt x="1264" y="1321"/>
                    </a:lnTo>
                    <a:lnTo>
                      <a:pt x="1223" y="1318"/>
                    </a:lnTo>
                    <a:lnTo>
                      <a:pt x="1183" y="1310"/>
                    </a:lnTo>
                    <a:lnTo>
                      <a:pt x="1145" y="1297"/>
                    </a:lnTo>
                    <a:lnTo>
                      <a:pt x="1109" y="1278"/>
                    </a:lnTo>
                    <a:lnTo>
                      <a:pt x="1077" y="1255"/>
                    </a:lnTo>
                    <a:lnTo>
                      <a:pt x="1049" y="1229"/>
                    </a:lnTo>
                    <a:lnTo>
                      <a:pt x="1023" y="1198"/>
                    </a:lnTo>
                    <a:close/>
                    <a:moveTo>
                      <a:pt x="3012" y="960"/>
                    </a:moveTo>
                    <a:lnTo>
                      <a:pt x="3012" y="1024"/>
                    </a:lnTo>
                    <a:lnTo>
                      <a:pt x="3015" y="1054"/>
                    </a:lnTo>
                    <a:lnTo>
                      <a:pt x="3022" y="1084"/>
                    </a:lnTo>
                    <a:lnTo>
                      <a:pt x="3034" y="1112"/>
                    </a:lnTo>
                    <a:lnTo>
                      <a:pt x="3051" y="1137"/>
                    </a:lnTo>
                    <a:lnTo>
                      <a:pt x="3072" y="1161"/>
                    </a:lnTo>
                    <a:lnTo>
                      <a:pt x="3097" y="1179"/>
                    </a:lnTo>
                    <a:lnTo>
                      <a:pt x="3125" y="1194"/>
                    </a:lnTo>
                    <a:lnTo>
                      <a:pt x="3153" y="1203"/>
                    </a:lnTo>
                    <a:lnTo>
                      <a:pt x="3184" y="1208"/>
                    </a:lnTo>
                    <a:lnTo>
                      <a:pt x="3215" y="1208"/>
                    </a:lnTo>
                    <a:lnTo>
                      <a:pt x="3246" y="1202"/>
                    </a:lnTo>
                    <a:lnTo>
                      <a:pt x="3273" y="1191"/>
                    </a:lnTo>
                    <a:lnTo>
                      <a:pt x="3300" y="1176"/>
                    </a:lnTo>
                    <a:lnTo>
                      <a:pt x="3323" y="1155"/>
                    </a:lnTo>
                    <a:lnTo>
                      <a:pt x="3343" y="1132"/>
                    </a:lnTo>
                    <a:lnTo>
                      <a:pt x="3360" y="1107"/>
                    </a:lnTo>
                    <a:lnTo>
                      <a:pt x="3371" y="1077"/>
                    </a:lnTo>
                    <a:lnTo>
                      <a:pt x="3379" y="1046"/>
                    </a:lnTo>
                    <a:lnTo>
                      <a:pt x="3382" y="1013"/>
                    </a:lnTo>
                    <a:lnTo>
                      <a:pt x="3382" y="960"/>
                    </a:lnTo>
                    <a:lnTo>
                      <a:pt x="3012" y="960"/>
                    </a:lnTo>
                    <a:close/>
                    <a:moveTo>
                      <a:pt x="2529" y="960"/>
                    </a:moveTo>
                    <a:lnTo>
                      <a:pt x="2529" y="1024"/>
                    </a:lnTo>
                    <a:lnTo>
                      <a:pt x="2532" y="1057"/>
                    </a:lnTo>
                    <a:lnTo>
                      <a:pt x="2541" y="1088"/>
                    </a:lnTo>
                    <a:lnTo>
                      <a:pt x="2554" y="1117"/>
                    </a:lnTo>
                    <a:lnTo>
                      <a:pt x="2573" y="1143"/>
                    </a:lnTo>
                    <a:lnTo>
                      <a:pt x="2595" y="1165"/>
                    </a:lnTo>
                    <a:lnTo>
                      <a:pt x="2620" y="1183"/>
                    </a:lnTo>
                    <a:lnTo>
                      <a:pt x="2649" y="1197"/>
                    </a:lnTo>
                    <a:lnTo>
                      <a:pt x="2681" y="1205"/>
                    </a:lnTo>
                    <a:lnTo>
                      <a:pt x="2714" y="1209"/>
                    </a:lnTo>
                    <a:lnTo>
                      <a:pt x="2747" y="1205"/>
                    </a:lnTo>
                    <a:lnTo>
                      <a:pt x="2778" y="1197"/>
                    </a:lnTo>
                    <a:lnTo>
                      <a:pt x="2807" y="1183"/>
                    </a:lnTo>
                    <a:lnTo>
                      <a:pt x="2833" y="1165"/>
                    </a:lnTo>
                    <a:lnTo>
                      <a:pt x="2855" y="1143"/>
                    </a:lnTo>
                    <a:lnTo>
                      <a:pt x="2874" y="1117"/>
                    </a:lnTo>
                    <a:lnTo>
                      <a:pt x="2887" y="1088"/>
                    </a:lnTo>
                    <a:lnTo>
                      <a:pt x="2896" y="1057"/>
                    </a:lnTo>
                    <a:lnTo>
                      <a:pt x="2899" y="1024"/>
                    </a:lnTo>
                    <a:lnTo>
                      <a:pt x="2899" y="960"/>
                    </a:lnTo>
                    <a:lnTo>
                      <a:pt x="2529" y="960"/>
                    </a:lnTo>
                    <a:close/>
                    <a:moveTo>
                      <a:pt x="2046" y="960"/>
                    </a:moveTo>
                    <a:lnTo>
                      <a:pt x="2046" y="1024"/>
                    </a:lnTo>
                    <a:lnTo>
                      <a:pt x="2048" y="1057"/>
                    </a:lnTo>
                    <a:lnTo>
                      <a:pt x="2058" y="1088"/>
                    </a:lnTo>
                    <a:lnTo>
                      <a:pt x="2071" y="1117"/>
                    </a:lnTo>
                    <a:lnTo>
                      <a:pt x="2090" y="1143"/>
                    </a:lnTo>
                    <a:lnTo>
                      <a:pt x="2112" y="1165"/>
                    </a:lnTo>
                    <a:lnTo>
                      <a:pt x="2138" y="1183"/>
                    </a:lnTo>
                    <a:lnTo>
                      <a:pt x="2166" y="1197"/>
                    </a:lnTo>
                    <a:lnTo>
                      <a:pt x="2197" y="1205"/>
                    </a:lnTo>
                    <a:lnTo>
                      <a:pt x="2231" y="1209"/>
                    </a:lnTo>
                    <a:lnTo>
                      <a:pt x="2264" y="1205"/>
                    </a:lnTo>
                    <a:lnTo>
                      <a:pt x="2295" y="1197"/>
                    </a:lnTo>
                    <a:lnTo>
                      <a:pt x="2324" y="1183"/>
                    </a:lnTo>
                    <a:lnTo>
                      <a:pt x="2349" y="1165"/>
                    </a:lnTo>
                    <a:lnTo>
                      <a:pt x="2372" y="1143"/>
                    </a:lnTo>
                    <a:lnTo>
                      <a:pt x="2391" y="1117"/>
                    </a:lnTo>
                    <a:lnTo>
                      <a:pt x="2405" y="1088"/>
                    </a:lnTo>
                    <a:lnTo>
                      <a:pt x="2413" y="1057"/>
                    </a:lnTo>
                    <a:lnTo>
                      <a:pt x="2415" y="1024"/>
                    </a:lnTo>
                    <a:lnTo>
                      <a:pt x="2415" y="960"/>
                    </a:lnTo>
                    <a:lnTo>
                      <a:pt x="2046" y="960"/>
                    </a:lnTo>
                    <a:close/>
                    <a:moveTo>
                      <a:pt x="1562" y="960"/>
                    </a:moveTo>
                    <a:lnTo>
                      <a:pt x="1562" y="1024"/>
                    </a:lnTo>
                    <a:lnTo>
                      <a:pt x="1565" y="1057"/>
                    </a:lnTo>
                    <a:lnTo>
                      <a:pt x="1574" y="1088"/>
                    </a:lnTo>
                    <a:lnTo>
                      <a:pt x="1588" y="1117"/>
                    </a:lnTo>
                    <a:lnTo>
                      <a:pt x="1606" y="1143"/>
                    </a:lnTo>
                    <a:lnTo>
                      <a:pt x="1628" y="1165"/>
                    </a:lnTo>
                    <a:lnTo>
                      <a:pt x="1655" y="1183"/>
                    </a:lnTo>
                    <a:lnTo>
                      <a:pt x="1683" y="1197"/>
                    </a:lnTo>
                    <a:lnTo>
                      <a:pt x="1714" y="1205"/>
                    </a:lnTo>
                    <a:lnTo>
                      <a:pt x="1747" y="1209"/>
                    </a:lnTo>
                    <a:lnTo>
                      <a:pt x="1781" y="1205"/>
                    </a:lnTo>
                    <a:lnTo>
                      <a:pt x="1812" y="1197"/>
                    </a:lnTo>
                    <a:lnTo>
                      <a:pt x="1841" y="1183"/>
                    </a:lnTo>
                    <a:lnTo>
                      <a:pt x="1866" y="1165"/>
                    </a:lnTo>
                    <a:lnTo>
                      <a:pt x="1889" y="1143"/>
                    </a:lnTo>
                    <a:lnTo>
                      <a:pt x="1907" y="1117"/>
                    </a:lnTo>
                    <a:lnTo>
                      <a:pt x="1921" y="1088"/>
                    </a:lnTo>
                    <a:lnTo>
                      <a:pt x="1929" y="1057"/>
                    </a:lnTo>
                    <a:lnTo>
                      <a:pt x="1932" y="1024"/>
                    </a:lnTo>
                    <a:lnTo>
                      <a:pt x="1932" y="960"/>
                    </a:lnTo>
                    <a:lnTo>
                      <a:pt x="1562" y="960"/>
                    </a:lnTo>
                    <a:close/>
                    <a:moveTo>
                      <a:pt x="1079" y="960"/>
                    </a:moveTo>
                    <a:lnTo>
                      <a:pt x="1079" y="1024"/>
                    </a:lnTo>
                    <a:lnTo>
                      <a:pt x="1083" y="1057"/>
                    </a:lnTo>
                    <a:lnTo>
                      <a:pt x="1091" y="1088"/>
                    </a:lnTo>
                    <a:lnTo>
                      <a:pt x="1105" y="1117"/>
                    </a:lnTo>
                    <a:lnTo>
                      <a:pt x="1123" y="1143"/>
                    </a:lnTo>
                    <a:lnTo>
                      <a:pt x="1145" y="1165"/>
                    </a:lnTo>
                    <a:lnTo>
                      <a:pt x="1171" y="1183"/>
                    </a:lnTo>
                    <a:lnTo>
                      <a:pt x="1201" y="1197"/>
                    </a:lnTo>
                    <a:lnTo>
                      <a:pt x="1231" y="1205"/>
                    </a:lnTo>
                    <a:lnTo>
                      <a:pt x="1264" y="1209"/>
                    </a:lnTo>
                    <a:lnTo>
                      <a:pt x="1297" y="1205"/>
                    </a:lnTo>
                    <a:lnTo>
                      <a:pt x="1329" y="1197"/>
                    </a:lnTo>
                    <a:lnTo>
                      <a:pt x="1358" y="1183"/>
                    </a:lnTo>
                    <a:lnTo>
                      <a:pt x="1384" y="1165"/>
                    </a:lnTo>
                    <a:lnTo>
                      <a:pt x="1406" y="1143"/>
                    </a:lnTo>
                    <a:lnTo>
                      <a:pt x="1424" y="1117"/>
                    </a:lnTo>
                    <a:lnTo>
                      <a:pt x="1438" y="1088"/>
                    </a:lnTo>
                    <a:lnTo>
                      <a:pt x="1446" y="1057"/>
                    </a:lnTo>
                    <a:lnTo>
                      <a:pt x="1449" y="1024"/>
                    </a:lnTo>
                    <a:lnTo>
                      <a:pt x="1449" y="960"/>
                    </a:lnTo>
                    <a:lnTo>
                      <a:pt x="1079" y="960"/>
                    </a:lnTo>
                    <a:close/>
                    <a:moveTo>
                      <a:pt x="597" y="960"/>
                    </a:moveTo>
                    <a:lnTo>
                      <a:pt x="597" y="1024"/>
                    </a:lnTo>
                    <a:lnTo>
                      <a:pt x="600" y="1057"/>
                    </a:lnTo>
                    <a:lnTo>
                      <a:pt x="608" y="1088"/>
                    </a:lnTo>
                    <a:lnTo>
                      <a:pt x="622" y="1117"/>
                    </a:lnTo>
                    <a:lnTo>
                      <a:pt x="640" y="1143"/>
                    </a:lnTo>
                    <a:lnTo>
                      <a:pt x="663" y="1165"/>
                    </a:lnTo>
                    <a:lnTo>
                      <a:pt x="688" y="1183"/>
                    </a:lnTo>
                    <a:lnTo>
                      <a:pt x="717" y="1197"/>
                    </a:lnTo>
                    <a:lnTo>
                      <a:pt x="749" y="1205"/>
                    </a:lnTo>
                    <a:lnTo>
                      <a:pt x="782" y="1209"/>
                    </a:lnTo>
                    <a:lnTo>
                      <a:pt x="815" y="1205"/>
                    </a:lnTo>
                    <a:lnTo>
                      <a:pt x="846" y="1197"/>
                    </a:lnTo>
                    <a:lnTo>
                      <a:pt x="875" y="1183"/>
                    </a:lnTo>
                    <a:lnTo>
                      <a:pt x="901" y="1165"/>
                    </a:lnTo>
                    <a:lnTo>
                      <a:pt x="923" y="1143"/>
                    </a:lnTo>
                    <a:lnTo>
                      <a:pt x="941" y="1117"/>
                    </a:lnTo>
                    <a:lnTo>
                      <a:pt x="955" y="1088"/>
                    </a:lnTo>
                    <a:lnTo>
                      <a:pt x="963" y="1057"/>
                    </a:lnTo>
                    <a:lnTo>
                      <a:pt x="967" y="1024"/>
                    </a:lnTo>
                    <a:lnTo>
                      <a:pt x="967" y="960"/>
                    </a:lnTo>
                    <a:lnTo>
                      <a:pt x="597" y="960"/>
                    </a:lnTo>
                    <a:close/>
                    <a:moveTo>
                      <a:pt x="114" y="960"/>
                    </a:moveTo>
                    <a:lnTo>
                      <a:pt x="114" y="1013"/>
                    </a:lnTo>
                    <a:lnTo>
                      <a:pt x="116" y="1046"/>
                    </a:lnTo>
                    <a:lnTo>
                      <a:pt x="124" y="1077"/>
                    </a:lnTo>
                    <a:lnTo>
                      <a:pt x="136" y="1107"/>
                    </a:lnTo>
                    <a:lnTo>
                      <a:pt x="152" y="1132"/>
                    </a:lnTo>
                    <a:lnTo>
                      <a:pt x="172" y="1155"/>
                    </a:lnTo>
                    <a:lnTo>
                      <a:pt x="196" y="1176"/>
                    </a:lnTo>
                    <a:lnTo>
                      <a:pt x="221" y="1191"/>
                    </a:lnTo>
                    <a:lnTo>
                      <a:pt x="250" y="1202"/>
                    </a:lnTo>
                    <a:lnTo>
                      <a:pt x="281" y="1208"/>
                    </a:lnTo>
                    <a:lnTo>
                      <a:pt x="312" y="1208"/>
                    </a:lnTo>
                    <a:lnTo>
                      <a:pt x="342" y="1203"/>
                    </a:lnTo>
                    <a:lnTo>
                      <a:pt x="371" y="1194"/>
                    </a:lnTo>
                    <a:lnTo>
                      <a:pt x="398" y="1179"/>
                    </a:lnTo>
                    <a:lnTo>
                      <a:pt x="423" y="1161"/>
                    </a:lnTo>
                    <a:lnTo>
                      <a:pt x="443" y="1137"/>
                    </a:lnTo>
                    <a:lnTo>
                      <a:pt x="460" y="1112"/>
                    </a:lnTo>
                    <a:lnTo>
                      <a:pt x="473" y="1084"/>
                    </a:lnTo>
                    <a:lnTo>
                      <a:pt x="481" y="1054"/>
                    </a:lnTo>
                    <a:lnTo>
                      <a:pt x="484" y="1024"/>
                    </a:lnTo>
                    <a:lnTo>
                      <a:pt x="484" y="960"/>
                    </a:lnTo>
                    <a:lnTo>
                      <a:pt x="114" y="960"/>
                    </a:lnTo>
                    <a:close/>
                    <a:moveTo>
                      <a:pt x="2695" y="114"/>
                    </a:moveTo>
                    <a:lnTo>
                      <a:pt x="2994" y="846"/>
                    </a:lnTo>
                    <a:lnTo>
                      <a:pt x="3340" y="846"/>
                    </a:lnTo>
                    <a:lnTo>
                      <a:pt x="2941" y="146"/>
                    </a:lnTo>
                    <a:lnTo>
                      <a:pt x="2931" y="132"/>
                    </a:lnTo>
                    <a:lnTo>
                      <a:pt x="2917" y="123"/>
                    </a:lnTo>
                    <a:lnTo>
                      <a:pt x="2902" y="116"/>
                    </a:lnTo>
                    <a:lnTo>
                      <a:pt x="2885" y="114"/>
                    </a:lnTo>
                    <a:lnTo>
                      <a:pt x="2695" y="114"/>
                    </a:lnTo>
                    <a:close/>
                    <a:moveTo>
                      <a:pt x="2338" y="114"/>
                    </a:moveTo>
                    <a:lnTo>
                      <a:pt x="2516" y="846"/>
                    </a:lnTo>
                    <a:lnTo>
                      <a:pt x="2871" y="846"/>
                    </a:lnTo>
                    <a:lnTo>
                      <a:pt x="2573" y="114"/>
                    </a:lnTo>
                    <a:lnTo>
                      <a:pt x="2338" y="114"/>
                    </a:lnTo>
                    <a:close/>
                    <a:moveTo>
                      <a:pt x="1981" y="114"/>
                    </a:moveTo>
                    <a:lnTo>
                      <a:pt x="2042" y="846"/>
                    </a:lnTo>
                    <a:lnTo>
                      <a:pt x="2400" y="846"/>
                    </a:lnTo>
                    <a:lnTo>
                      <a:pt x="2221" y="114"/>
                    </a:lnTo>
                    <a:lnTo>
                      <a:pt x="1981" y="114"/>
                    </a:lnTo>
                    <a:close/>
                    <a:moveTo>
                      <a:pt x="1627" y="114"/>
                    </a:moveTo>
                    <a:lnTo>
                      <a:pt x="1568" y="846"/>
                    </a:lnTo>
                    <a:lnTo>
                      <a:pt x="1928" y="846"/>
                    </a:lnTo>
                    <a:lnTo>
                      <a:pt x="1869" y="114"/>
                    </a:lnTo>
                    <a:lnTo>
                      <a:pt x="1627" y="114"/>
                    </a:lnTo>
                    <a:close/>
                    <a:moveTo>
                      <a:pt x="1274" y="114"/>
                    </a:moveTo>
                    <a:lnTo>
                      <a:pt x="1095" y="846"/>
                    </a:lnTo>
                    <a:lnTo>
                      <a:pt x="1454" y="846"/>
                    </a:lnTo>
                    <a:lnTo>
                      <a:pt x="1513" y="114"/>
                    </a:lnTo>
                    <a:lnTo>
                      <a:pt x="1274" y="114"/>
                    </a:lnTo>
                    <a:close/>
                    <a:moveTo>
                      <a:pt x="923" y="114"/>
                    </a:moveTo>
                    <a:lnTo>
                      <a:pt x="624" y="846"/>
                    </a:lnTo>
                    <a:lnTo>
                      <a:pt x="978" y="846"/>
                    </a:lnTo>
                    <a:lnTo>
                      <a:pt x="1158" y="114"/>
                    </a:lnTo>
                    <a:lnTo>
                      <a:pt x="923" y="114"/>
                    </a:lnTo>
                    <a:close/>
                    <a:moveTo>
                      <a:pt x="610" y="114"/>
                    </a:moveTo>
                    <a:lnTo>
                      <a:pt x="593" y="116"/>
                    </a:lnTo>
                    <a:lnTo>
                      <a:pt x="577" y="123"/>
                    </a:lnTo>
                    <a:lnTo>
                      <a:pt x="565" y="132"/>
                    </a:lnTo>
                    <a:lnTo>
                      <a:pt x="554" y="146"/>
                    </a:lnTo>
                    <a:lnTo>
                      <a:pt x="154" y="846"/>
                    </a:lnTo>
                    <a:lnTo>
                      <a:pt x="502" y="846"/>
                    </a:lnTo>
                    <a:lnTo>
                      <a:pt x="801" y="114"/>
                    </a:lnTo>
                    <a:lnTo>
                      <a:pt x="610" y="114"/>
                    </a:lnTo>
                    <a:close/>
                    <a:moveTo>
                      <a:pt x="610" y="0"/>
                    </a:moveTo>
                    <a:lnTo>
                      <a:pt x="2885" y="0"/>
                    </a:lnTo>
                    <a:lnTo>
                      <a:pt x="2916" y="4"/>
                    </a:lnTo>
                    <a:lnTo>
                      <a:pt x="2946" y="12"/>
                    </a:lnTo>
                    <a:lnTo>
                      <a:pt x="2975" y="25"/>
                    </a:lnTo>
                    <a:lnTo>
                      <a:pt x="2999" y="43"/>
                    </a:lnTo>
                    <a:lnTo>
                      <a:pt x="3021" y="64"/>
                    </a:lnTo>
                    <a:lnTo>
                      <a:pt x="3039" y="90"/>
                    </a:lnTo>
                    <a:lnTo>
                      <a:pt x="3487" y="875"/>
                    </a:lnTo>
                    <a:lnTo>
                      <a:pt x="3487" y="875"/>
                    </a:lnTo>
                    <a:lnTo>
                      <a:pt x="3489" y="879"/>
                    </a:lnTo>
                    <a:lnTo>
                      <a:pt x="3490" y="880"/>
                    </a:lnTo>
                    <a:lnTo>
                      <a:pt x="3491" y="883"/>
                    </a:lnTo>
                    <a:lnTo>
                      <a:pt x="3492" y="885"/>
                    </a:lnTo>
                    <a:lnTo>
                      <a:pt x="3492" y="888"/>
                    </a:lnTo>
                    <a:lnTo>
                      <a:pt x="3494" y="891"/>
                    </a:lnTo>
                    <a:lnTo>
                      <a:pt x="3494" y="893"/>
                    </a:lnTo>
                    <a:lnTo>
                      <a:pt x="3495" y="897"/>
                    </a:lnTo>
                    <a:lnTo>
                      <a:pt x="3495" y="898"/>
                    </a:lnTo>
                    <a:lnTo>
                      <a:pt x="3495" y="902"/>
                    </a:lnTo>
                    <a:lnTo>
                      <a:pt x="3495" y="1013"/>
                    </a:lnTo>
                    <a:lnTo>
                      <a:pt x="3492" y="1055"/>
                    </a:lnTo>
                    <a:lnTo>
                      <a:pt x="3484" y="1096"/>
                    </a:lnTo>
                    <a:lnTo>
                      <a:pt x="3470" y="1135"/>
                    </a:lnTo>
                    <a:lnTo>
                      <a:pt x="3452" y="1171"/>
                    </a:lnTo>
                    <a:lnTo>
                      <a:pt x="3430" y="1205"/>
                    </a:lnTo>
                    <a:lnTo>
                      <a:pt x="3403" y="1235"/>
                    </a:lnTo>
                    <a:lnTo>
                      <a:pt x="3373" y="1262"/>
                    </a:lnTo>
                    <a:lnTo>
                      <a:pt x="3340" y="1283"/>
                    </a:lnTo>
                    <a:lnTo>
                      <a:pt x="3304" y="1301"/>
                    </a:lnTo>
                    <a:lnTo>
                      <a:pt x="3266" y="1314"/>
                    </a:lnTo>
                    <a:lnTo>
                      <a:pt x="3226" y="1320"/>
                    </a:lnTo>
                    <a:lnTo>
                      <a:pt x="3198" y="1321"/>
                    </a:lnTo>
                    <a:lnTo>
                      <a:pt x="3165" y="1319"/>
                    </a:lnTo>
                    <a:lnTo>
                      <a:pt x="3133" y="1314"/>
                    </a:lnTo>
                    <a:lnTo>
                      <a:pt x="3133" y="2174"/>
                    </a:lnTo>
                    <a:lnTo>
                      <a:pt x="3317" y="2174"/>
                    </a:lnTo>
                    <a:lnTo>
                      <a:pt x="3335" y="2178"/>
                    </a:lnTo>
                    <a:lnTo>
                      <a:pt x="3351" y="2185"/>
                    </a:lnTo>
                    <a:lnTo>
                      <a:pt x="3363" y="2198"/>
                    </a:lnTo>
                    <a:lnTo>
                      <a:pt x="3371" y="2214"/>
                    </a:lnTo>
                    <a:lnTo>
                      <a:pt x="3374" y="2231"/>
                    </a:lnTo>
                    <a:lnTo>
                      <a:pt x="3371" y="2249"/>
                    </a:lnTo>
                    <a:lnTo>
                      <a:pt x="3363" y="2265"/>
                    </a:lnTo>
                    <a:lnTo>
                      <a:pt x="3351" y="2277"/>
                    </a:lnTo>
                    <a:lnTo>
                      <a:pt x="3335" y="2285"/>
                    </a:lnTo>
                    <a:lnTo>
                      <a:pt x="3317" y="2288"/>
                    </a:lnTo>
                    <a:lnTo>
                      <a:pt x="3253" y="2288"/>
                    </a:lnTo>
                    <a:lnTo>
                      <a:pt x="3253" y="3137"/>
                    </a:lnTo>
                    <a:lnTo>
                      <a:pt x="3250" y="3164"/>
                    </a:lnTo>
                    <a:lnTo>
                      <a:pt x="3242" y="3188"/>
                    </a:lnTo>
                    <a:lnTo>
                      <a:pt x="3228" y="3210"/>
                    </a:lnTo>
                    <a:lnTo>
                      <a:pt x="3210" y="3228"/>
                    </a:lnTo>
                    <a:lnTo>
                      <a:pt x="3187" y="3242"/>
                    </a:lnTo>
                    <a:lnTo>
                      <a:pt x="3163" y="3251"/>
                    </a:lnTo>
                    <a:lnTo>
                      <a:pt x="3136" y="3254"/>
                    </a:lnTo>
                    <a:lnTo>
                      <a:pt x="3133" y="3254"/>
                    </a:lnTo>
                    <a:lnTo>
                      <a:pt x="3133" y="3439"/>
                    </a:lnTo>
                    <a:lnTo>
                      <a:pt x="3130" y="3457"/>
                    </a:lnTo>
                    <a:lnTo>
                      <a:pt x="3121" y="3472"/>
                    </a:lnTo>
                    <a:lnTo>
                      <a:pt x="3110" y="3485"/>
                    </a:lnTo>
                    <a:lnTo>
                      <a:pt x="3094" y="3492"/>
                    </a:lnTo>
                    <a:lnTo>
                      <a:pt x="3076" y="3495"/>
                    </a:lnTo>
                    <a:lnTo>
                      <a:pt x="419" y="3495"/>
                    </a:lnTo>
                    <a:lnTo>
                      <a:pt x="401" y="3492"/>
                    </a:lnTo>
                    <a:lnTo>
                      <a:pt x="386" y="3485"/>
                    </a:lnTo>
                    <a:lnTo>
                      <a:pt x="373" y="3472"/>
                    </a:lnTo>
                    <a:lnTo>
                      <a:pt x="366" y="3457"/>
                    </a:lnTo>
                    <a:lnTo>
                      <a:pt x="363" y="3439"/>
                    </a:lnTo>
                    <a:lnTo>
                      <a:pt x="363" y="3254"/>
                    </a:lnTo>
                    <a:lnTo>
                      <a:pt x="359" y="3254"/>
                    </a:lnTo>
                    <a:lnTo>
                      <a:pt x="332" y="3251"/>
                    </a:lnTo>
                    <a:lnTo>
                      <a:pt x="307" y="3242"/>
                    </a:lnTo>
                    <a:lnTo>
                      <a:pt x="286" y="3228"/>
                    </a:lnTo>
                    <a:lnTo>
                      <a:pt x="268" y="3210"/>
                    </a:lnTo>
                    <a:lnTo>
                      <a:pt x="254" y="3188"/>
                    </a:lnTo>
                    <a:lnTo>
                      <a:pt x="245" y="3164"/>
                    </a:lnTo>
                    <a:lnTo>
                      <a:pt x="242" y="3137"/>
                    </a:lnTo>
                    <a:lnTo>
                      <a:pt x="242" y="2288"/>
                    </a:lnTo>
                    <a:lnTo>
                      <a:pt x="178" y="2288"/>
                    </a:lnTo>
                    <a:lnTo>
                      <a:pt x="159" y="2285"/>
                    </a:lnTo>
                    <a:lnTo>
                      <a:pt x="145" y="2277"/>
                    </a:lnTo>
                    <a:lnTo>
                      <a:pt x="132" y="2265"/>
                    </a:lnTo>
                    <a:lnTo>
                      <a:pt x="124" y="2249"/>
                    </a:lnTo>
                    <a:lnTo>
                      <a:pt x="121" y="2231"/>
                    </a:lnTo>
                    <a:lnTo>
                      <a:pt x="124" y="2214"/>
                    </a:lnTo>
                    <a:lnTo>
                      <a:pt x="132" y="2198"/>
                    </a:lnTo>
                    <a:lnTo>
                      <a:pt x="145" y="2185"/>
                    </a:lnTo>
                    <a:lnTo>
                      <a:pt x="159" y="2178"/>
                    </a:lnTo>
                    <a:lnTo>
                      <a:pt x="178" y="2174"/>
                    </a:lnTo>
                    <a:lnTo>
                      <a:pt x="363" y="2174"/>
                    </a:lnTo>
                    <a:lnTo>
                      <a:pt x="363" y="1315"/>
                    </a:lnTo>
                    <a:lnTo>
                      <a:pt x="332" y="1319"/>
                    </a:lnTo>
                    <a:lnTo>
                      <a:pt x="301" y="1321"/>
                    </a:lnTo>
                    <a:lnTo>
                      <a:pt x="269" y="1320"/>
                    </a:lnTo>
                    <a:lnTo>
                      <a:pt x="230" y="1314"/>
                    </a:lnTo>
                    <a:lnTo>
                      <a:pt x="191" y="1301"/>
                    </a:lnTo>
                    <a:lnTo>
                      <a:pt x="155" y="1283"/>
                    </a:lnTo>
                    <a:lnTo>
                      <a:pt x="122" y="1262"/>
                    </a:lnTo>
                    <a:lnTo>
                      <a:pt x="92" y="1235"/>
                    </a:lnTo>
                    <a:lnTo>
                      <a:pt x="66" y="1205"/>
                    </a:lnTo>
                    <a:lnTo>
                      <a:pt x="44" y="1171"/>
                    </a:lnTo>
                    <a:lnTo>
                      <a:pt x="25" y="1135"/>
                    </a:lnTo>
                    <a:lnTo>
                      <a:pt x="12" y="1096"/>
                    </a:lnTo>
                    <a:lnTo>
                      <a:pt x="3" y="1055"/>
                    </a:lnTo>
                    <a:lnTo>
                      <a:pt x="0" y="1013"/>
                    </a:lnTo>
                    <a:lnTo>
                      <a:pt x="0" y="902"/>
                    </a:lnTo>
                    <a:lnTo>
                      <a:pt x="0" y="902"/>
                    </a:lnTo>
                    <a:lnTo>
                      <a:pt x="1" y="898"/>
                    </a:lnTo>
                    <a:lnTo>
                      <a:pt x="1" y="897"/>
                    </a:lnTo>
                    <a:lnTo>
                      <a:pt x="1" y="893"/>
                    </a:lnTo>
                    <a:lnTo>
                      <a:pt x="2" y="891"/>
                    </a:lnTo>
                    <a:lnTo>
                      <a:pt x="2" y="888"/>
                    </a:lnTo>
                    <a:lnTo>
                      <a:pt x="3" y="885"/>
                    </a:lnTo>
                    <a:lnTo>
                      <a:pt x="4" y="883"/>
                    </a:lnTo>
                    <a:lnTo>
                      <a:pt x="5" y="880"/>
                    </a:lnTo>
                    <a:lnTo>
                      <a:pt x="6" y="879"/>
                    </a:lnTo>
                    <a:lnTo>
                      <a:pt x="7" y="875"/>
                    </a:lnTo>
                    <a:lnTo>
                      <a:pt x="7" y="875"/>
                    </a:lnTo>
                    <a:lnTo>
                      <a:pt x="456" y="90"/>
                    </a:lnTo>
                    <a:lnTo>
                      <a:pt x="474" y="64"/>
                    </a:lnTo>
                    <a:lnTo>
                      <a:pt x="496" y="43"/>
                    </a:lnTo>
                    <a:lnTo>
                      <a:pt x="521" y="25"/>
                    </a:lnTo>
                    <a:lnTo>
                      <a:pt x="549" y="12"/>
                    </a:lnTo>
                    <a:lnTo>
                      <a:pt x="578" y="4"/>
                    </a:lnTo>
                    <a:lnTo>
                      <a:pt x="610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>
                  <a:solidFill>
                    <a:srgbClr val="003399"/>
                  </a:solidFill>
                </a:endParaRPr>
              </a:p>
            </p:txBody>
          </p:sp>
        </p:grpSp>
        <p:grpSp>
          <p:nvGrpSpPr>
            <p:cNvPr id="25" name="Group 10"/>
            <p:cNvGrpSpPr>
              <a:grpSpLocks noChangeAspect="1"/>
            </p:cNvGrpSpPr>
            <p:nvPr/>
          </p:nvGrpSpPr>
          <p:grpSpPr bwMode="auto">
            <a:xfrm>
              <a:off x="1055150" y="2338620"/>
              <a:ext cx="324035" cy="282471"/>
              <a:chOff x="-2003" y="917"/>
              <a:chExt cx="3134" cy="2732"/>
            </a:xfrm>
            <a:solidFill>
              <a:srgbClr val="003399"/>
            </a:solidFill>
          </p:grpSpPr>
          <p:sp>
            <p:nvSpPr>
              <p:cNvPr id="29" name="Freeform 12"/>
              <p:cNvSpPr>
                <a:spLocks noEditPoints="1"/>
              </p:cNvSpPr>
              <p:nvPr/>
            </p:nvSpPr>
            <p:spPr bwMode="auto">
              <a:xfrm>
                <a:off x="-413" y="2405"/>
                <a:ext cx="848" cy="749"/>
              </a:xfrm>
              <a:custGeom>
                <a:avLst/>
                <a:gdLst>
                  <a:gd name="T0" fmla="*/ 392 w 1696"/>
                  <a:gd name="T1" fmla="*/ 312 h 1497"/>
                  <a:gd name="T2" fmla="*/ 340 w 1696"/>
                  <a:gd name="T3" fmla="*/ 341 h 1497"/>
                  <a:gd name="T4" fmla="*/ 310 w 1696"/>
                  <a:gd name="T5" fmla="*/ 392 h 1497"/>
                  <a:gd name="T6" fmla="*/ 306 w 1696"/>
                  <a:gd name="T7" fmla="*/ 1074 h 1497"/>
                  <a:gd name="T8" fmla="*/ 321 w 1696"/>
                  <a:gd name="T9" fmla="*/ 1133 h 1497"/>
                  <a:gd name="T10" fmla="*/ 363 w 1696"/>
                  <a:gd name="T11" fmla="*/ 1174 h 1497"/>
                  <a:gd name="T12" fmla="*/ 422 w 1696"/>
                  <a:gd name="T13" fmla="*/ 1190 h 1497"/>
                  <a:gd name="T14" fmla="*/ 1304 w 1696"/>
                  <a:gd name="T15" fmla="*/ 1186 h 1497"/>
                  <a:gd name="T16" fmla="*/ 1354 w 1696"/>
                  <a:gd name="T17" fmla="*/ 1155 h 1497"/>
                  <a:gd name="T18" fmla="*/ 1384 w 1696"/>
                  <a:gd name="T19" fmla="*/ 1106 h 1497"/>
                  <a:gd name="T20" fmla="*/ 1388 w 1696"/>
                  <a:gd name="T21" fmla="*/ 422 h 1497"/>
                  <a:gd name="T22" fmla="*/ 1373 w 1696"/>
                  <a:gd name="T23" fmla="*/ 365 h 1497"/>
                  <a:gd name="T24" fmla="*/ 1331 w 1696"/>
                  <a:gd name="T25" fmla="*/ 323 h 1497"/>
                  <a:gd name="T26" fmla="*/ 1274 w 1696"/>
                  <a:gd name="T27" fmla="*/ 306 h 1497"/>
                  <a:gd name="T28" fmla="*/ 422 w 1696"/>
                  <a:gd name="T29" fmla="*/ 0 h 1497"/>
                  <a:gd name="T30" fmla="*/ 1343 w 1696"/>
                  <a:gd name="T31" fmla="*/ 6 h 1497"/>
                  <a:gd name="T32" fmla="*/ 1468 w 1696"/>
                  <a:gd name="T33" fmla="*/ 48 h 1497"/>
                  <a:gd name="T34" fmla="*/ 1573 w 1696"/>
                  <a:gd name="T35" fmla="*/ 124 h 1497"/>
                  <a:gd name="T36" fmla="*/ 1649 w 1696"/>
                  <a:gd name="T37" fmla="*/ 228 h 1497"/>
                  <a:gd name="T38" fmla="*/ 1691 w 1696"/>
                  <a:gd name="T39" fmla="*/ 354 h 1497"/>
                  <a:gd name="T40" fmla="*/ 1696 w 1696"/>
                  <a:gd name="T41" fmla="*/ 1074 h 1497"/>
                  <a:gd name="T42" fmla="*/ 1675 w 1696"/>
                  <a:gd name="T43" fmla="*/ 1209 h 1497"/>
                  <a:gd name="T44" fmla="*/ 1614 w 1696"/>
                  <a:gd name="T45" fmla="*/ 1324 h 1497"/>
                  <a:gd name="T46" fmla="*/ 1523 w 1696"/>
                  <a:gd name="T47" fmla="*/ 1416 h 1497"/>
                  <a:gd name="T48" fmla="*/ 1407 w 1696"/>
                  <a:gd name="T49" fmla="*/ 1475 h 1497"/>
                  <a:gd name="T50" fmla="*/ 1274 w 1696"/>
                  <a:gd name="T51" fmla="*/ 1497 h 1497"/>
                  <a:gd name="T52" fmla="*/ 354 w 1696"/>
                  <a:gd name="T53" fmla="*/ 1492 h 1497"/>
                  <a:gd name="T54" fmla="*/ 228 w 1696"/>
                  <a:gd name="T55" fmla="*/ 1450 h 1497"/>
                  <a:gd name="T56" fmla="*/ 123 w 1696"/>
                  <a:gd name="T57" fmla="*/ 1374 h 1497"/>
                  <a:gd name="T58" fmla="*/ 45 w 1696"/>
                  <a:gd name="T59" fmla="*/ 1269 h 1497"/>
                  <a:gd name="T60" fmla="*/ 4 w 1696"/>
                  <a:gd name="T61" fmla="*/ 1142 h 1497"/>
                  <a:gd name="T62" fmla="*/ 0 w 1696"/>
                  <a:gd name="T63" fmla="*/ 422 h 1497"/>
                  <a:gd name="T64" fmla="*/ 21 w 1696"/>
                  <a:gd name="T65" fmla="*/ 289 h 1497"/>
                  <a:gd name="T66" fmla="*/ 80 w 1696"/>
                  <a:gd name="T67" fmla="*/ 173 h 1497"/>
                  <a:gd name="T68" fmla="*/ 173 w 1696"/>
                  <a:gd name="T69" fmla="*/ 82 h 1497"/>
                  <a:gd name="T70" fmla="*/ 289 w 1696"/>
                  <a:gd name="T71" fmla="*/ 21 h 1497"/>
                  <a:gd name="T72" fmla="*/ 422 w 1696"/>
                  <a:gd name="T73" fmla="*/ 0 h 1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96" h="1497">
                    <a:moveTo>
                      <a:pt x="422" y="306"/>
                    </a:moveTo>
                    <a:lnTo>
                      <a:pt x="392" y="312"/>
                    </a:lnTo>
                    <a:lnTo>
                      <a:pt x="363" y="323"/>
                    </a:lnTo>
                    <a:lnTo>
                      <a:pt x="340" y="341"/>
                    </a:lnTo>
                    <a:lnTo>
                      <a:pt x="323" y="363"/>
                    </a:lnTo>
                    <a:lnTo>
                      <a:pt x="310" y="392"/>
                    </a:lnTo>
                    <a:lnTo>
                      <a:pt x="306" y="422"/>
                    </a:lnTo>
                    <a:lnTo>
                      <a:pt x="306" y="1074"/>
                    </a:lnTo>
                    <a:lnTo>
                      <a:pt x="310" y="1104"/>
                    </a:lnTo>
                    <a:lnTo>
                      <a:pt x="321" y="1133"/>
                    </a:lnTo>
                    <a:lnTo>
                      <a:pt x="340" y="1155"/>
                    </a:lnTo>
                    <a:lnTo>
                      <a:pt x="363" y="1174"/>
                    </a:lnTo>
                    <a:lnTo>
                      <a:pt x="392" y="1186"/>
                    </a:lnTo>
                    <a:lnTo>
                      <a:pt x="422" y="1190"/>
                    </a:lnTo>
                    <a:lnTo>
                      <a:pt x="1274" y="1190"/>
                    </a:lnTo>
                    <a:lnTo>
                      <a:pt x="1304" y="1186"/>
                    </a:lnTo>
                    <a:lnTo>
                      <a:pt x="1331" y="1174"/>
                    </a:lnTo>
                    <a:lnTo>
                      <a:pt x="1354" y="1155"/>
                    </a:lnTo>
                    <a:lnTo>
                      <a:pt x="1373" y="1133"/>
                    </a:lnTo>
                    <a:lnTo>
                      <a:pt x="1384" y="1106"/>
                    </a:lnTo>
                    <a:lnTo>
                      <a:pt x="1388" y="1074"/>
                    </a:lnTo>
                    <a:lnTo>
                      <a:pt x="1388" y="422"/>
                    </a:lnTo>
                    <a:lnTo>
                      <a:pt x="1384" y="392"/>
                    </a:lnTo>
                    <a:lnTo>
                      <a:pt x="1373" y="365"/>
                    </a:lnTo>
                    <a:lnTo>
                      <a:pt x="1356" y="341"/>
                    </a:lnTo>
                    <a:lnTo>
                      <a:pt x="1331" y="323"/>
                    </a:lnTo>
                    <a:lnTo>
                      <a:pt x="1304" y="312"/>
                    </a:lnTo>
                    <a:lnTo>
                      <a:pt x="1274" y="306"/>
                    </a:lnTo>
                    <a:lnTo>
                      <a:pt x="422" y="306"/>
                    </a:lnTo>
                    <a:close/>
                    <a:moveTo>
                      <a:pt x="422" y="0"/>
                    </a:moveTo>
                    <a:lnTo>
                      <a:pt x="1274" y="0"/>
                    </a:lnTo>
                    <a:lnTo>
                      <a:pt x="1343" y="6"/>
                    </a:lnTo>
                    <a:lnTo>
                      <a:pt x="1407" y="21"/>
                    </a:lnTo>
                    <a:lnTo>
                      <a:pt x="1468" y="48"/>
                    </a:lnTo>
                    <a:lnTo>
                      <a:pt x="1523" y="82"/>
                    </a:lnTo>
                    <a:lnTo>
                      <a:pt x="1573" y="124"/>
                    </a:lnTo>
                    <a:lnTo>
                      <a:pt x="1614" y="173"/>
                    </a:lnTo>
                    <a:lnTo>
                      <a:pt x="1649" y="228"/>
                    </a:lnTo>
                    <a:lnTo>
                      <a:pt x="1675" y="289"/>
                    </a:lnTo>
                    <a:lnTo>
                      <a:pt x="1691" y="354"/>
                    </a:lnTo>
                    <a:lnTo>
                      <a:pt x="1696" y="422"/>
                    </a:lnTo>
                    <a:lnTo>
                      <a:pt x="1696" y="1074"/>
                    </a:lnTo>
                    <a:lnTo>
                      <a:pt x="1691" y="1142"/>
                    </a:lnTo>
                    <a:lnTo>
                      <a:pt x="1675" y="1209"/>
                    </a:lnTo>
                    <a:lnTo>
                      <a:pt x="1649" y="1269"/>
                    </a:lnTo>
                    <a:lnTo>
                      <a:pt x="1614" y="1324"/>
                    </a:lnTo>
                    <a:lnTo>
                      <a:pt x="1573" y="1374"/>
                    </a:lnTo>
                    <a:lnTo>
                      <a:pt x="1523" y="1416"/>
                    </a:lnTo>
                    <a:lnTo>
                      <a:pt x="1468" y="1450"/>
                    </a:lnTo>
                    <a:lnTo>
                      <a:pt x="1407" y="1475"/>
                    </a:lnTo>
                    <a:lnTo>
                      <a:pt x="1343" y="1492"/>
                    </a:lnTo>
                    <a:lnTo>
                      <a:pt x="1274" y="1497"/>
                    </a:lnTo>
                    <a:lnTo>
                      <a:pt x="422" y="1497"/>
                    </a:lnTo>
                    <a:lnTo>
                      <a:pt x="354" y="1492"/>
                    </a:lnTo>
                    <a:lnTo>
                      <a:pt x="289" y="1475"/>
                    </a:lnTo>
                    <a:lnTo>
                      <a:pt x="228" y="1450"/>
                    </a:lnTo>
                    <a:lnTo>
                      <a:pt x="173" y="1416"/>
                    </a:lnTo>
                    <a:lnTo>
                      <a:pt x="123" y="1374"/>
                    </a:lnTo>
                    <a:lnTo>
                      <a:pt x="80" y="1324"/>
                    </a:lnTo>
                    <a:lnTo>
                      <a:pt x="45" y="1269"/>
                    </a:lnTo>
                    <a:lnTo>
                      <a:pt x="21" y="1209"/>
                    </a:lnTo>
                    <a:lnTo>
                      <a:pt x="4" y="1142"/>
                    </a:lnTo>
                    <a:lnTo>
                      <a:pt x="0" y="1074"/>
                    </a:lnTo>
                    <a:lnTo>
                      <a:pt x="0" y="422"/>
                    </a:lnTo>
                    <a:lnTo>
                      <a:pt x="4" y="354"/>
                    </a:lnTo>
                    <a:lnTo>
                      <a:pt x="21" y="289"/>
                    </a:lnTo>
                    <a:lnTo>
                      <a:pt x="45" y="228"/>
                    </a:lnTo>
                    <a:lnTo>
                      <a:pt x="80" y="173"/>
                    </a:lnTo>
                    <a:lnTo>
                      <a:pt x="123" y="124"/>
                    </a:lnTo>
                    <a:lnTo>
                      <a:pt x="173" y="82"/>
                    </a:lnTo>
                    <a:lnTo>
                      <a:pt x="228" y="48"/>
                    </a:lnTo>
                    <a:lnTo>
                      <a:pt x="289" y="21"/>
                    </a:lnTo>
                    <a:lnTo>
                      <a:pt x="354" y="6"/>
                    </a:lnTo>
                    <a:lnTo>
                      <a:pt x="4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30" name="Freeform 13"/>
              <p:cNvSpPr>
                <a:spLocks noEditPoints="1"/>
              </p:cNvSpPr>
              <p:nvPr/>
            </p:nvSpPr>
            <p:spPr bwMode="auto">
              <a:xfrm>
                <a:off x="-2003" y="917"/>
                <a:ext cx="3134" cy="2732"/>
              </a:xfrm>
              <a:custGeom>
                <a:avLst/>
                <a:gdLst>
                  <a:gd name="T0" fmla="*/ 1746 w 6268"/>
                  <a:gd name="T1" fmla="*/ 3366 h 5465"/>
                  <a:gd name="T2" fmla="*/ 2583 w 6268"/>
                  <a:gd name="T3" fmla="*/ 5159 h 5465"/>
                  <a:gd name="T4" fmla="*/ 2501 w 6268"/>
                  <a:gd name="T5" fmla="*/ 3332 h 5465"/>
                  <a:gd name="T6" fmla="*/ 1645 w 6268"/>
                  <a:gd name="T7" fmla="*/ 2291 h 5465"/>
                  <a:gd name="T8" fmla="*/ 1284 w 6268"/>
                  <a:gd name="T9" fmla="*/ 2602 h 5465"/>
                  <a:gd name="T10" fmla="*/ 844 w 6268"/>
                  <a:gd name="T11" fmla="*/ 2688 h 5465"/>
                  <a:gd name="T12" fmla="*/ 1411 w 6268"/>
                  <a:gd name="T13" fmla="*/ 3351 h 5465"/>
                  <a:gd name="T14" fmla="*/ 1630 w 6268"/>
                  <a:gd name="T15" fmla="*/ 3060 h 5465"/>
                  <a:gd name="T16" fmla="*/ 2364 w 6268"/>
                  <a:gd name="T17" fmla="*/ 2976 h 5465"/>
                  <a:gd name="T18" fmla="*/ 2708 w 6268"/>
                  <a:gd name="T19" fmla="*/ 3106 h 5465"/>
                  <a:gd name="T20" fmla="*/ 2883 w 6268"/>
                  <a:gd name="T21" fmla="*/ 3425 h 5465"/>
                  <a:gd name="T22" fmla="*/ 5369 w 6268"/>
                  <a:gd name="T23" fmla="*/ 2688 h 5465"/>
                  <a:gd name="T24" fmla="*/ 4899 w 6268"/>
                  <a:gd name="T25" fmla="*/ 2555 h 5465"/>
                  <a:gd name="T26" fmla="*/ 4566 w 6268"/>
                  <a:gd name="T27" fmla="*/ 2369 h 5465"/>
                  <a:gd name="T28" fmla="*/ 4174 w 6268"/>
                  <a:gd name="T29" fmla="*/ 2638 h 5465"/>
                  <a:gd name="T30" fmla="*/ 3680 w 6268"/>
                  <a:gd name="T31" fmla="*/ 2665 h 5465"/>
                  <a:gd name="T32" fmla="*/ 3260 w 6268"/>
                  <a:gd name="T33" fmla="*/ 2439 h 5465"/>
                  <a:gd name="T34" fmla="*/ 2938 w 6268"/>
                  <a:gd name="T35" fmla="*/ 2502 h 5465"/>
                  <a:gd name="T36" fmla="*/ 2491 w 6268"/>
                  <a:gd name="T37" fmla="*/ 2682 h 5465"/>
                  <a:gd name="T38" fmla="*/ 2005 w 6268"/>
                  <a:gd name="T39" fmla="*/ 2602 h 5465"/>
                  <a:gd name="T40" fmla="*/ 1645 w 6268"/>
                  <a:gd name="T41" fmla="*/ 2291 h 5465"/>
                  <a:gd name="T42" fmla="*/ 4910 w 6268"/>
                  <a:gd name="T43" fmla="*/ 2163 h 5465"/>
                  <a:gd name="T44" fmla="*/ 5217 w 6268"/>
                  <a:gd name="T45" fmla="*/ 2361 h 5465"/>
                  <a:gd name="T46" fmla="*/ 5593 w 6268"/>
                  <a:gd name="T47" fmla="*/ 2336 h 5465"/>
                  <a:gd name="T48" fmla="*/ 5871 w 6268"/>
                  <a:gd name="T49" fmla="*/ 2103 h 5465"/>
                  <a:gd name="T50" fmla="*/ 3298 w 6268"/>
                  <a:gd name="T51" fmla="*/ 1894 h 5465"/>
                  <a:gd name="T52" fmla="*/ 3471 w 6268"/>
                  <a:gd name="T53" fmla="*/ 2217 h 5465"/>
                  <a:gd name="T54" fmla="*/ 3802 w 6268"/>
                  <a:gd name="T55" fmla="*/ 2374 h 5465"/>
                  <a:gd name="T56" fmla="*/ 4171 w 6268"/>
                  <a:gd name="T57" fmla="*/ 2304 h 5465"/>
                  <a:gd name="T58" fmla="*/ 4416 w 6268"/>
                  <a:gd name="T59" fmla="*/ 2036 h 5465"/>
                  <a:gd name="T60" fmla="*/ 1826 w 6268"/>
                  <a:gd name="T61" fmla="*/ 1968 h 5465"/>
                  <a:gd name="T62" fmla="*/ 2037 w 6268"/>
                  <a:gd name="T63" fmla="*/ 2264 h 5465"/>
                  <a:gd name="T64" fmla="*/ 2391 w 6268"/>
                  <a:gd name="T65" fmla="*/ 2380 h 5465"/>
                  <a:gd name="T66" fmla="*/ 2742 w 6268"/>
                  <a:gd name="T67" fmla="*/ 2264 h 5465"/>
                  <a:gd name="T68" fmla="*/ 2954 w 6268"/>
                  <a:gd name="T69" fmla="*/ 1968 h 5465"/>
                  <a:gd name="T70" fmla="*/ 363 w 6268"/>
                  <a:gd name="T71" fmla="*/ 2036 h 5465"/>
                  <a:gd name="T72" fmla="*/ 609 w 6268"/>
                  <a:gd name="T73" fmla="*/ 2304 h 5465"/>
                  <a:gd name="T74" fmla="*/ 978 w 6268"/>
                  <a:gd name="T75" fmla="*/ 2374 h 5465"/>
                  <a:gd name="T76" fmla="*/ 1308 w 6268"/>
                  <a:gd name="T77" fmla="*/ 2217 h 5465"/>
                  <a:gd name="T78" fmla="*/ 1482 w 6268"/>
                  <a:gd name="T79" fmla="*/ 1894 h 5465"/>
                  <a:gd name="T80" fmla="*/ 5093 w 6268"/>
                  <a:gd name="T81" fmla="*/ 308 h 5465"/>
                  <a:gd name="T82" fmla="*/ 5245 w 6268"/>
                  <a:gd name="T83" fmla="*/ 13 h 5465"/>
                  <a:gd name="T84" fmla="*/ 6259 w 6268"/>
                  <a:gd name="T85" fmla="*/ 1738 h 5465"/>
                  <a:gd name="T86" fmla="*/ 6221 w 6268"/>
                  <a:gd name="T87" fmla="*/ 2078 h 5465"/>
                  <a:gd name="T88" fmla="*/ 5964 w 6268"/>
                  <a:gd name="T89" fmla="*/ 2464 h 5465"/>
                  <a:gd name="T90" fmla="*/ 5728 w 6268"/>
                  <a:gd name="T91" fmla="*/ 2631 h 5465"/>
                  <a:gd name="T92" fmla="*/ 5652 w 6268"/>
                  <a:gd name="T93" fmla="*/ 5444 h 5465"/>
                  <a:gd name="T94" fmla="*/ 614 w 6268"/>
                  <a:gd name="T95" fmla="*/ 5444 h 5465"/>
                  <a:gd name="T96" fmla="*/ 538 w 6268"/>
                  <a:gd name="T97" fmla="*/ 2612 h 5465"/>
                  <a:gd name="T98" fmla="*/ 177 w 6268"/>
                  <a:gd name="T99" fmla="*/ 2325 h 5465"/>
                  <a:gd name="T100" fmla="*/ 6 w 6268"/>
                  <a:gd name="T101" fmla="*/ 1888 h 5465"/>
                  <a:gd name="T102" fmla="*/ 970 w 6268"/>
                  <a:gd name="T103" fmla="*/ 51 h 5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268" h="5465">
                    <a:moveTo>
                      <a:pt x="1917" y="3282"/>
                    </a:moveTo>
                    <a:lnTo>
                      <a:pt x="1868" y="3288"/>
                    </a:lnTo>
                    <a:lnTo>
                      <a:pt x="1820" y="3305"/>
                    </a:lnTo>
                    <a:lnTo>
                      <a:pt x="1780" y="3332"/>
                    </a:lnTo>
                    <a:lnTo>
                      <a:pt x="1746" y="3366"/>
                    </a:lnTo>
                    <a:lnTo>
                      <a:pt x="1721" y="3406"/>
                    </a:lnTo>
                    <a:lnTo>
                      <a:pt x="1704" y="3451"/>
                    </a:lnTo>
                    <a:lnTo>
                      <a:pt x="1698" y="3503"/>
                    </a:lnTo>
                    <a:lnTo>
                      <a:pt x="1698" y="5159"/>
                    </a:lnTo>
                    <a:lnTo>
                      <a:pt x="2583" y="5159"/>
                    </a:lnTo>
                    <a:lnTo>
                      <a:pt x="2583" y="3503"/>
                    </a:lnTo>
                    <a:lnTo>
                      <a:pt x="2577" y="3451"/>
                    </a:lnTo>
                    <a:lnTo>
                      <a:pt x="2562" y="3406"/>
                    </a:lnTo>
                    <a:lnTo>
                      <a:pt x="2535" y="3364"/>
                    </a:lnTo>
                    <a:lnTo>
                      <a:pt x="2501" y="3332"/>
                    </a:lnTo>
                    <a:lnTo>
                      <a:pt x="2461" y="3305"/>
                    </a:lnTo>
                    <a:lnTo>
                      <a:pt x="2415" y="3288"/>
                    </a:lnTo>
                    <a:lnTo>
                      <a:pt x="2364" y="3282"/>
                    </a:lnTo>
                    <a:lnTo>
                      <a:pt x="1917" y="3282"/>
                    </a:lnTo>
                    <a:close/>
                    <a:moveTo>
                      <a:pt x="1645" y="2291"/>
                    </a:moveTo>
                    <a:lnTo>
                      <a:pt x="1586" y="2369"/>
                    </a:lnTo>
                    <a:lnTo>
                      <a:pt x="1521" y="2439"/>
                    </a:lnTo>
                    <a:lnTo>
                      <a:pt x="1449" y="2502"/>
                    </a:lnTo>
                    <a:lnTo>
                      <a:pt x="1369" y="2555"/>
                    </a:lnTo>
                    <a:lnTo>
                      <a:pt x="1284" y="2602"/>
                    </a:lnTo>
                    <a:lnTo>
                      <a:pt x="1194" y="2638"/>
                    </a:lnTo>
                    <a:lnTo>
                      <a:pt x="1099" y="2665"/>
                    </a:lnTo>
                    <a:lnTo>
                      <a:pt x="1000" y="2682"/>
                    </a:lnTo>
                    <a:lnTo>
                      <a:pt x="900" y="2688"/>
                    </a:lnTo>
                    <a:lnTo>
                      <a:pt x="844" y="2688"/>
                    </a:lnTo>
                    <a:lnTo>
                      <a:pt x="844" y="5159"/>
                    </a:lnTo>
                    <a:lnTo>
                      <a:pt x="1390" y="5159"/>
                    </a:lnTo>
                    <a:lnTo>
                      <a:pt x="1390" y="3503"/>
                    </a:lnTo>
                    <a:lnTo>
                      <a:pt x="1396" y="3425"/>
                    </a:lnTo>
                    <a:lnTo>
                      <a:pt x="1411" y="3351"/>
                    </a:lnTo>
                    <a:lnTo>
                      <a:pt x="1440" y="3280"/>
                    </a:lnTo>
                    <a:lnTo>
                      <a:pt x="1474" y="3216"/>
                    </a:lnTo>
                    <a:lnTo>
                      <a:pt x="1520" y="3157"/>
                    </a:lnTo>
                    <a:lnTo>
                      <a:pt x="1571" y="3106"/>
                    </a:lnTo>
                    <a:lnTo>
                      <a:pt x="1630" y="3060"/>
                    </a:lnTo>
                    <a:lnTo>
                      <a:pt x="1695" y="3024"/>
                    </a:lnTo>
                    <a:lnTo>
                      <a:pt x="1765" y="2997"/>
                    </a:lnTo>
                    <a:lnTo>
                      <a:pt x="1839" y="2982"/>
                    </a:lnTo>
                    <a:lnTo>
                      <a:pt x="1917" y="2976"/>
                    </a:lnTo>
                    <a:lnTo>
                      <a:pt x="2364" y="2976"/>
                    </a:lnTo>
                    <a:lnTo>
                      <a:pt x="2440" y="2982"/>
                    </a:lnTo>
                    <a:lnTo>
                      <a:pt x="2516" y="2999"/>
                    </a:lnTo>
                    <a:lnTo>
                      <a:pt x="2585" y="3026"/>
                    </a:lnTo>
                    <a:lnTo>
                      <a:pt x="2649" y="3062"/>
                    </a:lnTo>
                    <a:lnTo>
                      <a:pt x="2708" y="3106"/>
                    </a:lnTo>
                    <a:lnTo>
                      <a:pt x="2760" y="3157"/>
                    </a:lnTo>
                    <a:lnTo>
                      <a:pt x="2805" y="3216"/>
                    </a:lnTo>
                    <a:lnTo>
                      <a:pt x="2841" y="3280"/>
                    </a:lnTo>
                    <a:lnTo>
                      <a:pt x="2868" y="3351"/>
                    </a:lnTo>
                    <a:lnTo>
                      <a:pt x="2883" y="3425"/>
                    </a:lnTo>
                    <a:lnTo>
                      <a:pt x="2889" y="3503"/>
                    </a:lnTo>
                    <a:lnTo>
                      <a:pt x="2889" y="5159"/>
                    </a:lnTo>
                    <a:lnTo>
                      <a:pt x="5422" y="5159"/>
                    </a:lnTo>
                    <a:lnTo>
                      <a:pt x="5422" y="2688"/>
                    </a:lnTo>
                    <a:lnTo>
                      <a:pt x="5369" y="2688"/>
                    </a:lnTo>
                    <a:lnTo>
                      <a:pt x="5268" y="2682"/>
                    </a:lnTo>
                    <a:lnTo>
                      <a:pt x="5169" y="2665"/>
                    </a:lnTo>
                    <a:lnTo>
                      <a:pt x="5074" y="2638"/>
                    </a:lnTo>
                    <a:lnTo>
                      <a:pt x="4985" y="2602"/>
                    </a:lnTo>
                    <a:lnTo>
                      <a:pt x="4899" y="2555"/>
                    </a:lnTo>
                    <a:lnTo>
                      <a:pt x="4819" y="2502"/>
                    </a:lnTo>
                    <a:lnTo>
                      <a:pt x="4747" y="2439"/>
                    </a:lnTo>
                    <a:lnTo>
                      <a:pt x="4682" y="2369"/>
                    </a:lnTo>
                    <a:lnTo>
                      <a:pt x="4623" y="2291"/>
                    </a:lnTo>
                    <a:lnTo>
                      <a:pt x="4566" y="2369"/>
                    </a:lnTo>
                    <a:lnTo>
                      <a:pt x="4500" y="2439"/>
                    </a:lnTo>
                    <a:lnTo>
                      <a:pt x="4427" y="2502"/>
                    </a:lnTo>
                    <a:lnTo>
                      <a:pt x="4349" y="2555"/>
                    </a:lnTo>
                    <a:lnTo>
                      <a:pt x="4264" y="2602"/>
                    </a:lnTo>
                    <a:lnTo>
                      <a:pt x="4174" y="2638"/>
                    </a:lnTo>
                    <a:lnTo>
                      <a:pt x="4079" y="2665"/>
                    </a:lnTo>
                    <a:lnTo>
                      <a:pt x="3981" y="2682"/>
                    </a:lnTo>
                    <a:lnTo>
                      <a:pt x="3880" y="2688"/>
                    </a:lnTo>
                    <a:lnTo>
                      <a:pt x="3779" y="2682"/>
                    </a:lnTo>
                    <a:lnTo>
                      <a:pt x="3680" y="2665"/>
                    </a:lnTo>
                    <a:lnTo>
                      <a:pt x="3585" y="2638"/>
                    </a:lnTo>
                    <a:lnTo>
                      <a:pt x="3496" y="2602"/>
                    </a:lnTo>
                    <a:lnTo>
                      <a:pt x="3410" y="2555"/>
                    </a:lnTo>
                    <a:lnTo>
                      <a:pt x="3332" y="2502"/>
                    </a:lnTo>
                    <a:lnTo>
                      <a:pt x="3260" y="2439"/>
                    </a:lnTo>
                    <a:lnTo>
                      <a:pt x="3193" y="2369"/>
                    </a:lnTo>
                    <a:lnTo>
                      <a:pt x="3136" y="2291"/>
                    </a:lnTo>
                    <a:lnTo>
                      <a:pt x="3077" y="2369"/>
                    </a:lnTo>
                    <a:lnTo>
                      <a:pt x="3011" y="2439"/>
                    </a:lnTo>
                    <a:lnTo>
                      <a:pt x="2938" y="2502"/>
                    </a:lnTo>
                    <a:lnTo>
                      <a:pt x="2860" y="2555"/>
                    </a:lnTo>
                    <a:lnTo>
                      <a:pt x="2775" y="2602"/>
                    </a:lnTo>
                    <a:lnTo>
                      <a:pt x="2685" y="2638"/>
                    </a:lnTo>
                    <a:lnTo>
                      <a:pt x="2590" y="2665"/>
                    </a:lnTo>
                    <a:lnTo>
                      <a:pt x="2491" y="2682"/>
                    </a:lnTo>
                    <a:lnTo>
                      <a:pt x="2391" y="2688"/>
                    </a:lnTo>
                    <a:lnTo>
                      <a:pt x="2288" y="2682"/>
                    </a:lnTo>
                    <a:lnTo>
                      <a:pt x="2189" y="2665"/>
                    </a:lnTo>
                    <a:lnTo>
                      <a:pt x="2096" y="2638"/>
                    </a:lnTo>
                    <a:lnTo>
                      <a:pt x="2005" y="2602"/>
                    </a:lnTo>
                    <a:lnTo>
                      <a:pt x="1919" y="2555"/>
                    </a:lnTo>
                    <a:lnTo>
                      <a:pt x="1841" y="2502"/>
                    </a:lnTo>
                    <a:lnTo>
                      <a:pt x="1769" y="2439"/>
                    </a:lnTo>
                    <a:lnTo>
                      <a:pt x="1702" y="2369"/>
                    </a:lnTo>
                    <a:lnTo>
                      <a:pt x="1645" y="2291"/>
                    </a:lnTo>
                    <a:close/>
                    <a:moveTo>
                      <a:pt x="4787" y="1896"/>
                    </a:moveTo>
                    <a:lnTo>
                      <a:pt x="4806" y="1968"/>
                    </a:lnTo>
                    <a:lnTo>
                      <a:pt x="4833" y="2038"/>
                    </a:lnTo>
                    <a:lnTo>
                      <a:pt x="4869" y="2103"/>
                    </a:lnTo>
                    <a:lnTo>
                      <a:pt x="4910" y="2163"/>
                    </a:lnTo>
                    <a:lnTo>
                      <a:pt x="4960" y="2217"/>
                    </a:lnTo>
                    <a:lnTo>
                      <a:pt x="5017" y="2264"/>
                    </a:lnTo>
                    <a:lnTo>
                      <a:pt x="5078" y="2304"/>
                    </a:lnTo>
                    <a:lnTo>
                      <a:pt x="5144" y="2336"/>
                    </a:lnTo>
                    <a:lnTo>
                      <a:pt x="5217" y="2361"/>
                    </a:lnTo>
                    <a:lnTo>
                      <a:pt x="5291" y="2376"/>
                    </a:lnTo>
                    <a:lnTo>
                      <a:pt x="5369" y="2382"/>
                    </a:lnTo>
                    <a:lnTo>
                      <a:pt x="5447" y="2376"/>
                    </a:lnTo>
                    <a:lnTo>
                      <a:pt x="5523" y="2361"/>
                    </a:lnTo>
                    <a:lnTo>
                      <a:pt x="5593" y="2336"/>
                    </a:lnTo>
                    <a:lnTo>
                      <a:pt x="5660" y="2304"/>
                    </a:lnTo>
                    <a:lnTo>
                      <a:pt x="5723" y="2264"/>
                    </a:lnTo>
                    <a:lnTo>
                      <a:pt x="5778" y="2217"/>
                    </a:lnTo>
                    <a:lnTo>
                      <a:pt x="5829" y="2163"/>
                    </a:lnTo>
                    <a:lnTo>
                      <a:pt x="5871" y="2103"/>
                    </a:lnTo>
                    <a:lnTo>
                      <a:pt x="5907" y="2038"/>
                    </a:lnTo>
                    <a:lnTo>
                      <a:pt x="5934" y="1968"/>
                    </a:lnTo>
                    <a:lnTo>
                      <a:pt x="5953" y="1896"/>
                    </a:lnTo>
                    <a:lnTo>
                      <a:pt x="4787" y="1896"/>
                    </a:lnTo>
                    <a:close/>
                    <a:moveTo>
                      <a:pt x="3298" y="1894"/>
                    </a:moveTo>
                    <a:lnTo>
                      <a:pt x="3317" y="1968"/>
                    </a:lnTo>
                    <a:lnTo>
                      <a:pt x="3343" y="2036"/>
                    </a:lnTo>
                    <a:lnTo>
                      <a:pt x="3378" y="2103"/>
                    </a:lnTo>
                    <a:lnTo>
                      <a:pt x="3421" y="2162"/>
                    </a:lnTo>
                    <a:lnTo>
                      <a:pt x="3471" y="2217"/>
                    </a:lnTo>
                    <a:lnTo>
                      <a:pt x="3526" y="2264"/>
                    </a:lnTo>
                    <a:lnTo>
                      <a:pt x="3589" y="2304"/>
                    </a:lnTo>
                    <a:lnTo>
                      <a:pt x="3655" y="2336"/>
                    </a:lnTo>
                    <a:lnTo>
                      <a:pt x="3728" y="2359"/>
                    </a:lnTo>
                    <a:lnTo>
                      <a:pt x="3802" y="2374"/>
                    </a:lnTo>
                    <a:lnTo>
                      <a:pt x="3880" y="2380"/>
                    </a:lnTo>
                    <a:lnTo>
                      <a:pt x="3958" y="2374"/>
                    </a:lnTo>
                    <a:lnTo>
                      <a:pt x="4032" y="2359"/>
                    </a:lnTo>
                    <a:lnTo>
                      <a:pt x="4104" y="2336"/>
                    </a:lnTo>
                    <a:lnTo>
                      <a:pt x="4171" y="2304"/>
                    </a:lnTo>
                    <a:lnTo>
                      <a:pt x="4232" y="2264"/>
                    </a:lnTo>
                    <a:lnTo>
                      <a:pt x="4289" y="2217"/>
                    </a:lnTo>
                    <a:lnTo>
                      <a:pt x="4338" y="2162"/>
                    </a:lnTo>
                    <a:lnTo>
                      <a:pt x="4382" y="2103"/>
                    </a:lnTo>
                    <a:lnTo>
                      <a:pt x="4416" y="2036"/>
                    </a:lnTo>
                    <a:lnTo>
                      <a:pt x="4443" y="1968"/>
                    </a:lnTo>
                    <a:lnTo>
                      <a:pt x="4462" y="1894"/>
                    </a:lnTo>
                    <a:lnTo>
                      <a:pt x="3298" y="1894"/>
                    </a:lnTo>
                    <a:close/>
                    <a:moveTo>
                      <a:pt x="1807" y="1894"/>
                    </a:moveTo>
                    <a:lnTo>
                      <a:pt x="1826" y="1968"/>
                    </a:lnTo>
                    <a:lnTo>
                      <a:pt x="1852" y="2036"/>
                    </a:lnTo>
                    <a:lnTo>
                      <a:pt x="1889" y="2103"/>
                    </a:lnTo>
                    <a:lnTo>
                      <a:pt x="1930" y="2162"/>
                    </a:lnTo>
                    <a:lnTo>
                      <a:pt x="1982" y="2217"/>
                    </a:lnTo>
                    <a:lnTo>
                      <a:pt x="2037" y="2264"/>
                    </a:lnTo>
                    <a:lnTo>
                      <a:pt x="2100" y="2304"/>
                    </a:lnTo>
                    <a:lnTo>
                      <a:pt x="2166" y="2336"/>
                    </a:lnTo>
                    <a:lnTo>
                      <a:pt x="2237" y="2359"/>
                    </a:lnTo>
                    <a:lnTo>
                      <a:pt x="2313" y="2374"/>
                    </a:lnTo>
                    <a:lnTo>
                      <a:pt x="2391" y="2380"/>
                    </a:lnTo>
                    <a:lnTo>
                      <a:pt x="2469" y="2374"/>
                    </a:lnTo>
                    <a:lnTo>
                      <a:pt x="2543" y="2359"/>
                    </a:lnTo>
                    <a:lnTo>
                      <a:pt x="2615" y="2336"/>
                    </a:lnTo>
                    <a:lnTo>
                      <a:pt x="2682" y="2304"/>
                    </a:lnTo>
                    <a:lnTo>
                      <a:pt x="2742" y="2264"/>
                    </a:lnTo>
                    <a:lnTo>
                      <a:pt x="2799" y="2217"/>
                    </a:lnTo>
                    <a:lnTo>
                      <a:pt x="2849" y="2162"/>
                    </a:lnTo>
                    <a:lnTo>
                      <a:pt x="2891" y="2103"/>
                    </a:lnTo>
                    <a:lnTo>
                      <a:pt x="2927" y="2036"/>
                    </a:lnTo>
                    <a:lnTo>
                      <a:pt x="2954" y="1968"/>
                    </a:lnTo>
                    <a:lnTo>
                      <a:pt x="2971" y="1894"/>
                    </a:lnTo>
                    <a:lnTo>
                      <a:pt x="1807" y="1894"/>
                    </a:lnTo>
                    <a:close/>
                    <a:moveTo>
                      <a:pt x="318" y="1894"/>
                    </a:moveTo>
                    <a:lnTo>
                      <a:pt x="335" y="1968"/>
                    </a:lnTo>
                    <a:lnTo>
                      <a:pt x="363" y="2036"/>
                    </a:lnTo>
                    <a:lnTo>
                      <a:pt x="397" y="2103"/>
                    </a:lnTo>
                    <a:lnTo>
                      <a:pt x="441" y="2162"/>
                    </a:lnTo>
                    <a:lnTo>
                      <a:pt x="491" y="2217"/>
                    </a:lnTo>
                    <a:lnTo>
                      <a:pt x="546" y="2264"/>
                    </a:lnTo>
                    <a:lnTo>
                      <a:pt x="609" y="2304"/>
                    </a:lnTo>
                    <a:lnTo>
                      <a:pt x="675" y="2336"/>
                    </a:lnTo>
                    <a:lnTo>
                      <a:pt x="746" y="2361"/>
                    </a:lnTo>
                    <a:lnTo>
                      <a:pt x="822" y="2374"/>
                    </a:lnTo>
                    <a:lnTo>
                      <a:pt x="900" y="2380"/>
                    </a:lnTo>
                    <a:lnTo>
                      <a:pt x="978" y="2374"/>
                    </a:lnTo>
                    <a:lnTo>
                      <a:pt x="1052" y="2359"/>
                    </a:lnTo>
                    <a:lnTo>
                      <a:pt x="1124" y="2336"/>
                    </a:lnTo>
                    <a:lnTo>
                      <a:pt x="1191" y="2304"/>
                    </a:lnTo>
                    <a:lnTo>
                      <a:pt x="1253" y="2264"/>
                    </a:lnTo>
                    <a:lnTo>
                      <a:pt x="1308" y="2217"/>
                    </a:lnTo>
                    <a:lnTo>
                      <a:pt x="1358" y="2162"/>
                    </a:lnTo>
                    <a:lnTo>
                      <a:pt x="1402" y="2103"/>
                    </a:lnTo>
                    <a:lnTo>
                      <a:pt x="1438" y="2036"/>
                    </a:lnTo>
                    <a:lnTo>
                      <a:pt x="1464" y="1968"/>
                    </a:lnTo>
                    <a:lnTo>
                      <a:pt x="1482" y="1894"/>
                    </a:lnTo>
                    <a:lnTo>
                      <a:pt x="318" y="1894"/>
                    </a:lnTo>
                    <a:close/>
                    <a:moveTo>
                      <a:pt x="1175" y="308"/>
                    </a:moveTo>
                    <a:lnTo>
                      <a:pt x="447" y="1588"/>
                    </a:lnTo>
                    <a:lnTo>
                      <a:pt x="5821" y="1588"/>
                    </a:lnTo>
                    <a:lnTo>
                      <a:pt x="5093" y="308"/>
                    </a:lnTo>
                    <a:lnTo>
                      <a:pt x="1175" y="308"/>
                    </a:lnTo>
                    <a:close/>
                    <a:moveTo>
                      <a:pt x="1084" y="0"/>
                    </a:moveTo>
                    <a:lnTo>
                      <a:pt x="5182" y="0"/>
                    </a:lnTo>
                    <a:lnTo>
                      <a:pt x="5215" y="2"/>
                    </a:lnTo>
                    <a:lnTo>
                      <a:pt x="5245" y="13"/>
                    </a:lnTo>
                    <a:lnTo>
                      <a:pt x="5272" y="28"/>
                    </a:lnTo>
                    <a:lnTo>
                      <a:pt x="5297" y="51"/>
                    </a:lnTo>
                    <a:lnTo>
                      <a:pt x="5316" y="78"/>
                    </a:lnTo>
                    <a:lnTo>
                      <a:pt x="6247" y="1715"/>
                    </a:lnTo>
                    <a:lnTo>
                      <a:pt x="6259" y="1738"/>
                    </a:lnTo>
                    <a:lnTo>
                      <a:pt x="6266" y="1765"/>
                    </a:lnTo>
                    <a:lnTo>
                      <a:pt x="6268" y="1789"/>
                    </a:lnTo>
                    <a:lnTo>
                      <a:pt x="6263" y="1890"/>
                    </a:lnTo>
                    <a:lnTo>
                      <a:pt x="6247" y="1985"/>
                    </a:lnTo>
                    <a:lnTo>
                      <a:pt x="6221" y="2078"/>
                    </a:lnTo>
                    <a:lnTo>
                      <a:pt x="6187" y="2165"/>
                    </a:lnTo>
                    <a:lnTo>
                      <a:pt x="6143" y="2249"/>
                    </a:lnTo>
                    <a:lnTo>
                      <a:pt x="6090" y="2327"/>
                    </a:lnTo>
                    <a:lnTo>
                      <a:pt x="6031" y="2397"/>
                    </a:lnTo>
                    <a:lnTo>
                      <a:pt x="5964" y="2464"/>
                    </a:lnTo>
                    <a:lnTo>
                      <a:pt x="5892" y="2521"/>
                    </a:lnTo>
                    <a:lnTo>
                      <a:pt x="5812" y="2572"/>
                    </a:lnTo>
                    <a:lnTo>
                      <a:pt x="5728" y="2614"/>
                    </a:lnTo>
                    <a:lnTo>
                      <a:pt x="5728" y="2621"/>
                    </a:lnTo>
                    <a:lnTo>
                      <a:pt x="5728" y="2631"/>
                    </a:lnTo>
                    <a:lnTo>
                      <a:pt x="5728" y="5311"/>
                    </a:lnTo>
                    <a:lnTo>
                      <a:pt x="5724" y="5353"/>
                    </a:lnTo>
                    <a:lnTo>
                      <a:pt x="5707" y="5389"/>
                    </a:lnTo>
                    <a:lnTo>
                      <a:pt x="5685" y="5421"/>
                    </a:lnTo>
                    <a:lnTo>
                      <a:pt x="5652" y="5444"/>
                    </a:lnTo>
                    <a:lnTo>
                      <a:pt x="5616" y="5459"/>
                    </a:lnTo>
                    <a:lnTo>
                      <a:pt x="5576" y="5465"/>
                    </a:lnTo>
                    <a:lnTo>
                      <a:pt x="692" y="5465"/>
                    </a:lnTo>
                    <a:lnTo>
                      <a:pt x="650" y="5459"/>
                    </a:lnTo>
                    <a:lnTo>
                      <a:pt x="614" y="5444"/>
                    </a:lnTo>
                    <a:lnTo>
                      <a:pt x="584" y="5421"/>
                    </a:lnTo>
                    <a:lnTo>
                      <a:pt x="559" y="5389"/>
                    </a:lnTo>
                    <a:lnTo>
                      <a:pt x="544" y="5353"/>
                    </a:lnTo>
                    <a:lnTo>
                      <a:pt x="538" y="5311"/>
                    </a:lnTo>
                    <a:lnTo>
                      <a:pt x="538" y="2612"/>
                    </a:lnTo>
                    <a:lnTo>
                      <a:pt x="455" y="2570"/>
                    </a:lnTo>
                    <a:lnTo>
                      <a:pt x="375" y="2519"/>
                    </a:lnTo>
                    <a:lnTo>
                      <a:pt x="302" y="2460"/>
                    </a:lnTo>
                    <a:lnTo>
                      <a:pt x="236" y="2395"/>
                    </a:lnTo>
                    <a:lnTo>
                      <a:pt x="177" y="2325"/>
                    </a:lnTo>
                    <a:lnTo>
                      <a:pt x="126" y="2247"/>
                    </a:lnTo>
                    <a:lnTo>
                      <a:pt x="82" y="2163"/>
                    </a:lnTo>
                    <a:lnTo>
                      <a:pt x="48" y="2076"/>
                    </a:lnTo>
                    <a:lnTo>
                      <a:pt x="21" y="1985"/>
                    </a:lnTo>
                    <a:lnTo>
                      <a:pt x="6" y="1888"/>
                    </a:lnTo>
                    <a:lnTo>
                      <a:pt x="0" y="1789"/>
                    </a:lnTo>
                    <a:lnTo>
                      <a:pt x="6" y="1751"/>
                    </a:lnTo>
                    <a:lnTo>
                      <a:pt x="21" y="1715"/>
                    </a:lnTo>
                    <a:lnTo>
                      <a:pt x="951" y="78"/>
                    </a:lnTo>
                    <a:lnTo>
                      <a:pt x="970" y="51"/>
                    </a:lnTo>
                    <a:lnTo>
                      <a:pt x="995" y="28"/>
                    </a:lnTo>
                    <a:lnTo>
                      <a:pt x="1021" y="13"/>
                    </a:lnTo>
                    <a:lnTo>
                      <a:pt x="1052" y="2"/>
                    </a:lnTo>
                    <a:lnTo>
                      <a:pt x="108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26" name="Group 4"/>
            <p:cNvGrpSpPr>
              <a:grpSpLocks noChangeAspect="1"/>
            </p:cNvGrpSpPr>
            <p:nvPr/>
          </p:nvGrpSpPr>
          <p:grpSpPr bwMode="auto">
            <a:xfrm>
              <a:off x="1034952" y="2774445"/>
              <a:ext cx="364431" cy="342769"/>
              <a:chOff x="-264" y="1352"/>
              <a:chExt cx="572" cy="538"/>
            </a:xfrm>
            <a:solidFill>
              <a:srgbClr val="003399"/>
            </a:solidFill>
          </p:grpSpPr>
          <p:sp>
            <p:nvSpPr>
              <p:cNvPr id="27" name="Freeform 6"/>
              <p:cNvSpPr>
                <a:spLocks/>
              </p:cNvSpPr>
              <p:nvPr/>
            </p:nvSpPr>
            <p:spPr bwMode="auto">
              <a:xfrm>
                <a:off x="-186" y="1616"/>
                <a:ext cx="416" cy="274"/>
              </a:xfrm>
              <a:custGeom>
                <a:avLst/>
                <a:gdLst>
                  <a:gd name="T0" fmla="*/ 2421 w 2495"/>
                  <a:gd name="T1" fmla="*/ 2 h 1647"/>
                  <a:gd name="T2" fmla="*/ 2459 w 2495"/>
                  <a:gd name="T3" fmla="*/ 21 h 1647"/>
                  <a:gd name="T4" fmla="*/ 2485 w 2495"/>
                  <a:gd name="T5" fmla="*/ 55 h 1647"/>
                  <a:gd name="T6" fmla="*/ 2495 w 2495"/>
                  <a:gd name="T7" fmla="*/ 99 h 1647"/>
                  <a:gd name="T8" fmla="*/ 2493 w 2495"/>
                  <a:gd name="T9" fmla="*/ 1573 h 1647"/>
                  <a:gd name="T10" fmla="*/ 2474 w 2495"/>
                  <a:gd name="T11" fmla="*/ 1611 h 1647"/>
                  <a:gd name="T12" fmla="*/ 2441 w 2495"/>
                  <a:gd name="T13" fmla="*/ 1637 h 1647"/>
                  <a:gd name="T14" fmla="*/ 2399 w 2495"/>
                  <a:gd name="T15" fmla="*/ 1647 h 1647"/>
                  <a:gd name="T16" fmla="*/ 1480 w 2495"/>
                  <a:gd name="T17" fmla="*/ 1645 h 1647"/>
                  <a:gd name="T18" fmla="*/ 1441 w 2495"/>
                  <a:gd name="T19" fmla="*/ 1626 h 1647"/>
                  <a:gd name="T20" fmla="*/ 1414 w 2495"/>
                  <a:gd name="T21" fmla="*/ 1593 h 1647"/>
                  <a:gd name="T22" fmla="*/ 1405 w 2495"/>
                  <a:gd name="T23" fmla="*/ 1552 h 1647"/>
                  <a:gd name="T24" fmla="*/ 1091 w 2495"/>
                  <a:gd name="T25" fmla="*/ 1000 h 1647"/>
                  <a:gd name="T26" fmla="*/ 1088 w 2495"/>
                  <a:gd name="T27" fmla="*/ 1573 h 1647"/>
                  <a:gd name="T28" fmla="*/ 1069 w 2495"/>
                  <a:gd name="T29" fmla="*/ 1611 h 1647"/>
                  <a:gd name="T30" fmla="*/ 1037 w 2495"/>
                  <a:gd name="T31" fmla="*/ 1637 h 1647"/>
                  <a:gd name="T32" fmla="*/ 996 w 2495"/>
                  <a:gd name="T33" fmla="*/ 1647 h 1647"/>
                  <a:gd name="T34" fmla="*/ 73 w 2495"/>
                  <a:gd name="T35" fmla="*/ 1645 h 1647"/>
                  <a:gd name="T36" fmla="*/ 36 w 2495"/>
                  <a:gd name="T37" fmla="*/ 1626 h 1647"/>
                  <a:gd name="T38" fmla="*/ 10 w 2495"/>
                  <a:gd name="T39" fmla="*/ 1593 h 1647"/>
                  <a:gd name="T40" fmla="*/ 0 w 2495"/>
                  <a:gd name="T41" fmla="*/ 1552 h 1647"/>
                  <a:gd name="T42" fmla="*/ 3 w 2495"/>
                  <a:gd name="T43" fmla="*/ 123 h 1647"/>
                  <a:gd name="T44" fmla="*/ 21 w 2495"/>
                  <a:gd name="T45" fmla="*/ 84 h 1647"/>
                  <a:gd name="T46" fmla="*/ 54 w 2495"/>
                  <a:gd name="T47" fmla="*/ 58 h 1647"/>
                  <a:gd name="T48" fmla="*/ 95 w 2495"/>
                  <a:gd name="T49" fmla="*/ 48 h 1647"/>
                  <a:gd name="T50" fmla="*/ 139 w 2495"/>
                  <a:gd name="T51" fmla="*/ 58 h 1647"/>
                  <a:gd name="T52" fmla="*/ 173 w 2495"/>
                  <a:gd name="T53" fmla="*/ 84 h 1647"/>
                  <a:gd name="T54" fmla="*/ 192 w 2495"/>
                  <a:gd name="T55" fmla="*/ 123 h 1647"/>
                  <a:gd name="T56" fmla="*/ 195 w 2495"/>
                  <a:gd name="T57" fmla="*/ 1452 h 1647"/>
                  <a:gd name="T58" fmla="*/ 895 w 2495"/>
                  <a:gd name="T59" fmla="*/ 900 h 1647"/>
                  <a:gd name="T60" fmla="*/ 905 w 2495"/>
                  <a:gd name="T61" fmla="*/ 858 h 1647"/>
                  <a:gd name="T62" fmla="*/ 932 w 2495"/>
                  <a:gd name="T63" fmla="*/ 825 h 1647"/>
                  <a:gd name="T64" fmla="*/ 973 w 2495"/>
                  <a:gd name="T65" fmla="*/ 806 h 1647"/>
                  <a:gd name="T66" fmla="*/ 1503 w 2495"/>
                  <a:gd name="T67" fmla="*/ 803 h 1647"/>
                  <a:gd name="T68" fmla="*/ 1545 w 2495"/>
                  <a:gd name="T69" fmla="*/ 813 h 1647"/>
                  <a:gd name="T70" fmla="*/ 1577 w 2495"/>
                  <a:gd name="T71" fmla="*/ 840 h 1647"/>
                  <a:gd name="T72" fmla="*/ 1596 w 2495"/>
                  <a:gd name="T73" fmla="*/ 878 h 1647"/>
                  <a:gd name="T74" fmla="*/ 1598 w 2495"/>
                  <a:gd name="T75" fmla="*/ 1452 h 1647"/>
                  <a:gd name="T76" fmla="*/ 2301 w 2495"/>
                  <a:gd name="T77" fmla="*/ 99 h 1647"/>
                  <a:gd name="T78" fmla="*/ 2310 w 2495"/>
                  <a:gd name="T79" fmla="*/ 55 h 1647"/>
                  <a:gd name="T80" fmla="*/ 2338 w 2495"/>
                  <a:gd name="T81" fmla="*/ 21 h 1647"/>
                  <a:gd name="T82" fmla="*/ 2376 w 2495"/>
                  <a:gd name="T83" fmla="*/ 2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5" h="1647">
                    <a:moveTo>
                      <a:pt x="2399" y="0"/>
                    </a:moveTo>
                    <a:lnTo>
                      <a:pt x="2421" y="2"/>
                    </a:lnTo>
                    <a:lnTo>
                      <a:pt x="2441" y="10"/>
                    </a:lnTo>
                    <a:lnTo>
                      <a:pt x="2459" y="21"/>
                    </a:lnTo>
                    <a:lnTo>
                      <a:pt x="2474" y="37"/>
                    </a:lnTo>
                    <a:lnTo>
                      <a:pt x="2485" y="55"/>
                    </a:lnTo>
                    <a:lnTo>
                      <a:pt x="2493" y="76"/>
                    </a:lnTo>
                    <a:lnTo>
                      <a:pt x="2495" y="99"/>
                    </a:lnTo>
                    <a:lnTo>
                      <a:pt x="2495" y="1552"/>
                    </a:lnTo>
                    <a:lnTo>
                      <a:pt x="2493" y="1573"/>
                    </a:lnTo>
                    <a:lnTo>
                      <a:pt x="2485" y="1593"/>
                    </a:lnTo>
                    <a:lnTo>
                      <a:pt x="2474" y="1611"/>
                    </a:lnTo>
                    <a:lnTo>
                      <a:pt x="2459" y="1626"/>
                    </a:lnTo>
                    <a:lnTo>
                      <a:pt x="2441" y="1637"/>
                    </a:lnTo>
                    <a:lnTo>
                      <a:pt x="2421" y="1645"/>
                    </a:lnTo>
                    <a:lnTo>
                      <a:pt x="2399" y="1647"/>
                    </a:lnTo>
                    <a:lnTo>
                      <a:pt x="1503" y="1647"/>
                    </a:lnTo>
                    <a:lnTo>
                      <a:pt x="1480" y="1645"/>
                    </a:lnTo>
                    <a:lnTo>
                      <a:pt x="1459" y="1637"/>
                    </a:lnTo>
                    <a:lnTo>
                      <a:pt x="1441" y="1626"/>
                    </a:lnTo>
                    <a:lnTo>
                      <a:pt x="1426" y="1611"/>
                    </a:lnTo>
                    <a:lnTo>
                      <a:pt x="1414" y="1593"/>
                    </a:lnTo>
                    <a:lnTo>
                      <a:pt x="1407" y="1573"/>
                    </a:lnTo>
                    <a:lnTo>
                      <a:pt x="1405" y="1552"/>
                    </a:lnTo>
                    <a:lnTo>
                      <a:pt x="1405" y="1000"/>
                    </a:lnTo>
                    <a:lnTo>
                      <a:pt x="1091" y="1000"/>
                    </a:lnTo>
                    <a:lnTo>
                      <a:pt x="1091" y="1552"/>
                    </a:lnTo>
                    <a:lnTo>
                      <a:pt x="1088" y="1573"/>
                    </a:lnTo>
                    <a:lnTo>
                      <a:pt x="1081" y="1593"/>
                    </a:lnTo>
                    <a:lnTo>
                      <a:pt x="1069" y="1611"/>
                    </a:lnTo>
                    <a:lnTo>
                      <a:pt x="1055" y="1626"/>
                    </a:lnTo>
                    <a:lnTo>
                      <a:pt x="1037" y="1637"/>
                    </a:lnTo>
                    <a:lnTo>
                      <a:pt x="1017" y="1645"/>
                    </a:lnTo>
                    <a:lnTo>
                      <a:pt x="996" y="1647"/>
                    </a:lnTo>
                    <a:lnTo>
                      <a:pt x="95" y="1647"/>
                    </a:lnTo>
                    <a:lnTo>
                      <a:pt x="73" y="1645"/>
                    </a:lnTo>
                    <a:lnTo>
                      <a:pt x="54" y="1637"/>
                    </a:lnTo>
                    <a:lnTo>
                      <a:pt x="36" y="1626"/>
                    </a:lnTo>
                    <a:lnTo>
                      <a:pt x="21" y="1611"/>
                    </a:lnTo>
                    <a:lnTo>
                      <a:pt x="10" y="1593"/>
                    </a:lnTo>
                    <a:lnTo>
                      <a:pt x="3" y="1573"/>
                    </a:lnTo>
                    <a:lnTo>
                      <a:pt x="0" y="1552"/>
                    </a:lnTo>
                    <a:lnTo>
                      <a:pt x="0" y="144"/>
                    </a:lnTo>
                    <a:lnTo>
                      <a:pt x="3" y="123"/>
                    </a:lnTo>
                    <a:lnTo>
                      <a:pt x="10" y="102"/>
                    </a:lnTo>
                    <a:lnTo>
                      <a:pt x="21" y="84"/>
                    </a:lnTo>
                    <a:lnTo>
                      <a:pt x="36" y="69"/>
                    </a:lnTo>
                    <a:lnTo>
                      <a:pt x="54" y="58"/>
                    </a:lnTo>
                    <a:lnTo>
                      <a:pt x="73" y="51"/>
                    </a:lnTo>
                    <a:lnTo>
                      <a:pt x="95" y="48"/>
                    </a:lnTo>
                    <a:lnTo>
                      <a:pt x="119" y="51"/>
                    </a:lnTo>
                    <a:lnTo>
                      <a:pt x="139" y="58"/>
                    </a:lnTo>
                    <a:lnTo>
                      <a:pt x="158" y="69"/>
                    </a:lnTo>
                    <a:lnTo>
                      <a:pt x="173" y="84"/>
                    </a:lnTo>
                    <a:lnTo>
                      <a:pt x="184" y="102"/>
                    </a:lnTo>
                    <a:lnTo>
                      <a:pt x="192" y="123"/>
                    </a:lnTo>
                    <a:lnTo>
                      <a:pt x="195" y="144"/>
                    </a:lnTo>
                    <a:lnTo>
                      <a:pt x="195" y="1452"/>
                    </a:lnTo>
                    <a:lnTo>
                      <a:pt x="895" y="1452"/>
                    </a:lnTo>
                    <a:lnTo>
                      <a:pt x="895" y="900"/>
                    </a:lnTo>
                    <a:lnTo>
                      <a:pt x="898" y="878"/>
                    </a:lnTo>
                    <a:lnTo>
                      <a:pt x="905" y="858"/>
                    </a:lnTo>
                    <a:lnTo>
                      <a:pt x="917" y="840"/>
                    </a:lnTo>
                    <a:lnTo>
                      <a:pt x="932" y="825"/>
                    </a:lnTo>
                    <a:lnTo>
                      <a:pt x="951" y="813"/>
                    </a:lnTo>
                    <a:lnTo>
                      <a:pt x="973" y="806"/>
                    </a:lnTo>
                    <a:lnTo>
                      <a:pt x="996" y="803"/>
                    </a:lnTo>
                    <a:lnTo>
                      <a:pt x="1503" y="803"/>
                    </a:lnTo>
                    <a:lnTo>
                      <a:pt x="1525" y="806"/>
                    </a:lnTo>
                    <a:lnTo>
                      <a:pt x="1545" y="813"/>
                    </a:lnTo>
                    <a:lnTo>
                      <a:pt x="1563" y="825"/>
                    </a:lnTo>
                    <a:lnTo>
                      <a:pt x="1577" y="840"/>
                    </a:lnTo>
                    <a:lnTo>
                      <a:pt x="1589" y="858"/>
                    </a:lnTo>
                    <a:lnTo>
                      <a:pt x="1596" y="878"/>
                    </a:lnTo>
                    <a:lnTo>
                      <a:pt x="1598" y="900"/>
                    </a:lnTo>
                    <a:lnTo>
                      <a:pt x="1598" y="1452"/>
                    </a:lnTo>
                    <a:lnTo>
                      <a:pt x="2301" y="1452"/>
                    </a:lnTo>
                    <a:lnTo>
                      <a:pt x="2301" y="99"/>
                    </a:lnTo>
                    <a:lnTo>
                      <a:pt x="2303" y="76"/>
                    </a:lnTo>
                    <a:lnTo>
                      <a:pt x="2310" y="55"/>
                    </a:lnTo>
                    <a:lnTo>
                      <a:pt x="2322" y="37"/>
                    </a:lnTo>
                    <a:lnTo>
                      <a:pt x="2338" y="21"/>
                    </a:lnTo>
                    <a:lnTo>
                      <a:pt x="2355" y="10"/>
                    </a:lnTo>
                    <a:lnTo>
                      <a:pt x="2376" y="2"/>
                    </a:lnTo>
                    <a:lnTo>
                      <a:pt x="23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8" name="Freeform 7"/>
              <p:cNvSpPr>
                <a:spLocks/>
              </p:cNvSpPr>
              <p:nvPr/>
            </p:nvSpPr>
            <p:spPr bwMode="auto">
              <a:xfrm>
                <a:off x="-264" y="1352"/>
                <a:ext cx="572" cy="304"/>
              </a:xfrm>
              <a:custGeom>
                <a:avLst/>
                <a:gdLst>
                  <a:gd name="T0" fmla="*/ 1719 w 3434"/>
                  <a:gd name="T1" fmla="*/ 0 h 1825"/>
                  <a:gd name="T2" fmla="*/ 1736 w 3434"/>
                  <a:gd name="T3" fmla="*/ 2 h 1825"/>
                  <a:gd name="T4" fmla="*/ 1753 w 3434"/>
                  <a:gd name="T5" fmla="*/ 7 h 1825"/>
                  <a:gd name="T6" fmla="*/ 1770 w 3434"/>
                  <a:gd name="T7" fmla="*/ 16 h 1825"/>
                  <a:gd name="T8" fmla="*/ 1785 w 3434"/>
                  <a:gd name="T9" fmla="*/ 30 h 1825"/>
                  <a:gd name="T10" fmla="*/ 2430 w 3434"/>
                  <a:gd name="T11" fmla="*/ 678 h 1825"/>
                  <a:gd name="T12" fmla="*/ 2430 w 3434"/>
                  <a:gd name="T13" fmla="*/ 340 h 1825"/>
                  <a:gd name="T14" fmla="*/ 2432 w 3434"/>
                  <a:gd name="T15" fmla="*/ 317 h 1825"/>
                  <a:gd name="T16" fmla="*/ 2439 w 3434"/>
                  <a:gd name="T17" fmla="*/ 296 h 1825"/>
                  <a:gd name="T18" fmla="*/ 2451 w 3434"/>
                  <a:gd name="T19" fmla="*/ 277 h 1825"/>
                  <a:gd name="T20" fmla="*/ 2465 w 3434"/>
                  <a:gd name="T21" fmla="*/ 262 h 1825"/>
                  <a:gd name="T22" fmla="*/ 2483 w 3434"/>
                  <a:gd name="T23" fmla="*/ 251 h 1825"/>
                  <a:gd name="T24" fmla="*/ 2503 w 3434"/>
                  <a:gd name="T25" fmla="*/ 244 h 1825"/>
                  <a:gd name="T26" fmla="*/ 2525 w 3434"/>
                  <a:gd name="T27" fmla="*/ 240 h 1825"/>
                  <a:gd name="T28" fmla="*/ 2548 w 3434"/>
                  <a:gd name="T29" fmla="*/ 244 h 1825"/>
                  <a:gd name="T30" fmla="*/ 2569 w 3434"/>
                  <a:gd name="T31" fmla="*/ 251 h 1825"/>
                  <a:gd name="T32" fmla="*/ 2588 w 3434"/>
                  <a:gd name="T33" fmla="*/ 262 h 1825"/>
                  <a:gd name="T34" fmla="*/ 2604 w 3434"/>
                  <a:gd name="T35" fmla="*/ 277 h 1825"/>
                  <a:gd name="T36" fmla="*/ 2615 w 3434"/>
                  <a:gd name="T37" fmla="*/ 296 h 1825"/>
                  <a:gd name="T38" fmla="*/ 2623 w 3434"/>
                  <a:gd name="T39" fmla="*/ 317 h 1825"/>
                  <a:gd name="T40" fmla="*/ 2626 w 3434"/>
                  <a:gd name="T41" fmla="*/ 340 h 1825"/>
                  <a:gd name="T42" fmla="*/ 2626 w 3434"/>
                  <a:gd name="T43" fmla="*/ 874 h 1825"/>
                  <a:gd name="T44" fmla="*/ 3407 w 3434"/>
                  <a:gd name="T45" fmla="*/ 1659 h 1825"/>
                  <a:gd name="T46" fmla="*/ 3421 w 3434"/>
                  <a:gd name="T47" fmla="*/ 1678 h 1825"/>
                  <a:gd name="T48" fmla="*/ 3430 w 3434"/>
                  <a:gd name="T49" fmla="*/ 1697 h 1825"/>
                  <a:gd name="T50" fmla="*/ 3434 w 3434"/>
                  <a:gd name="T51" fmla="*/ 1719 h 1825"/>
                  <a:gd name="T52" fmla="*/ 3434 w 3434"/>
                  <a:gd name="T53" fmla="*/ 1741 h 1825"/>
                  <a:gd name="T54" fmla="*/ 3430 w 3434"/>
                  <a:gd name="T55" fmla="*/ 1763 h 1825"/>
                  <a:gd name="T56" fmla="*/ 3420 w 3434"/>
                  <a:gd name="T57" fmla="*/ 1782 h 1825"/>
                  <a:gd name="T58" fmla="*/ 3407 w 3434"/>
                  <a:gd name="T59" fmla="*/ 1800 h 1825"/>
                  <a:gd name="T60" fmla="*/ 3391 w 3434"/>
                  <a:gd name="T61" fmla="*/ 1811 h 1825"/>
                  <a:gd name="T62" fmla="*/ 3374 w 3434"/>
                  <a:gd name="T63" fmla="*/ 1819 h 1825"/>
                  <a:gd name="T64" fmla="*/ 3357 w 3434"/>
                  <a:gd name="T65" fmla="*/ 1823 h 1825"/>
                  <a:gd name="T66" fmla="*/ 3337 w 3434"/>
                  <a:gd name="T67" fmla="*/ 1825 h 1825"/>
                  <a:gd name="T68" fmla="*/ 3315 w 3434"/>
                  <a:gd name="T69" fmla="*/ 1823 h 1825"/>
                  <a:gd name="T70" fmla="*/ 3296 w 3434"/>
                  <a:gd name="T71" fmla="*/ 1819 h 1825"/>
                  <a:gd name="T72" fmla="*/ 3280 w 3434"/>
                  <a:gd name="T73" fmla="*/ 1811 h 1825"/>
                  <a:gd name="T74" fmla="*/ 3266 w 3434"/>
                  <a:gd name="T75" fmla="*/ 1800 h 1825"/>
                  <a:gd name="T76" fmla="*/ 1719 w 3434"/>
                  <a:gd name="T77" fmla="*/ 237 h 1825"/>
                  <a:gd name="T78" fmla="*/ 167 w 3434"/>
                  <a:gd name="T79" fmla="*/ 1785 h 1825"/>
                  <a:gd name="T80" fmla="*/ 152 w 3434"/>
                  <a:gd name="T81" fmla="*/ 1798 h 1825"/>
                  <a:gd name="T82" fmla="*/ 134 w 3434"/>
                  <a:gd name="T83" fmla="*/ 1807 h 1825"/>
                  <a:gd name="T84" fmla="*/ 116 w 3434"/>
                  <a:gd name="T85" fmla="*/ 1813 h 1825"/>
                  <a:gd name="T86" fmla="*/ 97 w 3434"/>
                  <a:gd name="T87" fmla="*/ 1815 h 1825"/>
                  <a:gd name="T88" fmla="*/ 79 w 3434"/>
                  <a:gd name="T89" fmla="*/ 1814 h 1825"/>
                  <a:gd name="T90" fmla="*/ 61 w 3434"/>
                  <a:gd name="T91" fmla="*/ 1808 h 1825"/>
                  <a:gd name="T92" fmla="*/ 45 w 3434"/>
                  <a:gd name="T93" fmla="*/ 1799 h 1825"/>
                  <a:gd name="T94" fmla="*/ 30 w 3434"/>
                  <a:gd name="T95" fmla="*/ 1785 h 1825"/>
                  <a:gd name="T96" fmla="*/ 17 w 3434"/>
                  <a:gd name="T97" fmla="*/ 1771 h 1825"/>
                  <a:gd name="T98" fmla="*/ 7 w 3434"/>
                  <a:gd name="T99" fmla="*/ 1754 h 1825"/>
                  <a:gd name="T100" fmla="*/ 2 w 3434"/>
                  <a:gd name="T101" fmla="*/ 1736 h 1825"/>
                  <a:gd name="T102" fmla="*/ 0 w 3434"/>
                  <a:gd name="T103" fmla="*/ 1718 h 1825"/>
                  <a:gd name="T104" fmla="*/ 0 w 3434"/>
                  <a:gd name="T105" fmla="*/ 1717 h 1825"/>
                  <a:gd name="T106" fmla="*/ 2 w 3434"/>
                  <a:gd name="T107" fmla="*/ 1700 h 1825"/>
                  <a:gd name="T108" fmla="*/ 7 w 3434"/>
                  <a:gd name="T109" fmla="*/ 1681 h 1825"/>
                  <a:gd name="T110" fmla="*/ 17 w 3434"/>
                  <a:gd name="T111" fmla="*/ 1664 h 1825"/>
                  <a:gd name="T112" fmla="*/ 30 w 3434"/>
                  <a:gd name="T113" fmla="*/ 1648 h 1825"/>
                  <a:gd name="T114" fmla="*/ 1648 w 3434"/>
                  <a:gd name="T115" fmla="*/ 30 h 1825"/>
                  <a:gd name="T116" fmla="*/ 1664 w 3434"/>
                  <a:gd name="T117" fmla="*/ 17 h 1825"/>
                  <a:gd name="T118" fmla="*/ 1681 w 3434"/>
                  <a:gd name="T119" fmla="*/ 7 h 1825"/>
                  <a:gd name="T120" fmla="*/ 1699 w 3434"/>
                  <a:gd name="T121" fmla="*/ 2 h 1825"/>
                  <a:gd name="T122" fmla="*/ 1719 w 3434"/>
                  <a:gd name="T123" fmla="*/ 0 h 1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34" h="1825">
                    <a:moveTo>
                      <a:pt x="1719" y="0"/>
                    </a:moveTo>
                    <a:lnTo>
                      <a:pt x="1736" y="2"/>
                    </a:lnTo>
                    <a:lnTo>
                      <a:pt x="1753" y="7"/>
                    </a:lnTo>
                    <a:lnTo>
                      <a:pt x="1770" y="16"/>
                    </a:lnTo>
                    <a:lnTo>
                      <a:pt x="1785" y="30"/>
                    </a:lnTo>
                    <a:lnTo>
                      <a:pt x="2430" y="678"/>
                    </a:lnTo>
                    <a:lnTo>
                      <a:pt x="2430" y="340"/>
                    </a:lnTo>
                    <a:lnTo>
                      <a:pt x="2432" y="317"/>
                    </a:lnTo>
                    <a:lnTo>
                      <a:pt x="2439" y="296"/>
                    </a:lnTo>
                    <a:lnTo>
                      <a:pt x="2451" y="277"/>
                    </a:lnTo>
                    <a:lnTo>
                      <a:pt x="2465" y="262"/>
                    </a:lnTo>
                    <a:lnTo>
                      <a:pt x="2483" y="251"/>
                    </a:lnTo>
                    <a:lnTo>
                      <a:pt x="2503" y="244"/>
                    </a:lnTo>
                    <a:lnTo>
                      <a:pt x="2525" y="240"/>
                    </a:lnTo>
                    <a:lnTo>
                      <a:pt x="2548" y="244"/>
                    </a:lnTo>
                    <a:lnTo>
                      <a:pt x="2569" y="251"/>
                    </a:lnTo>
                    <a:lnTo>
                      <a:pt x="2588" y="262"/>
                    </a:lnTo>
                    <a:lnTo>
                      <a:pt x="2604" y="277"/>
                    </a:lnTo>
                    <a:lnTo>
                      <a:pt x="2615" y="296"/>
                    </a:lnTo>
                    <a:lnTo>
                      <a:pt x="2623" y="317"/>
                    </a:lnTo>
                    <a:lnTo>
                      <a:pt x="2626" y="340"/>
                    </a:lnTo>
                    <a:lnTo>
                      <a:pt x="2626" y="874"/>
                    </a:lnTo>
                    <a:lnTo>
                      <a:pt x="3407" y="1659"/>
                    </a:lnTo>
                    <a:lnTo>
                      <a:pt x="3421" y="1678"/>
                    </a:lnTo>
                    <a:lnTo>
                      <a:pt x="3430" y="1697"/>
                    </a:lnTo>
                    <a:lnTo>
                      <a:pt x="3434" y="1719"/>
                    </a:lnTo>
                    <a:lnTo>
                      <a:pt x="3434" y="1741"/>
                    </a:lnTo>
                    <a:lnTo>
                      <a:pt x="3430" y="1763"/>
                    </a:lnTo>
                    <a:lnTo>
                      <a:pt x="3420" y="1782"/>
                    </a:lnTo>
                    <a:lnTo>
                      <a:pt x="3407" y="1800"/>
                    </a:lnTo>
                    <a:lnTo>
                      <a:pt x="3391" y="1811"/>
                    </a:lnTo>
                    <a:lnTo>
                      <a:pt x="3374" y="1819"/>
                    </a:lnTo>
                    <a:lnTo>
                      <a:pt x="3357" y="1823"/>
                    </a:lnTo>
                    <a:lnTo>
                      <a:pt x="3337" y="1825"/>
                    </a:lnTo>
                    <a:lnTo>
                      <a:pt x="3315" y="1823"/>
                    </a:lnTo>
                    <a:lnTo>
                      <a:pt x="3296" y="1819"/>
                    </a:lnTo>
                    <a:lnTo>
                      <a:pt x="3280" y="1811"/>
                    </a:lnTo>
                    <a:lnTo>
                      <a:pt x="3266" y="1800"/>
                    </a:lnTo>
                    <a:lnTo>
                      <a:pt x="1719" y="237"/>
                    </a:lnTo>
                    <a:lnTo>
                      <a:pt x="167" y="1785"/>
                    </a:lnTo>
                    <a:lnTo>
                      <a:pt x="152" y="1798"/>
                    </a:lnTo>
                    <a:lnTo>
                      <a:pt x="134" y="1807"/>
                    </a:lnTo>
                    <a:lnTo>
                      <a:pt x="116" y="1813"/>
                    </a:lnTo>
                    <a:lnTo>
                      <a:pt x="97" y="1815"/>
                    </a:lnTo>
                    <a:lnTo>
                      <a:pt x="79" y="1814"/>
                    </a:lnTo>
                    <a:lnTo>
                      <a:pt x="61" y="1808"/>
                    </a:lnTo>
                    <a:lnTo>
                      <a:pt x="45" y="1799"/>
                    </a:lnTo>
                    <a:lnTo>
                      <a:pt x="30" y="1785"/>
                    </a:lnTo>
                    <a:lnTo>
                      <a:pt x="17" y="1771"/>
                    </a:lnTo>
                    <a:lnTo>
                      <a:pt x="7" y="1754"/>
                    </a:lnTo>
                    <a:lnTo>
                      <a:pt x="2" y="1736"/>
                    </a:lnTo>
                    <a:lnTo>
                      <a:pt x="0" y="1718"/>
                    </a:lnTo>
                    <a:lnTo>
                      <a:pt x="0" y="1717"/>
                    </a:lnTo>
                    <a:lnTo>
                      <a:pt x="2" y="1700"/>
                    </a:lnTo>
                    <a:lnTo>
                      <a:pt x="7" y="1681"/>
                    </a:lnTo>
                    <a:lnTo>
                      <a:pt x="17" y="1664"/>
                    </a:lnTo>
                    <a:lnTo>
                      <a:pt x="30" y="1648"/>
                    </a:lnTo>
                    <a:lnTo>
                      <a:pt x="1648" y="30"/>
                    </a:lnTo>
                    <a:lnTo>
                      <a:pt x="1664" y="17"/>
                    </a:lnTo>
                    <a:lnTo>
                      <a:pt x="1681" y="7"/>
                    </a:lnTo>
                    <a:lnTo>
                      <a:pt x="1699" y="2"/>
                    </a:lnTo>
                    <a:lnTo>
                      <a:pt x="17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9103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375118922"/>
              </p:ext>
            </p:extLst>
          </p:nvPr>
        </p:nvGraphicFramePr>
        <p:xfrm>
          <a:off x="483512" y="2268155"/>
          <a:ext cx="5699461" cy="34983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CaixaDeTexto 19"/>
          <p:cNvSpPr txBox="1"/>
          <p:nvPr/>
        </p:nvSpPr>
        <p:spPr>
          <a:xfrm>
            <a:off x="1021919" y="309957"/>
            <a:ext cx="66076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tempo de existência da</a:t>
            </a:r>
          </a:p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sp>
        <p:nvSpPr>
          <p:cNvPr id="9" name="Retângulo 8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P8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A sua empresa existe há quanto tempo? (ESP-RU)</a:t>
            </a:r>
          </a:p>
        </p:txBody>
      </p:sp>
      <p:sp>
        <p:nvSpPr>
          <p:cNvPr id="12" name="CaixaDeTexto 5"/>
          <p:cNvSpPr txBox="1"/>
          <p:nvPr/>
        </p:nvSpPr>
        <p:spPr>
          <a:xfrm>
            <a:off x="4973422" y="5581845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8.443 </a:t>
            </a:r>
          </a:p>
        </p:txBody>
      </p:sp>
      <p:sp>
        <p:nvSpPr>
          <p:cNvPr id="13" name="CaixaDeTexto 5"/>
          <p:cNvSpPr txBox="1"/>
          <p:nvPr/>
        </p:nvSpPr>
        <p:spPr>
          <a:xfrm>
            <a:off x="7293882" y="1803054"/>
            <a:ext cx="425041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frente à baixa sobrevivência das empresas no Brasil, é positivo constatar que o tempo médio de existência dessas empresas corresponde a mais de uma década, principalmente se levarmos em conta que 47% delas já atuam há mais de 11 anos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(p8)</a:t>
            </a:r>
          </a:p>
        </p:txBody>
      </p:sp>
      <p:sp>
        <p:nvSpPr>
          <p:cNvPr id="14" name="CaixaDeTexto 19"/>
          <p:cNvSpPr txBox="1"/>
          <p:nvPr/>
        </p:nvSpPr>
        <p:spPr>
          <a:xfrm>
            <a:off x="1968957" y="1803054"/>
            <a:ext cx="192111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i="1" dirty="0">
                <a:solidFill>
                  <a:srgbClr val="5B9BD5"/>
                </a:solidFill>
                <a:effectLst/>
                <a:latin typeface="+mn-lt"/>
              </a:rPr>
              <a:t>tempo</a:t>
            </a:r>
          </a:p>
          <a:p>
            <a:pPr algn="l"/>
            <a:r>
              <a:rPr lang="pt-BR" sz="2800" i="1" dirty="0">
                <a:solidFill>
                  <a:srgbClr val="5B9BD5"/>
                </a:solidFill>
                <a:effectLst/>
                <a:latin typeface="+mn-lt"/>
              </a:rPr>
              <a:t>médio</a:t>
            </a:r>
          </a:p>
        </p:txBody>
      </p:sp>
      <p:grpSp>
        <p:nvGrpSpPr>
          <p:cNvPr id="15" name="Group 4"/>
          <p:cNvGrpSpPr>
            <a:grpSpLocks noChangeAspect="1"/>
          </p:cNvGrpSpPr>
          <p:nvPr/>
        </p:nvGrpSpPr>
        <p:grpSpPr bwMode="auto">
          <a:xfrm>
            <a:off x="914309" y="1734498"/>
            <a:ext cx="975646" cy="974279"/>
            <a:chOff x="510" y="847"/>
            <a:chExt cx="714" cy="713"/>
          </a:xfrm>
          <a:solidFill>
            <a:srgbClr val="003399"/>
          </a:solidFill>
        </p:grpSpPr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795" y="847"/>
              <a:ext cx="145" cy="146"/>
            </a:xfrm>
            <a:custGeom>
              <a:avLst/>
              <a:gdLst>
                <a:gd name="T0" fmla="*/ 77 w 416"/>
                <a:gd name="T1" fmla="*/ 417 h 421"/>
                <a:gd name="T2" fmla="*/ 99 w 416"/>
                <a:gd name="T3" fmla="*/ 409 h 421"/>
                <a:gd name="T4" fmla="*/ 102 w 416"/>
                <a:gd name="T5" fmla="*/ 363 h 421"/>
                <a:gd name="T6" fmla="*/ 65 w 416"/>
                <a:gd name="T7" fmla="*/ 268 h 421"/>
                <a:gd name="T8" fmla="*/ 208 w 416"/>
                <a:gd name="T9" fmla="*/ 70 h 421"/>
                <a:gd name="T10" fmla="*/ 351 w 416"/>
                <a:gd name="T11" fmla="*/ 268 h 421"/>
                <a:gd name="T12" fmla="*/ 314 w 416"/>
                <a:gd name="T13" fmla="*/ 363 h 421"/>
                <a:gd name="T14" fmla="*/ 317 w 416"/>
                <a:gd name="T15" fmla="*/ 409 h 421"/>
                <a:gd name="T16" fmla="*/ 363 w 416"/>
                <a:gd name="T17" fmla="*/ 406 h 421"/>
                <a:gd name="T18" fmla="*/ 416 w 416"/>
                <a:gd name="T19" fmla="*/ 268 h 421"/>
                <a:gd name="T20" fmla="*/ 221 w 416"/>
                <a:gd name="T21" fmla="*/ 4 h 421"/>
                <a:gd name="T22" fmla="*/ 195 w 416"/>
                <a:gd name="T23" fmla="*/ 4 h 421"/>
                <a:gd name="T24" fmla="*/ 0 w 416"/>
                <a:gd name="T25" fmla="*/ 268 h 421"/>
                <a:gd name="T26" fmla="*/ 53 w 416"/>
                <a:gd name="T27" fmla="*/ 406 h 421"/>
                <a:gd name="T28" fmla="*/ 77 w 416"/>
                <a:gd name="T29" fmla="*/ 41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6" h="421">
                  <a:moveTo>
                    <a:pt x="77" y="417"/>
                  </a:moveTo>
                  <a:cubicBezTo>
                    <a:pt x="85" y="417"/>
                    <a:pt x="93" y="415"/>
                    <a:pt x="99" y="409"/>
                  </a:cubicBezTo>
                  <a:cubicBezTo>
                    <a:pt x="113" y="397"/>
                    <a:pt x="114" y="376"/>
                    <a:pt x="102" y="363"/>
                  </a:cubicBezTo>
                  <a:cubicBezTo>
                    <a:pt x="78" y="337"/>
                    <a:pt x="65" y="303"/>
                    <a:pt x="65" y="268"/>
                  </a:cubicBezTo>
                  <a:cubicBezTo>
                    <a:pt x="65" y="192"/>
                    <a:pt x="123" y="112"/>
                    <a:pt x="208" y="70"/>
                  </a:cubicBezTo>
                  <a:cubicBezTo>
                    <a:pt x="293" y="112"/>
                    <a:pt x="351" y="192"/>
                    <a:pt x="351" y="268"/>
                  </a:cubicBezTo>
                  <a:cubicBezTo>
                    <a:pt x="351" y="303"/>
                    <a:pt x="338" y="337"/>
                    <a:pt x="314" y="363"/>
                  </a:cubicBezTo>
                  <a:cubicBezTo>
                    <a:pt x="302" y="376"/>
                    <a:pt x="304" y="397"/>
                    <a:pt x="317" y="409"/>
                  </a:cubicBezTo>
                  <a:cubicBezTo>
                    <a:pt x="330" y="421"/>
                    <a:pt x="351" y="420"/>
                    <a:pt x="363" y="406"/>
                  </a:cubicBezTo>
                  <a:cubicBezTo>
                    <a:pt x="397" y="368"/>
                    <a:pt x="416" y="319"/>
                    <a:pt x="416" y="268"/>
                  </a:cubicBezTo>
                  <a:cubicBezTo>
                    <a:pt x="416" y="163"/>
                    <a:pt x="336" y="54"/>
                    <a:pt x="221" y="4"/>
                  </a:cubicBezTo>
                  <a:cubicBezTo>
                    <a:pt x="213" y="0"/>
                    <a:pt x="203" y="0"/>
                    <a:pt x="195" y="4"/>
                  </a:cubicBezTo>
                  <a:cubicBezTo>
                    <a:pt x="80" y="54"/>
                    <a:pt x="0" y="163"/>
                    <a:pt x="0" y="268"/>
                  </a:cubicBezTo>
                  <a:cubicBezTo>
                    <a:pt x="0" y="319"/>
                    <a:pt x="19" y="368"/>
                    <a:pt x="53" y="406"/>
                  </a:cubicBezTo>
                  <a:cubicBezTo>
                    <a:pt x="59" y="414"/>
                    <a:pt x="68" y="417"/>
                    <a:pt x="77" y="4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688" y="1315"/>
              <a:ext cx="69" cy="23"/>
            </a:xfrm>
            <a:custGeom>
              <a:avLst/>
              <a:gdLst>
                <a:gd name="T0" fmla="*/ 32 w 196"/>
                <a:gd name="T1" fmla="*/ 65 h 65"/>
                <a:gd name="T2" fmla="*/ 163 w 196"/>
                <a:gd name="T3" fmla="*/ 65 h 65"/>
                <a:gd name="T4" fmla="*/ 196 w 196"/>
                <a:gd name="T5" fmla="*/ 33 h 65"/>
                <a:gd name="T6" fmla="*/ 163 w 196"/>
                <a:gd name="T7" fmla="*/ 0 h 65"/>
                <a:gd name="T8" fmla="*/ 32 w 196"/>
                <a:gd name="T9" fmla="*/ 0 h 65"/>
                <a:gd name="T10" fmla="*/ 0 w 196"/>
                <a:gd name="T11" fmla="*/ 33 h 65"/>
                <a:gd name="T12" fmla="*/ 32 w 196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65">
                  <a:moveTo>
                    <a:pt x="32" y="65"/>
                  </a:moveTo>
                  <a:cubicBezTo>
                    <a:pt x="163" y="65"/>
                    <a:pt x="163" y="65"/>
                    <a:pt x="163" y="65"/>
                  </a:cubicBezTo>
                  <a:cubicBezTo>
                    <a:pt x="181" y="65"/>
                    <a:pt x="196" y="51"/>
                    <a:pt x="196" y="33"/>
                  </a:cubicBezTo>
                  <a:cubicBezTo>
                    <a:pt x="196" y="15"/>
                    <a:pt x="181" y="0"/>
                    <a:pt x="16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1"/>
                    <a:pt x="14" y="65"/>
                    <a:pt x="32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510" y="974"/>
              <a:ext cx="714" cy="586"/>
            </a:xfrm>
            <a:custGeom>
              <a:avLst/>
              <a:gdLst>
                <a:gd name="T0" fmla="*/ 1759 w 2048"/>
                <a:gd name="T1" fmla="*/ 1465 h 1683"/>
                <a:gd name="T2" fmla="*/ 1668 w 2048"/>
                <a:gd name="T3" fmla="*/ 1234 h 1683"/>
                <a:gd name="T4" fmla="*/ 1518 w 2048"/>
                <a:gd name="T5" fmla="*/ 504 h 1683"/>
                <a:gd name="T6" fmla="*/ 1144 w 2048"/>
                <a:gd name="T7" fmla="*/ 207 h 1683"/>
                <a:gd name="T8" fmla="*/ 1057 w 2048"/>
                <a:gd name="T9" fmla="*/ 131 h 1683"/>
                <a:gd name="T10" fmla="*/ 1024 w 2048"/>
                <a:gd name="T11" fmla="*/ 0 h 1683"/>
                <a:gd name="T12" fmla="*/ 991 w 2048"/>
                <a:gd name="T13" fmla="*/ 131 h 1683"/>
                <a:gd name="T14" fmla="*/ 904 w 2048"/>
                <a:gd name="T15" fmla="*/ 207 h 1683"/>
                <a:gd name="T16" fmla="*/ 413 w 2048"/>
                <a:gd name="T17" fmla="*/ 504 h 1683"/>
                <a:gd name="T18" fmla="*/ 376 w 2048"/>
                <a:gd name="T19" fmla="*/ 800 h 1683"/>
                <a:gd name="T20" fmla="*/ 347 w 2048"/>
                <a:gd name="T21" fmla="*/ 893 h 1683"/>
                <a:gd name="T22" fmla="*/ 380 w 2048"/>
                <a:gd name="T23" fmla="*/ 1014 h 1683"/>
                <a:gd name="T24" fmla="*/ 347 w 2048"/>
                <a:gd name="T25" fmla="*/ 1135 h 1683"/>
                <a:gd name="T26" fmla="*/ 380 w 2048"/>
                <a:gd name="T27" fmla="*/ 1256 h 1683"/>
                <a:gd name="T28" fmla="*/ 347 w 2048"/>
                <a:gd name="T29" fmla="*/ 1377 h 1683"/>
                <a:gd name="T30" fmla="*/ 374 w 2048"/>
                <a:gd name="T31" fmla="*/ 1465 h 1683"/>
                <a:gd name="T32" fmla="*/ 0 w 2048"/>
                <a:gd name="T33" fmla="*/ 1498 h 1683"/>
                <a:gd name="T34" fmla="*/ 52 w 2048"/>
                <a:gd name="T35" fmla="*/ 1530 h 1683"/>
                <a:gd name="T36" fmla="*/ 185 w 2048"/>
                <a:gd name="T37" fmla="*/ 1683 h 1683"/>
                <a:gd name="T38" fmla="*/ 1978 w 2048"/>
                <a:gd name="T39" fmla="*/ 1596 h 1683"/>
                <a:gd name="T40" fmla="*/ 2015 w 2048"/>
                <a:gd name="T41" fmla="*/ 1530 h 1683"/>
                <a:gd name="T42" fmla="*/ 2015 w 2048"/>
                <a:gd name="T43" fmla="*/ 1465 h 1683"/>
                <a:gd name="T44" fmla="*/ 980 w 2048"/>
                <a:gd name="T45" fmla="*/ 196 h 1683"/>
                <a:gd name="T46" fmla="*/ 1078 w 2048"/>
                <a:gd name="T47" fmla="*/ 207 h 1683"/>
                <a:gd name="T48" fmla="*/ 970 w 2048"/>
                <a:gd name="T49" fmla="*/ 504 h 1683"/>
                <a:gd name="T50" fmla="*/ 328 w 2048"/>
                <a:gd name="T51" fmla="*/ 654 h 1683"/>
                <a:gd name="T52" fmla="*/ 1518 w 2048"/>
                <a:gd name="T53" fmla="*/ 570 h 1683"/>
                <a:gd name="T54" fmla="*/ 1603 w 2048"/>
                <a:gd name="T55" fmla="*/ 1263 h 1683"/>
                <a:gd name="T56" fmla="*/ 1720 w 2048"/>
                <a:gd name="T57" fmla="*/ 1381 h 1683"/>
                <a:gd name="T58" fmla="*/ 1528 w 2048"/>
                <a:gd name="T59" fmla="*/ 1465 h 1683"/>
                <a:gd name="T60" fmla="*/ 1496 w 2048"/>
                <a:gd name="T61" fmla="*/ 739 h 1683"/>
                <a:gd name="T62" fmla="*/ 328 w 2048"/>
                <a:gd name="T63" fmla="*/ 654 h 1683"/>
                <a:gd name="T64" fmla="*/ 413 w 2048"/>
                <a:gd name="T65" fmla="*/ 1377 h 1683"/>
                <a:gd name="T66" fmla="*/ 445 w 2048"/>
                <a:gd name="T67" fmla="*/ 1256 h 1683"/>
                <a:gd name="T68" fmla="*/ 413 w 2048"/>
                <a:gd name="T69" fmla="*/ 1135 h 1683"/>
                <a:gd name="T70" fmla="*/ 445 w 2048"/>
                <a:gd name="T71" fmla="*/ 1014 h 1683"/>
                <a:gd name="T72" fmla="*/ 413 w 2048"/>
                <a:gd name="T73" fmla="*/ 893 h 1683"/>
                <a:gd name="T74" fmla="*/ 442 w 2048"/>
                <a:gd name="T75" fmla="*/ 804 h 1683"/>
                <a:gd name="T76" fmla="*/ 1463 w 2048"/>
                <a:gd name="T77" fmla="*/ 981 h 1683"/>
                <a:gd name="T78" fmla="*/ 772 w 2048"/>
                <a:gd name="T79" fmla="*/ 1014 h 1683"/>
                <a:gd name="T80" fmla="*/ 1463 w 2048"/>
                <a:gd name="T81" fmla="*/ 1046 h 1683"/>
                <a:gd name="T82" fmla="*/ 543 w 2048"/>
                <a:gd name="T83" fmla="*/ 1223 h 1683"/>
                <a:gd name="T84" fmla="*/ 543 w 2048"/>
                <a:gd name="T85" fmla="*/ 1288 h 1683"/>
                <a:gd name="T86" fmla="*/ 1463 w 2048"/>
                <a:gd name="T87" fmla="*/ 1465 h 1683"/>
                <a:gd name="T88" fmla="*/ 425 w 2048"/>
                <a:gd name="T89" fmla="*/ 1422 h 1683"/>
                <a:gd name="T90" fmla="*/ 1863 w 2048"/>
                <a:gd name="T91" fmla="*/ 1618 h 1683"/>
                <a:gd name="T92" fmla="*/ 133 w 2048"/>
                <a:gd name="T93" fmla="*/ 1578 h 1683"/>
                <a:gd name="T94" fmla="*/ 1928 w 2048"/>
                <a:gd name="T95" fmla="*/ 1530 h 1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8" h="1683">
                  <a:moveTo>
                    <a:pt x="2015" y="1465"/>
                  </a:moveTo>
                  <a:cubicBezTo>
                    <a:pt x="1759" y="1465"/>
                    <a:pt x="1759" y="1465"/>
                    <a:pt x="1759" y="1465"/>
                  </a:cubicBezTo>
                  <a:cubicBezTo>
                    <a:pt x="1775" y="1441"/>
                    <a:pt x="1785" y="1412"/>
                    <a:pt x="1785" y="1381"/>
                  </a:cubicBezTo>
                  <a:cubicBezTo>
                    <a:pt x="1785" y="1309"/>
                    <a:pt x="1735" y="1249"/>
                    <a:pt x="1668" y="1234"/>
                  </a:cubicBezTo>
                  <a:cubicBezTo>
                    <a:pt x="1668" y="654"/>
                    <a:pt x="1668" y="654"/>
                    <a:pt x="1668" y="654"/>
                  </a:cubicBezTo>
                  <a:cubicBezTo>
                    <a:pt x="1668" y="572"/>
                    <a:pt x="1601" y="504"/>
                    <a:pt x="1518" y="504"/>
                  </a:cubicBezTo>
                  <a:cubicBezTo>
                    <a:pt x="1144" y="504"/>
                    <a:pt x="1144" y="504"/>
                    <a:pt x="1144" y="504"/>
                  </a:cubicBezTo>
                  <a:cubicBezTo>
                    <a:pt x="1144" y="207"/>
                    <a:pt x="1144" y="207"/>
                    <a:pt x="1144" y="207"/>
                  </a:cubicBezTo>
                  <a:cubicBezTo>
                    <a:pt x="1144" y="165"/>
                    <a:pt x="1110" y="131"/>
                    <a:pt x="1068" y="131"/>
                  </a:cubicBezTo>
                  <a:cubicBezTo>
                    <a:pt x="1057" y="131"/>
                    <a:pt x="1057" y="131"/>
                    <a:pt x="1057" y="131"/>
                  </a:cubicBezTo>
                  <a:cubicBezTo>
                    <a:pt x="1057" y="33"/>
                    <a:pt x="1057" y="33"/>
                    <a:pt x="1057" y="33"/>
                  </a:cubicBezTo>
                  <a:cubicBezTo>
                    <a:pt x="1057" y="15"/>
                    <a:pt x="1042" y="0"/>
                    <a:pt x="1024" y="0"/>
                  </a:cubicBezTo>
                  <a:cubicBezTo>
                    <a:pt x="1006" y="0"/>
                    <a:pt x="991" y="15"/>
                    <a:pt x="991" y="33"/>
                  </a:cubicBezTo>
                  <a:cubicBezTo>
                    <a:pt x="991" y="131"/>
                    <a:pt x="991" y="131"/>
                    <a:pt x="991" y="131"/>
                  </a:cubicBezTo>
                  <a:cubicBezTo>
                    <a:pt x="980" y="131"/>
                    <a:pt x="980" y="131"/>
                    <a:pt x="980" y="131"/>
                  </a:cubicBezTo>
                  <a:cubicBezTo>
                    <a:pt x="938" y="131"/>
                    <a:pt x="904" y="165"/>
                    <a:pt x="904" y="207"/>
                  </a:cubicBezTo>
                  <a:cubicBezTo>
                    <a:pt x="904" y="504"/>
                    <a:pt x="904" y="504"/>
                    <a:pt x="904" y="504"/>
                  </a:cubicBezTo>
                  <a:cubicBezTo>
                    <a:pt x="413" y="504"/>
                    <a:pt x="413" y="504"/>
                    <a:pt x="413" y="504"/>
                  </a:cubicBezTo>
                  <a:cubicBezTo>
                    <a:pt x="330" y="504"/>
                    <a:pt x="263" y="572"/>
                    <a:pt x="263" y="654"/>
                  </a:cubicBezTo>
                  <a:cubicBezTo>
                    <a:pt x="263" y="724"/>
                    <a:pt x="311" y="783"/>
                    <a:pt x="376" y="800"/>
                  </a:cubicBezTo>
                  <a:cubicBezTo>
                    <a:pt x="374" y="805"/>
                    <a:pt x="371" y="810"/>
                    <a:pt x="368" y="816"/>
                  </a:cubicBezTo>
                  <a:cubicBezTo>
                    <a:pt x="358" y="833"/>
                    <a:pt x="347" y="854"/>
                    <a:pt x="347" y="893"/>
                  </a:cubicBezTo>
                  <a:cubicBezTo>
                    <a:pt x="347" y="931"/>
                    <a:pt x="358" y="952"/>
                    <a:pt x="368" y="969"/>
                  </a:cubicBezTo>
                  <a:cubicBezTo>
                    <a:pt x="375" y="982"/>
                    <a:pt x="380" y="992"/>
                    <a:pt x="380" y="1014"/>
                  </a:cubicBezTo>
                  <a:cubicBezTo>
                    <a:pt x="380" y="1036"/>
                    <a:pt x="375" y="1045"/>
                    <a:pt x="368" y="1058"/>
                  </a:cubicBezTo>
                  <a:cubicBezTo>
                    <a:pt x="358" y="1075"/>
                    <a:pt x="347" y="1096"/>
                    <a:pt x="347" y="1135"/>
                  </a:cubicBezTo>
                  <a:cubicBezTo>
                    <a:pt x="347" y="1173"/>
                    <a:pt x="358" y="1194"/>
                    <a:pt x="368" y="1211"/>
                  </a:cubicBezTo>
                  <a:cubicBezTo>
                    <a:pt x="375" y="1225"/>
                    <a:pt x="380" y="1234"/>
                    <a:pt x="380" y="1256"/>
                  </a:cubicBezTo>
                  <a:cubicBezTo>
                    <a:pt x="380" y="1278"/>
                    <a:pt x="375" y="1287"/>
                    <a:pt x="368" y="1301"/>
                  </a:cubicBezTo>
                  <a:cubicBezTo>
                    <a:pt x="358" y="1317"/>
                    <a:pt x="347" y="1338"/>
                    <a:pt x="347" y="1377"/>
                  </a:cubicBezTo>
                  <a:cubicBezTo>
                    <a:pt x="347" y="1415"/>
                    <a:pt x="358" y="1436"/>
                    <a:pt x="368" y="1453"/>
                  </a:cubicBezTo>
                  <a:cubicBezTo>
                    <a:pt x="370" y="1457"/>
                    <a:pt x="372" y="1461"/>
                    <a:pt x="374" y="1465"/>
                  </a:cubicBezTo>
                  <a:cubicBezTo>
                    <a:pt x="33" y="1465"/>
                    <a:pt x="33" y="1465"/>
                    <a:pt x="33" y="1465"/>
                  </a:cubicBezTo>
                  <a:cubicBezTo>
                    <a:pt x="15" y="1465"/>
                    <a:pt x="0" y="1480"/>
                    <a:pt x="0" y="1498"/>
                  </a:cubicBezTo>
                  <a:cubicBezTo>
                    <a:pt x="0" y="1516"/>
                    <a:pt x="15" y="1530"/>
                    <a:pt x="33" y="1530"/>
                  </a:cubicBezTo>
                  <a:cubicBezTo>
                    <a:pt x="52" y="1530"/>
                    <a:pt x="52" y="1530"/>
                    <a:pt x="52" y="1530"/>
                  </a:cubicBezTo>
                  <a:cubicBezTo>
                    <a:pt x="70" y="1596"/>
                    <a:pt x="70" y="1596"/>
                    <a:pt x="70" y="1596"/>
                  </a:cubicBezTo>
                  <a:cubicBezTo>
                    <a:pt x="84" y="1645"/>
                    <a:pt x="135" y="1683"/>
                    <a:pt x="185" y="1683"/>
                  </a:cubicBezTo>
                  <a:cubicBezTo>
                    <a:pt x="1863" y="1683"/>
                    <a:pt x="1863" y="1683"/>
                    <a:pt x="1863" y="1683"/>
                  </a:cubicBezTo>
                  <a:cubicBezTo>
                    <a:pt x="1913" y="1683"/>
                    <a:pt x="1964" y="1645"/>
                    <a:pt x="1978" y="1596"/>
                  </a:cubicBezTo>
                  <a:cubicBezTo>
                    <a:pt x="1996" y="1530"/>
                    <a:pt x="1996" y="1530"/>
                    <a:pt x="1996" y="1530"/>
                  </a:cubicBezTo>
                  <a:cubicBezTo>
                    <a:pt x="2015" y="1530"/>
                    <a:pt x="2015" y="1530"/>
                    <a:pt x="2015" y="1530"/>
                  </a:cubicBezTo>
                  <a:cubicBezTo>
                    <a:pt x="2033" y="1530"/>
                    <a:pt x="2048" y="1516"/>
                    <a:pt x="2048" y="1498"/>
                  </a:cubicBezTo>
                  <a:cubicBezTo>
                    <a:pt x="2048" y="1480"/>
                    <a:pt x="2033" y="1465"/>
                    <a:pt x="2015" y="1465"/>
                  </a:cubicBezTo>
                  <a:close/>
                  <a:moveTo>
                    <a:pt x="970" y="207"/>
                  </a:moveTo>
                  <a:cubicBezTo>
                    <a:pt x="970" y="201"/>
                    <a:pt x="975" y="196"/>
                    <a:pt x="980" y="196"/>
                  </a:cubicBezTo>
                  <a:cubicBezTo>
                    <a:pt x="1068" y="196"/>
                    <a:pt x="1068" y="196"/>
                    <a:pt x="1068" y="196"/>
                  </a:cubicBezTo>
                  <a:cubicBezTo>
                    <a:pt x="1073" y="196"/>
                    <a:pt x="1078" y="201"/>
                    <a:pt x="1078" y="207"/>
                  </a:cubicBezTo>
                  <a:cubicBezTo>
                    <a:pt x="1078" y="504"/>
                    <a:pt x="1078" y="504"/>
                    <a:pt x="1078" y="504"/>
                  </a:cubicBezTo>
                  <a:cubicBezTo>
                    <a:pt x="970" y="504"/>
                    <a:pt x="970" y="504"/>
                    <a:pt x="970" y="504"/>
                  </a:cubicBezTo>
                  <a:lnTo>
                    <a:pt x="970" y="207"/>
                  </a:lnTo>
                  <a:close/>
                  <a:moveTo>
                    <a:pt x="328" y="654"/>
                  </a:moveTo>
                  <a:cubicBezTo>
                    <a:pt x="328" y="608"/>
                    <a:pt x="366" y="570"/>
                    <a:pt x="413" y="570"/>
                  </a:cubicBezTo>
                  <a:cubicBezTo>
                    <a:pt x="1518" y="570"/>
                    <a:pt x="1518" y="570"/>
                    <a:pt x="1518" y="570"/>
                  </a:cubicBezTo>
                  <a:cubicBezTo>
                    <a:pt x="1565" y="570"/>
                    <a:pt x="1603" y="608"/>
                    <a:pt x="1603" y="654"/>
                  </a:cubicBezTo>
                  <a:cubicBezTo>
                    <a:pt x="1603" y="1263"/>
                    <a:pt x="1603" y="1263"/>
                    <a:pt x="1603" y="1263"/>
                  </a:cubicBezTo>
                  <a:cubicBezTo>
                    <a:pt x="1603" y="1281"/>
                    <a:pt x="1617" y="1296"/>
                    <a:pt x="1635" y="1296"/>
                  </a:cubicBezTo>
                  <a:cubicBezTo>
                    <a:pt x="1682" y="1296"/>
                    <a:pt x="1720" y="1334"/>
                    <a:pt x="1720" y="1381"/>
                  </a:cubicBezTo>
                  <a:cubicBezTo>
                    <a:pt x="1720" y="1427"/>
                    <a:pt x="1682" y="1465"/>
                    <a:pt x="1635" y="1465"/>
                  </a:cubicBezTo>
                  <a:cubicBezTo>
                    <a:pt x="1528" y="1465"/>
                    <a:pt x="1528" y="1465"/>
                    <a:pt x="1528" y="1465"/>
                  </a:cubicBezTo>
                  <a:cubicBezTo>
                    <a:pt x="1528" y="771"/>
                    <a:pt x="1528" y="771"/>
                    <a:pt x="1528" y="771"/>
                  </a:cubicBezTo>
                  <a:cubicBezTo>
                    <a:pt x="1528" y="753"/>
                    <a:pt x="1514" y="739"/>
                    <a:pt x="1496" y="739"/>
                  </a:cubicBezTo>
                  <a:cubicBezTo>
                    <a:pt x="413" y="739"/>
                    <a:pt x="413" y="739"/>
                    <a:pt x="413" y="739"/>
                  </a:cubicBezTo>
                  <a:cubicBezTo>
                    <a:pt x="366" y="739"/>
                    <a:pt x="328" y="701"/>
                    <a:pt x="328" y="654"/>
                  </a:cubicBezTo>
                  <a:close/>
                  <a:moveTo>
                    <a:pt x="425" y="1422"/>
                  </a:moveTo>
                  <a:cubicBezTo>
                    <a:pt x="417" y="1408"/>
                    <a:pt x="413" y="1399"/>
                    <a:pt x="413" y="1377"/>
                  </a:cubicBezTo>
                  <a:cubicBezTo>
                    <a:pt x="413" y="1355"/>
                    <a:pt x="417" y="1346"/>
                    <a:pt x="425" y="1332"/>
                  </a:cubicBezTo>
                  <a:cubicBezTo>
                    <a:pt x="434" y="1315"/>
                    <a:pt x="445" y="1294"/>
                    <a:pt x="445" y="1256"/>
                  </a:cubicBezTo>
                  <a:cubicBezTo>
                    <a:pt x="445" y="1217"/>
                    <a:pt x="434" y="1196"/>
                    <a:pt x="425" y="1180"/>
                  </a:cubicBezTo>
                  <a:cubicBezTo>
                    <a:pt x="417" y="1166"/>
                    <a:pt x="413" y="1157"/>
                    <a:pt x="413" y="1135"/>
                  </a:cubicBezTo>
                  <a:cubicBezTo>
                    <a:pt x="413" y="1113"/>
                    <a:pt x="417" y="1104"/>
                    <a:pt x="425" y="1090"/>
                  </a:cubicBezTo>
                  <a:cubicBezTo>
                    <a:pt x="434" y="1073"/>
                    <a:pt x="445" y="1052"/>
                    <a:pt x="445" y="1014"/>
                  </a:cubicBezTo>
                  <a:cubicBezTo>
                    <a:pt x="445" y="975"/>
                    <a:pt x="434" y="954"/>
                    <a:pt x="425" y="937"/>
                  </a:cubicBezTo>
                  <a:cubicBezTo>
                    <a:pt x="417" y="924"/>
                    <a:pt x="413" y="914"/>
                    <a:pt x="413" y="893"/>
                  </a:cubicBezTo>
                  <a:cubicBezTo>
                    <a:pt x="413" y="871"/>
                    <a:pt x="417" y="861"/>
                    <a:pt x="425" y="848"/>
                  </a:cubicBezTo>
                  <a:cubicBezTo>
                    <a:pt x="431" y="836"/>
                    <a:pt x="438" y="823"/>
                    <a:pt x="442" y="804"/>
                  </a:cubicBezTo>
                  <a:cubicBezTo>
                    <a:pt x="1463" y="804"/>
                    <a:pt x="1463" y="804"/>
                    <a:pt x="1463" y="804"/>
                  </a:cubicBezTo>
                  <a:cubicBezTo>
                    <a:pt x="1463" y="981"/>
                    <a:pt x="1463" y="981"/>
                    <a:pt x="1463" y="981"/>
                  </a:cubicBezTo>
                  <a:cubicBezTo>
                    <a:pt x="805" y="981"/>
                    <a:pt x="805" y="981"/>
                    <a:pt x="805" y="981"/>
                  </a:cubicBezTo>
                  <a:cubicBezTo>
                    <a:pt x="787" y="981"/>
                    <a:pt x="772" y="996"/>
                    <a:pt x="772" y="1014"/>
                  </a:cubicBezTo>
                  <a:cubicBezTo>
                    <a:pt x="772" y="1032"/>
                    <a:pt x="787" y="1046"/>
                    <a:pt x="805" y="1046"/>
                  </a:cubicBezTo>
                  <a:cubicBezTo>
                    <a:pt x="1463" y="1046"/>
                    <a:pt x="1463" y="1046"/>
                    <a:pt x="1463" y="1046"/>
                  </a:cubicBezTo>
                  <a:cubicBezTo>
                    <a:pt x="1463" y="1223"/>
                    <a:pt x="1463" y="1223"/>
                    <a:pt x="1463" y="1223"/>
                  </a:cubicBezTo>
                  <a:cubicBezTo>
                    <a:pt x="543" y="1223"/>
                    <a:pt x="543" y="1223"/>
                    <a:pt x="543" y="1223"/>
                  </a:cubicBezTo>
                  <a:cubicBezTo>
                    <a:pt x="525" y="1223"/>
                    <a:pt x="511" y="1238"/>
                    <a:pt x="511" y="1256"/>
                  </a:cubicBezTo>
                  <a:cubicBezTo>
                    <a:pt x="511" y="1274"/>
                    <a:pt x="525" y="1288"/>
                    <a:pt x="543" y="1288"/>
                  </a:cubicBezTo>
                  <a:cubicBezTo>
                    <a:pt x="1463" y="1288"/>
                    <a:pt x="1463" y="1288"/>
                    <a:pt x="1463" y="1288"/>
                  </a:cubicBezTo>
                  <a:cubicBezTo>
                    <a:pt x="1463" y="1465"/>
                    <a:pt x="1463" y="1465"/>
                    <a:pt x="1463" y="1465"/>
                  </a:cubicBezTo>
                  <a:cubicBezTo>
                    <a:pt x="442" y="1465"/>
                    <a:pt x="442" y="1465"/>
                    <a:pt x="442" y="1465"/>
                  </a:cubicBezTo>
                  <a:cubicBezTo>
                    <a:pt x="438" y="1446"/>
                    <a:pt x="431" y="1433"/>
                    <a:pt x="425" y="1422"/>
                  </a:cubicBezTo>
                  <a:close/>
                  <a:moveTo>
                    <a:pt x="1915" y="1578"/>
                  </a:moveTo>
                  <a:cubicBezTo>
                    <a:pt x="1909" y="1599"/>
                    <a:pt x="1884" y="1618"/>
                    <a:pt x="1863" y="1618"/>
                  </a:cubicBezTo>
                  <a:cubicBezTo>
                    <a:pt x="185" y="1618"/>
                    <a:pt x="185" y="1618"/>
                    <a:pt x="185" y="1618"/>
                  </a:cubicBezTo>
                  <a:cubicBezTo>
                    <a:pt x="164" y="1618"/>
                    <a:pt x="139" y="1599"/>
                    <a:pt x="133" y="1578"/>
                  </a:cubicBezTo>
                  <a:cubicBezTo>
                    <a:pt x="120" y="1530"/>
                    <a:pt x="120" y="1530"/>
                    <a:pt x="120" y="1530"/>
                  </a:cubicBezTo>
                  <a:cubicBezTo>
                    <a:pt x="1928" y="1530"/>
                    <a:pt x="1928" y="1530"/>
                    <a:pt x="1928" y="1530"/>
                  </a:cubicBezTo>
                  <a:lnTo>
                    <a:pt x="1915" y="15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1" name="CaixaDeTexto 19"/>
          <p:cNvSpPr txBox="1"/>
          <p:nvPr/>
        </p:nvSpPr>
        <p:spPr>
          <a:xfrm>
            <a:off x="3471200" y="1521629"/>
            <a:ext cx="352014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8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14 </a:t>
            </a:r>
            <a:r>
              <a:rPr lang="pt-BR" sz="4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anos</a:t>
            </a:r>
            <a:endParaRPr lang="pt-BR" sz="18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grpSp>
        <p:nvGrpSpPr>
          <p:cNvPr id="65" name="+ informações"/>
          <p:cNvGrpSpPr/>
          <p:nvPr/>
        </p:nvGrpSpPr>
        <p:grpSpPr>
          <a:xfrm>
            <a:off x="10529155" y="5845732"/>
            <a:ext cx="1402473" cy="346249"/>
            <a:chOff x="7300120" y="5125288"/>
            <a:chExt cx="1748287" cy="431624"/>
          </a:xfrm>
        </p:grpSpPr>
        <p:sp>
          <p:nvSpPr>
            <p:cNvPr id="66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6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6786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</p:childTnLst>
        </p:cTn>
      </p:par>
    </p:tnLst>
    <p:bldLst>
      <p:bldGraphic spid="7" grpId="0">
        <p:bldAsOne/>
      </p:bldGraphic>
      <p:bldP spid="8" grpId="0"/>
      <p:bldP spid="12" grpId="0"/>
      <p:bldP spid="12" grpId="1"/>
      <p:bldP spid="13" grpId="0"/>
      <p:bldP spid="14" grpId="0"/>
      <p:bldP spid="21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ixaDeTexto 19"/>
          <p:cNvSpPr txBox="1"/>
          <p:nvPr/>
        </p:nvSpPr>
        <p:spPr>
          <a:xfrm>
            <a:off x="1021919" y="309957"/>
            <a:ext cx="66076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tempo de existência da</a:t>
            </a:r>
          </a:p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sp>
        <p:nvSpPr>
          <p:cNvPr id="9" name="Retângulo 8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P8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A sua empresa existe há quanto tempo? (ESP-RU)</a:t>
            </a:r>
          </a:p>
        </p:txBody>
      </p:sp>
      <p:sp>
        <p:nvSpPr>
          <p:cNvPr id="14" name="CaixaDeTexto 19"/>
          <p:cNvSpPr txBox="1"/>
          <p:nvPr/>
        </p:nvSpPr>
        <p:spPr>
          <a:xfrm>
            <a:off x="6815819" y="695702"/>
            <a:ext cx="192111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i="1" dirty="0">
                <a:solidFill>
                  <a:srgbClr val="5B9BD5"/>
                </a:solidFill>
                <a:effectLst/>
                <a:latin typeface="+mn-lt"/>
              </a:rPr>
              <a:t>tempo</a:t>
            </a:r>
          </a:p>
          <a:p>
            <a:pPr algn="l"/>
            <a:r>
              <a:rPr lang="pt-BR" sz="2800" i="1" dirty="0">
                <a:solidFill>
                  <a:srgbClr val="5B9BD5"/>
                </a:solidFill>
                <a:effectLst/>
                <a:latin typeface="+mn-lt"/>
              </a:rPr>
              <a:t>médio</a:t>
            </a:r>
          </a:p>
        </p:txBody>
      </p:sp>
      <p:grpSp>
        <p:nvGrpSpPr>
          <p:cNvPr id="15" name="Group 4"/>
          <p:cNvGrpSpPr>
            <a:grpSpLocks noChangeAspect="1"/>
          </p:cNvGrpSpPr>
          <p:nvPr/>
        </p:nvGrpSpPr>
        <p:grpSpPr bwMode="auto">
          <a:xfrm>
            <a:off x="5608639" y="621510"/>
            <a:ext cx="975646" cy="974279"/>
            <a:chOff x="510" y="847"/>
            <a:chExt cx="714" cy="713"/>
          </a:xfrm>
          <a:solidFill>
            <a:srgbClr val="003399"/>
          </a:solidFill>
        </p:grpSpPr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795" y="847"/>
              <a:ext cx="145" cy="146"/>
            </a:xfrm>
            <a:custGeom>
              <a:avLst/>
              <a:gdLst>
                <a:gd name="T0" fmla="*/ 77 w 416"/>
                <a:gd name="T1" fmla="*/ 417 h 421"/>
                <a:gd name="T2" fmla="*/ 99 w 416"/>
                <a:gd name="T3" fmla="*/ 409 h 421"/>
                <a:gd name="T4" fmla="*/ 102 w 416"/>
                <a:gd name="T5" fmla="*/ 363 h 421"/>
                <a:gd name="T6" fmla="*/ 65 w 416"/>
                <a:gd name="T7" fmla="*/ 268 h 421"/>
                <a:gd name="T8" fmla="*/ 208 w 416"/>
                <a:gd name="T9" fmla="*/ 70 h 421"/>
                <a:gd name="T10" fmla="*/ 351 w 416"/>
                <a:gd name="T11" fmla="*/ 268 h 421"/>
                <a:gd name="T12" fmla="*/ 314 w 416"/>
                <a:gd name="T13" fmla="*/ 363 h 421"/>
                <a:gd name="T14" fmla="*/ 317 w 416"/>
                <a:gd name="T15" fmla="*/ 409 h 421"/>
                <a:gd name="T16" fmla="*/ 363 w 416"/>
                <a:gd name="T17" fmla="*/ 406 h 421"/>
                <a:gd name="T18" fmla="*/ 416 w 416"/>
                <a:gd name="T19" fmla="*/ 268 h 421"/>
                <a:gd name="T20" fmla="*/ 221 w 416"/>
                <a:gd name="T21" fmla="*/ 4 h 421"/>
                <a:gd name="T22" fmla="*/ 195 w 416"/>
                <a:gd name="T23" fmla="*/ 4 h 421"/>
                <a:gd name="T24" fmla="*/ 0 w 416"/>
                <a:gd name="T25" fmla="*/ 268 h 421"/>
                <a:gd name="T26" fmla="*/ 53 w 416"/>
                <a:gd name="T27" fmla="*/ 406 h 421"/>
                <a:gd name="T28" fmla="*/ 77 w 416"/>
                <a:gd name="T29" fmla="*/ 41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6" h="421">
                  <a:moveTo>
                    <a:pt x="77" y="417"/>
                  </a:moveTo>
                  <a:cubicBezTo>
                    <a:pt x="85" y="417"/>
                    <a:pt x="93" y="415"/>
                    <a:pt x="99" y="409"/>
                  </a:cubicBezTo>
                  <a:cubicBezTo>
                    <a:pt x="113" y="397"/>
                    <a:pt x="114" y="376"/>
                    <a:pt x="102" y="363"/>
                  </a:cubicBezTo>
                  <a:cubicBezTo>
                    <a:pt x="78" y="337"/>
                    <a:pt x="65" y="303"/>
                    <a:pt x="65" y="268"/>
                  </a:cubicBezTo>
                  <a:cubicBezTo>
                    <a:pt x="65" y="192"/>
                    <a:pt x="123" y="112"/>
                    <a:pt x="208" y="70"/>
                  </a:cubicBezTo>
                  <a:cubicBezTo>
                    <a:pt x="293" y="112"/>
                    <a:pt x="351" y="192"/>
                    <a:pt x="351" y="268"/>
                  </a:cubicBezTo>
                  <a:cubicBezTo>
                    <a:pt x="351" y="303"/>
                    <a:pt x="338" y="337"/>
                    <a:pt x="314" y="363"/>
                  </a:cubicBezTo>
                  <a:cubicBezTo>
                    <a:pt x="302" y="376"/>
                    <a:pt x="304" y="397"/>
                    <a:pt x="317" y="409"/>
                  </a:cubicBezTo>
                  <a:cubicBezTo>
                    <a:pt x="330" y="421"/>
                    <a:pt x="351" y="420"/>
                    <a:pt x="363" y="406"/>
                  </a:cubicBezTo>
                  <a:cubicBezTo>
                    <a:pt x="397" y="368"/>
                    <a:pt x="416" y="319"/>
                    <a:pt x="416" y="268"/>
                  </a:cubicBezTo>
                  <a:cubicBezTo>
                    <a:pt x="416" y="163"/>
                    <a:pt x="336" y="54"/>
                    <a:pt x="221" y="4"/>
                  </a:cubicBezTo>
                  <a:cubicBezTo>
                    <a:pt x="213" y="0"/>
                    <a:pt x="203" y="0"/>
                    <a:pt x="195" y="4"/>
                  </a:cubicBezTo>
                  <a:cubicBezTo>
                    <a:pt x="80" y="54"/>
                    <a:pt x="0" y="163"/>
                    <a:pt x="0" y="268"/>
                  </a:cubicBezTo>
                  <a:cubicBezTo>
                    <a:pt x="0" y="319"/>
                    <a:pt x="19" y="368"/>
                    <a:pt x="53" y="406"/>
                  </a:cubicBezTo>
                  <a:cubicBezTo>
                    <a:pt x="59" y="414"/>
                    <a:pt x="68" y="417"/>
                    <a:pt x="77" y="4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688" y="1315"/>
              <a:ext cx="69" cy="23"/>
            </a:xfrm>
            <a:custGeom>
              <a:avLst/>
              <a:gdLst>
                <a:gd name="T0" fmla="*/ 32 w 196"/>
                <a:gd name="T1" fmla="*/ 65 h 65"/>
                <a:gd name="T2" fmla="*/ 163 w 196"/>
                <a:gd name="T3" fmla="*/ 65 h 65"/>
                <a:gd name="T4" fmla="*/ 196 w 196"/>
                <a:gd name="T5" fmla="*/ 33 h 65"/>
                <a:gd name="T6" fmla="*/ 163 w 196"/>
                <a:gd name="T7" fmla="*/ 0 h 65"/>
                <a:gd name="T8" fmla="*/ 32 w 196"/>
                <a:gd name="T9" fmla="*/ 0 h 65"/>
                <a:gd name="T10" fmla="*/ 0 w 196"/>
                <a:gd name="T11" fmla="*/ 33 h 65"/>
                <a:gd name="T12" fmla="*/ 32 w 196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65">
                  <a:moveTo>
                    <a:pt x="32" y="65"/>
                  </a:moveTo>
                  <a:cubicBezTo>
                    <a:pt x="163" y="65"/>
                    <a:pt x="163" y="65"/>
                    <a:pt x="163" y="65"/>
                  </a:cubicBezTo>
                  <a:cubicBezTo>
                    <a:pt x="181" y="65"/>
                    <a:pt x="196" y="51"/>
                    <a:pt x="196" y="33"/>
                  </a:cubicBezTo>
                  <a:cubicBezTo>
                    <a:pt x="196" y="15"/>
                    <a:pt x="181" y="0"/>
                    <a:pt x="16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1"/>
                    <a:pt x="14" y="65"/>
                    <a:pt x="32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510" y="974"/>
              <a:ext cx="714" cy="586"/>
            </a:xfrm>
            <a:custGeom>
              <a:avLst/>
              <a:gdLst>
                <a:gd name="T0" fmla="*/ 1759 w 2048"/>
                <a:gd name="T1" fmla="*/ 1465 h 1683"/>
                <a:gd name="T2" fmla="*/ 1668 w 2048"/>
                <a:gd name="T3" fmla="*/ 1234 h 1683"/>
                <a:gd name="T4" fmla="*/ 1518 w 2048"/>
                <a:gd name="T5" fmla="*/ 504 h 1683"/>
                <a:gd name="T6" fmla="*/ 1144 w 2048"/>
                <a:gd name="T7" fmla="*/ 207 h 1683"/>
                <a:gd name="T8" fmla="*/ 1057 w 2048"/>
                <a:gd name="T9" fmla="*/ 131 h 1683"/>
                <a:gd name="T10" fmla="*/ 1024 w 2048"/>
                <a:gd name="T11" fmla="*/ 0 h 1683"/>
                <a:gd name="T12" fmla="*/ 991 w 2048"/>
                <a:gd name="T13" fmla="*/ 131 h 1683"/>
                <a:gd name="T14" fmla="*/ 904 w 2048"/>
                <a:gd name="T15" fmla="*/ 207 h 1683"/>
                <a:gd name="T16" fmla="*/ 413 w 2048"/>
                <a:gd name="T17" fmla="*/ 504 h 1683"/>
                <a:gd name="T18" fmla="*/ 376 w 2048"/>
                <a:gd name="T19" fmla="*/ 800 h 1683"/>
                <a:gd name="T20" fmla="*/ 347 w 2048"/>
                <a:gd name="T21" fmla="*/ 893 h 1683"/>
                <a:gd name="T22" fmla="*/ 380 w 2048"/>
                <a:gd name="T23" fmla="*/ 1014 h 1683"/>
                <a:gd name="T24" fmla="*/ 347 w 2048"/>
                <a:gd name="T25" fmla="*/ 1135 h 1683"/>
                <a:gd name="T26" fmla="*/ 380 w 2048"/>
                <a:gd name="T27" fmla="*/ 1256 h 1683"/>
                <a:gd name="T28" fmla="*/ 347 w 2048"/>
                <a:gd name="T29" fmla="*/ 1377 h 1683"/>
                <a:gd name="T30" fmla="*/ 374 w 2048"/>
                <a:gd name="T31" fmla="*/ 1465 h 1683"/>
                <a:gd name="T32" fmla="*/ 0 w 2048"/>
                <a:gd name="T33" fmla="*/ 1498 h 1683"/>
                <a:gd name="T34" fmla="*/ 52 w 2048"/>
                <a:gd name="T35" fmla="*/ 1530 h 1683"/>
                <a:gd name="T36" fmla="*/ 185 w 2048"/>
                <a:gd name="T37" fmla="*/ 1683 h 1683"/>
                <a:gd name="T38" fmla="*/ 1978 w 2048"/>
                <a:gd name="T39" fmla="*/ 1596 h 1683"/>
                <a:gd name="T40" fmla="*/ 2015 w 2048"/>
                <a:gd name="T41" fmla="*/ 1530 h 1683"/>
                <a:gd name="T42" fmla="*/ 2015 w 2048"/>
                <a:gd name="T43" fmla="*/ 1465 h 1683"/>
                <a:gd name="T44" fmla="*/ 980 w 2048"/>
                <a:gd name="T45" fmla="*/ 196 h 1683"/>
                <a:gd name="T46" fmla="*/ 1078 w 2048"/>
                <a:gd name="T47" fmla="*/ 207 h 1683"/>
                <a:gd name="T48" fmla="*/ 970 w 2048"/>
                <a:gd name="T49" fmla="*/ 504 h 1683"/>
                <a:gd name="T50" fmla="*/ 328 w 2048"/>
                <a:gd name="T51" fmla="*/ 654 h 1683"/>
                <a:gd name="T52" fmla="*/ 1518 w 2048"/>
                <a:gd name="T53" fmla="*/ 570 h 1683"/>
                <a:gd name="T54" fmla="*/ 1603 w 2048"/>
                <a:gd name="T55" fmla="*/ 1263 h 1683"/>
                <a:gd name="T56" fmla="*/ 1720 w 2048"/>
                <a:gd name="T57" fmla="*/ 1381 h 1683"/>
                <a:gd name="T58" fmla="*/ 1528 w 2048"/>
                <a:gd name="T59" fmla="*/ 1465 h 1683"/>
                <a:gd name="T60" fmla="*/ 1496 w 2048"/>
                <a:gd name="T61" fmla="*/ 739 h 1683"/>
                <a:gd name="T62" fmla="*/ 328 w 2048"/>
                <a:gd name="T63" fmla="*/ 654 h 1683"/>
                <a:gd name="T64" fmla="*/ 413 w 2048"/>
                <a:gd name="T65" fmla="*/ 1377 h 1683"/>
                <a:gd name="T66" fmla="*/ 445 w 2048"/>
                <a:gd name="T67" fmla="*/ 1256 h 1683"/>
                <a:gd name="T68" fmla="*/ 413 w 2048"/>
                <a:gd name="T69" fmla="*/ 1135 h 1683"/>
                <a:gd name="T70" fmla="*/ 445 w 2048"/>
                <a:gd name="T71" fmla="*/ 1014 h 1683"/>
                <a:gd name="T72" fmla="*/ 413 w 2048"/>
                <a:gd name="T73" fmla="*/ 893 h 1683"/>
                <a:gd name="T74" fmla="*/ 442 w 2048"/>
                <a:gd name="T75" fmla="*/ 804 h 1683"/>
                <a:gd name="T76" fmla="*/ 1463 w 2048"/>
                <a:gd name="T77" fmla="*/ 981 h 1683"/>
                <a:gd name="T78" fmla="*/ 772 w 2048"/>
                <a:gd name="T79" fmla="*/ 1014 h 1683"/>
                <a:gd name="T80" fmla="*/ 1463 w 2048"/>
                <a:gd name="T81" fmla="*/ 1046 h 1683"/>
                <a:gd name="T82" fmla="*/ 543 w 2048"/>
                <a:gd name="T83" fmla="*/ 1223 h 1683"/>
                <a:gd name="T84" fmla="*/ 543 w 2048"/>
                <a:gd name="T85" fmla="*/ 1288 h 1683"/>
                <a:gd name="T86" fmla="*/ 1463 w 2048"/>
                <a:gd name="T87" fmla="*/ 1465 h 1683"/>
                <a:gd name="T88" fmla="*/ 425 w 2048"/>
                <a:gd name="T89" fmla="*/ 1422 h 1683"/>
                <a:gd name="T90" fmla="*/ 1863 w 2048"/>
                <a:gd name="T91" fmla="*/ 1618 h 1683"/>
                <a:gd name="T92" fmla="*/ 133 w 2048"/>
                <a:gd name="T93" fmla="*/ 1578 h 1683"/>
                <a:gd name="T94" fmla="*/ 1928 w 2048"/>
                <a:gd name="T95" fmla="*/ 1530 h 1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8" h="1683">
                  <a:moveTo>
                    <a:pt x="2015" y="1465"/>
                  </a:moveTo>
                  <a:cubicBezTo>
                    <a:pt x="1759" y="1465"/>
                    <a:pt x="1759" y="1465"/>
                    <a:pt x="1759" y="1465"/>
                  </a:cubicBezTo>
                  <a:cubicBezTo>
                    <a:pt x="1775" y="1441"/>
                    <a:pt x="1785" y="1412"/>
                    <a:pt x="1785" y="1381"/>
                  </a:cubicBezTo>
                  <a:cubicBezTo>
                    <a:pt x="1785" y="1309"/>
                    <a:pt x="1735" y="1249"/>
                    <a:pt x="1668" y="1234"/>
                  </a:cubicBezTo>
                  <a:cubicBezTo>
                    <a:pt x="1668" y="654"/>
                    <a:pt x="1668" y="654"/>
                    <a:pt x="1668" y="654"/>
                  </a:cubicBezTo>
                  <a:cubicBezTo>
                    <a:pt x="1668" y="572"/>
                    <a:pt x="1601" y="504"/>
                    <a:pt x="1518" y="504"/>
                  </a:cubicBezTo>
                  <a:cubicBezTo>
                    <a:pt x="1144" y="504"/>
                    <a:pt x="1144" y="504"/>
                    <a:pt x="1144" y="504"/>
                  </a:cubicBezTo>
                  <a:cubicBezTo>
                    <a:pt x="1144" y="207"/>
                    <a:pt x="1144" y="207"/>
                    <a:pt x="1144" y="207"/>
                  </a:cubicBezTo>
                  <a:cubicBezTo>
                    <a:pt x="1144" y="165"/>
                    <a:pt x="1110" y="131"/>
                    <a:pt x="1068" y="131"/>
                  </a:cubicBezTo>
                  <a:cubicBezTo>
                    <a:pt x="1057" y="131"/>
                    <a:pt x="1057" y="131"/>
                    <a:pt x="1057" y="131"/>
                  </a:cubicBezTo>
                  <a:cubicBezTo>
                    <a:pt x="1057" y="33"/>
                    <a:pt x="1057" y="33"/>
                    <a:pt x="1057" y="33"/>
                  </a:cubicBezTo>
                  <a:cubicBezTo>
                    <a:pt x="1057" y="15"/>
                    <a:pt x="1042" y="0"/>
                    <a:pt x="1024" y="0"/>
                  </a:cubicBezTo>
                  <a:cubicBezTo>
                    <a:pt x="1006" y="0"/>
                    <a:pt x="991" y="15"/>
                    <a:pt x="991" y="33"/>
                  </a:cubicBezTo>
                  <a:cubicBezTo>
                    <a:pt x="991" y="131"/>
                    <a:pt x="991" y="131"/>
                    <a:pt x="991" y="131"/>
                  </a:cubicBezTo>
                  <a:cubicBezTo>
                    <a:pt x="980" y="131"/>
                    <a:pt x="980" y="131"/>
                    <a:pt x="980" y="131"/>
                  </a:cubicBezTo>
                  <a:cubicBezTo>
                    <a:pt x="938" y="131"/>
                    <a:pt x="904" y="165"/>
                    <a:pt x="904" y="207"/>
                  </a:cubicBezTo>
                  <a:cubicBezTo>
                    <a:pt x="904" y="504"/>
                    <a:pt x="904" y="504"/>
                    <a:pt x="904" y="504"/>
                  </a:cubicBezTo>
                  <a:cubicBezTo>
                    <a:pt x="413" y="504"/>
                    <a:pt x="413" y="504"/>
                    <a:pt x="413" y="504"/>
                  </a:cubicBezTo>
                  <a:cubicBezTo>
                    <a:pt x="330" y="504"/>
                    <a:pt x="263" y="572"/>
                    <a:pt x="263" y="654"/>
                  </a:cubicBezTo>
                  <a:cubicBezTo>
                    <a:pt x="263" y="724"/>
                    <a:pt x="311" y="783"/>
                    <a:pt x="376" y="800"/>
                  </a:cubicBezTo>
                  <a:cubicBezTo>
                    <a:pt x="374" y="805"/>
                    <a:pt x="371" y="810"/>
                    <a:pt x="368" y="816"/>
                  </a:cubicBezTo>
                  <a:cubicBezTo>
                    <a:pt x="358" y="833"/>
                    <a:pt x="347" y="854"/>
                    <a:pt x="347" y="893"/>
                  </a:cubicBezTo>
                  <a:cubicBezTo>
                    <a:pt x="347" y="931"/>
                    <a:pt x="358" y="952"/>
                    <a:pt x="368" y="969"/>
                  </a:cubicBezTo>
                  <a:cubicBezTo>
                    <a:pt x="375" y="982"/>
                    <a:pt x="380" y="992"/>
                    <a:pt x="380" y="1014"/>
                  </a:cubicBezTo>
                  <a:cubicBezTo>
                    <a:pt x="380" y="1036"/>
                    <a:pt x="375" y="1045"/>
                    <a:pt x="368" y="1058"/>
                  </a:cubicBezTo>
                  <a:cubicBezTo>
                    <a:pt x="358" y="1075"/>
                    <a:pt x="347" y="1096"/>
                    <a:pt x="347" y="1135"/>
                  </a:cubicBezTo>
                  <a:cubicBezTo>
                    <a:pt x="347" y="1173"/>
                    <a:pt x="358" y="1194"/>
                    <a:pt x="368" y="1211"/>
                  </a:cubicBezTo>
                  <a:cubicBezTo>
                    <a:pt x="375" y="1225"/>
                    <a:pt x="380" y="1234"/>
                    <a:pt x="380" y="1256"/>
                  </a:cubicBezTo>
                  <a:cubicBezTo>
                    <a:pt x="380" y="1278"/>
                    <a:pt x="375" y="1287"/>
                    <a:pt x="368" y="1301"/>
                  </a:cubicBezTo>
                  <a:cubicBezTo>
                    <a:pt x="358" y="1317"/>
                    <a:pt x="347" y="1338"/>
                    <a:pt x="347" y="1377"/>
                  </a:cubicBezTo>
                  <a:cubicBezTo>
                    <a:pt x="347" y="1415"/>
                    <a:pt x="358" y="1436"/>
                    <a:pt x="368" y="1453"/>
                  </a:cubicBezTo>
                  <a:cubicBezTo>
                    <a:pt x="370" y="1457"/>
                    <a:pt x="372" y="1461"/>
                    <a:pt x="374" y="1465"/>
                  </a:cubicBezTo>
                  <a:cubicBezTo>
                    <a:pt x="33" y="1465"/>
                    <a:pt x="33" y="1465"/>
                    <a:pt x="33" y="1465"/>
                  </a:cubicBezTo>
                  <a:cubicBezTo>
                    <a:pt x="15" y="1465"/>
                    <a:pt x="0" y="1480"/>
                    <a:pt x="0" y="1498"/>
                  </a:cubicBezTo>
                  <a:cubicBezTo>
                    <a:pt x="0" y="1516"/>
                    <a:pt x="15" y="1530"/>
                    <a:pt x="33" y="1530"/>
                  </a:cubicBezTo>
                  <a:cubicBezTo>
                    <a:pt x="52" y="1530"/>
                    <a:pt x="52" y="1530"/>
                    <a:pt x="52" y="1530"/>
                  </a:cubicBezTo>
                  <a:cubicBezTo>
                    <a:pt x="70" y="1596"/>
                    <a:pt x="70" y="1596"/>
                    <a:pt x="70" y="1596"/>
                  </a:cubicBezTo>
                  <a:cubicBezTo>
                    <a:pt x="84" y="1645"/>
                    <a:pt x="135" y="1683"/>
                    <a:pt x="185" y="1683"/>
                  </a:cubicBezTo>
                  <a:cubicBezTo>
                    <a:pt x="1863" y="1683"/>
                    <a:pt x="1863" y="1683"/>
                    <a:pt x="1863" y="1683"/>
                  </a:cubicBezTo>
                  <a:cubicBezTo>
                    <a:pt x="1913" y="1683"/>
                    <a:pt x="1964" y="1645"/>
                    <a:pt x="1978" y="1596"/>
                  </a:cubicBezTo>
                  <a:cubicBezTo>
                    <a:pt x="1996" y="1530"/>
                    <a:pt x="1996" y="1530"/>
                    <a:pt x="1996" y="1530"/>
                  </a:cubicBezTo>
                  <a:cubicBezTo>
                    <a:pt x="2015" y="1530"/>
                    <a:pt x="2015" y="1530"/>
                    <a:pt x="2015" y="1530"/>
                  </a:cubicBezTo>
                  <a:cubicBezTo>
                    <a:pt x="2033" y="1530"/>
                    <a:pt x="2048" y="1516"/>
                    <a:pt x="2048" y="1498"/>
                  </a:cubicBezTo>
                  <a:cubicBezTo>
                    <a:pt x="2048" y="1480"/>
                    <a:pt x="2033" y="1465"/>
                    <a:pt x="2015" y="1465"/>
                  </a:cubicBezTo>
                  <a:close/>
                  <a:moveTo>
                    <a:pt x="970" y="207"/>
                  </a:moveTo>
                  <a:cubicBezTo>
                    <a:pt x="970" y="201"/>
                    <a:pt x="975" y="196"/>
                    <a:pt x="980" y="196"/>
                  </a:cubicBezTo>
                  <a:cubicBezTo>
                    <a:pt x="1068" y="196"/>
                    <a:pt x="1068" y="196"/>
                    <a:pt x="1068" y="196"/>
                  </a:cubicBezTo>
                  <a:cubicBezTo>
                    <a:pt x="1073" y="196"/>
                    <a:pt x="1078" y="201"/>
                    <a:pt x="1078" y="207"/>
                  </a:cubicBezTo>
                  <a:cubicBezTo>
                    <a:pt x="1078" y="504"/>
                    <a:pt x="1078" y="504"/>
                    <a:pt x="1078" y="504"/>
                  </a:cubicBezTo>
                  <a:cubicBezTo>
                    <a:pt x="970" y="504"/>
                    <a:pt x="970" y="504"/>
                    <a:pt x="970" y="504"/>
                  </a:cubicBezTo>
                  <a:lnTo>
                    <a:pt x="970" y="207"/>
                  </a:lnTo>
                  <a:close/>
                  <a:moveTo>
                    <a:pt x="328" y="654"/>
                  </a:moveTo>
                  <a:cubicBezTo>
                    <a:pt x="328" y="608"/>
                    <a:pt x="366" y="570"/>
                    <a:pt x="413" y="570"/>
                  </a:cubicBezTo>
                  <a:cubicBezTo>
                    <a:pt x="1518" y="570"/>
                    <a:pt x="1518" y="570"/>
                    <a:pt x="1518" y="570"/>
                  </a:cubicBezTo>
                  <a:cubicBezTo>
                    <a:pt x="1565" y="570"/>
                    <a:pt x="1603" y="608"/>
                    <a:pt x="1603" y="654"/>
                  </a:cubicBezTo>
                  <a:cubicBezTo>
                    <a:pt x="1603" y="1263"/>
                    <a:pt x="1603" y="1263"/>
                    <a:pt x="1603" y="1263"/>
                  </a:cubicBezTo>
                  <a:cubicBezTo>
                    <a:pt x="1603" y="1281"/>
                    <a:pt x="1617" y="1296"/>
                    <a:pt x="1635" y="1296"/>
                  </a:cubicBezTo>
                  <a:cubicBezTo>
                    <a:pt x="1682" y="1296"/>
                    <a:pt x="1720" y="1334"/>
                    <a:pt x="1720" y="1381"/>
                  </a:cubicBezTo>
                  <a:cubicBezTo>
                    <a:pt x="1720" y="1427"/>
                    <a:pt x="1682" y="1465"/>
                    <a:pt x="1635" y="1465"/>
                  </a:cubicBezTo>
                  <a:cubicBezTo>
                    <a:pt x="1528" y="1465"/>
                    <a:pt x="1528" y="1465"/>
                    <a:pt x="1528" y="1465"/>
                  </a:cubicBezTo>
                  <a:cubicBezTo>
                    <a:pt x="1528" y="771"/>
                    <a:pt x="1528" y="771"/>
                    <a:pt x="1528" y="771"/>
                  </a:cubicBezTo>
                  <a:cubicBezTo>
                    <a:pt x="1528" y="753"/>
                    <a:pt x="1514" y="739"/>
                    <a:pt x="1496" y="739"/>
                  </a:cubicBezTo>
                  <a:cubicBezTo>
                    <a:pt x="413" y="739"/>
                    <a:pt x="413" y="739"/>
                    <a:pt x="413" y="739"/>
                  </a:cubicBezTo>
                  <a:cubicBezTo>
                    <a:pt x="366" y="739"/>
                    <a:pt x="328" y="701"/>
                    <a:pt x="328" y="654"/>
                  </a:cubicBezTo>
                  <a:close/>
                  <a:moveTo>
                    <a:pt x="425" y="1422"/>
                  </a:moveTo>
                  <a:cubicBezTo>
                    <a:pt x="417" y="1408"/>
                    <a:pt x="413" y="1399"/>
                    <a:pt x="413" y="1377"/>
                  </a:cubicBezTo>
                  <a:cubicBezTo>
                    <a:pt x="413" y="1355"/>
                    <a:pt x="417" y="1346"/>
                    <a:pt x="425" y="1332"/>
                  </a:cubicBezTo>
                  <a:cubicBezTo>
                    <a:pt x="434" y="1315"/>
                    <a:pt x="445" y="1294"/>
                    <a:pt x="445" y="1256"/>
                  </a:cubicBezTo>
                  <a:cubicBezTo>
                    <a:pt x="445" y="1217"/>
                    <a:pt x="434" y="1196"/>
                    <a:pt x="425" y="1180"/>
                  </a:cubicBezTo>
                  <a:cubicBezTo>
                    <a:pt x="417" y="1166"/>
                    <a:pt x="413" y="1157"/>
                    <a:pt x="413" y="1135"/>
                  </a:cubicBezTo>
                  <a:cubicBezTo>
                    <a:pt x="413" y="1113"/>
                    <a:pt x="417" y="1104"/>
                    <a:pt x="425" y="1090"/>
                  </a:cubicBezTo>
                  <a:cubicBezTo>
                    <a:pt x="434" y="1073"/>
                    <a:pt x="445" y="1052"/>
                    <a:pt x="445" y="1014"/>
                  </a:cubicBezTo>
                  <a:cubicBezTo>
                    <a:pt x="445" y="975"/>
                    <a:pt x="434" y="954"/>
                    <a:pt x="425" y="937"/>
                  </a:cubicBezTo>
                  <a:cubicBezTo>
                    <a:pt x="417" y="924"/>
                    <a:pt x="413" y="914"/>
                    <a:pt x="413" y="893"/>
                  </a:cubicBezTo>
                  <a:cubicBezTo>
                    <a:pt x="413" y="871"/>
                    <a:pt x="417" y="861"/>
                    <a:pt x="425" y="848"/>
                  </a:cubicBezTo>
                  <a:cubicBezTo>
                    <a:pt x="431" y="836"/>
                    <a:pt x="438" y="823"/>
                    <a:pt x="442" y="804"/>
                  </a:cubicBezTo>
                  <a:cubicBezTo>
                    <a:pt x="1463" y="804"/>
                    <a:pt x="1463" y="804"/>
                    <a:pt x="1463" y="804"/>
                  </a:cubicBezTo>
                  <a:cubicBezTo>
                    <a:pt x="1463" y="981"/>
                    <a:pt x="1463" y="981"/>
                    <a:pt x="1463" y="981"/>
                  </a:cubicBezTo>
                  <a:cubicBezTo>
                    <a:pt x="805" y="981"/>
                    <a:pt x="805" y="981"/>
                    <a:pt x="805" y="981"/>
                  </a:cubicBezTo>
                  <a:cubicBezTo>
                    <a:pt x="787" y="981"/>
                    <a:pt x="772" y="996"/>
                    <a:pt x="772" y="1014"/>
                  </a:cubicBezTo>
                  <a:cubicBezTo>
                    <a:pt x="772" y="1032"/>
                    <a:pt x="787" y="1046"/>
                    <a:pt x="805" y="1046"/>
                  </a:cubicBezTo>
                  <a:cubicBezTo>
                    <a:pt x="1463" y="1046"/>
                    <a:pt x="1463" y="1046"/>
                    <a:pt x="1463" y="1046"/>
                  </a:cubicBezTo>
                  <a:cubicBezTo>
                    <a:pt x="1463" y="1223"/>
                    <a:pt x="1463" y="1223"/>
                    <a:pt x="1463" y="1223"/>
                  </a:cubicBezTo>
                  <a:cubicBezTo>
                    <a:pt x="543" y="1223"/>
                    <a:pt x="543" y="1223"/>
                    <a:pt x="543" y="1223"/>
                  </a:cubicBezTo>
                  <a:cubicBezTo>
                    <a:pt x="525" y="1223"/>
                    <a:pt x="511" y="1238"/>
                    <a:pt x="511" y="1256"/>
                  </a:cubicBezTo>
                  <a:cubicBezTo>
                    <a:pt x="511" y="1274"/>
                    <a:pt x="525" y="1288"/>
                    <a:pt x="543" y="1288"/>
                  </a:cubicBezTo>
                  <a:cubicBezTo>
                    <a:pt x="1463" y="1288"/>
                    <a:pt x="1463" y="1288"/>
                    <a:pt x="1463" y="1288"/>
                  </a:cubicBezTo>
                  <a:cubicBezTo>
                    <a:pt x="1463" y="1465"/>
                    <a:pt x="1463" y="1465"/>
                    <a:pt x="1463" y="1465"/>
                  </a:cubicBezTo>
                  <a:cubicBezTo>
                    <a:pt x="442" y="1465"/>
                    <a:pt x="442" y="1465"/>
                    <a:pt x="442" y="1465"/>
                  </a:cubicBezTo>
                  <a:cubicBezTo>
                    <a:pt x="438" y="1446"/>
                    <a:pt x="431" y="1433"/>
                    <a:pt x="425" y="1422"/>
                  </a:cubicBezTo>
                  <a:close/>
                  <a:moveTo>
                    <a:pt x="1915" y="1578"/>
                  </a:moveTo>
                  <a:cubicBezTo>
                    <a:pt x="1909" y="1599"/>
                    <a:pt x="1884" y="1618"/>
                    <a:pt x="1863" y="1618"/>
                  </a:cubicBezTo>
                  <a:cubicBezTo>
                    <a:pt x="185" y="1618"/>
                    <a:pt x="185" y="1618"/>
                    <a:pt x="185" y="1618"/>
                  </a:cubicBezTo>
                  <a:cubicBezTo>
                    <a:pt x="164" y="1618"/>
                    <a:pt x="139" y="1599"/>
                    <a:pt x="133" y="1578"/>
                  </a:cubicBezTo>
                  <a:cubicBezTo>
                    <a:pt x="120" y="1530"/>
                    <a:pt x="120" y="1530"/>
                    <a:pt x="120" y="1530"/>
                  </a:cubicBezTo>
                  <a:cubicBezTo>
                    <a:pt x="1928" y="1530"/>
                    <a:pt x="1928" y="1530"/>
                    <a:pt x="1928" y="1530"/>
                  </a:cubicBezTo>
                  <a:lnTo>
                    <a:pt x="1915" y="15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1" name="CaixaDeTexto 19"/>
          <p:cNvSpPr txBox="1"/>
          <p:nvPr/>
        </p:nvSpPr>
        <p:spPr>
          <a:xfrm>
            <a:off x="8409503" y="414277"/>
            <a:ext cx="262168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8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14 </a:t>
            </a:r>
            <a:r>
              <a:rPr lang="pt-BR" sz="4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anos</a:t>
            </a:r>
            <a:endParaRPr lang="pt-BR" sz="18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graphicFrame>
        <p:nvGraphicFramePr>
          <p:cNvPr id="24" name="Gráfico 23"/>
          <p:cNvGraphicFramePr/>
          <p:nvPr>
            <p:extLst>
              <p:ext uri="{D42A27DB-BD31-4B8C-83A1-F6EECF244321}">
                <p14:modId xmlns:p14="http://schemas.microsoft.com/office/powerpoint/2010/main" val="2917394481"/>
              </p:ext>
            </p:extLst>
          </p:nvPr>
        </p:nvGraphicFramePr>
        <p:xfrm>
          <a:off x="1202970" y="1330385"/>
          <a:ext cx="2642054" cy="24986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5" name="Gráfico 24"/>
          <p:cNvGraphicFramePr/>
          <p:nvPr>
            <p:extLst>
              <p:ext uri="{D42A27DB-BD31-4B8C-83A1-F6EECF244321}">
                <p14:modId xmlns:p14="http://schemas.microsoft.com/office/powerpoint/2010/main" val="1381527500"/>
              </p:ext>
            </p:extLst>
          </p:nvPr>
        </p:nvGraphicFramePr>
        <p:xfrm>
          <a:off x="4746270" y="1330385"/>
          <a:ext cx="2642054" cy="24986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Gráfico 25"/>
          <p:cNvGraphicFramePr/>
          <p:nvPr>
            <p:extLst>
              <p:ext uri="{D42A27DB-BD31-4B8C-83A1-F6EECF244321}">
                <p14:modId xmlns:p14="http://schemas.microsoft.com/office/powerpoint/2010/main" val="2706928637"/>
              </p:ext>
            </p:extLst>
          </p:nvPr>
        </p:nvGraphicFramePr>
        <p:xfrm>
          <a:off x="8302270" y="1330385"/>
          <a:ext cx="2642054" cy="24986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" name="Agrupar 1"/>
          <p:cNvGrpSpPr/>
          <p:nvPr/>
        </p:nvGrpSpPr>
        <p:grpSpPr>
          <a:xfrm>
            <a:off x="1523150" y="3310578"/>
            <a:ext cx="2006736" cy="461665"/>
            <a:chOff x="1523150" y="4078939"/>
            <a:chExt cx="2006736" cy="461665"/>
          </a:xfrm>
        </p:grpSpPr>
        <p:sp>
          <p:nvSpPr>
            <p:cNvPr id="27" name="CaixaDeTexto 19"/>
            <p:cNvSpPr txBox="1"/>
            <p:nvPr/>
          </p:nvSpPr>
          <p:spPr>
            <a:xfrm>
              <a:off x="1523150" y="4078939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400" dirty="0">
                  <a:solidFill>
                    <a:srgbClr val="ED7D31"/>
                  </a:solidFill>
                  <a:effectLst/>
                  <a:latin typeface="+mn-lt"/>
                </a:rPr>
                <a:t>ME</a:t>
              </a:r>
              <a:endParaRPr lang="pt-BR" sz="18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  <p:sp>
          <p:nvSpPr>
            <p:cNvPr id="28" name="CaixaDeTexto 19"/>
            <p:cNvSpPr txBox="1"/>
            <p:nvPr/>
          </p:nvSpPr>
          <p:spPr>
            <a:xfrm>
              <a:off x="2674294" y="4078939"/>
              <a:ext cx="8555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400" dirty="0">
                  <a:solidFill>
                    <a:srgbClr val="ED7D31"/>
                  </a:solidFill>
                  <a:effectLst/>
                  <a:latin typeface="+mn-lt"/>
                </a:rPr>
                <a:t>EPP</a:t>
              </a:r>
              <a:endParaRPr lang="pt-BR" sz="18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3" name="Agrupar 2"/>
          <p:cNvGrpSpPr/>
          <p:nvPr/>
        </p:nvGrpSpPr>
        <p:grpSpPr>
          <a:xfrm>
            <a:off x="4939748" y="3310578"/>
            <a:ext cx="2487418" cy="707886"/>
            <a:chOff x="4939748" y="4078939"/>
            <a:chExt cx="2487418" cy="707886"/>
          </a:xfrm>
        </p:grpSpPr>
        <p:sp>
          <p:nvSpPr>
            <p:cNvPr id="29" name="CaixaDeTexto 19"/>
            <p:cNvSpPr txBox="1"/>
            <p:nvPr/>
          </p:nvSpPr>
          <p:spPr>
            <a:xfrm>
              <a:off x="4939748" y="4078939"/>
              <a:ext cx="92323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cliente Sebrae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  <p:sp>
          <p:nvSpPr>
            <p:cNvPr id="30" name="CaixaDeTexto 19"/>
            <p:cNvSpPr txBox="1"/>
            <p:nvPr/>
          </p:nvSpPr>
          <p:spPr>
            <a:xfrm>
              <a:off x="5993177" y="4078939"/>
              <a:ext cx="14339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cliente Sebrae</a:t>
              </a:r>
            </a:p>
          </p:txBody>
        </p:sp>
      </p:grpSp>
      <p:grpSp>
        <p:nvGrpSpPr>
          <p:cNvPr id="4" name="Agrupar 3"/>
          <p:cNvGrpSpPr/>
          <p:nvPr/>
        </p:nvGrpSpPr>
        <p:grpSpPr>
          <a:xfrm>
            <a:off x="8407066" y="3310578"/>
            <a:ext cx="2408098" cy="707886"/>
            <a:chOff x="8534066" y="4078939"/>
            <a:chExt cx="2408098" cy="707886"/>
          </a:xfrm>
        </p:grpSpPr>
        <p:sp>
          <p:nvSpPr>
            <p:cNvPr id="31" name="CaixaDeTexto 19"/>
            <p:cNvSpPr txBox="1"/>
            <p:nvPr/>
          </p:nvSpPr>
          <p:spPr>
            <a:xfrm>
              <a:off x="8534066" y="4078939"/>
              <a:ext cx="11617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optante Simples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  <p:sp>
          <p:nvSpPr>
            <p:cNvPr id="32" name="CaixaDeTexto 19"/>
            <p:cNvSpPr txBox="1"/>
            <p:nvPr/>
          </p:nvSpPr>
          <p:spPr>
            <a:xfrm>
              <a:off x="9819872" y="4078939"/>
              <a:ext cx="112229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optante</a:t>
              </a:r>
            </a:p>
          </p:txBody>
        </p:sp>
      </p:grpSp>
      <p:grpSp>
        <p:nvGrpSpPr>
          <p:cNvPr id="33" name="+ informações"/>
          <p:cNvGrpSpPr/>
          <p:nvPr/>
        </p:nvGrpSpPr>
        <p:grpSpPr>
          <a:xfrm>
            <a:off x="10211744" y="5674629"/>
            <a:ext cx="1402473" cy="346249"/>
            <a:chOff x="7300120" y="5125288"/>
            <a:chExt cx="1748287" cy="431624"/>
          </a:xfrm>
        </p:grpSpPr>
        <p:sp>
          <p:nvSpPr>
            <p:cNvPr id="3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2600121"/>
              </p:ext>
            </p:extLst>
          </p:nvPr>
        </p:nvGraphicFramePr>
        <p:xfrm>
          <a:off x="1395134" y="4017268"/>
          <a:ext cx="9391584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3948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173948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173948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1173948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1173948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1173948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1173948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1173948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6.561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1.882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05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4.845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3.598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05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5.866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2.577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43" name="CaixaDeTexto 42"/>
          <p:cNvSpPr txBox="1"/>
          <p:nvPr/>
        </p:nvSpPr>
        <p:spPr>
          <a:xfrm>
            <a:off x="282603" y="405392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44" name="CaixaDeTexto 5"/>
          <p:cNvSpPr txBox="1"/>
          <p:nvPr/>
        </p:nvSpPr>
        <p:spPr>
          <a:xfrm>
            <a:off x="574675" y="4439665"/>
            <a:ext cx="503396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apesar de uma considerável diferença (33%) entre as idades médias das empresas, em função do porte, é bastante auspicioso as </a:t>
            </a:r>
            <a:r>
              <a:rPr lang="pt-BR" dirty="0" err="1"/>
              <a:t>MEs</a:t>
            </a:r>
            <a:r>
              <a:rPr lang="pt-BR" dirty="0"/>
              <a:t> terem um tempo médio de existência de quase 13 anos (12,7)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(p8)</a:t>
            </a:r>
          </a:p>
        </p:txBody>
      </p:sp>
      <p:sp>
        <p:nvSpPr>
          <p:cNvPr id="45" name="CaixaDeTexto 5"/>
          <p:cNvSpPr txBox="1"/>
          <p:nvPr/>
        </p:nvSpPr>
        <p:spPr>
          <a:xfrm>
            <a:off x="6203548" y="4439659"/>
            <a:ext cx="45573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Merece também destaque o fato de as empresas clientes do Sebrae terem </a:t>
            </a:r>
            <a:r>
              <a:rPr lang="pt-BR" dirty="0" smtClean="0"/>
              <a:t>15% </a:t>
            </a:r>
            <a:r>
              <a:rPr lang="pt-BR" dirty="0"/>
              <a:t>a mais de idade média do que as não clientes. 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  <a:ea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7405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</p:childTnLst>
        </p:cTn>
      </p:par>
    </p:tnLst>
    <p:bldLst>
      <p:bldP spid="8" grpId="0"/>
      <p:bldP spid="14" grpId="0"/>
      <p:bldP spid="21" grpId="0"/>
      <p:bldGraphic spid="24" grpId="0">
        <p:bldAsOne/>
      </p:bldGraphic>
      <p:bldGraphic spid="25" grpId="0">
        <p:bldAsOne/>
      </p:bldGraphic>
      <p:bldGraphic spid="26" grpId="0">
        <p:bldAsOne/>
      </p:bldGraphic>
      <p:bldP spid="43" grpId="0"/>
      <p:bldP spid="43" grpId="1"/>
      <p:bldP spid="44" grpId="0"/>
      <p:bldP spid="4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66076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tempo de existência da</a:t>
            </a:r>
          </a:p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P8  </a:t>
            </a:r>
            <a:r>
              <a:rPr lang="pt-BR" sz="1100" dirty="0">
                <a:solidFill>
                  <a:schemeClr val="bg1"/>
                </a:solidFill>
              </a:rPr>
              <a:t>A sua empresa existe há quanto tempo? (ESP-RU)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6465037"/>
              </p:ext>
            </p:extLst>
          </p:nvPr>
        </p:nvGraphicFramePr>
        <p:xfrm>
          <a:off x="751045" y="1825942"/>
          <a:ext cx="10243422" cy="9419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20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3615487341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9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0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1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2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3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7" name="Tabe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7240857"/>
              </p:ext>
            </p:extLst>
          </p:nvPr>
        </p:nvGraphicFramePr>
        <p:xfrm>
          <a:off x="11276142" y="1185291"/>
          <a:ext cx="762296" cy="47287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6055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aphicFrame>
        <p:nvGraphicFramePr>
          <p:cNvPr id="18" name="Tabel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7306728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9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20" name="CaixaDeTexto 19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21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22" name="Elipse 21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" name="CaixaDeTexto 22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24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" name="CaixaDeTexto 24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graphicFrame>
        <p:nvGraphicFramePr>
          <p:cNvPr id="26" name="Tabela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6830034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7" name="CaixaDeTexto 26"/>
          <p:cNvSpPr txBox="1"/>
          <p:nvPr/>
        </p:nvSpPr>
        <p:spPr>
          <a:xfrm>
            <a:off x="-247985" y="537528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29" name="Conector reto 28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0" name="CaixaDeTexto 29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6165273"/>
              </p:ext>
            </p:extLst>
          </p:nvPr>
        </p:nvGraphicFramePr>
        <p:xfrm>
          <a:off x="751042" y="25366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1.235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1.391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2.823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1.965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2" name="CaixaDeTexto 31"/>
          <p:cNvSpPr txBox="1"/>
          <p:nvPr/>
        </p:nvSpPr>
        <p:spPr>
          <a:xfrm>
            <a:off x="-266800" y="2526053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35" name="CaixaDeTexto 34"/>
          <p:cNvSpPr txBox="1"/>
          <p:nvPr/>
        </p:nvSpPr>
        <p:spPr>
          <a:xfrm>
            <a:off x="8012127" y="1088325"/>
            <a:ext cx="14729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tempo em </a:t>
            </a:r>
            <a:r>
              <a:rPr lang="pt-BR" sz="1600" b="1" i="1" dirty="0">
                <a:solidFill>
                  <a:srgbClr val="0070C0"/>
                </a:solidFill>
              </a:rPr>
              <a:t>anos</a:t>
            </a:r>
          </a:p>
        </p:txBody>
      </p:sp>
    </p:spTree>
    <p:extLst>
      <p:ext uri="{BB962C8B-B14F-4D97-AF65-F5344CB8AC3E}">
        <p14:creationId xmlns:p14="http://schemas.microsoft.com/office/powerpoint/2010/main" val="365982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Graphic spid="7" grpId="0">
        <p:bldAsOne/>
      </p:bldGraphic>
      <p:bldP spid="27" grpId="0"/>
      <p:bldP spid="27" grpId="1"/>
      <p:bldP spid="28" grpId="0"/>
      <p:bldP spid="30" grpId="0"/>
      <p:bldP spid="32" grpId="0"/>
      <p:bldP spid="32" grpId="1"/>
      <p:bldP spid="3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motivos para empreender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P9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 que levou o(a) Sr.(a) a se tornar um(a) empresário(a).  (EST-RM)</a:t>
            </a:r>
          </a:p>
        </p:txBody>
      </p:sp>
      <p:sp>
        <p:nvSpPr>
          <p:cNvPr id="8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8.565 </a:t>
            </a:r>
          </a:p>
        </p:txBody>
      </p:sp>
      <p:graphicFrame>
        <p:nvGraphicFramePr>
          <p:cNvPr id="10" name="Gráfico 9"/>
          <p:cNvGraphicFramePr/>
          <p:nvPr>
            <p:extLst>
              <p:ext uri="{D42A27DB-BD31-4B8C-83A1-F6EECF244321}">
                <p14:modId xmlns:p14="http://schemas.microsoft.com/office/powerpoint/2010/main" val="292452140"/>
              </p:ext>
            </p:extLst>
          </p:nvPr>
        </p:nvGraphicFramePr>
        <p:xfrm>
          <a:off x="4381500" y="1451067"/>
          <a:ext cx="2514600" cy="3825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CaixaDeTexto 5"/>
          <p:cNvSpPr txBox="1"/>
          <p:nvPr/>
        </p:nvSpPr>
        <p:spPr>
          <a:xfrm>
            <a:off x="7162800" y="1693056"/>
            <a:ext cx="45466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as motivações para empreender desses entrevistados se concentraram em aspectos positivos como ‘experiência &amp; conhecimento’, ‘vontade’ e ‘oportunidade de mercado’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(p9)</a:t>
            </a:r>
          </a:p>
        </p:txBody>
      </p:sp>
      <p:sp>
        <p:nvSpPr>
          <p:cNvPr id="11" name="CaixaDeTexto 5"/>
          <p:cNvSpPr txBox="1"/>
          <p:nvPr/>
        </p:nvSpPr>
        <p:spPr>
          <a:xfrm>
            <a:off x="7162800" y="3557239"/>
            <a:ext cx="45466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apenas 1 em cada 4 dessas motivações (23%) remetiam para o empreendedorismo de necessidade, </a:t>
            </a:r>
            <a:r>
              <a:rPr lang="pt-BR" dirty="0" smtClean="0"/>
              <a:t>as quais, ainda assim, se provaram como decisões acertadas, seja </a:t>
            </a:r>
            <a:r>
              <a:rPr lang="pt-BR" dirty="0"/>
              <a:t>pelo porte das empresas ou pela longevidade das </a:t>
            </a:r>
            <a:r>
              <a:rPr lang="pt-BR" dirty="0" smtClean="0"/>
              <a:t>mesmas</a:t>
            </a:r>
            <a:endParaRPr lang="en-US" dirty="0"/>
          </a:p>
        </p:txBody>
      </p:sp>
      <p:grpSp>
        <p:nvGrpSpPr>
          <p:cNvPr id="12" name="+ informações"/>
          <p:cNvGrpSpPr/>
          <p:nvPr/>
        </p:nvGrpSpPr>
        <p:grpSpPr>
          <a:xfrm>
            <a:off x="10249755" y="5721039"/>
            <a:ext cx="1402473" cy="346249"/>
            <a:chOff x="7300120" y="5125288"/>
            <a:chExt cx="1748287" cy="431624"/>
          </a:xfrm>
        </p:grpSpPr>
        <p:sp>
          <p:nvSpPr>
            <p:cNvPr id="1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7645260"/>
              </p:ext>
            </p:extLst>
          </p:nvPr>
        </p:nvGraphicFramePr>
        <p:xfrm>
          <a:off x="939800" y="1713681"/>
          <a:ext cx="3352799" cy="32999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52799">
                  <a:extLst>
                    <a:ext uri="{9D8B030D-6E8A-4147-A177-3AD203B41FA5}">
                      <a16:colId xmlns="" xmlns:a16="http://schemas.microsoft.com/office/drawing/2014/main" val="3047009264"/>
                    </a:ext>
                  </a:extLst>
                </a:gridCol>
              </a:tblGrid>
              <a:tr h="54861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conhecimento | </a:t>
                      </a:r>
                    </a:p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experiência na área em que atuo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16933582"/>
                  </a:ext>
                </a:extLst>
              </a:tr>
              <a:tr h="5502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vontade de abrir um negócio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48765642"/>
                  </a:ext>
                </a:extLst>
              </a:tr>
              <a:tr h="5502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oportunidade de mercado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49391818"/>
                  </a:ext>
                </a:extLst>
              </a:tr>
              <a:tr h="5502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necessidade de aumentar a renda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83430098"/>
                  </a:ext>
                </a:extLst>
              </a:tr>
              <a:tr h="5502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desemprego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75088475"/>
                  </a:ext>
                </a:extLst>
              </a:tr>
              <a:tr h="5502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motivos diversos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40330209"/>
                  </a:ext>
                </a:extLst>
              </a:tr>
            </a:tbl>
          </a:graphicData>
        </a:graphic>
      </p:graphicFrame>
      <p:grpSp>
        <p:nvGrpSpPr>
          <p:cNvPr id="31" name="Grupo 30"/>
          <p:cNvGrpSpPr/>
          <p:nvPr/>
        </p:nvGrpSpPr>
        <p:grpSpPr>
          <a:xfrm>
            <a:off x="5342229" y="3669957"/>
            <a:ext cx="1915341" cy="621958"/>
            <a:chOff x="5342229" y="3669957"/>
            <a:chExt cx="1915341" cy="621958"/>
          </a:xfrm>
        </p:grpSpPr>
        <p:cxnSp>
          <p:nvCxnSpPr>
            <p:cNvPr id="3" name="Conector reto 2"/>
            <p:cNvCxnSpPr/>
            <p:nvPr/>
          </p:nvCxnSpPr>
          <p:spPr>
            <a:xfrm>
              <a:off x="5659391" y="3669957"/>
              <a:ext cx="716695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ector reto 24"/>
            <p:cNvCxnSpPr/>
            <p:nvPr/>
          </p:nvCxnSpPr>
          <p:spPr>
            <a:xfrm flipV="1">
              <a:off x="5342229" y="4287795"/>
              <a:ext cx="1033857" cy="412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CaixaDeTexto 26"/>
            <p:cNvSpPr txBox="1"/>
            <p:nvPr/>
          </p:nvSpPr>
          <p:spPr>
            <a:xfrm>
              <a:off x="6322728" y="3700471"/>
              <a:ext cx="93484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3200" b="1" dirty="0">
                  <a:solidFill>
                    <a:srgbClr val="003399"/>
                  </a:solidFill>
                  <a:ea typeface="Adobe Fan Heiti Std B" panose="020B0700000000000000" pitchFamily="34" charset="-128"/>
                </a:rPr>
                <a:t>23%</a:t>
              </a:r>
            </a:p>
          </p:txBody>
        </p:sp>
      </p:grpSp>
      <p:sp>
        <p:nvSpPr>
          <p:cNvPr id="2" name="Retângulo 1"/>
          <p:cNvSpPr/>
          <p:nvPr/>
        </p:nvSpPr>
        <p:spPr>
          <a:xfrm>
            <a:off x="939800" y="3335628"/>
            <a:ext cx="6223000" cy="1159099"/>
          </a:xfrm>
          <a:prstGeom prst="rect">
            <a:avLst/>
          </a:prstGeom>
          <a:solidFill>
            <a:srgbClr val="3D6DCE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71876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4" grpId="0"/>
      <p:bldP spid="8" grpId="0"/>
      <p:bldP spid="8" grpId="1"/>
      <p:bldGraphic spid="10" grpId="0">
        <p:bldAsOne/>
      </p:bldGraphic>
      <p:bldP spid="7" grpId="0"/>
      <p:bldP spid="11" grpId="0"/>
      <p:bldP spid="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aixaDeTexto 19"/>
          <p:cNvSpPr txBox="1"/>
          <p:nvPr/>
        </p:nvSpPr>
        <p:spPr>
          <a:xfrm>
            <a:off x="1384393" y="304023"/>
            <a:ext cx="29439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36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Adobe Fan Heiti Std B" panose="020B0700000000000000" pitchFamily="34" charset="-128"/>
              </a:rPr>
              <a:t>entrevistas</a:t>
            </a:r>
          </a:p>
        </p:txBody>
      </p:sp>
      <p:sp>
        <p:nvSpPr>
          <p:cNvPr id="6" name="Pentágono 53"/>
          <p:cNvSpPr/>
          <p:nvPr/>
        </p:nvSpPr>
        <p:spPr>
          <a:xfrm rot="5400000">
            <a:off x="324456" y="-45428"/>
            <a:ext cx="1517777" cy="1097553"/>
          </a:xfrm>
          <a:prstGeom prst="homePlate">
            <a:avLst>
              <a:gd name="adj" fmla="val 17389"/>
            </a:avLst>
          </a:prstGeom>
          <a:solidFill>
            <a:srgbClr val="FFF9E7"/>
          </a:solidFill>
          <a:ln w="28575">
            <a:solidFill>
              <a:srgbClr val="C19F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719013" y="150107"/>
            <a:ext cx="782162" cy="800247"/>
            <a:chOff x="328" y="1912"/>
            <a:chExt cx="519" cy="531"/>
          </a:xfrm>
          <a:solidFill>
            <a:srgbClr val="002060"/>
          </a:solidFill>
        </p:grpSpPr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90" y="2209"/>
              <a:ext cx="98" cy="137"/>
            </a:xfrm>
            <a:custGeom>
              <a:avLst/>
              <a:gdLst>
                <a:gd name="T0" fmla="*/ 387 w 686"/>
                <a:gd name="T1" fmla="*/ 373 h 962"/>
                <a:gd name="T2" fmla="*/ 329 w 686"/>
                <a:gd name="T3" fmla="*/ 405 h 962"/>
                <a:gd name="T4" fmla="*/ 253 w 686"/>
                <a:gd name="T5" fmla="*/ 434 h 962"/>
                <a:gd name="T6" fmla="*/ 160 w 686"/>
                <a:gd name="T7" fmla="*/ 454 h 962"/>
                <a:gd name="T8" fmla="*/ 178 w 686"/>
                <a:gd name="T9" fmla="*/ 682 h 962"/>
                <a:gd name="T10" fmla="*/ 199 w 686"/>
                <a:gd name="T11" fmla="*/ 735 h 962"/>
                <a:gd name="T12" fmla="*/ 237 w 686"/>
                <a:gd name="T13" fmla="*/ 776 h 962"/>
                <a:gd name="T14" fmla="*/ 288 w 686"/>
                <a:gd name="T15" fmla="*/ 804 h 962"/>
                <a:gd name="T16" fmla="*/ 343 w 686"/>
                <a:gd name="T17" fmla="*/ 813 h 962"/>
                <a:gd name="T18" fmla="*/ 399 w 686"/>
                <a:gd name="T19" fmla="*/ 804 h 962"/>
                <a:gd name="T20" fmla="*/ 450 w 686"/>
                <a:gd name="T21" fmla="*/ 776 h 962"/>
                <a:gd name="T22" fmla="*/ 487 w 686"/>
                <a:gd name="T23" fmla="*/ 735 h 962"/>
                <a:gd name="T24" fmla="*/ 510 w 686"/>
                <a:gd name="T25" fmla="*/ 682 h 962"/>
                <a:gd name="T26" fmla="*/ 530 w 686"/>
                <a:gd name="T27" fmla="*/ 406 h 962"/>
                <a:gd name="T28" fmla="*/ 464 w 686"/>
                <a:gd name="T29" fmla="*/ 384 h 962"/>
                <a:gd name="T30" fmla="*/ 411 w 686"/>
                <a:gd name="T31" fmla="*/ 356 h 962"/>
                <a:gd name="T32" fmla="*/ 500 w 686"/>
                <a:gd name="T33" fmla="*/ 237 h 962"/>
                <a:gd name="T34" fmla="*/ 507 w 686"/>
                <a:gd name="T35" fmla="*/ 241 h 962"/>
                <a:gd name="T36" fmla="*/ 524 w 686"/>
                <a:gd name="T37" fmla="*/ 249 h 962"/>
                <a:gd name="T38" fmla="*/ 536 w 686"/>
                <a:gd name="T39" fmla="*/ 232 h 962"/>
                <a:gd name="T40" fmla="*/ 516 w 686"/>
                <a:gd name="T41" fmla="*/ 193 h 962"/>
                <a:gd name="T42" fmla="*/ 235 w 686"/>
                <a:gd name="T43" fmla="*/ 151 h 962"/>
                <a:gd name="T44" fmla="*/ 195 w 686"/>
                <a:gd name="T45" fmla="*/ 168 h 962"/>
                <a:gd name="T46" fmla="*/ 163 w 686"/>
                <a:gd name="T47" fmla="*/ 202 h 962"/>
                <a:gd name="T48" fmla="*/ 149 w 686"/>
                <a:gd name="T49" fmla="*/ 243 h 962"/>
                <a:gd name="T50" fmla="*/ 151 w 686"/>
                <a:gd name="T51" fmla="*/ 305 h 962"/>
                <a:gd name="T52" fmla="*/ 225 w 686"/>
                <a:gd name="T53" fmla="*/ 287 h 962"/>
                <a:gd name="T54" fmla="*/ 280 w 686"/>
                <a:gd name="T55" fmla="*/ 264 h 962"/>
                <a:gd name="T56" fmla="*/ 318 w 686"/>
                <a:gd name="T57" fmla="*/ 239 h 962"/>
                <a:gd name="T58" fmla="*/ 342 w 686"/>
                <a:gd name="T59" fmla="*/ 218 h 962"/>
                <a:gd name="T60" fmla="*/ 354 w 686"/>
                <a:gd name="T61" fmla="*/ 204 h 962"/>
                <a:gd name="T62" fmla="*/ 259 w 686"/>
                <a:gd name="T63" fmla="*/ 149 h 962"/>
                <a:gd name="T64" fmla="*/ 429 w 686"/>
                <a:gd name="T65" fmla="*/ 0 h 962"/>
                <a:gd name="T66" fmla="*/ 498 w 686"/>
                <a:gd name="T67" fmla="*/ 10 h 962"/>
                <a:gd name="T68" fmla="*/ 563 w 686"/>
                <a:gd name="T69" fmla="*/ 38 h 962"/>
                <a:gd name="T70" fmla="*/ 617 w 686"/>
                <a:gd name="T71" fmla="*/ 82 h 962"/>
                <a:gd name="T72" fmla="*/ 658 w 686"/>
                <a:gd name="T73" fmla="*/ 140 h 962"/>
                <a:gd name="T74" fmla="*/ 682 w 686"/>
                <a:gd name="T75" fmla="*/ 206 h 962"/>
                <a:gd name="T76" fmla="*/ 686 w 686"/>
                <a:gd name="T77" fmla="*/ 276 h 962"/>
                <a:gd name="T78" fmla="*/ 662 w 686"/>
                <a:gd name="T79" fmla="*/ 664 h 962"/>
                <a:gd name="T80" fmla="*/ 646 w 686"/>
                <a:gd name="T81" fmla="*/ 742 h 962"/>
                <a:gd name="T82" fmla="*/ 612 w 686"/>
                <a:gd name="T83" fmla="*/ 813 h 962"/>
                <a:gd name="T84" fmla="*/ 561 w 686"/>
                <a:gd name="T85" fmla="*/ 874 h 962"/>
                <a:gd name="T86" fmla="*/ 497 w 686"/>
                <a:gd name="T87" fmla="*/ 922 h 962"/>
                <a:gd name="T88" fmla="*/ 422 w 686"/>
                <a:gd name="T89" fmla="*/ 952 h 962"/>
                <a:gd name="T90" fmla="*/ 343 w 686"/>
                <a:gd name="T91" fmla="*/ 962 h 962"/>
                <a:gd name="T92" fmla="*/ 264 w 686"/>
                <a:gd name="T93" fmla="*/ 952 h 962"/>
                <a:gd name="T94" fmla="*/ 190 w 686"/>
                <a:gd name="T95" fmla="*/ 922 h 962"/>
                <a:gd name="T96" fmla="*/ 125 w 686"/>
                <a:gd name="T97" fmla="*/ 874 h 962"/>
                <a:gd name="T98" fmla="*/ 74 w 686"/>
                <a:gd name="T99" fmla="*/ 813 h 962"/>
                <a:gd name="T100" fmla="*/ 41 w 686"/>
                <a:gd name="T101" fmla="*/ 742 h 962"/>
                <a:gd name="T102" fmla="*/ 26 w 686"/>
                <a:gd name="T103" fmla="*/ 664 h 962"/>
                <a:gd name="T104" fmla="*/ 8 w 686"/>
                <a:gd name="T105" fmla="*/ 392 h 962"/>
                <a:gd name="T106" fmla="*/ 0 w 686"/>
                <a:gd name="T107" fmla="*/ 241 h 962"/>
                <a:gd name="T108" fmla="*/ 15 w 686"/>
                <a:gd name="T109" fmla="*/ 172 h 962"/>
                <a:gd name="T110" fmla="*/ 47 w 686"/>
                <a:gd name="T111" fmla="*/ 109 h 962"/>
                <a:gd name="T112" fmla="*/ 96 w 686"/>
                <a:gd name="T113" fmla="*/ 58 h 962"/>
                <a:gd name="T114" fmla="*/ 155 w 686"/>
                <a:gd name="T115" fmla="*/ 22 h 962"/>
                <a:gd name="T116" fmla="*/ 223 w 686"/>
                <a:gd name="T117" fmla="*/ 2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6" h="962">
                  <a:moveTo>
                    <a:pt x="411" y="356"/>
                  </a:moveTo>
                  <a:lnTo>
                    <a:pt x="387" y="373"/>
                  </a:lnTo>
                  <a:lnTo>
                    <a:pt x="360" y="389"/>
                  </a:lnTo>
                  <a:lnTo>
                    <a:pt x="329" y="405"/>
                  </a:lnTo>
                  <a:lnTo>
                    <a:pt x="294" y="420"/>
                  </a:lnTo>
                  <a:lnTo>
                    <a:pt x="253" y="434"/>
                  </a:lnTo>
                  <a:lnTo>
                    <a:pt x="209" y="445"/>
                  </a:lnTo>
                  <a:lnTo>
                    <a:pt x="160" y="454"/>
                  </a:lnTo>
                  <a:lnTo>
                    <a:pt x="173" y="653"/>
                  </a:lnTo>
                  <a:lnTo>
                    <a:pt x="178" y="682"/>
                  </a:lnTo>
                  <a:lnTo>
                    <a:pt x="186" y="709"/>
                  </a:lnTo>
                  <a:lnTo>
                    <a:pt x="199" y="735"/>
                  </a:lnTo>
                  <a:lnTo>
                    <a:pt x="216" y="757"/>
                  </a:lnTo>
                  <a:lnTo>
                    <a:pt x="237" y="776"/>
                  </a:lnTo>
                  <a:lnTo>
                    <a:pt x="261" y="792"/>
                  </a:lnTo>
                  <a:lnTo>
                    <a:pt x="288" y="804"/>
                  </a:lnTo>
                  <a:lnTo>
                    <a:pt x="315" y="811"/>
                  </a:lnTo>
                  <a:lnTo>
                    <a:pt x="343" y="813"/>
                  </a:lnTo>
                  <a:lnTo>
                    <a:pt x="371" y="811"/>
                  </a:lnTo>
                  <a:lnTo>
                    <a:pt x="399" y="804"/>
                  </a:lnTo>
                  <a:lnTo>
                    <a:pt x="425" y="792"/>
                  </a:lnTo>
                  <a:lnTo>
                    <a:pt x="450" y="776"/>
                  </a:lnTo>
                  <a:lnTo>
                    <a:pt x="470" y="757"/>
                  </a:lnTo>
                  <a:lnTo>
                    <a:pt x="487" y="735"/>
                  </a:lnTo>
                  <a:lnTo>
                    <a:pt x="501" y="709"/>
                  </a:lnTo>
                  <a:lnTo>
                    <a:pt x="510" y="682"/>
                  </a:lnTo>
                  <a:lnTo>
                    <a:pt x="514" y="653"/>
                  </a:lnTo>
                  <a:lnTo>
                    <a:pt x="530" y="406"/>
                  </a:lnTo>
                  <a:lnTo>
                    <a:pt x="494" y="394"/>
                  </a:lnTo>
                  <a:lnTo>
                    <a:pt x="464" y="384"/>
                  </a:lnTo>
                  <a:lnTo>
                    <a:pt x="440" y="373"/>
                  </a:lnTo>
                  <a:lnTo>
                    <a:pt x="411" y="356"/>
                  </a:lnTo>
                  <a:close/>
                  <a:moveTo>
                    <a:pt x="516" y="193"/>
                  </a:moveTo>
                  <a:lnTo>
                    <a:pt x="500" y="237"/>
                  </a:lnTo>
                  <a:lnTo>
                    <a:pt x="503" y="239"/>
                  </a:lnTo>
                  <a:lnTo>
                    <a:pt x="507" y="241"/>
                  </a:lnTo>
                  <a:lnTo>
                    <a:pt x="514" y="245"/>
                  </a:lnTo>
                  <a:lnTo>
                    <a:pt x="524" y="249"/>
                  </a:lnTo>
                  <a:lnTo>
                    <a:pt x="539" y="254"/>
                  </a:lnTo>
                  <a:lnTo>
                    <a:pt x="536" y="232"/>
                  </a:lnTo>
                  <a:lnTo>
                    <a:pt x="528" y="211"/>
                  </a:lnTo>
                  <a:lnTo>
                    <a:pt x="516" y="193"/>
                  </a:lnTo>
                  <a:close/>
                  <a:moveTo>
                    <a:pt x="259" y="149"/>
                  </a:moveTo>
                  <a:lnTo>
                    <a:pt x="235" y="151"/>
                  </a:lnTo>
                  <a:lnTo>
                    <a:pt x="214" y="158"/>
                  </a:lnTo>
                  <a:lnTo>
                    <a:pt x="195" y="168"/>
                  </a:lnTo>
                  <a:lnTo>
                    <a:pt x="178" y="184"/>
                  </a:lnTo>
                  <a:lnTo>
                    <a:pt x="163" y="202"/>
                  </a:lnTo>
                  <a:lnTo>
                    <a:pt x="154" y="222"/>
                  </a:lnTo>
                  <a:lnTo>
                    <a:pt x="149" y="243"/>
                  </a:lnTo>
                  <a:lnTo>
                    <a:pt x="147" y="267"/>
                  </a:lnTo>
                  <a:lnTo>
                    <a:pt x="151" y="305"/>
                  </a:lnTo>
                  <a:lnTo>
                    <a:pt x="190" y="298"/>
                  </a:lnTo>
                  <a:lnTo>
                    <a:pt x="225" y="287"/>
                  </a:lnTo>
                  <a:lnTo>
                    <a:pt x="254" y="276"/>
                  </a:lnTo>
                  <a:lnTo>
                    <a:pt x="280" y="264"/>
                  </a:lnTo>
                  <a:lnTo>
                    <a:pt x="302" y="251"/>
                  </a:lnTo>
                  <a:lnTo>
                    <a:pt x="318" y="239"/>
                  </a:lnTo>
                  <a:lnTo>
                    <a:pt x="332" y="228"/>
                  </a:lnTo>
                  <a:lnTo>
                    <a:pt x="342" y="218"/>
                  </a:lnTo>
                  <a:lnTo>
                    <a:pt x="350" y="210"/>
                  </a:lnTo>
                  <a:lnTo>
                    <a:pt x="354" y="204"/>
                  </a:lnTo>
                  <a:lnTo>
                    <a:pt x="375" y="149"/>
                  </a:lnTo>
                  <a:lnTo>
                    <a:pt x="259" y="149"/>
                  </a:lnTo>
                  <a:close/>
                  <a:moveTo>
                    <a:pt x="259" y="0"/>
                  </a:moveTo>
                  <a:lnTo>
                    <a:pt x="429" y="0"/>
                  </a:lnTo>
                  <a:lnTo>
                    <a:pt x="464" y="2"/>
                  </a:lnTo>
                  <a:lnTo>
                    <a:pt x="498" y="10"/>
                  </a:lnTo>
                  <a:lnTo>
                    <a:pt x="531" y="22"/>
                  </a:lnTo>
                  <a:lnTo>
                    <a:pt x="563" y="38"/>
                  </a:lnTo>
                  <a:lnTo>
                    <a:pt x="591" y="58"/>
                  </a:lnTo>
                  <a:lnTo>
                    <a:pt x="617" y="82"/>
                  </a:lnTo>
                  <a:lnTo>
                    <a:pt x="639" y="109"/>
                  </a:lnTo>
                  <a:lnTo>
                    <a:pt x="658" y="140"/>
                  </a:lnTo>
                  <a:lnTo>
                    <a:pt x="672" y="172"/>
                  </a:lnTo>
                  <a:lnTo>
                    <a:pt x="682" y="206"/>
                  </a:lnTo>
                  <a:lnTo>
                    <a:pt x="686" y="241"/>
                  </a:lnTo>
                  <a:lnTo>
                    <a:pt x="686" y="276"/>
                  </a:lnTo>
                  <a:lnTo>
                    <a:pt x="682" y="354"/>
                  </a:lnTo>
                  <a:lnTo>
                    <a:pt x="662" y="664"/>
                  </a:lnTo>
                  <a:lnTo>
                    <a:pt x="656" y="703"/>
                  </a:lnTo>
                  <a:lnTo>
                    <a:pt x="646" y="742"/>
                  </a:lnTo>
                  <a:lnTo>
                    <a:pt x="631" y="780"/>
                  </a:lnTo>
                  <a:lnTo>
                    <a:pt x="612" y="813"/>
                  </a:lnTo>
                  <a:lnTo>
                    <a:pt x="590" y="846"/>
                  </a:lnTo>
                  <a:lnTo>
                    <a:pt x="561" y="874"/>
                  </a:lnTo>
                  <a:lnTo>
                    <a:pt x="531" y="900"/>
                  </a:lnTo>
                  <a:lnTo>
                    <a:pt x="497" y="922"/>
                  </a:lnTo>
                  <a:lnTo>
                    <a:pt x="460" y="940"/>
                  </a:lnTo>
                  <a:lnTo>
                    <a:pt x="422" y="952"/>
                  </a:lnTo>
                  <a:lnTo>
                    <a:pt x="383" y="959"/>
                  </a:lnTo>
                  <a:lnTo>
                    <a:pt x="343" y="962"/>
                  </a:lnTo>
                  <a:lnTo>
                    <a:pt x="304" y="959"/>
                  </a:lnTo>
                  <a:lnTo>
                    <a:pt x="264" y="952"/>
                  </a:lnTo>
                  <a:lnTo>
                    <a:pt x="226" y="940"/>
                  </a:lnTo>
                  <a:lnTo>
                    <a:pt x="190" y="922"/>
                  </a:lnTo>
                  <a:lnTo>
                    <a:pt x="155" y="900"/>
                  </a:lnTo>
                  <a:lnTo>
                    <a:pt x="125" y="874"/>
                  </a:lnTo>
                  <a:lnTo>
                    <a:pt x="98" y="846"/>
                  </a:lnTo>
                  <a:lnTo>
                    <a:pt x="74" y="813"/>
                  </a:lnTo>
                  <a:lnTo>
                    <a:pt x="55" y="780"/>
                  </a:lnTo>
                  <a:lnTo>
                    <a:pt x="41" y="742"/>
                  </a:lnTo>
                  <a:lnTo>
                    <a:pt x="30" y="703"/>
                  </a:lnTo>
                  <a:lnTo>
                    <a:pt x="26" y="664"/>
                  </a:lnTo>
                  <a:lnTo>
                    <a:pt x="8" y="392"/>
                  </a:lnTo>
                  <a:lnTo>
                    <a:pt x="8" y="392"/>
                  </a:lnTo>
                  <a:lnTo>
                    <a:pt x="0" y="276"/>
                  </a:lnTo>
                  <a:lnTo>
                    <a:pt x="0" y="241"/>
                  </a:lnTo>
                  <a:lnTo>
                    <a:pt x="6" y="206"/>
                  </a:lnTo>
                  <a:lnTo>
                    <a:pt x="15" y="172"/>
                  </a:lnTo>
                  <a:lnTo>
                    <a:pt x="29" y="140"/>
                  </a:lnTo>
                  <a:lnTo>
                    <a:pt x="47" y="109"/>
                  </a:lnTo>
                  <a:lnTo>
                    <a:pt x="70" y="82"/>
                  </a:lnTo>
                  <a:lnTo>
                    <a:pt x="96" y="58"/>
                  </a:lnTo>
                  <a:lnTo>
                    <a:pt x="124" y="38"/>
                  </a:lnTo>
                  <a:lnTo>
                    <a:pt x="155" y="22"/>
                  </a:lnTo>
                  <a:lnTo>
                    <a:pt x="189" y="10"/>
                  </a:lnTo>
                  <a:lnTo>
                    <a:pt x="223" y="2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328" y="2352"/>
              <a:ext cx="222" cy="91"/>
            </a:xfrm>
            <a:custGeom>
              <a:avLst/>
              <a:gdLst>
                <a:gd name="T0" fmla="*/ 468 w 1552"/>
                <a:gd name="T1" fmla="*/ 150 h 635"/>
                <a:gd name="T2" fmla="*/ 394 w 1552"/>
                <a:gd name="T3" fmla="*/ 164 h 635"/>
                <a:gd name="T4" fmla="*/ 315 w 1552"/>
                <a:gd name="T5" fmla="*/ 204 h 635"/>
                <a:gd name="T6" fmla="*/ 250 w 1552"/>
                <a:gd name="T7" fmla="*/ 261 h 635"/>
                <a:gd name="T8" fmla="*/ 201 w 1552"/>
                <a:gd name="T9" fmla="*/ 334 h 635"/>
                <a:gd name="T10" fmla="*/ 174 w 1552"/>
                <a:gd name="T11" fmla="*/ 419 h 635"/>
                <a:gd name="T12" fmla="*/ 1388 w 1552"/>
                <a:gd name="T13" fmla="*/ 487 h 635"/>
                <a:gd name="T14" fmla="*/ 1366 w 1552"/>
                <a:gd name="T15" fmla="*/ 375 h 635"/>
                <a:gd name="T16" fmla="*/ 1328 w 1552"/>
                <a:gd name="T17" fmla="*/ 296 h 635"/>
                <a:gd name="T18" fmla="*/ 1270 w 1552"/>
                <a:gd name="T19" fmla="*/ 231 h 635"/>
                <a:gd name="T20" fmla="*/ 1197 w 1552"/>
                <a:gd name="T21" fmla="*/ 181 h 635"/>
                <a:gd name="T22" fmla="*/ 1114 w 1552"/>
                <a:gd name="T23" fmla="*/ 153 h 635"/>
                <a:gd name="T24" fmla="*/ 1052 w 1552"/>
                <a:gd name="T25" fmla="*/ 147 h 635"/>
                <a:gd name="T26" fmla="*/ 828 w 1552"/>
                <a:gd name="T27" fmla="*/ 318 h 635"/>
                <a:gd name="T28" fmla="*/ 794 w 1552"/>
                <a:gd name="T29" fmla="*/ 338 h 635"/>
                <a:gd name="T30" fmla="*/ 756 w 1552"/>
                <a:gd name="T31" fmla="*/ 338 h 635"/>
                <a:gd name="T32" fmla="*/ 723 w 1552"/>
                <a:gd name="T33" fmla="*/ 318 h 635"/>
                <a:gd name="T34" fmla="*/ 498 w 1552"/>
                <a:gd name="T35" fmla="*/ 147 h 635"/>
                <a:gd name="T36" fmla="*/ 583 w 1552"/>
                <a:gd name="T37" fmla="*/ 0 h 635"/>
                <a:gd name="T38" fmla="*/ 620 w 1552"/>
                <a:gd name="T39" fmla="*/ 10 h 635"/>
                <a:gd name="T40" fmla="*/ 775 w 1552"/>
                <a:gd name="T41" fmla="*/ 161 h 635"/>
                <a:gd name="T42" fmla="*/ 930 w 1552"/>
                <a:gd name="T43" fmla="*/ 10 h 635"/>
                <a:gd name="T44" fmla="*/ 968 w 1552"/>
                <a:gd name="T45" fmla="*/ 0 h 635"/>
                <a:gd name="T46" fmla="*/ 1097 w 1552"/>
                <a:gd name="T47" fmla="*/ 2 h 635"/>
                <a:gd name="T48" fmla="*/ 1193 w 1552"/>
                <a:gd name="T49" fmla="*/ 21 h 635"/>
                <a:gd name="T50" fmla="*/ 1288 w 1552"/>
                <a:gd name="T51" fmla="*/ 63 h 635"/>
                <a:gd name="T52" fmla="*/ 1372 w 1552"/>
                <a:gd name="T53" fmla="*/ 124 h 635"/>
                <a:gd name="T54" fmla="*/ 1440 w 1552"/>
                <a:gd name="T55" fmla="*/ 200 h 635"/>
                <a:gd name="T56" fmla="*/ 1492 w 1552"/>
                <a:gd name="T57" fmla="*/ 291 h 635"/>
                <a:gd name="T58" fmla="*/ 1522 w 1552"/>
                <a:gd name="T59" fmla="*/ 392 h 635"/>
                <a:gd name="T60" fmla="*/ 1552 w 1552"/>
                <a:gd name="T61" fmla="*/ 564 h 635"/>
                <a:gd name="T62" fmla="*/ 1543 w 1552"/>
                <a:gd name="T63" fmla="*/ 594 h 635"/>
                <a:gd name="T64" fmla="*/ 1522 w 1552"/>
                <a:gd name="T65" fmla="*/ 619 h 635"/>
                <a:gd name="T66" fmla="*/ 1493 w 1552"/>
                <a:gd name="T67" fmla="*/ 633 h 635"/>
                <a:gd name="T68" fmla="*/ 73 w 1552"/>
                <a:gd name="T69" fmla="*/ 635 h 635"/>
                <a:gd name="T70" fmla="*/ 42 w 1552"/>
                <a:gd name="T71" fmla="*/ 628 h 635"/>
                <a:gd name="T72" fmla="*/ 17 w 1552"/>
                <a:gd name="T73" fmla="*/ 608 h 635"/>
                <a:gd name="T74" fmla="*/ 2 w 1552"/>
                <a:gd name="T75" fmla="*/ 580 h 635"/>
                <a:gd name="T76" fmla="*/ 1 w 1552"/>
                <a:gd name="T77" fmla="*/ 548 h 635"/>
                <a:gd name="T78" fmla="*/ 42 w 1552"/>
                <a:gd name="T79" fmla="*/ 340 h 635"/>
                <a:gd name="T80" fmla="*/ 82 w 1552"/>
                <a:gd name="T81" fmla="*/ 244 h 635"/>
                <a:gd name="T82" fmla="*/ 143 w 1552"/>
                <a:gd name="T83" fmla="*/ 160 h 635"/>
                <a:gd name="T84" fmla="*/ 219 w 1552"/>
                <a:gd name="T85" fmla="*/ 91 h 635"/>
                <a:gd name="T86" fmla="*/ 309 w 1552"/>
                <a:gd name="T87" fmla="*/ 39 h 635"/>
                <a:gd name="T88" fmla="*/ 410 w 1552"/>
                <a:gd name="T89" fmla="*/ 8 h 635"/>
                <a:gd name="T90" fmla="*/ 498 w 1552"/>
                <a:gd name="T91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2" h="635">
                  <a:moveTo>
                    <a:pt x="498" y="147"/>
                  </a:moveTo>
                  <a:lnTo>
                    <a:pt x="468" y="150"/>
                  </a:lnTo>
                  <a:lnTo>
                    <a:pt x="438" y="153"/>
                  </a:lnTo>
                  <a:lnTo>
                    <a:pt x="394" y="164"/>
                  </a:lnTo>
                  <a:lnTo>
                    <a:pt x="353" y="181"/>
                  </a:lnTo>
                  <a:lnTo>
                    <a:pt x="315" y="204"/>
                  </a:lnTo>
                  <a:lnTo>
                    <a:pt x="281" y="231"/>
                  </a:lnTo>
                  <a:lnTo>
                    <a:pt x="250" y="261"/>
                  </a:lnTo>
                  <a:lnTo>
                    <a:pt x="224" y="296"/>
                  </a:lnTo>
                  <a:lnTo>
                    <a:pt x="201" y="334"/>
                  </a:lnTo>
                  <a:lnTo>
                    <a:pt x="186" y="375"/>
                  </a:lnTo>
                  <a:lnTo>
                    <a:pt x="174" y="419"/>
                  </a:lnTo>
                  <a:lnTo>
                    <a:pt x="162" y="487"/>
                  </a:lnTo>
                  <a:lnTo>
                    <a:pt x="1388" y="487"/>
                  </a:lnTo>
                  <a:lnTo>
                    <a:pt x="1376" y="419"/>
                  </a:lnTo>
                  <a:lnTo>
                    <a:pt x="1366" y="375"/>
                  </a:lnTo>
                  <a:lnTo>
                    <a:pt x="1349" y="334"/>
                  </a:lnTo>
                  <a:lnTo>
                    <a:pt x="1328" y="296"/>
                  </a:lnTo>
                  <a:lnTo>
                    <a:pt x="1301" y="261"/>
                  </a:lnTo>
                  <a:lnTo>
                    <a:pt x="1270" y="231"/>
                  </a:lnTo>
                  <a:lnTo>
                    <a:pt x="1235" y="204"/>
                  </a:lnTo>
                  <a:lnTo>
                    <a:pt x="1197" y="181"/>
                  </a:lnTo>
                  <a:lnTo>
                    <a:pt x="1157" y="164"/>
                  </a:lnTo>
                  <a:lnTo>
                    <a:pt x="1114" y="153"/>
                  </a:lnTo>
                  <a:lnTo>
                    <a:pt x="1083" y="150"/>
                  </a:lnTo>
                  <a:lnTo>
                    <a:pt x="1052" y="147"/>
                  </a:lnTo>
                  <a:lnTo>
                    <a:pt x="998" y="147"/>
                  </a:lnTo>
                  <a:lnTo>
                    <a:pt x="828" y="318"/>
                  </a:lnTo>
                  <a:lnTo>
                    <a:pt x="812" y="331"/>
                  </a:lnTo>
                  <a:lnTo>
                    <a:pt x="794" y="338"/>
                  </a:lnTo>
                  <a:lnTo>
                    <a:pt x="775" y="340"/>
                  </a:lnTo>
                  <a:lnTo>
                    <a:pt x="756" y="338"/>
                  </a:lnTo>
                  <a:lnTo>
                    <a:pt x="739" y="331"/>
                  </a:lnTo>
                  <a:lnTo>
                    <a:pt x="723" y="318"/>
                  </a:lnTo>
                  <a:lnTo>
                    <a:pt x="552" y="147"/>
                  </a:lnTo>
                  <a:lnTo>
                    <a:pt x="498" y="147"/>
                  </a:lnTo>
                  <a:close/>
                  <a:moveTo>
                    <a:pt x="498" y="0"/>
                  </a:moveTo>
                  <a:lnTo>
                    <a:pt x="583" y="0"/>
                  </a:lnTo>
                  <a:lnTo>
                    <a:pt x="602" y="2"/>
                  </a:lnTo>
                  <a:lnTo>
                    <a:pt x="620" y="10"/>
                  </a:lnTo>
                  <a:lnTo>
                    <a:pt x="636" y="21"/>
                  </a:lnTo>
                  <a:lnTo>
                    <a:pt x="775" y="161"/>
                  </a:lnTo>
                  <a:lnTo>
                    <a:pt x="916" y="21"/>
                  </a:lnTo>
                  <a:lnTo>
                    <a:pt x="930" y="10"/>
                  </a:lnTo>
                  <a:lnTo>
                    <a:pt x="948" y="2"/>
                  </a:lnTo>
                  <a:lnTo>
                    <a:pt x="968" y="0"/>
                  </a:lnTo>
                  <a:lnTo>
                    <a:pt x="1052" y="0"/>
                  </a:lnTo>
                  <a:lnTo>
                    <a:pt x="1097" y="2"/>
                  </a:lnTo>
                  <a:lnTo>
                    <a:pt x="1141" y="8"/>
                  </a:lnTo>
                  <a:lnTo>
                    <a:pt x="1193" y="21"/>
                  </a:lnTo>
                  <a:lnTo>
                    <a:pt x="1242" y="39"/>
                  </a:lnTo>
                  <a:lnTo>
                    <a:pt x="1288" y="63"/>
                  </a:lnTo>
                  <a:lnTo>
                    <a:pt x="1332" y="91"/>
                  </a:lnTo>
                  <a:lnTo>
                    <a:pt x="1372" y="124"/>
                  </a:lnTo>
                  <a:lnTo>
                    <a:pt x="1409" y="160"/>
                  </a:lnTo>
                  <a:lnTo>
                    <a:pt x="1440" y="200"/>
                  </a:lnTo>
                  <a:lnTo>
                    <a:pt x="1468" y="244"/>
                  </a:lnTo>
                  <a:lnTo>
                    <a:pt x="1492" y="291"/>
                  </a:lnTo>
                  <a:lnTo>
                    <a:pt x="1510" y="340"/>
                  </a:lnTo>
                  <a:lnTo>
                    <a:pt x="1522" y="392"/>
                  </a:lnTo>
                  <a:lnTo>
                    <a:pt x="1550" y="548"/>
                  </a:lnTo>
                  <a:lnTo>
                    <a:pt x="1552" y="564"/>
                  </a:lnTo>
                  <a:lnTo>
                    <a:pt x="1549" y="580"/>
                  </a:lnTo>
                  <a:lnTo>
                    <a:pt x="1543" y="594"/>
                  </a:lnTo>
                  <a:lnTo>
                    <a:pt x="1535" y="608"/>
                  </a:lnTo>
                  <a:lnTo>
                    <a:pt x="1522" y="619"/>
                  </a:lnTo>
                  <a:lnTo>
                    <a:pt x="1509" y="628"/>
                  </a:lnTo>
                  <a:lnTo>
                    <a:pt x="1493" y="633"/>
                  </a:lnTo>
                  <a:lnTo>
                    <a:pt x="1477" y="635"/>
                  </a:lnTo>
                  <a:lnTo>
                    <a:pt x="73" y="635"/>
                  </a:lnTo>
                  <a:lnTo>
                    <a:pt x="57" y="633"/>
                  </a:lnTo>
                  <a:lnTo>
                    <a:pt x="42" y="628"/>
                  </a:lnTo>
                  <a:lnTo>
                    <a:pt x="28" y="619"/>
                  </a:lnTo>
                  <a:lnTo>
                    <a:pt x="17" y="608"/>
                  </a:lnTo>
                  <a:lnTo>
                    <a:pt x="8" y="594"/>
                  </a:lnTo>
                  <a:lnTo>
                    <a:pt x="2" y="580"/>
                  </a:lnTo>
                  <a:lnTo>
                    <a:pt x="0" y="564"/>
                  </a:lnTo>
                  <a:lnTo>
                    <a:pt x="1" y="548"/>
                  </a:lnTo>
                  <a:lnTo>
                    <a:pt x="29" y="392"/>
                  </a:lnTo>
                  <a:lnTo>
                    <a:pt x="42" y="340"/>
                  </a:lnTo>
                  <a:lnTo>
                    <a:pt x="60" y="291"/>
                  </a:lnTo>
                  <a:lnTo>
                    <a:pt x="82" y="244"/>
                  </a:lnTo>
                  <a:lnTo>
                    <a:pt x="110" y="200"/>
                  </a:lnTo>
                  <a:lnTo>
                    <a:pt x="143" y="160"/>
                  </a:lnTo>
                  <a:lnTo>
                    <a:pt x="179" y="124"/>
                  </a:lnTo>
                  <a:lnTo>
                    <a:pt x="219" y="91"/>
                  </a:lnTo>
                  <a:lnTo>
                    <a:pt x="262" y="63"/>
                  </a:lnTo>
                  <a:lnTo>
                    <a:pt x="309" y="39"/>
                  </a:lnTo>
                  <a:lnTo>
                    <a:pt x="358" y="21"/>
                  </a:lnTo>
                  <a:lnTo>
                    <a:pt x="410" y="8"/>
                  </a:lnTo>
                  <a:lnTo>
                    <a:pt x="453" y="2"/>
                  </a:lnTo>
                  <a:lnTo>
                    <a:pt x="4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687" y="2209"/>
              <a:ext cx="98" cy="137"/>
            </a:xfrm>
            <a:custGeom>
              <a:avLst/>
              <a:gdLst>
                <a:gd name="T0" fmla="*/ 387 w 686"/>
                <a:gd name="T1" fmla="*/ 373 h 962"/>
                <a:gd name="T2" fmla="*/ 329 w 686"/>
                <a:gd name="T3" fmla="*/ 405 h 962"/>
                <a:gd name="T4" fmla="*/ 253 w 686"/>
                <a:gd name="T5" fmla="*/ 434 h 962"/>
                <a:gd name="T6" fmla="*/ 160 w 686"/>
                <a:gd name="T7" fmla="*/ 454 h 962"/>
                <a:gd name="T8" fmla="*/ 177 w 686"/>
                <a:gd name="T9" fmla="*/ 682 h 962"/>
                <a:gd name="T10" fmla="*/ 199 w 686"/>
                <a:gd name="T11" fmla="*/ 735 h 962"/>
                <a:gd name="T12" fmla="*/ 236 w 686"/>
                <a:gd name="T13" fmla="*/ 776 h 962"/>
                <a:gd name="T14" fmla="*/ 287 w 686"/>
                <a:gd name="T15" fmla="*/ 804 h 962"/>
                <a:gd name="T16" fmla="*/ 343 w 686"/>
                <a:gd name="T17" fmla="*/ 813 h 962"/>
                <a:gd name="T18" fmla="*/ 400 w 686"/>
                <a:gd name="T19" fmla="*/ 804 h 962"/>
                <a:gd name="T20" fmla="*/ 449 w 686"/>
                <a:gd name="T21" fmla="*/ 776 h 962"/>
                <a:gd name="T22" fmla="*/ 487 w 686"/>
                <a:gd name="T23" fmla="*/ 735 h 962"/>
                <a:gd name="T24" fmla="*/ 510 w 686"/>
                <a:gd name="T25" fmla="*/ 682 h 962"/>
                <a:gd name="T26" fmla="*/ 530 w 686"/>
                <a:gd name="T27" fmla="*/ 406 h 962"/>
                <a:gd name="T28" fmla="*/ 464 w 686"/>
                <a:gd name="T29" fmla="*/ 384 h 962"/>
                <a:gd name="T30" fmla="*/ 411 w 686"/>
                <a:gd name="T31" fmla="*/ 356 h 962"/>
                <a:gd name="T32" fmla="*/ 500 w 686"/>
                <a:gd name="T33" fmla="*/ 237 h 962"/>
                <a:gd name="T34" fmla="*/ 508 w 686"/>
                <a:gd name="T35" fmla="*/ 241 h 962"/>
                <a:gd name="T36" fmla="*/ 524 w 686"/>
                <a:gd name="T37" fmla="*/ 249 h 962"/>
                <a:gd name="T38" fmla="*/ 536 w 686"/>
                <a:gd name="T39" fmla="*/ 232 h 962"/>
                <a:gd name="T40" fmla="*/ 517 w 686"/>
                <a:gd name="T41" fmla="*/ 193 h 962"/>
                <a:gd name="T42" fmla="*/ 235 w 686"/>
                <a:gd name="T43" fmla="*/ 151 h 962"/>
                <a:gd name="T44" fmla="*/ 195 w 686"/>
                <a:gd name="T45" fmla="*/ 168 h 962"/>
                <a:gd name="T46" fmla="*/ 163 w 686"/>
                <a:gd name="T47" fmla="*/ 202 h 962"/>
                <a:gd name="T48" fmla="*/ 149 w 686"/>
                <a:gd name="T49" fmla="*/ 243 h 962"/>
                <a:gd name="T50" fmla="*/ 150 w 686"/>
                <a:gd name="T51" fmla="*/ 305 h 962"/>
                <a:gd name="T52" fmla="*/ 225 w 686"/>
                <a:gd name="T53" fmla="*/ 287 h 962"/>
                <a:gd name="T54" fmla="*/ 280 w 686"/>
                <a:gd name="T55" fmla="*/ 264 h 962"/>
                <a:gd name="T56" fmla="*/ 319 w 686"/>
                <a:gd name="T57" fmla="*/ 239 h 962"/>
                <a:gd name="T58" fmla="*/ 342 w 686"/>
                <a:gd name="T59" fmla="*/ 218 h 962"/>
                <a:gd name="T60" fmla="*/ 355 w 686"/>
                <a:gd name="T61" fmla="*/ 204 h 962"/>
                <a:gd name="T62" fmla="*/ 258 w 686"/>
                <a:gd name="T63" fmla="*/ 149 h 962"/>
                <a:gd name="T64" fmla="*/ 429 w 686"/>
                <a:gd name="T65" fmla="*/ 0 h 962"/>
                <a:gd name="T66" fmla="*/ 499 w 686"/>
                <a:gd name="T67" fmla="*/ 10 h 962"/>
                <a:gd name="T68" fmla="*/ 563 w 686"/>
                <a:gd name="T69" fmla="*/ 37 h 962"/>
                <a:gd name="T70" fmla="*/ 617 w 686"/>
                <a:gd name="T71" fmla="*/ 82 h 962"/>
                <a:gd name="T72" fmla="*/ 657 w 686"/>
                <a:gd name="T73" fmla="*/ 140 h 962"/>
                <a:gd name="T74" fmla="*/ 681 w 686"/>
                <a:gd name="T75" fmla="*/ 206 h 962"/>
                <a:gd name="T76" fmla="*/ 686 w 686"/>
                <a:gd name="T77" fmla="*/ 276 h 962"/>
                <a:gd name="T78" fmla="*/ 662 w 686"/>
                <a:gd name="T79" fmla="*/ 664 h 962"/>
                <a:gd name="T80" fmla="*/ 646 w 686"/>
                <a:gd name="T81" fmla="*/ 742 h 962"/>
                <a:gd name="T82" fmla="*/ 612 w 686"/>
                <a:gd name="T83" fmla="*/ 813 h 962"/>
                <a:gd name="T84" fmla="*/ 562 w 686"/>
                <a:gd name="T85" fmla="*/ 874 h 962"/>
                <a:gd name="T86" fmla="*/ 496 w 686"/>
                <a:gd name="T87" fmla="*/ 922 h 962"/>
                <a:gd name="T88" fmla="*/ 422 w 686"/>
                <a:gd name="T89" fmla="*/ 952 h 962"/>
                <a:gd name="T90" fmla="*/ 343 w 686"/>
                <a:gd name="T91" fmla="*/ 962 h 962"/>
                <a:gd name="T92" fmla="*/ 265 w 686"/>
                <a:gd name="T93" fmla="*/ 952 h 962"/>
                <a:gd name="T94" fmla="*/ 189 w 686"/>
                <a:gd name="T95" fmla="*/ 922 h 962"/>
                <a:gd name="T96" fmla="*/ 125 w 686"/>
                <a:gd name="T97" fmla="*/ 874 h 962"/>
                <a:gd name="T98" fmla="*/ 74 w 686"/>
                <a:gd name="T99" fmla="*/ 813 h 962"/>
                <a:gd name="T100" fmla="*/ 41 w 686"/>
                <a:gd name="T101" fmla="*/ 742 h 962"/>
                <a:gd name="T102" fmla="*/ 25 w 686"/>
                <a:gd name="T103" fmla="*/ 664 h 962"/>
                <a:gd name="T104" fmla="*/ 8 w 686"/>
                <a:gd name="T105" fmla="*/ 392 h 962"/>
                <a:gd name="T106" fmla="*/ 0 w 686"/>
                <a:gd name="T107" fmla="*/ 241 h 962"/>
                <a:gd name="T108" fmla="*/ 15 w 686"/>
                <a:gd name="T109" fmla="*/ 172 h 962"/>
                <a:gd name="T110" fmla="*/ 47 w 686"/>
                <a:gd name="T111" fmla="*/ 109 h 962"/>
                <a:gd name="T112" fmla="*/ 96 w 686"/>
                <a:gd name="T113" fmla="*/ 58 h 962"/>
                <a:gd name="T114" fmla="*/ 155 w 686"/>
                <a:gd name="T115" fmla="*/ 22 h 962"/>
                <a:gd name="T116" fmla="*/ 223 w 686"/>
                <a:gd name="T117" fmla="*/ 2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6" h="962">
                  <a:moveTo>
                    <a:pt x="411" y="356"/>
                  </a:moveTo>
                  <a:lnTo>
                    <a:pt x="387" y="373"/>
                  </a:lnTo>
                  <a:lnTo>
                    <a:pt x="360" y="389"/>
                  </a:lnTo>
                  <a:lnTo>
                    <a:pt x="329" y="405"/>
                  </a:lnTo>
                  <a:lnTo>
                    <a:pt x="294" y="420"/>
                  </a:lnTo>
                  <a:lnTo>
                    <a:pt x="253" y="434"/>
                  </a:lnTo>
                  <a:lnTo>
                    <a:pt x="209" y="445"/>
                  </a:lnTo>
                  <a:lnTo>
                    <a:pt x="160" y="454"/>
                  </a:lnTo>
                  <a:lnTo>
                    <a:pt x="173" y="653"/>
                  </a:lnTo>
                  <a:lnTo>
                    <a:pt x="177" y="682"/>
                  </a:lnTo>
                  <a:lnTo>
                    <a:pt x="186" y="709"/>
                  </a:lnTo>
                  <a:lnTo>
                    <a:pt x="199" y="735"/>
                  </a:lnTo>
                  <a:lnTo>
                    <a:pt x="216" y="757"/>
                  </a:lnTo>
                  <a:lnTo>
                    <a:pt x="236" y="776"/>
                  </a:lnTo>
                  <a:lnTo>
                    <a:pt x="261" y="792"/>
                  </a:lnTo>
                  <a:lnTo>
                    <a:pt x="287" y="804"/>
                  </a:lnTo>
                  <a:lnTo>
                    <a:pt x="315" y="811"/>
                  </a:lnTo>
                  <a:lnTo>
                    <a:pt x="343" y="813"/>
                  </a:lnTo>
                  <a:lnTo>
                    <a:pt x="371" y="811"/>
                  </a:lnTo>
                  <a:lnTo>
                    <a:pt x="400" y="804"/>
                  </a:lnTo>
                  <a:lnTo>
                    <a:pt x="425" y="792"/>
                  </a:lnTo>
                  <a:lnTo>
                    <a:pt x="449" y="776"/>
                  </a:lnTo>
                  <a:lnTo>
                    <a:pt x="470" y="757"/>
                  </a:lnTo>
                  <a:lnTo>
                    <a:pt x="487" y="735"/>
                  </a:lnTo>
                  <a:lnTo>
                    <a:pt x="501" y="709"/>
                  </a:lnTo>
                  <a:lnTo>
                    <a:pt x="510" y="682"/>
                  </a:lnTo>
                  <a:lnTo>
                    <a:pt x="513" y="653"/>
                  </a:lnTo>
                  <a:lnTo>
                    <a:pt x="530" y="406"/>
                  </a:lnTo>
                  <a:lnTo>
                    <a:pt x="494" y="394"/>
                  </a:lnTo>
                  <a:lnTo>
                    <a:pt x="464" y="384"/>
                  </a:lnTo>
                  <a:lnTo>
                    <a:pt x="440" y="373"/>
                  </a:lnTo>
                  <a:lnTo>
                    <a:pt x="411" y="356"/>
                  </a:lnTo>
                  <a:close/>
                  <a:moveTo>
                    <a:pt x="517" y="193"/>
                  </a:moveTo>
                  <a:lnTo>
                    <a:pt x="500" y="237"/>
                  </a:lnTo>
                  <a:lnTo>
                    <a:pt x="503" y="239"/>
                  </a:lnTo>
                  <a:lnTo>
                    <a:pt x="508" y="241"/>
                  </a:lnTo>
                  <a:lnTo>
                    <a:pt x="514" y="245"/>
                  </a:lnTo>
                  <a:lnTo>
                    <a:pt x="524" y="249"/>
                  </a:lnTo>
                  <a:lnTo>
                    <a:pt x="539" y="254"/>
                  </a:lnTo>
                  <a:lnTo>
                    <a:pt x="536" y="232"/>
                  </a:lnTo>
                  <a:lnTo>
                    <a:pt x="528" y="211"/>
                  </a:lnTo>
                  <a:lnTo>
                    <a:pt x="517" y="193"/>
                  </a:lnTo>
                  <a:close/>
                  <a:moveTo>
                    <a:pt x="258" y="149"/>
                  </a:moveTo>
                  <a:lnTo>
                    <a:pt x="235" y="151"/>
                  </a:lnTo>
                  <a:lnTo>
                    <a:pt x="214" y="158"/>
                  </a:lnTo>
                  <a:lnTo>
                    <a:pt x="195" y="168"/>
                  </a:lnTo>
                  <a:lnTo>
                    <a:pt x="178" y="184"/>
                  </a:lnTo>
                  <a:lnTo>
                    <a:pt x="163" y="202"/>
                  </a:lnTo>
                  <a:lnTo>
                    <a:pt x="154" y="222"/>
                  </a:lnTo>
                  <a:lnTo>
                    <a:pt x="149" y="243"/>
                  </a:lnTo>
                  <a:lnTo>
                    <a:pt x="148" y="267"/>
                  </a:lnTo>
                  <a:lnTo>
                    <a:pt x="150" y="305"/>
                  </a:lnTo>
                  <a:lnTo>
                    <a:pt x="190" y="298"/>
                  </a:lnTo>
                  <a:lnTo>
                    <a:pt x="225" y="287"/>
                  </a:lnTo>
                  <a:lnTo>
                    <a:pt x="254" y="276"/>
                  </a:lnTo>
                  <a:lnTo>
                    <a:pt x="280" y="264"/>
                  </a:lnTo>
                  <a:lnTo>
                    <a:pt x="302" y="251"/>
                  </a:lnTo>
                  <a:lnTo>
                    <a:pt x="319" y="239"/>
                  </a:lnTo>
                  <a:lnTo>
                    <a:pt x="332" y="228"/>
                  </a:lnTo>
                  <a:lnTo>
                    <a:pt x="342" y="218"/>
                  </a:lnTo>
                  <a:lnTo>
                    <a:pt x="350" y="210"/>
                  </a:lnTo>
                  <a:lnTo>
                    <a:pt x="355" y="204"/>
                  </a:lnTo>
                  <a:lnTo>
                    <a:pt x="375" y="149"/>
                  </a:lnTo>
                  <a:lnTo>
                    <a:pt x="258" y="149"/>
                  </a:lnTo>
                  <a:close/>
                  <a:moveTo>
                    <a:pt x="258" y="0"/>
                  </a:moveTo>
                  <a:lnTo>
                    <a:pt x="429" y="0"/>
                  </a:lnTo>
                  <a:lnTo>
                    <a:pt x="464" y="2"/>
                  </a:lnTo>
                  <a:lnTo>
                    <a:pt x="499" y="10"/>
                  </a:lnTo>
                  <a:lnTo>
                    <a:pt x="531" y="22"/>
                  </a:lnTo>
                  <a:lnTo>
                    <a:pt x="563" y="37"/>
                  </a:lnTo>
                  <a:lnTo>
                    <a:pt x="591" y="58"/>
                  </a:lnTo>
                  <a:lnTo>
                    <a:pt x="617" y="82"/>
                  </a:lnTo>
                  <a:lnTo>
                    <a:pt x="639" y="109"/>
                  </a:lnTo>
                  <a:lnTo>
                    <a:pt x="657" y="140"/>
                  </a:lnTo>
                  <a:lnTo>
                    <a:pt x="672" y="172"/>
                  </a:lnTo>
                  <a:lnTo>
                    <a:pt x="681" y="206"/>
                  </a:lnTo>
                  <a:lnTo>
                    <a:pt x="686" y="241"/>
                  </a:lnTo>
                  <a:lnTo>
                    <a:pt x="686" y="276"/>
                  </a:lnTo>
                  <a:lnTo>
                    <a:pt x="681" y="354"/>
                  </a:lnTo>
                  <a:lnTo>
                    <a:pt x="662" y="664"/>
                  </a:lnTo>
                  <a:lnTo>
                    <a:pt x="656" y="703"/>
                  </a:lnTo>
                  <a:lnTo>
                    <a:pt x="646" y="742"/>
                  </a:lnTo>
                  <a:lnTo>
                    <a:pt x="631" y="780"/>
                  </a:lnTo>
                  <a:lnTo>
                    <a:pt x="612" y="813"/>
                  </a:lnTo>
                  <a:lnTo>
                    <a:pt x="589" y="846"/>
                  </a:lnTo>
                  <a:lnTo>
                    <a:pt x="562" y="874"/>
                  </a:lnTo>
                  <a:lnTo>
                    <a:pt x="531" y="900"/>
                  </a:lnTo>
                  <a:lnTo>
                    <a:pt x="496" y="922"/>
                  </a:lnTo>
                  <a:lnTo>
                    <a:pt x="460" y="940"/>
                  </a:lnTo>
                  <a:lnTo>
                    <a:pt x="422" y="952"/>
                  </a:lnTo>
                  <a:lnTo>
                    <a:pt x="383" y="959"/>
                  </a:lnTo>
                  <a:lnTo>
                    <a:pt x="343" y="962"/>
                  </a:lnTo>
                  <a:lnTo>
                    <a:pt x="304" y="959"/>
                  </a:lnTo>
                  <a:lnTo>
                    <a:pt x="265" y="952"/>
                  </a:lnTo>
                  <a:lnTo>
                    <a:pt x="226" y="940"/>
                  </a:lnTo>
                  <a:lnTo>
                    <a:pt x="189" y="922"/>
                  </a:lnTo>
                  <a:lnTo>
                    <a:pt x="155" y="900"/>
                  </a:lnTo>
                  <a:lnTo>
                    <a:pt x="125" y="874"/>
                  </a:lnTo>
                  <a:lnTo>
                    <a:pt x="97" y="846"/>
                  </a:lnTo>
                  <a:lnTo>
                    <a:pt x="74" y="813"/>
                  </a:lnTo>
                  <a:lnTo>
                    <a:pt x="55" y="780"/>
                  </a:lnTo>
                  <a:lnTo>
                    <a:pt x="41" y="742"/>
                  </a:lnTo>
                  <a:lnTo>
                    <a:pt x="31" y="703"/>
                  </a:lnTo>
                  <a:lnTo>
                    <a:pt x="25" y="664"/>
                  </a:lnTo>
                  <a:lnTo>
                    <a:pt x="8" y="392"/>
                  </a:lnTo>
                  <a:lnTo>
                    <a:pt x="8" y="392"/>
                  </a:lnTo>
                  <a:lnTo>
                    <a:pt x="0" y="276"/>
                  </a:lnTo>
                  <a:lnTo>
                    <a:pt x="0" y="241"/>
                  </a:lnTo>
                  <a:lnTo>
                    <a:pt x="5" y="206"/>
                  </a:lnTo>
                  <a:lnTo>
                    <a:pt x="15" y="172"/>
                  </a:lnTo>
                  <a:lnTo>
                    <a:pt x="28" y="140"/>
                  </a:lnTo>
                  <a:lnTo>
                    <a:pt x="47" y="109"/>
                  </a:lnTo>
                  <a:lnTo>
                    <a:pt x="70" y="82"/>
                  </a:lnTo>
                  <a:lnTo>
                    <a:pt x="96" y="58"/>
                  </a:lnTo>
                  <a:lnTo>
                    <a:pt x="124" y="38"/>
                  </a:lnTo>
                  <a:lnTo>
                    <a:pt x="155" y="22"/>
                  </a:lnTo>
                  <a:lnTo>
                    <a:pt x="188" y="10"/>
                  </a:lnTo>
                  <a:lnTo>
                    <a:pt x="223" y="2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625" y="2352"/>
              <a:ext cx="222" cy="91"/>
            </a:xfrm>
            <a:custGeom>
              <a:avLst/>
              <a:gdLst>
                <a:gd name="T0" fmla="*/ 468 w 1553"/>
                <a:gd name="T1" fmla="*/ 150 h 635"/>
                <a:gd name="T2" fmla="*/ 395 w 1553"/>
                <a:gd name="T3" fmla="*/ 164 h 635"/>
                <a:gd name="T4" fmla="*/ 316 w 1553"/>
                <a:gd name="T5" fmla="*/ 204 h 635"/>
                <a:gd name="T6" fmla="*/ 251 w 1553"/>
                <a:gd name="T7" fmla="*/ 261 h 635"/>
                <a:gd name="T8" fmla="*/ 202 w 1553"/>
                <a:gd name="T9" fmla="*/ 334 h 635"/>
                <a:gd name="T10" fmla="*/ 175 w 1553"/>
                <a:gd name="T11" fmla="*/ 419 h 635"/>
                <a:gd name="T12" fmla="*/ 1389 w 1553"/>
                <a:gd name="T13" fmla="*/ 487 h 635"/>
                <a:gd name="T14" fmla="*/ 1366 w 1553"/>
                <a:gd name="T15" fmla="*/ 375 h 635"/>
                <a:gd name="T16" fmla="*/ 1328 w 1553"/>
                <a:gd name="T17" fmla="*/ 296 h 635"/>
                <a:gd name="T18" fmla="*/ 1271 w 1553"/>
                <a:gd name="T19" fmla="*/ 231 h 635"/>
                <a:gd name="T20" fmla="*/ 1198 w 1553"/>
                <a:gd name="T21" fmla="*/ 181 h 635"/>
                <a:gd name="T22" fmla="*/ 1115 w 1553"/>
                <a:gd name="T23" fmla="*/ 153 h 635"/>
                <a:gd name="T24" fmla="*/ 1053 w 1553"/>
                <a:gd name="T25" fmla="*/ 147 h 635"/>
                <a:gd name="T26" fmla="*/ 828 w 1553"/>
                <a:gd name="T27" fmla="*/ 318 h 635"/>
                <a:gd name="T28" fmla="*/ 795 w 1553"/>
                <a:gd name="T29" fmla="*/ 338 h 635"/>
                <a:gd name="T30" fmla="*/ 757 w 1553"/>
                <a:gd name="T31" fmla="*/ 338 h 635"/>
                <a:gd name="T32" fmla="*/ 723 w 1553"/>
                <a:gd name="T33" fmla="*/ 318 h 635"/>
                <a:gd name="T34" fmla="*/ 500 w 1553"/>
                <a:gd name="T35" fmla="*/ 147 h 635"/>
                <a:gd name="T36" fmla="*/ 584 w 1553"/>
                <a:gd name="T37" fmla="*/ 0 h 635"/>
                <a:gd name="T38" fmla="*/ 621 w 1553"/>
                <a:gd name="T39" fmla="*/ 10 h 635"/>
                <a:gd name="T40" fmla="*/ 776 w 1553"/>
                <a:gd name="T41" fmla="*/ 161 h 635"/>
                <a:gd name="T42" fmla="*/ 932 w 1553"/>
                <a:gd name="T43" fmla="*/ 10 h 635"/>
                <a:gd name="T44" fmla="*/ 969 w 1553"/>
                <a:gd name="T45" fmla="*/ 0 h 635"/>
                <a:gd name="T46" fmla="*/ 1098 w 1553"/>
                <a:gd name="T47" fmla="*/ 2 h 635"/>
                <a:gd name="T48" fmla="*/ 1194 w 1553"/>
                <a:gd name="T49" fmla="*/ 21 h 635"/>
                <a:gd name="T50" fmla="*/ 1289 w 1553"/>
                <a:gd name="T51" fmla="*/ 63 h 635"/>
                <a:gd name="T52" fmla="*/ 1373 w 1553"/>
                <a:gd name="T53" fmla="*/ 124 h 635"/>
                <a:gd name="T54" fmla="*/ 1441 w 1553"/>
                <a:gd name="T55" fmla="*/ 200 h 635"/>
                <a:gd name="T56" fmla="*/ 1493 w 1553"/>
                <a:gd name="T57" fmla="*/ 291 h 635"/>
                <a:gd name="T58" fmla="*/ 1523 w 1553"/>
                <a:gd name="T59" fmla="*/ 392 h 635"/>
                <a:gd name="T60" fmla="*/ 1553 w 1553"/>
                <a:gd name="T61" fmla="*/ 564 h 635"/>
                <a:gd name="T62" fmla="*/ 1544 w 1553"/>
                <a:gd name="T63" fmla="*/ 594 h 635"/>
                <a:gd name="T64" fmla="*/ 1523 w 1553"/>
                <a:gd name="T65" fmla="*/ 619 h 635"/>
                <a:gd name="T66" fmla="*/ 1494 w 1553"/>
                <a:gd name="T67" fmla="*/ 633 h 635"/>
                <a:gd name="T68" fmla="*/ 74 w 1553"/>
                <a:gd name="T69" fmla="*/ 635 h 635"/>
                <a:gd name="T70" fmla="*/ 43 w 1553"/>
                <a:gd name="T71" fmla="*/ 628 h 635"/>
                <a:gd name="T72" fmla="*/ 18 w 1553"/>
                <a:gd name="T73" fmla="*/ 608 h 635"/>
                <a:gd name="T74" fmla="*/ 2 w 1553"/>
                <a:gd name="T75" fmla="*/ 580 h 635"/>
                <a:gd name="T76" fmla="*/ 1 w 1553"/>
                <a:gd name="T77" fmla="*/ 548 h 635"/>
                <a:gd name="T78" fmla="*/ 42 w 1553"/>
                <a:gd name="T79" fmla="*/ 340 h 635"/>
                <a:gd name="T80" fmla="*/ 83 w 1553"/>
                <a:gd name="T81" fmla="*/ 244 h 635"/>
                <a:gd name="T82" fmla="*/ 143 w 1553"/>
                <a:gd name="T83" fmla="*/ 160 h 635"/>
                <a:gd name="T84" fmla="*/ 219 w 1553"/>
                <a:gd name="T85" fmla="*/ 91 h 635"/>
                <a:gd name="T86" fmla="*/ 309 w 1553"/>
                <a:gd name="T87" fmla="*/ 39 h 635"/>
                <a:gd name="T88" fmla="*/ 411 w 1553"/>
                <a:gd name="T89" fmla="*/ 8 h 635"/>
                <a:gd name="T90" fmla="*/ 500 w 1553"/>
                <a:gd name="T91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3" h="635">
                  <a:moveTo>
                    <a:pt x="500" y="147"/>
                  </a:moveTo>
                  <a:lnTo>
                    <a:pt x="468" y="150"/>
                  </a:lnTo>
                  <a:lnTo>
                    <a:pt x="438" y="153"/>
                  </a:lnTo>
                  <a:lnTo>
                    <a:pt x="395" y="164"/>
                  </a:lnTo>
                  <a:lnTo>
                    <a:pt x="354" y="181"/>
                  </a:lnTo>
                  <a:lnTo>
                    <a:pt x="316" y="204"/>
                  </a:lnTo>
                  <a:lnTo>
                    <a:pt x="281" y="231"/>
                  </a:lnTo>
                  <a:lnTo>
                    <a:pt x="251" y="261"/>
                  </a:lnTo>
                  <a:lnTo>
                    <a:pt x="225" y="296"/>
                  </a:lnTo>
                  <a:lnTo>
                    <a:pt x="202" y="334"/>
                  </a:lnTo>
                  <a:lnTo>
                    <a:pt x="187" y="375"/>
                  </a:lnTo>
                  <a:lnTo>
                    <a:pt x="175" y="419"/>
                  </a:lnTo>
                  <a:lnTo>
                    <a:pt x="163" y="487"/>
                  </a:lnTo>
                  <a:lnTo>
                    <a:pt x="1389" y="487"/>
                  </a:lnTo>
                  <a:lnTo>
                    <a:pt x="1377" y="419"/>
                  </a:lnTo>
                  <a:lnTo>
                    <a:pt x="1366" y="375"/>
                  </a:lnTo>
                  <a:lnTo>
                    <a:pt x="1350" y="334"/>
                  </a:lnTo>
                  <a:lnTo>
                    <a:pt x="1328" y="296"/>
                  </a:lnTo>
                  <a:lnTo>
                    <a:pt x="1302" y="261"/>
                  </a:lnTo>
                  <a:lnTo>
                    <a:pt x="1271" y="231"/>
                  </a:lnTo>
                  <a:lnTo>
                    <a:pt x="1236" y="204"/>
                  </a:lnTo>
                  <a:lnTo>
                    <a:pt x="1198" y="181"/>
                  </a:lnTo>
                  <a:lnTo>
                    <a:pt x="1158" y="164"/>
                  </a:lnTo>
                  <a:lnTo>
                    <a:pt x="1115" y="153"/>
                  </a:lnTo>
                  <a:lnTo>
                    <a:pt x="1083" y="150"/>
                  </a:lnTo>
                  <a:lnTo>
                    <a:pt x="1053" y="147"/>
                  </a:lnTo>
                  <a:lnTo>
                    <a:pt x="999" y="147"/>
                  </a:lnTo>
                  <a:lnTo>
                    <a:pt x="828" y="318"/>
                  </a:lnTo>
                  <a:lnTo>
                    <a:pt x="812" y="331"/>
                  </a:lnTo>
                  <a:lnTo>
                    <a:pt x="795" y="338"/>
                  </a:lnTo>
                  <a:lnTo>
                    <a:pt x="776" y="340"/>
                  </a:lnTo>
                  <a:lnTo>
                    <a:pt x="757" y="338"/>
                  </a:lnTo>
                  <a:lnTo>
                    <a:pt x="739" y="331"/>
                  </a:lnTo>
                  <a:lnTo>
                    <a:pt x="723" y="318"/>
                  </a:lnTo>
                  <a:lnTo>
                    <a:pt x="554" y="147"/>
                  </a:lnTo>
                  <a:lnTo>
                    <a:pt x="500" y="147"/>
                  </a:lnTo>
                  <a:close/>
                  <a:moveTo>
                    <a:pt x="500" y="0"/>
                  </a:moveTo>
                  <a:lnTo>
                    <a:pt x="584" y="0"/>
                  </a:lnTo>
                  <a:lnTo>
                    <a:pt x="603" y="2"/>
                  </a:lnTo>
                  <a:lnTo>
                    <a:pt x="621" y="10"/>
                  </a:lnTo>
                  <a:lnTo>
                    <a:pt x="637" y="21"/>
                  </a:lnTo>
                  <a:lnTo>
                    <a:pt x="776" y="161"/>
                  </a:lnTo>
                  <a:lnTo>
                    <a:pt x="916" y="21"/>
                  </a:lnTo>
                  <a:lnTo>
                    <a:pt x="932" y="10"/>
                  </a:lnTo>
                  <a:lnTo>
                    <a:pt x="950" y="2"/>
                  </a:lnTo>
                  <a:lnTo>
                    <a:pt x="969" y="0"/>
                  </a:lnTo>
                  <a:lnTo>
                    <a:pt x="1053" y="0"/>
                  </a:lnTo>
                  <a:lnTo>
                    <a:pt x="1098" y="2"/>
                  </a:lnTo>
                  <a:lnTo>
                    <a:pt x="1142" y="8"/>
                  </a:lnTo>
                  <a:lnTo>
                    <a:pt x="1194" y="21"/>
                  </a:lnTo>
                  <a:lnTo>
                    <a:pt x="1242" y="39"/>
                  </a:lnTo>
                  <a:lnTo>
                    <a:pt x="1289" y="63"/>
                  </a:lnTo>
                  <a:lnTo>
                    <a:pt x="1333" y="91"/>
                  </a:lnTo>
                  <a:lnTo>
                    <a:pt x="1373" y="124"/>
                  </a:lnTo>
                  <a:lnTo>
                    <a:pt x="1410" y="160"/>
                  </a:lnTo>
                  <a:lnTo>
                    <a:pt x="1441" y="200"/>
                  </a:lnTo>
                  <a:lnTo>
                    <a:pt x="1469" y="244"/>
                  </a:lnTo>
                  <a:lnTo>
                    <a:pt x="1493" y="291"/>
                  </a:lnTo>
                  <a:lnTo>
                    <a:pt x="1510" y="340"/>
                  </a:lnTo>
                  <a:lnTo>
                    <a:pt x="1523" y="392"/>
                  </a:lnTo>
                  <a:lnTo>
                    <a:pt x="1551" y="548"/>
                  </a:lnTo>
                  <a:lnTo>
                    <a:pt x="1553" y="564"/>
                  </a:lnTo>
                  <a:lnTo>
                    <a:pt x="1549" y="580"/>
                  </a:lnTo>
                  <a:lnTo>
                    <a:pt x="1544" y="594"/>
                  </a:lnTo>
                  <a:lnTo>
                    <a:pt x="1535" y="608"/>
                  </a:lnTo>
                  <a:lnTo>
                    <a:pt x="1523" y="619"/>
                  </a:lnTo>
                  <a:lnTo>
                    <a:pt x="1510" y="628"/>
                  </a:lnTo>
                  <a:lnTo>
                    <a:pt x="1494" y="633"/>
                  </a:lnTo>
                  <a:lnTo>
                    <a:pt x="1478" y="635"/>
                  </a:lnTo>
                  <a:lnTo>
                    <a:pt x="74" y="635"/>
                  </a:lnTo>
                  <a:lnTo>
                    <a:pt x="58" y="633"/>
                  </a:lnTo>
                  <a:lnTo>
                    <a:pt x="43" y="628"/>
                  </a:lnTo>
                  <a:lnTo>
                    <a:pt x="29" y="619"/>
                  </a:lnTo>
                  <a:lnTo>
                    <a:pt x="18" y="608"/>
                  </a:lnTo>
                  <a:lnTo>
                    <a:pt x="9" y="594"/>
                  </a:lnTo>
                  <a:lnTo>
                    <a:pt x="2" y="580"/>
                  </a:lnTo>
                  <a:lnTo>
                    <a:pt x="0" y="564"/>
                  </a:lnTo>
                  <a:lnTo>
                    <a:pt x="1" y="548"/>
                  </a:lnTo>
                  <a:lnTo>
                    <a:pt x="29" y="392"/>
                  </a:lnTo>
                  <a:lnTo>
                    <a:pt x="42" y="340"/>
                  </a:lnTo>
                  <a:lnTo>
                    <a:pt x="60" y="291"/>
                  </a:lnTo>
                  <a:lnTo>
                    <a:pt x="83" y="244"/>
                  </a:lnTo>
                  <a:lnTo>
                    <a:pt x="111" y="200"/>
                  </a:lnTo>
                  <a:lnTo>
                    <a:pt x="143" y="160"/>
                  </a:lnTo>
                  <a:lnTo>
                    <a:pt x="180" y="124"/>
                  </a:lnTo>
                  <a:lnTo>
                    <a:pt x="219" y="91"/>
                  </a:lnTo>
                  <a:lnTo>
                    <a:pt x="263" y="63"/>
                  </a:lnTo>
                  <a:lnTo>
                    <a:pt x="309" y="39"/>
                  </a:lnTo>
                  <a:lnTo>
                    <a:pt x="359" y="21"/>
                  </a:lnTo>
                  <a:lnTo>
                    <a:pt x="411" y="8"/>
                  </a:lnTo>
                  <a:lnTo>
                    <a:pt x="455" y="2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538" y="1912"/>
              <a:ext cx="98" cy="137"/>
            </a:xfrm>
            <a:custGeom>
              <a:avLst/>
              <a:gdLst>
                <a:gd name="T0" fmla="*/ 386 w 686"/>
                <a:gd name="T1" fmla="*/ 372 h 961"/>
                <a:gd name="T2" fmla="*/ 328 w 686"/>
                <a:gd name="T3" fmla="*/ 404 h 961"/>
                <a:gd name="T4" fmla="*/ 253 w 686"/>
                <a:gd name="T5" fmla="*/ 433 h 961"/>
                <a:gd name="T6" fmla="*/ 159 w 686"/>
                <a:gd name="T7" fmla="*/ 454 h 961"/>
                <a:gd name="T8" fmla="*/ 176 w 686"/>
                <a:gd name="T9" fmla="*/ 681 h 961"/>
                <a:gd name="T10" fmla="*/ 198 w 686"/>
                <a:gd name="T11" fmla="*/ 734 h 961"/>
                <a:gd name="T12" fmla="*/ 236 w 686"/>
                <a:gd name="T13" fmla="*/ 776 h 961"/>
                <a:gd name="T14" fmla="*/ 287 w 686"/>
                <a:gd name="T15" fmla="*/ 803 h 961"/>
                <a:gd name="T16" fmla="*/ 343 w 686"/>
                <a:gd name="T17" fmla="*/ 813 h 961"/>
                <a:gd name="T18" fmla="*/ 398 w 686"/>
                <a:gd name="T19" fmla="*/ 803 h 961"/>
                <a:gd name="T20" fmla="*/ 449 w 686"/>
                <a:gd name="T21" fmla="*/ 776 h 961"/>
                <a:gd name="T22" fmla="*/ 487 w 686"/>
                <a:gd name="T23" fmla="*/ 734 h 961"/>
                <a:gd name="T24" fmla="*/ 508 w 686"/>
                <a:gd name="T25" fmla="*/ 681 h 961"/>
                <a:gd name="T26" fmla="*/ 528 w 686"/>
                <a:gd name="T27" fmla="*/ 405 h 961"/>
                <a:gd name="T28" fmla="*/ 463 w 686"/>
                <a:gd name="T29" fmla="*/ 384 h 961"/>
                <a:gd name="T30" fmla="*/ 409 w 686"/>
                <a:gd name="T31" fmla="*/ 355 h 961"/>
                <a:gd name="T32" fmla="*/ 499 w 686"/>
                <a:gd name="T33" fmla="*/ 237 h 961"/>
                <a:gd name="T34" fmla="*/ 507 w 686"/>
                <a:gd name="T35" fmla="*/ 241 h 961"/>
                <a:gd name="T36" fmla="*/ 523 w 686"/>
                <a:gd name="T37" fmla="*/ 248 h 961"/>
                <a:gd name="T38" fmla="*/ 535 w 686"/>
                <a:gd name="T39" fmla="*/ 232 h 961"/>
                <a:gd name="T40" fmla="*/ 516 w 686"/>
                <a:gd name="T41" fmla="*/ 191 h 961"/>
                <a:gd name="T42" fmla="*/ 235 w 686"/>
                <a:gd name="T43" fmla="*/ 151 h 961"/>
                <a:gd name="T44" fmla="*/ 193 w 686"/>
                <a:gd name="T45" fmla="*/ 168 h 961"/>
                <a:gd name="T46" fmla="*/ 163 w 686"/>
                <a:gd name="T47" fmla="*/ 202 h 961"/>
                <a:gd name="T48" fmla="*/ 147 w 686"/>
                <a:gd name="T49" fmla="*/ 243 h 961"/>
                <a:gd name="T50" fmla="*/ 149 w 686"/>
                <a:gd name="T51" fmla="*/ 305 h 961"/>
                <a:gd name="T52" fmla="*/ 224 w 686"/>
                <a:gd name="T53" fmla="*/ 287 h 961"/>
                <a:gd name="T54" fmla="*/ 279 w 686"/>
                <a:gd name="T55" fmla="*/ 264 h 961"/>
                <a:gd name="T56" fmla="*/ 318 w 686"/>
                <a:gd name="T57" fmla="*/ 239 h 961"/>
                <a:gd name="T58" fmla="*/ 342 w 686"/>
                <a:gd name="T59" fmla="*/ 217 h 961"/>
                <a:gd name="T60" fmla="*/ 353 w 686"/>
                <a:gd name="T61" fmla="*/ 204 h 961"/>
                <a:gd name="T62" fmla="*/ 257 w 686"/>
                <a:gd name="T63" fmla="*/ 148 h 961"/>
                <a:gd name="T64" fmla="*/ 427 w 686"/>
                <a:gd name="T65" fmla="*/ 0 h 961"/>
                <a:gd name="T66" fmla="*/ 497 w 686"/>
                <a:gd name="T67" fmla="*/ 10 h 961"/>
                <a:gd name="T68" fmla="*/ 561 w 686"/>
                <a:gd name="T69" fmla="*/ 37 h 961"/>
                <a:gd name="T70" fmla="*/ 616 w 686"/>
                <a:gd name="T71" fmla="*/ 82 h 961"/>
                <a:gd name="T72" fmla="*/ 657 w 686"/>
                <a:gd name="T73" fmla="*/ 140 h 961"/>
                <a:gd name="T74" fmla="*/ 680 w 686"/>
                <a:gd name="T75" fmla="*/ 205 h 961"/>
                <a:gd name="T76" fmla="*/ 686 w 686"/>
                <a:gd name="T77" fmla="*/ 276 h 961"/>
                <a:gd name="T78" fmla="*/ 660 w 686"/>
                <a:gd name="T79" fmla="*/ 662 h 961"/>
                <a:gd name="T80" fmla="*/ 645 w 686"/>
                <a:gd name="T81" fmla="*/ 742 h 961"/>
                <a:gd name="T82" fmla="*/ 612 w 686"/>
                <a:gd name="T83" fmla="*/ 813 h 961"/>
                <a:gd name="T84" fmla="*/ 561 w 686"/>
                <a:gd name="T85" fmla="*/ 874 h 961"/>
                <a:gd name="T86" fmla="*/ 496 w 686"/>
                <a:gd name="T87" fmla="*/ 921 h 961"/>
                <a:gd name="T88" fmla="*/ 420 w 686"/>
                <a:gd name="T89" fmla="*/ 952 h 961"/>
                <a:gd name="T90" fmla="*/ 343 w 686"/>
                <a:gd name="T91" fmla="*/ 961 h 961"/>
                <a:gd name="T92" fmla="*/ 264 w 686"/>
                <a:gd name="T93" fmla="*/ 952 h 961"/>
                <a:gd name="T94" fmla="*/ 189 w 686"/>
                <a:gd name="T95" fmla="*/ 921 h 961"/>
                <a:gd name="T96" fmla="*/ 123 w 686"/>
                <a:gd name="T97" fmla="*/ 874 h 961"/>
                <a:gd name="T98" fmla="*/ 73 w 686"/>
                <a:gd name="T99" fmla="*/ 813 h 961"/>
                <a:gd name="T100" fmla="*/ 39 w 686"/>
                <a:gd name="T101" fmla="*/ 742 h 961"/>
                <a:gd name="T102" fmla="*/ 24 w 686"/>
                <a:gd name="T103" fmla="*/ 662 h 961"/>
                <a:gd name="T104" fmla="*/ 0 w 686"/>
                <a:gd name="T105" fmla="*/ 276 h 961"/>
                <a:gd name="T106" fmla="*/ 4 w 686"/>
                <a:gd name="T107" fmla="*/ 205 h 961"/>
                <a:gd name="T108" fmla="*/ 28 w 686"/>
                <a:gd name="T109" fmla="*/ 140 h 961"/>
                <a:gd name="T110" fmla="*/ 68 w 686"/>
                <a:gd name="T111" fmla="*/ 82 h 961"/>
                <a:gd name="T112" fmla="*/ 123 w 686"/>
                <a:gd name="T113" fmla="*/ 37 h 961"/>
                <a:gd name="T114" fmla="*/ 188 w 686"/>
                <a:gd name="T115" fmla="*/ 10 h 961"/>
                <a:gd name="T116" fmla="*/ 257 w 686"/>
                <a:gd name="T117" fmla="*/ 0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6" h="961">
                  <a:moveTo>
                    <a:pt x="409" y="355"/>
                  </a:moveTo>
                  <a:lnTo>
                    <a:pt x="386" y="372"/>
                  </a:lnTo>
                  <a:lnTo>
                    <a:pt x="359" y="389"/>
                  </a:lnTo>
                  <a:lnTo>
                    <a:pt x="328" y="404"/>
                  </a:lnTo>
                  <a:lnTo>
                    <a:pt x="292" y="420"/>
                  </a:lnTo>
                  <a:lnTo>
                    <a:pt x="253" y="433"/>
                  </a:lnTo>
                  <a:lnTo>
                    <a:pt x="208" y="445"/>
                  </a:lnTo>
                  <a:lnTo>
                    <a:pt x="159" y="454"/>
                  </a:lnTo>
                  <a:lnTo>
                    <a:pt x="172" y="653"/>
                  </a:lnTo>
                  <a:lnTo>
                    <a:pt x="176" y="681"/>
                  </a:lnTo>
                  <a:lnTo>
                    <a:pt x="185" y="708"/>
                  </a:lnTo>
                  <a:lnTo>
                    <a:pt x="198" y="734"/>
                  </a:lnTo>
                  <a:lnTo>
                    <a:pt x="216" y="756"/>
                  </a:lnTo>
                  <a:lnTo>
                    <a:pt x="236" y="776"/>
                  </a:lnTo>
                  <a:lnTo>
                    <a:pt x="260" y="792"/>
                  </a:lnTo>
                  <a:lnTo>
                    <a:pt x="287" y="803"/>
                  </a:lnTo>
                  <a:lnTo>
                    <a:pt x="315" y="811"/>
                  </a:lnTo>
                  <a:lnTo>
                    <a:pt x="343" y="813"/>
                  </a:lnTo>
                  <a:lnTo>
                    <a:pt x="371" y="811"/>
                  </a:lnTo>
                  <a:lnTo>
                    <a:pt x="398" y="803"/>
                  </a:lnTo>
                  <a:lnTo>
                    <a:pt x="425" y="792"/>
                  </a:lnTo>
                  <a:lnTo>
                    <a:pt x="449" y="776"/>
                  </a:lnTo>
                  <a:lnTo>
                    <a:pt x="469" y="756"/>
                  </a:lnTo>
                  <a:lnTo>
                    <a:pt x="487" y="734"/>
                  </a:lnTo>
                  <a:lnTo>
                    <a:pt x="499" y="708"/>
                  </a:lnTo>
                  <a:lnTo>
                    <a:pt x="508" y="681"/>
                  </a:lnTo>
                  <a:lnTo>
                    <a:pt x="513" y="653"/>
                  </a:lnTo>
                  <a:lnTo>
                    <a:pt x="528" y="405"/>
                  </a:lnTo>
                  <a:lnTo>
                    <a:pt x="492" y="394"/>
                  </a:lnTo>
                  <a:lnTo>
                    <a:pt x="463" y="384"/>
                  </a:lnTo>
                  <a:lnTo>
                    <a:pt x="438" y="373"/>
                  </a:lnTo>
                  <a:lnTo>
                    <a:pt x="409" y="355"/>
                  </a:lnTo>
                  <a:close/>
                  <a:moveTo>
                    <a:pt x="516" y="191"/>
                  </a:moveTo>
                  <a:lnTo>
                    <a:pt x="499" y="237"/>
                  </a:lnTo>
                  <a:lnTo>
                    <a:pt x="503" y="239"/>
                  </a:lnTo>
                  <a:lnTo>
                    <a:pt x="507" y="241"/>
                  </a:lnTo>
                  <a:lnTo>
                    <a:pt x="513" y="244"/>
                  </a:lnTo>
                  <a:lnTo>
                    <a:pt x="523" y="248"/>
                  </a:lnTo>
                  <a:lnTo>
                    <a:pt x="537" y="253"/>
                  </a:lnTo>
                  <a:lnTo>
                    <a:pt x="535" y="232"/>
                  </a:lnTo>
                  <a:lnTo>
                    <a:pt x="527" y="211"/>
                  </a:lnTo>
                  <a:lnTo>
                    <a:pt x="516" y="191"/>
                  </a:lnTo>
                  <a:close/>
                  <a:moveTo>
                    <a:pt x="257" y="148"/>
                  </a:moveTo>
                  <a:lnTo>
                    <a:pt x="235" y="151"/>
                  </a:lnTo>
                  <a:lnTo>
                    <a:pt x="213" y="158"/>
                  </a:lnTo>
                  <a:lnTo>
                    <a:pt x="193" y="168"/>
                  </a:lnTo>
                  <a:lnTo>
                    <a:pt x="176" y="184"/>
                  </a:lnTo>
                  <a:lnTo>
                    <a:pt x="163" y="202"/>
                  </a:lnTo>
                  <a:lnTo>
                    <a:pt x="153" y="222"/>
                  </a:lnTo>
                  <a:lnTo>
                    <a:pt x="147" y="243"/>
                  </a:lnTo>
                  <a:lnTo>
                    <a:pt x="147" y="266"/>
                  </a:lnTo>
                  <a:lnTo>
                    <a:pt x="149" y="305"/>
                  </a:lnTo>
                  <a:lnTo>
                    <a:pt x="189" y="297"/>
                  </a:lnTo>
                  <a:lnTo>
                    <a:pt x="224" y="287"/>
                  </a:lnTo>
                  <a:lnTo>
                    <a:pt x="254" y="276"/>
                  </a:lnTo>
                  <a:lnTo>
                    <a:pt x="279" y="264"/>
                  </a:lnTo>
                  <a:lnTo>
                    <a:pt x="300" y="251"/>
                  </a:lnTo>
                  <a:lnTo>
                    <a:pt x="318" y="239"/>
                  </a:lnTo>
                  <a:lnTo>
                    <a:pt x="332" y="228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3" y="204"/>
                  </a:lnTo>
                  <a:lnTo>
                    <a:pt x="374" y="148"/>
                  </a:lnTo>
                  <a:lnTo>
                    <a:pt x="257" y="148"/>
                  </a:lnTo>
                  <a:close/>
                  <a:moveTo>
                    <a:pt x="257" y="0"/>
                  </a:moveTo>
                  <a:lnTo>
                    <a:pt x="427" y="0"/>
                  </a:lnTo>
                  <a:lnTo>
                    <a:pt x="463" y="2"/>
                  </a:lnTo>
                  <a:lnTo>
                    <a:pt x="497" y="10"/>
                  </a:lnTo>
                  <a:lnTo>
                    <a:pt x="531" y="21"/>
                  </a:lnTo>
                  <a:lnTo>
                    <a:pt x="561" y="37"/>
                  </a:lnTo>
                  <a:lnTo>
                    <a:pt x="590" y="57"/>
                  </a:lnTo>
                  <a:lnTo>
                    <a:pt x="616" y="82"/>
                  </a:lnTo>
                  <a:lnTo>
                    <a:pt x="639" y="109"/>
                  </a:lnTo>
                  <a:lnTo>
                    <a:pt x="657" y="140"/>
                  </a:lnTo>
                  <a:lnTo>
                    <a:pt x="671" y="171"/>
                  </a:lnTo>
                  <a:lnTo>
                    <a:pt x="680" y="205"/>
                  </a:lnTo>
                  <a:lnTo>
                    <a:pt x="685" y="240"/>
                  </a:lnTo>
                  <a:lnTo>
                    <a:pt x="686" y="276"/>
                  </a:lnTo>
                  <a:lnTo>
                    <a:pt x="680" y="354"/>
                  </a:lnTo>
                  <a:lnTo>
                    <a:pt x="660" y="662"/>
                  </a:lnTo>
                  <a:lnTo>
                    <a:pt x="656" y="703"/>
                  </a:lnTo>
                  <a:lnTo>
                    <a:pt x="645" y="742"/>
                  </a:lnTo>
                  <a:lnTo>
                    <a:pt x="631" y="778"/>
                  </a:lnTo>
                  <a:lnTo>
                    <a:pt x="612" y="813"/>
                  </a:lnTo>
                  <a:lnTo>
                    <a:pt x="588" y="845"/>
                  </a:lnTo>
                  <a:lnTo>
                    <a:pt x="561" y="874"/>
                  </a:lnTo>
                  <a:lnTo>
                    <a:pt x="531" y="900"/>
                  </a:lnTo>
                  <a:lnTo>
                    <a:pt x="496" y="921"/>
                  </a:lnTo>
                  <a:lnTo>
                    <a:pt x="459" y="939"/>
                  </a:lnTo>
                  <a:lnTo>
                    <a:pt x="420" y="952"/>
                  </a:lnTo>
                  <a:lnTo>
                    <a:pt x="382" y="959"/>
                  </a:lnTo>
                  <a:lnTo>
                    <a:pt x="343" y="961"/>
                  </a:lnTo>
                  <a:lnTo>
                    <a:pt x="302" y="959"/>
                  </a:lnTo>
                  <a:lnTo>
                    <a:pt x="264" y="952"/>
                  </a:lnTo>
                  <a:lnTo>
                    <a:pt x="226" y="939"/>
                  </a:lnTo>
                  <a:lnTo>
                    <a:pt x="189" y="921"/>
                  </a:lnTo>
                  <a:lnTo>
                    <a:pt x="155" y="900"/>
                  </a:lnTo>
                  <a:lnTo>
                    <a:pt x="123" y="874"/>
                  </a:lnTo>
                  <a:lnTo>
                    <a:pt x="96" y="845"/>
                  </a:lnTo>
                  <a:lnTo>
                    <a:pt x="73" y="813"/>
                  </a:lnTo>
                  <a:lnTo>
                    <a:pt x="54" y="778"/>
                  </a:lnTo>
                  <a:lnTo>
                    <a:pt x="39" y="742"/>
                  </a:lnTo>
                  <a:lnTo>
                    <a:pt x="30" y="703"/>
                  </a:lnTo>
                  <a:lnTo>
                    <a:pt x="24" y="662"/>
                  </a:lnTo>
                  <a:lnTo>
                    <a:pt x="6" y="392"/>
                  </a:lnTo>
                  <a:lnTo>
                    <a:pt x="0" y="276"/>
                  </a:lnTo>
                  <a:lnTo>
                    <a:pt x="0" y="240"/>
                  </a:lnTo>
                  <a:lnTo>
                    <a:pt x="4" y="205"/>
                  </a:lnTo>
                  <a:lnTo>
                    <a:pt x="14" y="171"/>
                  </a:lnTo>
                  <a:lnTo>
                    <a:pt x="28" y="140"/>
                  </a:lnTo>
                  <a:lnTo>
                    <a:pt x="46" y="109"/>
                  </a:lnTo>
                  <a:lnTo>
                    <a:pt x="68" y="82"/>
                  </a:lnTo>
                  <a:lnTo>
                    <a:pt x="94" y="57"/>
                  </a:lnTo>
                  <a:lnTo>
                    <a:pt x="123" y="37"/>
                  </a:lnTo>
                  <a:lnTo>
                    <a:pt x="155" y="21"/>
                  </a:lnTo>
                  <a:lnTo>
                    <a:pt x="188" y="10"/>
                  </a:lnTo>
                  <a:lnTo>
                    <a:pt x="222" y="2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476" y="2055"/>
              <a:ext cx="222" cy="91"/>
            </a:xfrm>
            <a:custGeom>
              <a:avLst/>
              <a:gdLst>
                <a:gd name="T0" fmla="*/ 469 w 1552"/>
                <a:gd name="T1" fmla="*/ 148 h 635"/>
                <a:gd name="T2" fmla="*/ 394 w 1552"/>
                <a:gd name="T3" fmla="*/ 164 h 635"/>
                <a:gd name="T4" fmla="*/ 317 w 1552"/>
                <a:gd name="T5" fmla="*/ 203 h 635"/>
                <a:gd name="T6" fmla="*/ 251 w 1552"/>
                <a:gd name="T7" fmla="*/ 261 h 635"/>
                <a:gd name="T8" fmla="*/ 203 w 1552"/>
                <a:gd name="T9" fmla="*/ 334 h 635"/>
                <a:gd name="T10" fmla="*/ 175 w 1552"/>
                <a:gd name="T11" fmla="*/ 419 h 635"/>
                <a:gd name="T12" fmla="*/ 1390 w 1552"/>
                <a:gd name="T13" fmla="*/ 486 h 635"/>
                <a:gd name="T14" fmla="*/ 1366 w 1552"/>
                <a:gd name="T15" fmla="*/ 375 h 635"/>
                <a:gd name="T16" fmla="*/ 1328 w 1552"/>
                <a:gd name="T17" fmla="*/ 296 h 635"/>
                <a:gd name="T18" fmla="*/ 1271 w 1552"/>
                <a:gd name="T19" fmla="*/ 230 h 635"/>
                <a:gd name="T20" fmla="*/ 1199 w 1552"/>
                <a:gd name="T21" fmla="*/ 181 h 635"/>
                <a:gd name="T22" fmla="*/ 1114 w 1552"/>
                <a:gd name="T23" fmla="*/ 153 h 635"/>
                <a:gd name="T24" fmla="*/ 1054 w 1552"/>
                <a:gd name="T25" fmla="*/ 147 h 635"/>
                <a:gd name="T26" fmla="*/ 829 w 1552"/>
                <a:gd name="T27" fmla="*/ 318 h 635"/>
                <a:gd name="T28" fmla="*/ 795 w 1552"/>
                <a:gd name="T29" fmla="*/ 337 h 635"/>
                <a:gd name="T30" fmla="*/ 758 w 1552"/>
                <a:gd name="T31" fmla="*/ 337 h 635"/>
                <a:gd name="T32" fmla="*/ 724 w 1552"/>
                <a:gd name="T33" fmla="*/ 318 h 635"/>
                <a:gd name="T34" fmla="*/ 499 w 1552"/>
                <a:gd name="T35" fmla="*/ 147 h 635"/>
                <a:gd name="T36" fmla="*/ 584 w 1552"/>
                <a:gd name="T37" fmla="*/ 0 h 635"/>
                <a:gd name="T38" fmla="*/ 620 w 1552"/>
                <a:gd name="T39" fmla="*/ 9 h 635"/>
                <a:gd name="T40" fmla="*/ 777 w 1552"/>
                <a:gd name="T41" fmla="*/ 161 h 635"/>
                <a:gd name="T42" fmla="*/ 932 w 1552"/>
                <a:gd name="T43" fmla="*/ 9 h 635"/>
                <a:gd name="T44" fmla="*/ 968 w 1552"/>
                <a:gd name="T45" fmla="*/ 0 h 635"/>
                <a:gd name="T46" fmla="*/ 1097 w 1552"/>
                <a:gd name="T47" fmla="*/ 2 h 635"/>
                <a:gd name="T48" fmla="*/ 1193 w 1552"/>
                <a:gd name="T49" fmla="*/ 20 h 635"/>
                <a:gd name="T50" fmla="*/ 1289 w 1552"/>
                <a:gd name="T51" fmla="*/ 62 h 635"/>
                <a:gd name="T52" fmla="*/ 1373 w 1552"/>
                <a:gd name="T53" fmla="*/ 122 h 635"/>
                <a:gd name="T54" fmla="*/ 1442 w 1552"/>
                <a:gd name="T55" fmla="*/ 200 h 635"/>
                <a:gd name="T56" fmla="*/ 1492 w 1552"/>
                <a:gd name="T57" fmla="*/ 290 h 635"/>
                <a:gd name="T58" fmla="*/ 1523 w 1552"/>
                <a:gd name="T59" fmla="*/ 392 h 635"/>
                <a:gd name="T60" fmla="*/ 1552 w 1552"/>
                <a:gd name="T61" fmla="*/ 564 h 635"/>
                <a:gd name="T62" fmla="*/ 1544 w 1552"/>
                <a:gd name="T63" fmla="*/ 594 h 635"/>
                <a:gd name="T64" fmla="*/ 1524 w 1552"/>
                <a:gd name="T65" fmla="*/ 619 h 635"/>
                <a:gd name="T66" fmla="*/ 1495 w 1552"/>
                <a:gd name="T67" fmla="*/ 633 h 635"/>
                <a:gd name="T68" fmla="*/ 75 w 1552"/>
                <a:gd name="T69" fmla="*/ 635 h 635"/>
                <a:gd name="T70" fmla="*/ 43 w 1552"/>
                <a:gd name="T71" fmla="*/ 628 h 635"/>
                <a:gd name="T72" fmla="*/ 17 w 1552"/>
                <a:gd name="T73" fmla="*/ 608 h 635"/>
                <a:gd name="T74" fmla="*/ 3 w 1552"/>
                <a:gd name="T75" fmla="*/ 580 h 635"/>
                <a:gd name="T76" fmla="*/ 2 w 1552"/>
                <a:gd name="T77" fmla="*/ 547 h 635"/>
                <a:gd name="T78" fmla="*/ 42 w 1552"/>
                <a:gd name="T79" fmla="*/ 340 h 635"/>
                <a:gd name="T80" fmla="*/ 83 w 1552"/>
                <a:gd name="T81" fmla="*/ 244 h 635"/>
                <a:gd name="T82" fmla="*/ 143 w 1552"/>
                <a:gd name="T83" fmla="*/ 160 h 635"/>
                <a:gd name="T84" fmla="*/ 220 w 1552"/>
                <a:gd name="T85" fmla="*/ 90 h 635"/>
                <a:gd name="T86" fmla="*/ 310 w 1552"/>
                <a:gd name="T87" fmla="*/ 39 h 635"/>
                <a:gd name="T88" fmla="*/ 411 w 1552"/>
                <a:gd name="T89" fmla="*/ 7 h 635"/>
                <a:gd name="T90" fmla="*/ 499 w 1552"/>
                <a:gd name="T91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2" h="635">
                  <a:moveTo>
                    <a:pt x="499" y="147"/>
                  </a:moveTo>
                  <a:lnTo>
                    <a:pt x="469" y="148"/>
                  </a:lnTo>
                  <a:lnTo>
                    <a:pt x="438" y="153"/>
                  </a:lnTo>
                  <a:lnTo>
                    <a:pt x="394" y="164"/>
                  </a:lnTo>
                  <a:lnTo>
                    <a:pt x="354" y="181"/>
                  </a:lnTo>
                  <a:lnTo>
                    <a:pt x="317" y="203"/>
                  </a:lnTo>
                  <a:lnTo>
                    <a:pt x="282" y="230"/>
                  </a:lnTo>
                  <a:lnTo>
                    <a:pt x="251" y="261"/>
                  </a:lnTo>
                  <a:lnTo>
                    <a:pt x="224" y="296"/>
                  </a:lnTo>
                  <a:lnTo>
                    <a:pt x="203" y="334"/>
                  </a:lnTo>
                  <a:lnTo>
                    <a:pt x="186" y="375"/>
                  </a:lnTo>
                  <a:lnTo>
                    <a:pt x="175" y="419"/>
                  </a:lnTo>
                  <a:lnTo>
                    <a:pt x="162" y="486"/>
                  </a:lnTo>
                  <a:lnTo>
                    <a:pt x="1390" y="486"/>
                  </a:lnTo>
                  <a:lnTo>
                    <a:pt x="1378" y="419"/>
                  </a:lnTo>
                  <a:lnTo>
                    <a:pt x="1366" y="375"/>
                  </a:lnTo>
                  <a:lnTo>
                    <a:pt x="1349" y="334"/>
                  </a:lnTo>
                  <a:lnTo>
                    <a:pt x="1328" y="296"/>
                  </a:lnTo>
                  <a:lnTo>
                    <a:pt x="1301" y="261"/>
                  </a:lnTo>
                  <a:lnTo>
                    <a:pt x="1271" y="230"/>
                  </a:lnTo>
                  <a:lnTo>
                    <a:pt x="1236" y="203"/>
                  </a:lnTo>
                  <a:lnTo>
                    <a:pt x="1199" y="181"/>
                  </a:lnTo>
                  <a:lnTo>
                    <a:pt x="1158" y="164"/>
                  </a:lnTo>
                  <a:lnTo>
                    <a:pt x="1114" y="153"/>
                  </a:lnTo>
                  <a:lnTo>
                    <a:pt x="1084" y="148"/>
                  </a:lnTo>
                  <a:lnTo>
                    <a:pt x="1054" y="147"/>
                  </a:lnTo>
                  <a:lnTo>
                    <a:pt x="1000" y="147"/>
                  </a:lnTo>
                  <a:lnTo>
                    <a:pt x="829" y="318"/>
                  </a:lnTo>
                  <a:lnTo>
                    <a:pt x="813" y="330"/>
                  </a:lnTo>
                  <a:lnTo>
                    <a:pt x="795" y="337"/>
                  </a:lnTo>
                  <a:lnTo>
                    <a:pt x="777" y="340"/>
                  </a:lnTo>
                  <a:lnTo>
                    <a:pt x="758" y="337"/>
                  </a:lnTo>
                  <a:lnTo>
                    <a:pt x="740" y="330"/>
                  </a:lnTo>
                  <a:lnTo>
                    <a:pt x="724" y="318"/>
                  </a:lnTo>
                  <a:lnTo>
                    <a:pt x="553" y="147"/>
                  </a:lnTo>
                  <a:lnTo>
                    <a:pt x="499" y="147"/>
                  </a:lnTo>
                  <a:close/>
                  <a:moveTo>
                    <a:pt x="499" y="0"/>
                  </a:moveTo>
                  <a:lnTo>
                    <a:pt x="584" y="0"/>
                  </a:lnTo>
                  <a:lnTo>
                    <a:pt x="604" y="2"/>
                  </a:lnTo>
                  <a:lnTo>
                    <a:pt x="620" y="9"/>
                  </a:lnTo>
                  <a:lnTo>
                    <a:pt x="636" y="21"/>
                  </a:lnTo>
                  <a:lnTo>
                    <a:pt x="777" y="161"/>
                  </a:lnTo>
                  <a:lnTo>
                    <a:pt x="916" y="21"/>
                  </a:lnTo>
                  <a:lnTo>
                    <a:pt x="932" y="9"/>
                  </a:lnTo>
                  <a:lnTo>
                    <a:pt x="949" y="2"/>
                  </a:lnTo>
                  <a:lnTo>
                    <a:pt x="968" y="0"/>
                  </a:lnTo>
                  <a:lnTo>
                    <a:pt x="1054" y="0"/>
                  </a:lnTo>
                  <a:lnTo>
                    <a:pt x="1097" y="2"/>
                  </a:lnTo>
                  <a:lnTo>
                    <a:pt x="1141" y="7"/>
                  </a:lnTo>
                  <a:lnTo>
                    <a:pt x="1193" y="20"/>
                  </a:lnTo>
                  <a:lnTo>
                    <a:pt x="1243" y="39"/>
                  </a:lnTo>
                  <a:lnTo>
                    <a:pt x="1289" y="62"/>
                  </a:lnTo>
                  <a:lnTo>
                    <a:pt x="1333" y="90"/>
                  </a:lnTo>
                  <a:lnTo>
                    <a:pt x="1373" y="122"/>
                  </a:lnTo>
                  <a:lnTo>
                    <a:pt x="1409" y="160"/>
                  </a:lnTo>
                  <a:lnTo>
                    <a:pt x="1442" y="200"/>
                  </a:lnTo>
                  <a:lnTo>
                    <a:pt x="1470" y="244"/>
                  </a:lnTo>
                  <a:lnTo>
                    <a:pt x="1492" y="290"/>
                  </a:lnTo>
                  <a:lnTo>
                    <a:pt x="1510" y="340"/>
                  </a:lnTo>
                  <a:lnTo>
                    <a:pt x="1523" y="392"/>
                  </a:lnTo>
                  <a:lnTo>
                    <a:pt x="1551" y="547"/>
                  </a:lnTo>
                  <a:lnTo>
                    <a:pt x="1552" y="564"/>
                  </a:lnTo>
                  <a:lnTo>
                    <a:pt x="1550" y="580"/>
                  </a:lnTo>
                  <a:lnTo>
                    <a:pt x="1544" y="594"/>
                  </a:lnTo>
                  <a:lnTo>
                    <a:pt x="1535" y="608"/>
                  </a:lnTo>
                  <a:lnTo>
                    <a:pt x="1524" y="619"/>
                  </a:lnTo>
                  <a:lnTo>
                    <a:pt x="1509" y="628"/>
                  </a:lnTo>
                  <a:lnTo>
                    <a:pt x="1495" y="633"/>
                  </a:lnTo>
                  <a:lnTo>
                    <a:pt x="1478" y="635"/>
                  </a:lnTo>
                  <a:lnTo>
                    <a:pt x="75" y="635"/>
                  </a:lnTo>
                  <a:lnTo>
                    <a:pt x="58" y="633"/>
                  </a:lnTo>
                  <a:lnTo>
                    <a:pt x="43" y="628"/>
                  </a:lnTo>
                  <a:lnTo>
                    <a:pt x="30" y="619"/>
                  </a:lnTo>
                  <a:lnTo>
                    <a:pt x="17" y="608"/>
                  </a:lnTo>
                  <a:lnTo>
                    <a:pt x="8" y="594"/>
                  </a:lnTo>
                  <a:lnTo>
                    <a:pt x="3" y="580"/>
                  </a:lnTo>
                  <a:lnTo>
                    <a:pt x="0" y="564"/>
                  </a:lnTo>
                  <a:lnTo>
                    <a:pt x="2" y="547"/>
                  </a:lnTo>
                  <a:lnTo>
                    <a:pt x="30" y="392"/>
                  </a:lnTo>
                  <a:lnTo>
                    <a:pt x="42" y="340"/>
                  </a:lnTo>
                  <a:lnTo>
                    <a:pt x="60" y="290"/>
                  </a:lnTo>
                  <a:lnTo>
                    <a:pt x="83" y="244"/>
                  </a:lnTo>
                  <a:lnTo>
                    <a:pt x="111" y="200"/>
                  </a:lnTo>
                  <a:lnTo>
                    <a:pt x="143" y="160"/>
                  </a:lnTo>
                  <a:lnTo>
                    <a:pt x="179" y="122"/>
                  </a:lnTo>
                  <a:lnTo>
                    <a:pt x="220" y="90"/>
                  </a:lnTo>
                  <a:lnTo>
                    <a:pt x="264" y="62"/>
                  </a:lnTo>
                  <a:lnTo>
                    <a:pt x="310" y="39"/>
                  </a:lnTo>
                  <a:lnTo>
                    <a:pt x="359" y="20"/>
                  </a:lnTo>
                  <a:lnTo>
                    <a:pt x="411" y="7"/>
                  </a:lnTo>
                  <a:lnTo>
                    <a:pt x="455" y="2"/>
                  </a:lnTo>
                  <a:lnTo>
                    <a:pt x="4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573" y="2165"/>
              <a:ext cx="21" cy="25"/>
            </a:xfrm>
            <a:custGeom>
              <a:avLst/>
              <a:gdLst>
                <a:gd name="T0" fmla="*/ 74 w 147"/>
                <a:gd name="T1" fmla="*/ 0 h 171"/>
                <a:gd name="T2" fmla="*/ 93 w 147"/>
                <a:gd name="T3" fmla="*/ 3 h 171"/>
                <a:gd name="T4" fmla="*/ 111 w 147"/>
                <a:gd name="T5" fmla="*/ 10 h 171"/>
                <a:gd name="T6" fmla="*/ 126 w 147"/>
                <a:gd name="T7" fmla="*/ 22 h 171"/>
                <a:gd name="T8" fmla="*/ 137 w 147"/>
                <a:gd name="T9" fmla="*/ 37 h 171"/>
                <a:gd name="T10" fmla="*/ 145 w 147"/>
                <a:gd name="T11" fmla="*/ 55 h 171"/>
                <a:gd name="T12" fmla="*/ 147 w 147"/>
                <a:gd name="T13" fmla="*/ 74 h 171"/>
                <a:gd name="T14" fmla="*/ 147 w 147"/>
                <a:gd name="T15" fmla="*/ 97 h 171"/>
                <a:gd name="T16" fmla="*/ 145 w 147"/>
                <a:gd name="T17" fmla="*/ 116 h 171"/>
                <a:gd name="T18" fmla="*/ 137 w 147"/>
                <a:gd name="T19" fmla="*/ 134 h 171"/>
                <a:gd name="T20" fmla="*/ 126 w 147"/>
                <a:gd name="T21" fmla="*/ 149 h 171"/>
                <a:gd name="T22" fmla="*/ 111 w 147"/>
                <a:gd name="T23" fmla="*/ 161 h 171"/>
                <a:gd name="T24" fmla="*/ 93 w 147"/>
                <a:gd name="T25" fmla="*/ 168 h 171"/>
                <a:gd name="T26" fmla="*/ 74 w 147"/>
                <a:gd name="T27" fmla="*/ 171 h 171"/>
                <a:gd name="T28" fmla="*/ 54 w 147"/>
                <a:gd name="T29" fmla="*/ 168 h 171"/>
                <a:gd name="T30" fmla="*/ 37 w 147"/>
                <a:gd name="T31" fmla="*/ 161 h 171"/>
                <a:gd name="T32" fmla="*/ 21 w 147"/>
                <a:gd name="T33" fmla="*/ 149 h 171"/>
                <a:gd name="T34" fmla="*/ 10 w 147"/>
                <a:gd name="T35" fmla="*/ 134 h 171"/>
                <a:gd name="T36" fmla="*/ 2 w 147"/>
                <a:gd name="T37" fmla="*/ 116 h 171"/>
                <a:gd name="T38" fmla="*/ 0 w 147"/>
                <a:gd name="T39" fmla="*/ 97 h 171"/>
                <a:gd name="T40" fmla="*/ 0 w 147"/>
                <a:gd name="T41" fmla="*/ 74 h 171"/>
                <a:gd name="T42" fmla="*/ 2 w 147"/>
                <a:gd name="T43" fmla="*/ 55 h 171"/>
                <a:gd name="T44" fmla="*/ 10 w 147"/>
                <a:gd name="T45" fmla="*/ 37 h 171"/>
                <a:gd name="T46" fmla="*/ 21 w 147"/>
                <a:gd name="T47" fmla="*/ 22 h 171"/>
                <a:gd name="T48" fmla="*/ 37 w 147"/>
                <a:gd name="T49" fmla="*/ 10 h 171"/>
                <a:gd name="T50" fmla="*/ 54 w 147"/>
                <a:gd name="T51" fmla="*/ 3 h 171"/>
                <a:gd name="T52" fmla="*/ 74 w 147"/>
                <a:gd name="T5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71">
                  <a:moveTo>
                    <a:pt x="74" y="0"/>
                  </a:moveTo>
                  <a:lnTo>
                    <a:pt x="93" y="3"/>
                  </a:lnTo>
                  <a:lnTo>
                    <a:pt x="111" y="10"/>
                  </a:lnTo>
                  <a:lnTo>
                    <a:pt x="126" y="22"/>
                  </a:lnTo>
                  <a:lnTo>
                    <a:pt x="137" y="37"/>
                  </a:lnTo>
                  <a:lnTo>
                    <a:pt x="145" y="55"/>
                  </a:lnTo>
                  <a:lnTo>
                    <a:pt x="147" y="74"/>
                  </a:lnTo>
                  <a:lnTo>
                    <a:pt x="147" y="97"/>
                  </a:lnTo>
                  <a:lnTo>
                    <a:pt x="145" y="116"/>
                  </a:lnTo>
                  <a:lnTo>
                    <a:pt x="137" y="134"/>
                  </a:lnTo>
                  <a:lnTo>
                    <a:pt x="126" y="149"/>
                  </a:lnTo>
                  <a:lnTo>
                    <a:pt x="111" y="161"/>
                  </a:lnTo>
                  <a:lnTo>
                    <a:pt x="93" y="168"/>
                  </a:lnTo>
                  <a:lnTo>
                    <a:pt x="74" y="171"/>
                  </a:lnTo>
                  <a:lnTo>
                    <a:pt x="54" y="168"/>
                  </a:lnTo>
                  <a:lnTo>
                    <a:pt x="37" y="161"/>
                  </a:lnTo>
                  <a:lnTo>
                    <a:pt x="21" y="149"/>
                  </a:lnTo>
                  <a:lnTo>
                    <a:pt x="10" y="134"/>
                  </a:lnTo>
                  <a:lnTo>
                    <a:pt x="2" y="116"/>
                  </a:lnTo>
                  <a:lnTo>
                    <a:pt x="0" y="97"/>
                  </a:lnTo>
                  <a:lnTo>
                    <a:pt x="0" y="74"/>
                  </a:lnTo>
                  <a:lnTo>
                    <a:pt x="2" y="55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7" y="10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504" y="2199"/>
              <a:ext cx="159" cy="107"/>
            </a:xfrm>
            <a:custGeom>
              <a:avLst/>
              <a:gdLst>
                <a:gd name="T0" fmla="*/ 557 w 1113"/>
                <a:gd name="T1" fmla="*/ 0 h 746"/>
                <a:gd name="T2" fmla="*/ 576 w 1113"/>
                <a:gd name="T3" fmla="*/ 2 h 746"/>
                <a:gd name="T4" fmla="*/ 594 w 1113"/>
                <a:gd name="T5" fmla="*/ 10 h 746"/>
                <a:gd name="T6" fmla="*/ 609 w 1113"/>
                <a:gd name="T7" fmla="*/ 21 h 746"/>
                <a:gd name="T8" fmla="*/ 620 w 1113"/>
                <a:gd name="T9" fmla="*/ 36 h 746"/>
                <a:gd name="T10" fmla="*/ 628 w 1113"/>
                <a:gd name="T11" fmla="*/ 54 h 746"/>
                <a:gd name="T12" fmla="*/ 630 w 1113"/>
                <a:gd name="T13" fmla="*/ 73 h 746"/>
                <a:gd name="T14" fmla="*/ 630 w 1113"/>
                <a:gd name="T15" fmla="*/ 350 h 746"/>
                <a:gd name="T16" fmla="*/ 1077 w 1113"/>
                <a:gd name="T17" fmla="*/ 608 h 746"/>
                <a:gd name="T18" fmla="*/ 1092 w 1113"/>
                <a:gd name="T19" fmla="*/ 620 h 746"/>
                <a:gd name="T20" fmla="*/ 1104 w 1113"/>
                <a:gd name="T21" fmla="*/ 635 h 746"/>
                <a:gd name="T22" fmla="*/ 1111 w 1113"/>
                <a:gd name="T23" fmla="*/ 653 h 746"/>
                <a:gd name="T24" fmla="*/ 1113 w 1113"/>
                <a:gd name="T25" fmla="*/ 672 h 746"/>
                <a:gd name="T26" fmla="*/ 1111 w 1113"/>
                <a:gd name="T27" fmla="*/ 691 h 746"/>
                <a:gd name="T28" fmla="*/ 1104 w 1113"/>
                <a:gd name="T29" fmla="*/ 709 h 746"/>
                <a:gd name="T30" fmla="*/ 1092 w 1113"/>
                <a:gd name="T31" fmla="*/ 725 h 746"/>
                <a:gd name="T32" fmla="*/ 1076 w 1113"/>
                <a:gd name="T33" fmla="*/ 736 h 746"/>
                <a:gd name="T34" fmla="*/ 1058 w 1113"/>
                <a:gd name="T35" fmla="*/ 744 h 746"/>
                <a:gd name="T36" fmla="*/ 1040 w 1113"/>
                <a:gd name="T37" fmla="*/ 746 h 746"/>
                <a:gd name="T38" fmla="*/ 1021 w 1113"/>
                <a:gd name="T39" fmla="*/ 744 h 746"/>
                <a:gd name="T40" fmla="*/ 1003 w 1113"/>
                <a:gd name="T41" fmla="*/ 736 h 746"/>
                <a:gd name="T42" fmla="*/ 557 w 1113"/>
                <a:gd name="T43" fmla="*/ 478 h 746"/>
                <a:gd name="T44" fmla="*/ 112 w 1113"/>
                <a:gd name="T45" fmla="*/ 736 h 746"/>
                <a:gd name="T46" fmla="*/ 94 w 1113"/>
                <a:gd name="T47" fmla="*/ 744 h 746"/>
                <a:gd name="T48" fmla="*/ 75 w 1113"/>
                <a:gd name="T49" fmla="*/ 746 h 746"/>
                <a:gd name="T50" fmla="*/ 56 w 1113"/>
                <a:gd name="T51" fmla="*/ 744 h 746"/>
                <a:gd name="T52" fmla="*/ 38 w 1113"/>
                <a:gd name="T53" fmla="*/ 736 h 746"/>
                <a:gd name="T54" fmla="*/ 23 w 1113"/>
                <a:gd name="T55" fmla="*/ 725 h 746"/>
                <a:gd name="T56" fmla="*/ 11 w 1113"/>
                <a:gd name="T57" fmla="*/ 709 h 746"/>
                <a:gd name="T58" fmla="*/ 3 w 1113"/>
                <a:gd name="T59" fmla="*/ 691 h 746"/>
                <a:gd name="T60" fmla="*/ 0 w 1113"/>
                <a:gd name="T61" fmla="*/ 672 h 746"/>
                <a:gd name="T62" fmla="*/ 3 w 1113"/>
                <a:gd name="T63" fmla="*/ 653 h 746"/>
                <a:gd name="T64" fmla="*/ 11 w 1113"/>
                <a:gd name="T65" fmla="*/ 635 h 746"/>
                <a:gd name="T66" fmla="*/ 22 w 1113"/>
                <a:gd name="T67" fmla="*/ 620 h 746"/>
                <a:gd name="T68" fmla="*/ 38 w 1113"/>
                <a:gd name="T69" fmla="*/ 608 h 746"/>
                <a:gd name="T70" fmla="*/ 483 w 1113"/>
                <a:gd name="T71" fmla="*/ 350 h 746"/>
                <a:gd name="T72" fmla="*/ 483 w 1113"/>
                <a:gd name="T73" fmla="*/ 73 h 746"/>
                <a:gd name="T74" fmla="*/ 485 w 1113"/>
                <a:gd name="T75" fmla="*/ 54 h 746"/>
                <a:gd name="T76" fmla="*/ 493 w 1113"/>
                <a:gd name="T77" fmla="*/ 36 h 746"/>
                <a:gd name="T78" fmla="*/ 504 w 1113"/>
                <a:gd name="T79" fmla="*/ 21 h 746"/>
                <a:gd name="T80" fmla="*/ 520 w 1113"/>
                <a:gd name="T81" fmla="*/ 10 h 746"/>
                <a:gd name="T82" fmla="*/ 537 w 1113"/>
                <a:gd name="T83" fmla="*/ 2 h 746"/>
                <a:gd name="T84" fmla="*/ 557 w 1113"/>
                <a:gd name="T85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3" h="746">
                  <a:moveTo>
                    <a:pt x="557" y="0"/>
                  </a:moveTo>
                  <a:lnTo>
                    <a:pt x="576" y="2"/>
                  </a:lnTo>
                  <a:lnTo>
                    <a:pt x="594" y="10"/>
                  </a:lnTo>
                  <a:lnTo>
                    <a:pt x="609" y="21"/>
                  </a:lnTo>
                  <a:lnTo>
                    <a:pt x="620" y="36"/>
                  </a:lnTo>
                  <a:lnTo>
                    <a:pt x="628" y="54"/>
                  </a:lnTo>
                  <a:lnTo>
                    <a:pt x="630" y="73"/>
                  </a:lnTo>
                  <a:lnTo>
                    <a:pt x="630" y="350"/>
                  </a:lnTo>
                  <a:lnTo>
                    <a:pt x="1077" y="608"/>
                  </a:lnTo>
                  <a:lnTo>
                    <a:pt x="1092" y="620"/>
                  </a:lnTo>
                  <a:lnTo>
                    <a:pt x="1104" y="635"/>
                  </a:lnTo>
                  <a:lnTo>
                    <a:pt x="1111" y="653"/>
                  </a:lnTo>
                  <a:lnTo>
                    <a:pt x="1113" y="672"/>
                  </a:lnTo>
                  <a:lnTo>
                    <a:pt x="1111" y="691"/>
                  </a:lnTo>
                  <a:lnTo>
                    <a:pt x="1104" y="709"/>
                  </a:lnTo>
                  <a:lnTo>
                    <a:pt x="1092" y="725"/>
                  </a:lnTo>
                  <a:lnTo>
                    <a:pt x="1076" y="736"/>
                  </a:lnTo>
                  <a:lnTo>
                    <a:pt x="1058" y="744"/>
                  </a:lnTo>
                  <a:lnTo>
                    <a:pt x="1040" y="746"/>
                  </a:lnTo>
                  <a:lnTo>
                    <a:pt x="1021" y="744"/>
                  </a:lnTo>
                  <a:lnTo>
                    <a:pt x="1003" y="736"/>
                  </a:lnTo>
                  <a:lnTo>
                    <a:pt x="557" y="478"/>
                  </a:lnTo>
                  <a:lnTo>
                    <a:pt x="112" y="736"/>
                  </a:lnTo>
                  <a:lnTo>
                    <a:pt x="94" y="744"/>
                  </a:lnTo>
                  <a:lnTo>
                    <a:pt x="75" y="746"/>
                  </a:lnTo>
                  <a:lnTo>
                    <a:pt x="56" y="744"/>
                  </a:lnTo>
                  <a:lnTo>
                    <a:pt x="38" y="736"/>
                  </a:lnTo>
                  <a:lnTo>
                    <a:pt x="23" y="725"/>
                  </a:lnTo>
                  <a:lnTo>
                    <a:pt x="11" y="709"/>
                  </a:lnTo>
                  <a:lnTo>
                    <a:pt x="3" y="691"/>
                  </a:lnTo>
                  <a:lnTo>
                    <a:pt x="0" y="672"/>
                  </a:lnTo>
                  <a:lnTo>
                    <a:pt x="3" y="653"/>
                  </a:lnTo>
                  <a:lnTo>
                    <a:pt x="11" y="635"/>
                  </a:lnTo>
                  <a:lnTo>
                    <a:pt x="22" y="620"/>
                  </a:lnTo>
                  <a:lnTo>
                    <a:pt x="38" y="608"/>
                  </a:lnTo>
                  <a:lnTo>
                    <a:pt x="483" y="350"/>
                  </a:lnTo>
                  <a:lnTo>
                    <a:pt x="483" y="73"/>
                  </a:lnTo>
                  <a:lnTo>
                    <a:pt x="485" y="54"/>
                  </a:lnTo>
                  <a:lnTo>
                    <a:pt x="493" y="36"/>
                  </a:lnTo>
                  <a:lnTo>
                    <a:pt x="504" y="21"/>
                  </a:lnTo>
                  <a:lnTo>
                    <a:pt x="520" y="10"/>
                  </a:lnTo>
                  <a:lnTo>
                    <a:pt x="537" y="2"/>
                  </a:lnTo>
                  <a:lnTo>
                    <a:pt x="5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Line 5"/>
          <p:cNvSpPr>
            <a:spLocks noChangeShapeType="1"/>
          </p:cNvSpPr>
          <p:nvPr/>
        </p:nvSpPr>
        <p:spPr bwMode="auto">
          <a:xfrm>
            <a:off x="7971844" y="4760171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17" name="Line 6"/>
          <p:cNvSpPr>
            <a:spLocks noChangeShapeType="1"/>
          </p:cNvSpPr>
          <p:nvPr/>
        </p:nvSpPr>
        <p:spPr bwMode="auto">
          <a:xfrm>
            <a:off x="7971844" y="4760171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18" name="Line 7"/>
          <p:cNvSpPr>
            <a:spLocks noChangeShapeType="1"/>
          </p:cNvSpPr>
          <p:nvPr/>
        </p:nvSpPr>
        <p:spPr bwMode="auto">
          <a:xfrm>
            <a:off x="8924344" y="3029796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19" name="Line 8"/>
          <p:cNvSpPr>
            <a:spLocks noChangeShapeType="1"/>
          </p:cNvSpPr>
          <p:nvPr/>
        </p:nvSpPr>
        <p:spPr bwMode="auto">
          <a:xfrm>
            <a:off x="8924344" y="3029796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grpSp>
        <p:nvGrpSpPr>
          <p:cNvPr id="20" name="Grupo 83"/>
          <p:cNvGrpSpPr/>
          <p:nvPr/>
        </p:nvGrpSpPr>
        <p:grpSpPr>
          <a:xfrm>
            <a:off x="7803569" y="3196484"/>
            <a:ext cx="1563687" cy="1649413"/>
            <a:chOff x="8328025" y="2344738"/>
            <a:chExt cx="1563687" cy="1649413"/>
          </a:xfrm>
          <a:solidFill>
            <a:srgbClr val="009999"/>
          </a:solidFill>
        </p:grpSpPr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8328025" y="2344738"/>
              <a:ext cx="1135062" cy="1044575"/>
            </a:xfrm>
            <a:custGeom>
              <a:avLst/>
              <a:gdLst>
                <a:gd name="T0" fmla="*/ 84 w 302"/>
                <a:gd name="T1" fmla="*/ 37 h 278"/>
                <a:gd name="T2" fmla="*/ 89 w 302"/>
                <a:gd name="T3" fmla="*/ 24 h 278"/>
                <a:gd name="T4" fmla="*/ 90 w 302"/>
                <a:gd name="T5" fmla="*/ 9 h 278"/>
                <a:gd name="T6" fmla="*/ 92 w 302"/>
                <a:gd name="T7" fmla="*/ 0 h 278"/>
                <a:gd name="T8" fmla="*/ 96 w 302"/>
                <a:gd name="T9" fmla="*/ 2 h 278"/>
                <a:gd name="T10" fmla="*/ 99 w 302"/>
                <a:gd name="T11" fmla="*/ 11 h 278"/>
                <a:gd name="T12" fmla="*/ 103 w 302"/>
                <a:gd name="T13" fmla="*/ 33 h 278"/>
                <a:gd name="T14" fmla="*/ 128 w 302"/>
                <a:gd name="T15" fmla="*/ 54 h 278"/>
                <a:gd name="T16" fmla="*/ 172 w 302"/>
                <a:gd name="T17" fmla="*/ 57 h 278"/>
                <a:gd name="T18" fmla="*/ 302 w 302"/>
                <a:gd name="T19" fmla="*/ 64 h 278"/>
                <a:gd name="T20" fmla="*/ 299 w 302"/>
                <a:gd name="T21" fmla="*/ 74 h 278"/>
                <a:gd name="T22" fmla="*/ 291 w 302"/>
                <a:gd name="T23" fmla="*/ 104 h 278"/>
                <a:gd name="T24" fmla="*/ 293 w 302"/>
                <a:gd name="T25" fmla="*/ 143 h 278"/>
                <a:gd name="T26" fmla="*/ 284 w 302"/>
                <a:gd name="T27" fmla="*/ 172 h 278"/>
                <a:gd name="T28" fmla="*/ 278 w 302"/>
                <a:gd name="T29" fmla="*/ 195 h 278"/>
                <a:gd name="T30" fmla="*/ 266 w 302"/>
                <a:gd name="T31" fmla="*/ 203 h 278"/>
                <a:gd name="T32" fmla="*/ 260 w 302"/>
                <a:gd name="T33" fmla="*/ 215 h 278"/>
                <a:gd name="T34" fmla="*/ 249 w 302"/>
                <a:gd name="T35" fmla="*/ 222 h 278"/>
                <a:gd name="T36" fmla="*/ 237 w 302"/>
                <a:gd name="T37" fmla="*/ 237 h 278"/>
                <a:gd name="T38" fmla="*/ 227 w 302"/>
                <a:gd name="T39" fmla="*/ 252 h 278"/>
                <a:gd name="T40" fmla="*/ 222 w 302"/>
                <a:gd name="T41" fmla="*/ 261 h 278"/>
                <a:gd name="T42" fmla="*/ 224 w 302"/>
                <a:gd name="T43" fmla="*/ 271 h 278"/>
                <a:gd name="T44" fmla="*/ 224 w 302"/>
                <a:gd name="T45" fmla="*/ 278 h 278"/>
                <a:gd name="T46" fmla="*/ 213 w 302"/>
                <a:gd name="T47" fmla="*/ 275 h 278"/>
                <a:gd name="T48" fmla="*/ 213 w 302"/>
                <a:gd name="T49" fmla="*/ 265 h 278"/>
                <a:gd name="T50" fmla="*/ 205 w 302"/>
                <a:gd name="T51" fmla="*/ 260 h 278"/>
                <a:gd name="T52" fmla="*/ 198 w 302"/>
                <a:gd name="T53" fmla="*/ 266 h 278"/>
                <a:gd name="T54" fmla="*/ 185 w 302"/>
                <a:gd name="T55" fmla="*/ 264 h 278"/>
                <a:gd name="T56" fmla="*/ 169 w 302"/>
                <a:gd name="T57" fmla="*/ 265 h 278"/>
                <a:gd name="T58" fmla="*/ 156 w 302"/>
                <a:gd name="T59" fmla="*/ 258 h 278"/>
                <a:gd name="T60" fmla="*/ 137 w 302"/>
                <a:gd name="T61" fmla="*/ 256 h 278"/>
                <a:gd name="T62" fmla="*/ 124 w 302"/>
                <a:gd name="T63" fmla="*/ 261 h 278"/>
                <a:gd name="T64" fmla="*/ 118 w 302"/>
                <a:gd name="T65" fmla="*/ 270 h 278"/>
                <a:gd name="T66" fmla="*/ 110 w 302"/>
                <a:gd name="T67" fmla="*/ 269 h 278"/>
                <a:gd name="T68" fmla="*/ 100 w 302"/>
                <a:gd name="T69" fmla="*/ 263 h 278"/>
                <a:gd name="T70" fmla="*/ 89 w 302"/>
                <a:gd name="T71" fmla="*/ 257 h 278"/>
                <a:gd name="T72" fmla="*/ 85 w 302"/>
                <a:gd name="T73" fmla="*/ 243 h 278"/>
                <a:gd name="T74" fmla="*/ 88 w 302"/>
                <a:gd name="T75" fmla="*/ 237 h 278"/>
                <a:gd name="T76" fmla="*/ 89 w 302"/>
                <a:gd name="T77" fmla="*/ 230 h 278"/>
                <a:gd name="T78" fmla="*/ 39 w 302"/>
                <a:gd name="T79" fmla="*/ 220 h 278"/>
                <a:gd name="T80" fmla="*/ 35 w 302"/>
                <a:gd name="T81" fmla="*/ 209 h 278"/>
                <a:gd name="T82" fmla="*/ 31 w 302"/>
                <a:gd name="T83" fmla="*/ 202 h 278"/>
                <a:gd name="T84" fmla="*/ 37 w 302"/>
                <a:gd name="T85" fmla="*/ 196 h 278"/>
                <a:gd name="T86" fmla="*/ 34 w 302"/>
                <a:gd name="T87" fmla="*/ 182 h 278"/>
                <a:gd name="T88" fmla="*/ 28 w 302"/>
                <a:gd name="T89" fmla="*/ 163 h 278"/>
                <a:gd name="T90" fmla="*/ 46 w 302"/>
                <a:gd name="T91" fmla="*/ 138 h 278"/>
                <a:gd name="T92" fmla="*/ 43 w 302"/>
                <a:gd name="T93" fmla="*/ 115 h 278"/>
                <a:gd name="T94" fmla="*/ 43 w 302"/>
                <a:gd name="T95" fmla="*/ 105 h 278"/>
                <a:gd name="T96" fmla="*/ 41 w 302"/>
                <a:gd name="T97" fmla="*/ 94 h 278"/>
                <a:gd name="T98" fmla="*/ 24 w 302"/>
                <a:gd name="T99" fmla="*/ 89 h 278"/>
                <a:gd name="T100" fmla="*/ 3 w 302"/>
                <a:gd name="T101" fmla="*/ 76 h 278"/>
                <a:gd name="T102" fmla="*/ 2 w 302"/>
                <a:gd name="T103" fmla="*/ 6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" h="278">
                  <a:moveTo>
                    <a:pt x="2" y="36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302" y="64"/>
                    <a:pt x="302" y="64"/>
                    <a:pt x="302" y="64"/>
                  </a:cubicBezTo>
                  <a:cubicBezTo>
                    <a:pt x="302" y="66"/>
                    <a:pt x="302" y="66"/>
                    <a:pt x="302" y="66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292" y="95"/>
                    <a:pt x="291" y="94"/>
                    <a:pt x="291" y="104"/>
                  </a:cubicBezTo>
                  <a:cubicBezTo>
                    <a:pt x="291" y="114"/>
                    <a:pt x="291" y="135"/>
                    <a:pt x="291" y="135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3" y="143"/>
                    <a:pt x="294" y="152"/>
                    <a:pt x="290" y="157"/>
                  </a:cubicBezTo>
                  <a:cubicBezTo>
                    <a:pt x="286" y="162"/>
                    <a:pt x="284" y="172"/>
                    <a:pt x="284" y="172"/>
                  </a:cubicBezTo>
                  <a:cubicBezTo>
                    <a:pt x="281" y="190"/>
                    <a:pt x="281" y="190"/>
                    <a:pt x="281" y="190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15"/>
                    <a:pt x="260" y="215"/>
                    <a:pt x="260" y="215"/>
                  </a:cubicBezTo>
                  <a:cubicBezTo>
                    <a:pt x="256" y="217"/>
                    <a:pt x="256" y="217"/>
                    <a:pt x="256" y="217"/>
                  </a:cubicBezTo>
                  <a:cubicBezTo>
                    <a:pt x="249" y="222"/>
                    <a:pt x="249" y="222"/>
                    <a:pt x="249" y="222"/>
                  </a:cubicBezTo>
                  <a:cubicBezTo>
                    <a:pt x="244" y="227"/>
                    <a:pt x="244" y="227"/>
                    <a:pt x="244" y="22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2" y="245"/>
                    <a:pt x="232" y="245"/>
                    <a:pt x="232" y="245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8"/>
                    <a:pt x="224" y="278"/>
                    <a:pt x="224" y="278"/>
                  </a:cubicBezTo>
                  <a:cubicBezTo>
                    <a:pt x="214" y="278"/>
                    <a:pt x="214" y="278"/>
                    <a:pt x="214" y="278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4" y="269"/>
                    <a:pt x="214" y="269"/>
                    <a:pt x="214" y="269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10" y="260"/>
                    <a:pt x="210" y="260"/>
                    <a:pt x="210" y="260"/>
                  </a:cubicBezTo>
                  <a:cubicBezTo>
                    <a:pt x="205" y="260"/>
                    <a:pt x="205" y="260"/>
                    <a:pt x="205" y="260"/>
                  </a:cubicBezTo>
                  <a:cubicBezTo>
                    <a:pt x="200" y="263"/>
                    <a:pt x="200" y="263"/>
                    <a:pt x="200" y="263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198" y="266"/>
                    <a:pt x="193" y="266"/>
                    <a:pt x="191" y="266"/>
                  </a:cubicBezTo>
                  <a:cubicBezTo>
                    <a:pt x="189" y="266"/>
                    <a:pt x="185" y="264"/>
                    <a:pt x="185" y="264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69" y="265"/>
                    <a:pt x="169" y="265"/>
                    <a:pt x="169" y="265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0" y="261"/>
                    <a:pt x="156" y="258"/>
                  </a:cubicBezTo>
                  <a:cubicBezTo>
                    <a:pt x="152" y="255"/>
                    <a:pt x="149" y="255"/>
                    <a:pt x="148" y="255"/>
                  </a:cubicBezTo>
                  <a:cubicBezTo>
                    <a:pt x="146" y="255"/>
                    <a:pt x="140" y="255"/>
                    <a:pt x="137" y="256"/>
                  </a:cubicBezTo>
                  <a:cubicBezTo>
                    <a:pt x="133" y="257"/>
                    <a:pt x="135" y="257"/>
                    <a:pt x="132" y="257"/>
                  </a:cubicBezTo>
                  <a:cubicBezTo>
                    <a:pt x="129" y="257"/>
                    <a:pt x="125" y="260"/>
                    <a:pt x="124" y="261"/>
                  </a:cubicBezTo>
                  <a:cubicBezTo>
                    <a:pt x="123" y="261"/>
                    <a:pt x="120" y="266"/>
                    <a:pt x="120" y="266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0" y="269"/>
                    <a:pt x="110" y="269"/>
                    <a:pt x="110" y="269"/>
                  </a:cubicBezTo>
                  <a:cubicBezTo>
                    <a:pt x="107" y="267"/>
                    <a:pt x="107" y="267"/>
                    <a:pt x="107" y="267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95" y="261"/>
                    <a:pt x="95" y="261"/>
                    <a:pt x="95" y="261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40" y="229"/>
                    <a:pt x="40" y="229"/>
                    <a:pt x="40" y="229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5" y="99"/>
                    <a:pt x="44" y="98"/>
                  </a:cubicBezTo>
                  <a:cubicBezTo>
                    <a:pt x="43" y="97"/>
                    <a:pt x="42" y="95"/>
                    <a:pt x="41" y="94"/>
                  </a:cubicBezTo>
                  <a:cubicBezTo>
                    <a:pt x="40" y="93"/>
                    <a:pt x="33" y="92"/>
                    <a:pt x="33" y="92"/>
                  </a:cubicBezTo>
                  <a:cubicBezTo>
                    <a:pt x="33" y="92"/>
                    <a:pt x="25" y="89"/>
                    <a:pt x="24" y="89"/>
                  </a:cubicBezTo>
                  <a:cubicBezTo>
                    <a:pt x="23" y="89"/>
                    <a:pt x="2" y="89"/>
                    <a:pt x="2" y="89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2" y="64"/>
                    <a:pt x="2" y="64"/>
                    <a:pt x="2" y="64"/>
                  </a:cubicBezTo>
                  <a:lnTo>
                    <a:pt x="2" y="36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8677275" y="3325813"/>
              <a:ext cx="700087" cy="668338"/>
            </a:xfrm>
            <a:custGeom>
              <a:avLst/>
              <a:gdLst>
                <a:gd name="T0" fmla="*/ 11 w 186"/>
                <a:gd name="T1" fmla="*/ 16 h 178"/>
                <a:gd name="T2" fmla="*/ 15 w 186"/>
                <a:gd name="T3" fmla="*/ 28 h 178"/>
                <a:gd name="T4" fmla="*/ 10 w 186"/>
                <a:gd name="T5" fmla="*/ 42 h 178"/>
                <a:gd name="T6" fmla="*/ 6 w 186"/>
                <a:gd name="T7" fmla="*/ 56 h 178"/>
                <a:gd name="T8" fmla="*/ 1 w 186"/>
                <a:gd name="T9" fmla="*/ 66 h 178"/>
                <a:gd name="T10" fmla="*/ 2 w 186"/>
                <a:gd name="T11" fmla="*/ 77 h 178"/>
                <a:gd name="T12" fmla="*/ 1 w 186"/>
                <a:gd name="T13" fmla="*/ 87 h 178"/>
                <a:gd name="T14" fmla="*/ 6 w 186"/>
                <a:gd name="T15" fmla="*/ 100 h 178"/>
                <a:gd name="T16" fmla="*/ 7 w 186"/>
                <a:gd name="T17" fmla="*/ 120 h 178"/>
                <a:gd name="T18" fmla="*/ 16 w 186"/>
                <a:gd name="T19" fmla="*/ 128 h 178"/>
                <a:gd name="T20" fmla="*/ 30 w 186"/>
                <a:gd name="T21" fmla="*/ 129 h 178"/>
                <a:gd name="T22" fmla="*/ 53 w 186"/>
                <a:gd name="T23" fmla="*/ 130 h 178"/>
                <a:gd name="T24" fmla="*/ 62 w 186"/>
                <a:gd name="T25" fmla="*/ 136 h 178"/>
                <a:gd name="T26" fmla="*/ 66 w 186"/>
                <a:gd name="T27" fmla="*/ 149 h 178"/>
                <a:gd name="T28" fmla="*/ 69 w 186"/>
                <a:gd name="T29" fmla="*/ 158 h 178"/>
                <a:gd name="T30" fmla="*/ 72 w 186"/>
                <a:gd name="T31" fmla="*/ 168 h 178"/>
                <a:gd name="T32" fmla="*/ 75 w 186"/>
                <a:gd name="T33" fmla="*/ 178 h 178"/>
                <a:gd name="T34" fmla="*/ 87 w 186"/>
                <a:gd name="T35" fmla="*/ 175 h 178"/>
                <a:gd name="T36" fmla="*/ 97 w 186"/>
                <a:gd name="T37" fmla="*/ 173 h 178"/>
                <a:gd name="T38" fmla="*/ 103 w 186"/>
                <a:gd name="T39" fmla="*/ 177 h 178"/>
                <a:gd name="T40" fmla="*/ 106 w 186"/>
                <a:gd name="T41" fmla="*/ 166 h 178"/>
                <a:gd name="T42" fmla="*/ 113 w 186"/>
                <a:gd name="T43" fmla="*/ 158 h 178"/>
                <a:gd name="T44" fmla="*/ 120 w 186"/>
                <a:gd name="T45" fmla="*/ 148 h 178"/>
                <a:gd name="T46" fmla="*/ 138 w 186"/>
                <a:gd name="T47" fmla="*/ 137 h 178"/>
                <a:gd name="T48" fmla="*/ 158 w 186"/>
                <a:gd name="T49" fmla="*/ 120 h 178"/>
                <a:gd name="T50" fmla="*/ 162 w 186"/>
                <a:gd name="T51" fmla="*/ 110 h 178"/>
                <a:gd name="T52" fmla="*/ 167 w 186"/>
                <a:gd name="T53" fmla="*/ 97 h 178"/>
                <a:gd name="T54" fmla="*/ 179 w 186"/>
                <a:gd name="T55" fmla="*/ 81 h 178"/>
                <a:gd name="T56" fmla="*/ 186 w 186"/>
                <a:gd name="T57" fmla="*/ 76 h 178"/>
                <a:gd name="T58" fmla="*/ 179 w 186"/>
                <a:gd name="T59" fmla="*/ 55 h 178"/>
                <a:gd name="T60" fmla="*/ 157 w 186"/>
                <a:gd name="T61" fmla="*/ 45 h 178"/>
                <a:gd name="T62" fmla="*/ 142 w 186"/>
                <a:gd name="T63" fmla="*/ 40 h 178"/>
                <a:gd name="T64" fmla="*/ 135 w 186"/>
                <a:gd name="T65" fmla="*/ 29 h 178"/>
                <a:gd name="T66" fmla="*/ 128 w 186"/>
                <a:gd name="T67" fmla="*/ 22 h 178"/>
                <a:gd name="T68" fmla="*/ 111 w 186"/>
                <a:gd name="T69" fmla="*/ 21 h 178"/>
                <a:gd name="T70" fmla="*/ 112 w 186"/>
                <a:gd name="T71" fmla="*/ 12 h 178"/>
                <a:gd name="T72" fmla="*/ 115 w 186"/>
                <a:gd name="T73" fmla="*/ 4 h 178"/>
                <a:gd name="T74" fmla="*/ 111 w 186"/>
                <a:gd name="T75" fmla="*/ 6 h 178"/>
                <a:gd name="T76" fmla="*/ 99 w 186"/>
                <a:gd name="T77" fmla="*/ 8 h 178"/>
                <a:gd name="T78" fmla="*/ 85 w 186"/>
                <a:gd name="T79" fmla="*/ 9 h 178"/>
                <a:gd name="T80" fmla="*/ 71 w 186"/>
                <a:gd name="T81" fmla="*/ 8 h 178"/>
                <a:gd name="T82" fmla="*/ 57 w 186"/>
                <a:gd name="T83" fmla="*/ 1 h 178"/>
                <a:gd name="T84" fmla="*/ 46 w 186"/>
                <a:gd name="T85" fmla="*/ 1 h 178"/>
                <a:gd name="T86" fmla="*/ 34 w 186"/>
                <a:gd name="T87" fmla="*/ 6 h 178"/>
                <a:gd name="T88" fmla="*/ 26 w 186"/>
                <a:gd name="T89" fmla="*/ 14 h 178"/>
                <a:gd name="T90" fmla="*/ 16 w 186"/>
                <a:gd name="T91" fmla="*/ 1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6" h="178">
                  <a:moveTo>
                    <a:pt x="9" y="9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4" y="21"/>
                    <a:pt x="14" y="22"/>
                  </a:cubicBezTo>
                  <a:cubicBezTo>
                    <a:pt x="15" y="23"/>
                    <a:pt x="15" y="28"/>
                    <a:pt x="15" y="28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8"/>
                    <a:pt x="11" y="49"/>
                  </a:cubicBezTo>
                  <a:cubicBezTo>
                    <a:pt x="11" y="50"/>
                    <a:pt x="6" y="56"/>
                    <a:pt x="6" y="56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0" y="80"/>
                    <a:pt x="0" y="81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4" y="94"/>
                    <a:pt x="4" y="95"/>
                  </a:cubicBezTo>
                  <a:cubicBezTo>
                    <a:pt x="4" y="96"/>
                    <a:pt x="6" y="100"/>
                    <a:pt x="6" y="10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9" y="158"/>
                    <a:pt x="69" y="158"/>
                    <a:pt x="69" y="158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9" y="176"/>
                    <a:pt x="99" y="176"/>
                    <a:pt x="99" y="176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8" y="120"/>
                    <a:pt x="158" y="116"/>
                    <a:pt x="159" y="115"/>
                  </a:cubicBezTo>
                  <a:cubicBezTo>
                    <a:pt x="159" y="114"/>
                    <a:pt x="162" y="110"/>
                    <a:pt x="162" y="110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59" y="46"/>
                    <a:pt x="157" y="45"/>
                  </a:cubicBezTo>
                  <a:cubicBezTo>
                    <a:pt x="156" y="44"/>
                    <a:pt x="151" y="42"/>
                    <a:pt x="150" y="41"/>
                  </a:cubicBezTo>
                  <a:cubicBezTo>
                    <a:pt x="149" y="40"/>
                    <a:pt x="144" y="40"/>
                    <a:pt x="142" y="40"/>
                  </a:cubicBezTo>
                  <a:cubicBezTo>
                    <a:pt x="140" y="40"/>
                    <a:pt x="137" y="40"/>
                    <a:pt x="135" y="39"/>
                  </a:cubicBezTo>
                  <a:cubicBezTo>
                    <a:pt x="134" y="38"/>
                    <a:pt x="135" y="29"/>
                    <a:pt x="135" y="29"/>
                  </a:cubicBezTo>
                  <a:cubicBezTo>
                    <a:pt x="135" y="29"/>
                    <a:pt x="130" y="27"/>
                    <a:pt x="129" y="26"/>
                  </a:cubicBezTo>
                  <a:cubicBezTo>
                    <a:pt x="128" y="25"/>
                    <a:pt x="130" y="23"/>
                    <a:pt x="128" y="22"/>
                  </a:cubicBezTo>
                  <a:cubicBezTo>
                    <a:pt x="126" y="21"/>
                    <a:pt x="121" y="21"/>
                    <a:pt x="119" y="21"/>
                  </a:cubicBezTo>
                  <a:cubicBezTo>
                    <a:pt x="117" y="21"/>
                    <a:pt x="111" y="21"/>
                    <a:pt x="111" y="21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3" y="8"/>
                    <a:pt x="92" y="8"/>
                  </a:cubicBezTo>
                  <a:cubicBezTo>
                    <a:pt x="91" y="8"/>
                    <a:pt x="85" y="9"/>
                    <a:pt x="85" y="9"/>
                  </a:cubicBezTo>
                  <a:cubicBezTo>
                    <a:pt x="85" y="9"/>
                    <a:pt x="80" y="9"/>
                    <a:pt x="78" y="9"/>
                  </a:cubicBezTo>
                  <a:cubicBezTo>
                    <a:pt x="76" y="9"/>
                    <a:pt x="73" y="9"/>
                    <a:pt x="71" y="8"/>
                  </a:cubicBezTo>
                  <a:cubicBezTo>
                    <a:pt x="69" y="7"/>
                    <a:pt x="66" y="6"/>
                    <a:pt x="65" y="5"/>
                  </a:cubicBezTo>
                  <a:cubicBezTo>
                    <a:pt x="64" y="5"/>
                    <a:pt x="57" y="1"/>
                    <a:pt x="57" y="1"/>
                  </a:cubicBezTo>
                  <a:cubicBezTo>
                    <a:pt x="57" y="1"/>
                    <a:pt x="55" y="0"/>
                    <a:pt x="53" y="0"/>
                  </a:cubicBezTo>
                  <a:cubicBezTo>
                    <a:pt x="52" y="0"/>
                    <a:pt x="47" y="1"/>
                    <a:pt x="46" y="1"/>
                  </a:cubicBezTo>
                  <a:cubicBezTo>
                    <a:pt x="45" y="1"/>
                    <a:pt x="38" y="3"/>
                    <a:pt x="38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18" y="13"/>
                    <a:pt x="16" y="13"/>
                  </a:cubicBezTo>
                  <a:cubicBezTo>
                    <a:pt x="15" y="13"/>
                    <a:pt x="9" y="9"/>
                    <a:pt x="9" y="9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9185275" y="2878138"/>
              <a:ext cx="706437" cy="654050"/>
            </a:xfrm>
            <a:custGeom>
              <a:avLst/>
              <a:gdLst>
                <a:gd name="T0" fmla="*/ 78 w 188"/>
                <a:gd name="T1" fmla="*/ 3 h 174"/>
                <a:gd name="T2" fmla="*/ 89 w 188"/>
                <a:gd name="T3" fmla="*/ 8 h 174"/>
                <a:gd name="T4" fmla="*/ 101 w 188"/>
                <a:gd name="T5" fmla="*/ 15 h 174"/>
                <a:gd name="T6" fmla="*/ 107 w 188"/>
                <a:gd name="T7" fmla="*/ 4 h 174"/>
                <a:gd name="T8" fmla="*/ 117 w 188"/>
                <a:gd name="T9" fmla="*/ 9 h 174"/>
                <a:gd name="T10" fmla="*/ 122 w 188"/>
                <a:gd name="T11" fmla="*/ 14 h 174"/>
                <a:gd name="T12" fmla="*/ 134 w 188"/>
                <a:gd name="T13" fmla="*/ 14 h 174"/>
                <a:gd name="T14" fmla="*/ 141 w 188"/>
                <a:gd name="T15" fmla="*/ 18 h 174"/>
                <a:gd name="T16" fmla="*/ 148 w 188"/>
                <a:gd name="T17" fmla="*/ 15 h 174"/>
                <a:gd name="T18" fmla="*/ 159 w 188"/>
                <a:gd name="T19" fmla="*/ 10 h 174"/>
                <a:gd name="T20" fmla="*/ 173 w 188"/>
                <a:gd name="T21" fmla="*/ 7 h 174"/>
                <a:gd name="T22" fmla="*/ 182 w 188"/>
                <a:gd name="T23" fmla="*/ 6 h 174"/>
                <a:gd name="T24" fmla="*/ 180 w 188"/>
                <a:gd name="T25" fmla="*/ 17 h 174"/>
                <a:gd name="T26" fmla="*/ 183 w 188"/>
                <a:gd name="T27" fmla="*/ 37 h 174"/>
                <a:gd name="T28" fmla="*/ 188 w 188"/>
                <a:gd name="T29" fmla="*/ 42 h 174"/>
                <a:gd name="T30" fmla="*/ 187 w 188"/>
                <a:gd name="T31" fmla="*/ 54 h 174"/>
                <a:gd name="T32" fmla="*/ 181 w 188"/>
                <a:gd name="T33" fmla="*/ 51 h 174"/>
                <a:gd name="T34" fmla="*/ 173 w 188"/>
                <a:gd name="T35" fmla="*/ 50 h 174"/>
                <a:gd name="T36" fmla="*/ 172 w 188"/>
                <a:gd name="T37" fmla="*/ 57 h 174"/>
                <a:gd name="T38" fmla="*/ 162 w 188"/>
                <a:gd name="T39" fmla="*/ 59 h 174"/>
                <a:gd name="T40" fmla="*/ 162 w 188"/>
                <a:gd name="T41" fmla="*/ 72 h 174"/>
                <a:gd name="T42" fmla="*/ 163 w 188"/>
                <a:gd name="T43" fmla="*/ 77 h 174"/>
                <a:gd name="T44" fmla="*/ 160 w 188"/>
                <a:gd name="T45" fmla="*/ 81 h 174"/>
                <a:gd name="T46" fmla="*/ 150 w 188"/>
                <a:gd name="T47" fmla="*/ 88 h 174"/>
                <a:gd name="T48" fmla="*/ 149 w 188"/>
                <a:gd name="T49" fmla="*/ 99 h 174"/>
                <a:gd name="T50" fmla="*/ 152 w 188"/>
                <a:gd name="T51" fmla="*/ 105 h 174"/>
                <a:gd name="T52" fmla="*/ 155 w 188"/>
                <a:gd name="T53" fmla="*/ 112 h 174"/>
                <a:gd name="T54" fmla="*/ 147 w 188"/>
                <a:gd name="T55" fmla="*/ 119 h 174"/>
                <a:gd name="T56" fmla="*/ 147 w 188"/>
                <a:gd name="T57" fmla="*/ 126 h 174"/>
                <a:gd name="T58" fmla="*/ 151 w 188"/>
                <a:gd name="T59" fmla="*/ 129 h 174"/>
                <a:gd name="T60" fmla="*/ 151 w 188"/>
                <a:gd name="T61" fmla="*/ 138 h 174"/>
                <a:gd name="T62" fmla="*/ 142 w 188"/>
                <a:gd name="T63" fmla="*/ 143 h 174"/>
                <a:gd name="T64" fmla="*/ 138 w 188"/>
                <a:gd name="T65" fmla="*/ 150 h 174"/>
                <a:gd name="T66" fmla="*/ 128 w 188"/>
                <a:gd name="T67" fmla="*/ 147 h 174"/>
                <a:gd name="T68" fmla="*/ 113 w 188"/>
                <a:gd name="T69" fmla="*/ 146 h 174"/>
                <a:gd name="T70" fmla="*/ 102 w 188"/>
                <a:gd name="T71" fmla="*/ 149 h 174"/>
                <a:gd name="T72" fmla="*/ 91 w 188"/>
                <a:gd name="T73" fmla="*/ 151 h 174"/>
                <a:gd name="T74" fmla="*/ 75 w 188"/>
                <a:gd name="T75" fmla="*/ 154 h 174"/>
                <a:gd name="T76" fmla="*/ 65 w 188"/>
                <a:gd name="T77" fmla="*/ 164 h 174"/>
                <a:gd name="T78" fmla="*/ 56 w 188"/>
                <a:gd name="T79" fmla="*/ 174 h 174"/>
                <a:gd name="T80" fmla="*/ 43 w 188"/>
                <a:gd name="T81" fmla="*/ 167 h 174"/>
                <a:gd name="T82" fmla="*/ 29 w 188"/>
                <a:gd name="T83" fmla="*/ 160 h 174"/>
                <a:gd name="T84" fmla="*/ 17 w 188"/>
                <a:gd name="T85" fmla="*/ 153 h 174"/>
                <a:gd name="T86" fmla="*/ 8 w 188"/>
                <a:gd name="T87" fmla="*/ 148 h 174"/>
                <a:gd name="T88" fmla="*/ 3 w 188"/>
                <a:gd name="T89" fmla="*/ 141 h 174"/>
                <a:gd name="T90" fmla="*/ 2 w 188"/>
                <a:gd name="T91" fmla="*/ 131 h 174"/>
                <a:gd name="T92" fmla="*/ 0 w 188"/>
                <a:gd name="T93" fmla="*/ 117 h 174"/>
                <a:gd name="T94" fmla="*/ 9 w 188"/>
                <a:gd name="T95" fmla="*/ 106 h 174"/>
                <a:gd name="T96" fmla="*/ 16 w 188"/>
                <a:gd name="T97" fmla="*/ 95 h 174"/>
                <a:gd name="T98" fmla="*/ 30 w 188"/>
                <a:gd name="T99" fmla="*/ 82 h 174"/>
                <a:gd name="T100" fmla="*/ 37 w 188"/>
                <a:gd name="T101" fmla="*/ 76 h 174"/>
                <a:gd name="T102" fmla="*/ 44 w 188"/>
                <a:gd name="T103" fmla="*/ 63 h 174"/>
                <a:gd name="T104" fmla="*/ 54 w 188"/>
                <a:gd name="T105" fmla="*/ 56 h 174"/>
                <a:gd name="T106" fmla="*/ 59 w 188"/>
                <a:gd name="T107" fmla="*/ 39 h 174"/>
                <a:gd name="T108" fmla="*/ 64 w 188"/>
                <a:gd name="T109" fmla="*/ 25 h 174"/>
                <a:gd name="T110" fmla="*/ 68 w 188"/>
                <a:gd name="T111" fmla="*/ 9 h 174"/>
                <a:gd name="T112" fmla="*/ 73 w 188"/>
                <a:gd name="T1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8" h="174">
                  <a:moveTo>
                    <a:pt x="73" y="0"/>
                  </a:moveTo>
                  <a:cubicBezTo>
                    <a:pt x="78" y="3"/>
                    <a:pt x="78" y="3"/>
                    <a:pt x="78" y="3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4"/>
                    <a:pt x="184" y="54"/>
                    <a:pt x="184" y="54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09" y="147"/>
                    <a:pt x="108" y="147"/>
                  </a:cubicBezTo>
                  <a:cubicBezTo>
                    <a:pt x="107" y="147"/>
                    <a:pt x="102" y="149"/>
                    <a:pt x="102" y="149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1" y="153"/>
                    <a:pt x="76" y="154"/>
                    <a:pt x="75" y="154"/>
                  </a:cubicBezTo>
                  <a:cubicBezTo>
                    <a:pt x="74" y="154"/>
                    <a:pt x="70" y="158"/>
                    <a:pt x="70" y="158"/>
                  </a:cubicBezTo>
                  <a:cubicBezTo>
                    <a:pt x="65" y="164"/>
                    <a:pt x="65" y="164"/>
                    <a:pt x="65" y="164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67"/>
                    <a:pt x="39" y="164"/>
                    <a:pt x="38" y="164"/>
                  </a:cubicBezTo>
                  <a:cubicBezTo>
                    <a:pt x="36" y="164"/>
                    <a:pt x="30" y="160"/>
                    <a:pt x="29" y="160"/>
                  </a:cubicBezTo>
                  <a:cubicBezTo>
                    <a:pt x="28" y="160"/>
                    <a:pt x="23" y="157"/>
                    <a:pt x="23" y="157"/>
                  </a:cubicBezTo>
                  <a:cubicBezTo>
                    <a:pt x="22" y="156"/>
                    <a:pt x="20" y="154"/>
                    <a:pt x="17" y="153"/>
                  </a:cubicBezTo>
                  <a:cubicBezTo>
                    <a:pt x="14" y="152"/>
                    <a:pt x="11" y="151"/>
                    <a:pt x="11" y="151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1"/>
                    <a:pt x="65" y="19"/>
                  </a:cubicBezTo>
                  <a:cubicBezTo>
                    <a:pt x="67" y="16"/>
                    <a:pt x="67" y="10"/>
                    <a:pt x="68" y="9"/>
                  </a:cubicBezTo>
                  <a:cubicBezTo>
                    <a:pt x="69" y="9"/>
                    <a:pt x="71" y="3"/>
                    <a:pt x="71" y="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24" name="Grupo 84"/>
          <p:cNvGrpSpPr/>
          <p:nvPr/>
        </p:nvGrpSpPr>
        <p:grpSpPr>
          <a:xfrm>
            <a:off x="8690982" y="3883871"/>
            <a:ext cx="1304924" cy="1079501"/>
            <a:chOff x="9215438" y="3032125"/>
            <a:chExt cx="1304924" cy="1079501"/>
          </a:xfrm>
          <a:solidFill>
            <a:srgbClr val="ED7D31"/>
          </a:solidFill>
        </p:grpSpPr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9215438" y="3595688"/>
              <a:ext cx="838200" cy="515938"/>
            </a:xfrm>
            <a:custGeom>
              <a:avLst/>
              <a:gdLst>
                <a:gd name="T0" fmla="*/ 9 w 223"/>
                <a:gd name="T1" fmla="*/ 69 h 137"/>
                <a:gd name="T2" fmla="*/ 26 w 223"/>
                <a:gd name="T3" fmla="*/ 69 h 137"/>
                <a:gd name="T4" fmla="*/ 39 w 223"/>
                <a:gd name="T5" fmla="*/ 71 h 137"/>
                <a:gd name="T6" fmla="*/ 49 w 223"/>
                <a:gd name="T7" fmla="*/ 76 h 137"/>
                <a:gd name="T8" fmla="*/ 65 w 223"/>
                <a:gd name="T9" fmla="*/ 76 h 137"/>
                <a:gd name="T10" fmla="*/ 78 w 223"/>
                <a:gd name="T11" fmla="*/ 77 h 137"/>
                <a:gd name="T12" fmla="*/ 83 w 223"/>
                <a:gd name="T13" fmla="*/ 83 h 137"/>
                <a:gd name="T14" fmla="*/ 87 w 223"/>
                <a:gd name="T15" fmla="*/ 89 h 137"/>
                <a:gd name="T16" fmla="*/ 87 w 223"/>
                <a:gd name="T17" fmla="*/ 98 h 137"/>
                <a:gd name="T18" fmla="*/ 88 w 223"/>
                <a:gd name="T19" fmla="*/ 105 h 137"/>
                <a:gd name="T20" fmla="*/ 91 w 223"/>
                <a:gd name="T21" fmla="*/ 109 h 137"/>
                <a:gd name="T22" fmla="*/ 93 w 223"/>
                <a:gd name="T23" fmla="*/ 115 h 137"/>
                <a:gd name="T24" fmla="*/ 93 w 223"/>
                <a:gd name="T25" fmla="*/ 123 h 137"/>
                <a:gd name="T26" fmla="*/ 109 w 223"/>
                <a:gd name="T27" fmla="*/ 124 h 137"/>
                <a:gd name="T28" fmla="*/ 113 w 223"/>
                <a:gd name="T29" fmla="*/ 127 h 137"/>
                <a:gd name="T30" fmla="*/ 115 w 223"/>
                <a:gd name="T31" fmla="*/ 134 h 137"/>
                <a:gd name="T32" fmla="*/ 124 w 223"/>
                <a:gd name="T33" fmla="*/ 136 h 137"/>
                <a:gd name="T34" fmla="*/ 128 w 223"/>
                <a:gd name="T35" fmla="*/ 136 h 137"/>
                <a:gd name="T36" fmla="*/ 138 w 223"/>
                <a:gd name="T37" fmla="*/ 127 h 137"/>
                <a:gd name="T38" fmla="*/ 151 w 223"/>
                <a:gd name="T39" fmla="*/ 118 h 137"/>
                <a:gd name="T40" fmla="*/ 161 w 223"/>
                <a:gd name="T41" fmla="*/ 109 h 137"/>
                <a:gd name="T42" fmla="*/ 172 w 223"/>
                <a:gd name="T43" fmla="*/ 105 h 137"/>
                <a:gd name="T44" fmla="*/ 179 w 223"/>
                <a:gd name="T45" fmla="*/ 100 h 137"/>
                <a:gd name="T46" fmla="*/ 198 w 223"/>
                <a:gd name="T47" fmla="*/ 96 h 137"/>
                <a:gd name="T48" fmla="*/ 209 w 223"/>
                <a:gd name="T49" fmla="*/ 90 h 137"/>
                <a:gd name="T50" fmla="*/ 219 w 223"/>
                <a:gd name="T51" fmla="*/ 88 h 137"/>
                <a:gd name="T52" fmla="*/ 219 w 223"/>
                <a:gd name="T53" fmla="*/ 82 h 137"/>
                <a:gd name="T54" fmla="*/ 223 w 223"/>
                <a:gd name="T55" fmla="*/ 73 h 137"/>
                <a:gd name="T56" fmla="*/ 214 w 223"/>
                <a:gd name="T57" fmla="*/ 70 h 137"/>
                <a:gd name="T58" fmla="*/ 203 w 223"/>
                <a:gd name="T59" fmla="*/ 72 h 137"/>
                <a:gd name="T60" fmla="*/ 193 w 223"/>
                <a:gd name="T61" fmla="*/ 76 h 137"/>
                <a:gd name="T62" fmla="*/ 187 w 223"/>
                <a:gd name="T63" fmla="*/ 81 h 137"/>
                <a:gd name="T64" fmla="*/ 170 w 223"/>
                <a:gd name="T65" fmla="*/ 81 h 137"/>
                <a:gd name="T66" fmla="*/ 164 w 223"/>
                <a:gd name="T67" fmla="*/ 74 h 137"/>
                <a:gd name="T68" fmla="*/ 161 w 223"/>
                <a:gd name="T69" fmla="*/ 65 h 137"/>
                <a:gd name="T70" fmla="*/ 160 w 223"/>
                <a:gd name="T71" fmla="*/ 51 h 137"/>
                <a:gd name="T72" fmla="*/ 161 w 223"/>
                <a:gd name="T73" fmla="*/ 42 h 137"/>
                <a:gd name="T74" fmla="*/ 151 w 223"/>
                <a:gd name="T75" fmla="*/ 39 h 137"/>
                <a:gd name="T76" fmla="*/ 146 w 223"/>
                <a:gd name="T77" fmla="*/ 26 h 137"/>
                <a:gd name="T78" fmla="*/ 145 w 223"/>
                <a:gd name="T79" fmla="*/ 14 h 137"/>
                <a:gd name="T80" fmla="*/ 139 w 223"/>
                <a:gd name="T81" fmla="*/ 5 h 137"/>
                <a:gd name="T82" fmla="*/ 131 w 223"/>
                <a:gd name="T83" fmla="*/ 6 h 137"/>
                <a:gd name="T84" fmla="*/ 112 w 223"/>
                <a:gd name="T85" fmla="*/ 7 h 137"/>
                <a:gd name="T86" fmla="*/ 106 w 223"/>
                <a:gd name="T87" fmla="*/ 12 h 137"/>
                <a:gd name="T88" fmla="*/ 100 w 223"/>
                <a:gd name="T89" fmla="*/ 13 h 137"/>
                <a:gd name="T90" fmla="*/ 91 w 223"/>
                <a:gd name="T91" fmla="*/ 6 h 137"/>
                <a:gd name="T92" fmla="*/ 79 w 223"/>
                <a:gd name="T93" fmla="*/ 2 h 137"/>
                <a:gd name="T94" fmla="*/ 61 w 223"/>
                <a:gd name="T95" fmla="*/ 0 h 137"/>
                <a:gd name="T96" fmla="*/ 54 w 223"/>
                <a:gd name="T97" fmla="*/ 2 h 137"/>
                <a:gd name="T98" fmla="*/ 44 w 223"/>
                <a:gd name="T99" fmla="*/ 10 h 137"/>
                <a:gd name="T100" fmla="*/ 31 w 223"/>
                <a:gd name="T101" fmla="*/ 22 h 137"/>
                <a:gd name="T102" fmla="*/ 26 w 223"/>
                <a:gd name="T103" fmla="*/ 33 h 137"/>
                <a:gd name="T104" fmla="*/ 22 w 223"/>
                <a:gd name="T105" fmla="*/ 43 h 137"/>
                <a:gd name="T106" fmla="*/ 19 w 223"/>
                <a:gd name="T107" fmla="*/ 52 h 137"/>
                <a:gd name="T108" fmla="*/ 7 w 223"/>
                <a:gd name="T109" fmla="*/ 6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137">
                  <a:moveTo>
                    <a:pt x="0" y="68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8" y="127"/>
                    <a:pt x="138" y="127"/>
                    <a:pt x="138" y="127"/>
                  </a:cubicBezTo>
                  <a:cubicBezTo>
                    <a:pt x="138" y="127"/>
                    <a:pt x="141" y="125"/>
                    <a:pt x="141" y="124"/>
                  </a:cubicBezTo>
                  <a:cubicBezTo>
                    <a:pt x="142" y="123"/>
                    <a:pt x="151" y="118"/>
                    <a:pt x="151" y="118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72" y="105"/>
                    <a:pt x="172" y="105"/>
                    <a:pt x="172" y="105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81"/>
                    <a:pt x="187" y="81"/>
                  </a:cubicBezTo>
                  <a:cubicBezTo>
                    <a:pt x="186" y="81"/>
                    <a:pt x="178" y="81"/>
                    <a:pt x="178" y="81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0"/>
                    <a:pt x="161" y="66"/>
                    <a:pt x="161" y="65"/>
                  </a:cubicBezTo>
                  <a:cubicBezTo>
                    <a:pt x="160" y="64"/>
                    <a:pt x="160" y="58"/>
                    <a:pt x="160" y="58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7" y="41"/>
                    <a:pt x="152" y="41"/>
                    <a:pt x="151" y="39"/>
                  </a:cubicBezTo>
                  <a:cubicBezTo>
                    <a:pt x="150" y="37"/>
                    <a:pt x="147" y="33"/>
                    <a:pt x="147" y="32"/>
                  </a:cubicBezTo>
                  <a:cubicBezTo>
                    <a:pt x="147" y="31"/>
                    <a:pt x="146" y="28"/>
                    <a:pt x="146" y="26"/>
                  </a:cubicBezTo>
                  <a:cubicBezTo>
                    <a:pt x="146" y="24"/>
                    <a:pt x="145" y="21"/>
                    <a:pt x="145" y="19"/>
                  </a:cubicBezTo>
                  <a:cubicBezTo>
                    <a:pt x="145" y="16"/>
                    <a:pt x="145" y="15"/>
                    <a:pt x="145" y="14"/>
                  </a:cubicBezTo>
                  <a:cubicBezTo>
                    <a:pt x="145" y="13"/>
                    <a:pt x="143" y="8"/>
                    <a:pt x="143" y="8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89" y="3"/>
                    <a:pt x="87" y="2"/>
                  </a:cubicBezTo>
                  <a:cubicBezTo>
                    <a:pt x="85" y="2"/>
                    <a:pt x="82" y="2"/>
                    <a:pt x="79" y="2"/>
                  </a:cubicBezTo>
                  <a:cubicBezTo>
                    <a:pt x="76" y="2"/>
                    <a:pt x="67" y="2"/>
                    <a:pt x="67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0" y="68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0045700" y="3702050"/>
              <a:ext cx="346075" cy="198438"/>
            </a:xfrm>
            <a:custGeom>
              <a:avLst/>
              <a:gdLst>
                <a:gd name="T0" fmla="*/ 0 w 92"/>
                <a:gd name="T1" fmla="*/ 39 h 53"/>
                <a:gd name="T2" fmla="*/ 8 w 92"/>
                <a:gd name="T3" fmla="*/ 34 h 53"/>
                <a:gd name="T4" fmla="*/ 13 w 92"/>
                <a:gd name="T5" fmla="*/ 33 h 53"/>
                <a:gd name="T6" fmla="*/ 23 w 92"/>
                <a:gd name="T7" fmla="*/ 33 h 53"/>
                <a:gd name="T8" fmla="*/ 29 w 92"/>
                <a:gd name="T9" fmla="*/ 31 h 53"/>
                <a:gd name="T10" fmla="*/ 33 w 92"/>
                <a:gd name="T11" fmla="*/ 31 h 53"/>
                <a:gd name="T12" fmla="*/ 37 w 92"/>
                <a:gd name="T13" fmla="*/ 31 h 53"/>
                <a:gd name="T14" fmla="*/ 44 w 92"/>
                <a:gd name="T15" fmla="*/ 29 h 53"/>
                <a:gd name="T16" fmla="*/ 49 w 92"/>
                <a:gd name="T17" fmla="*/ 26 h 53"/>
                <a:gd name="T18" fmla="*/ 52 w 92"/>
                <a:gd name="T19" fmla="*/ 25 h 53"/>
                <a:gd name="T20" fmla="*/ 56 w 92"/>
                <a:gd name="T21" fmla="*/ 24 h 53"/>
                <a:gd name="T22" fmla="*/ 58 w 92"/>
                <a:gd name="T23" fmla="*/ 21 h 53"/>
                <a:gd name="T24" fmla="*/ 62 w 92"/>
                <a:gd name="T25" fmla="*/ 17 h 53"/>
                <a:gd name="T26" fmla="*/ 63 w 92"/>
                <a:gd name="T27" fmla="*/ 11 h 53"/>
                <a:gd name="T28" fmla="*/ 64 w 92"/>
                <a:gd name="T29" fmla="*/ 7 h 53"/>
                <a:gd name="T30" fmla="*/ 64 w 92"/>
                <a:gd name="T31" fmla="*/ 3 h 53"/>
                <a:gd name="T32" fmla="*/ 69 w 92"/>
                <a:gd name="T33" fmla="*/ 0 h 53"/>
                <a:gd name="T34" fmla="*/ 71 w 92"/>
                <a:gd name="T35" fmla="*/ 2 h 53"/>
                <a:gd name="T36" fmla="*/ 72 w 92"/>
                <a:gd name="T37" fmla="*/ 5 h 53"/>
                <a:gd name="T38" fmla="*/ 76 w 92"/>
                <a:gd name="T39" fmla="*/ 7 h 53"/>
                <a:gd name="T40" fmla="*/ 81 w 92"/>
                <a:gd name="T41" fmla="*/ 8 h 53"/>
                <a:gd name="T42" fmla="*/ 88 w 92"/>
                <a:gd name="T43" fmla="*/ 8 h 53"/>
                <a:gd name="T44" fmla="*/ 90 w 92"/>
                <a:gd name="T45" fmla="*/ 8 h 53"/>
                <a:gd name="T46" fmla="*/ 91 w 92"/>
                <a:gd name="T47" fmla="*/ 19 h 53"/>
                <a:gd name="T48" fmla="*/ 92 w 92"/>
                <a:gd name="T49" fmla="*/ 21 h 53"/>
                <a:gd name="T50" fmla="*/ 92 w 92"/>
                <a:gd name="T51" fmla="*/ 24 h 53"/>
                <a:gd name="T52" fmla="*/ 89 w 92"/>
                <a:gd name="T53" fmla="*/ 26 h 53"/>
                <a:gd name="T54" fmla="*/ 84 w 92"/>
                <a:gd name="T55" fmla="*/ 29 h 53"/>
                <a:gd name="T56" fmla="*/ 82 w 92"/>
                <a:gd name="T57" fmla="*/ 30 h 53"/>
                <a:gd name="T58" fmla="*/ 77 w 92"/>
                <a:gd name="T59" fmla="*/ 32 h 53"/>
                <a:gd name="T60" fmla="*/ 73 w 92"/>
                <a:gd name="T61" fmla="*/ 35 h 53"/>
                <a:gd name="T62" fmla="*/ 71 w 92"/>
                <a:gd name="T63" fmla="*/ 39 h 53"/>
                <a:gd name="T64" fmla="*/ 68 w 92"/>
                <a:gd name="T65" fmla="*/ 43 h 53"/>
                <a:gd name="T66" fmla="*/ 67 w 92"/>
                <a:gd name="T67" fmla="*/ 46 h 53"/>
                <a:gd name="T68" fmla="*/ 67 w 92"/>
                <a:gd name="T69" fmla="*/ 49 h 53"/>
                <a:gd name="T70" fmla="*/ 61 w 92"/>
                <a:gd name="T71" fmla="*/ 50 h 53"/>
                <a:gd name="T72" fmla="*/ 51 w 92"/>
                <a:gd name="T73" fmla="*/ 50 h 53"/>
                <a:gd name="T74" fmla="*/ 43 w 92"/>
                <a:gd name="T75" fmla="*/ 50 h 53"/>
                <a:gd name="T76" fmla="*/ 41 w 92"/>
                <a:gd name="T77" fmla="*/ 47 h 53"/>
                <a:gd name="T78" fmla="*/ 41 w 92"/>
                <a:gd name="T79" fmla="*/ 44 h 53"/>
                <a:gd name="T80" fmla="*/ 36 w 92"/>
                <a:gd name="T81" fmla="*/ 44 h 53"/>
                <a:gd name="T82" fmla="*/ 33 w 92"/>
                <a:gd name="T83" fmla="*/ 45 h 53"/>
                <a:gd name="T84" fmla="*/ 33 w 92"/>
                <a:gd name="T85" fmla="*/ 50 h 53"/>
                <a:gd name="T86" fmla="*/ 31 w 92"/>
                <a:gd name="T87" fmla="*/ 52 h 53"/>
                <a:gd name="T88" fmla="*/ 22 w 92"/>
                <a:gd name="T89" fmla="*/ 52 h 53"/>
                <a:gd name="T90" fmla="*/ 18 w 92"/>
                <a:gd name="T91" fmla="*/ 51 h 53"/>
                <a:gd name="T92" fmla="*/ 13 w 92"/>
                <a:gd name="T93" fmla="*/ 49 h 53"/>
                <a:gd name="T94" fmla="*/ 10 w 92"/>
                <a:gd name="T95" fmla="*/ 52 h 53"/>
                <a:gd name="T96" fmla="*/ 8 w 92"/>
                <a:gd name="T97" fmla="*/ 53 h 53"/>
                <a:gd name="T98" fmla="*/ 6 w 92"/>
                <a:gd name="T99" fmla="*/ 50 h 53"/>
                <a:gd name="T100" fmla="*/ 8 w 92"/>
                <a:gd name="T101" fmla="*/ 46 h 53"/>
                <a:gd name="T102" fmla="*/ 7 w 92"/>
                <a:gd name="T103" fmla="*/ 42 h 53"/>
                <a:gd name="T104" fmla="*/ 4 w 92"/>
                <a:gd name="T105" fmla="*/ 41 h 53"/>
                <a:gd name="T106" fmla="*/ 0 w 92"/>
                <a:gd name="T107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2" h="53">
                  <a:moveTo>
                    <a:pt x="0" y="39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5" y="7"/>
                    <a:pt x="76" y="7"/>
                  </a:cubicBezTo>
                  <a:cubicBezTo>
                    <a:pt x="77" y="8"/>
                    <a:pt x="81" y="8"/>
                    <a:pt x="8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52" y="50"/>
                    <a:pt x="51" y="50"/>
                  </a:cubicBezTo>
                  <a:cubicBezTo>
                    <a:pt x="50" y="50"/>
                    <a:pt x="43" y="50"/>
                    <a:pt x="43" y="5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23" y="52"/>
                    <a:pt x="22" y="52"/>
                  </a:cubicBezTo>
                  <a:cubicBezTo>
                    <a:pt x="21" y="52"/>
                    <a:pt x="18" y="51"/>
                    <a:pt x="18" y="5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4" y="41"/>
                    <a:pt x="4" y="41"/>
                    <a:pt x="4" y="41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0325100" y="3405188"/>
              <a:ext cx="195262" cy="311150"/>
            </a:xfrm>
            <a:custGeom>
              <a:avLst/>
              <a:gdLst>
                <a:gd name="T0" fmla="*/ 2 w 52"/>
                <a:gd name="T1" fmla="*/ 80 h 83"/>
                <a:gd name="T2" fmla="*/ 6 w 52"/>
                <a:gd name="T3" fmla="*/ 82 h 83"/>
                <a:gd name="T4" fmla="*/ 9 w 52"/>
                <a:gd name="T5" fmla="*/ 83 h 83"/>
                <a:gd name="T6" fmla="*/ 19 w 52"/>
                <a:gd name="T7" fmla="*/ 82 h 83"/>
                <a:gd name="T8" fmla="*/ 22 w 52"/>
                <a:gd name="T9" fmla="*/ 79 h 83"/>
                <a:gd name="T10" fmla="*/ 25 w 52"/>
                <a:gd name="T11" fmla="*/ 76 h 83"/>
                <a:gd name="T12" fmla="*/ 28 w 52"/>
                <a:gd name="T13" fmla="*/ 72 h 83"/>
                <a:gd name="T14" fmla="*/ 32 w 52"/>
                <a:gd name="T15" fmla="*/ 67 h 83"/>
                <a:gd name="T16" fmla="*/ 35 w 52"/>
                <a:gd name="T17" fmla="*/ 62 h 83"/>
                <a:gd name="T18" fmla="*/ 37 w 52"/>
                <a:gd name="T19" fmla="*/ 59 h 83"/>
                <a:gd name="T20" fmla="*/ 40 w 52"/>
                <a:gd name="T21" fmla="*/ 52 h 83"/>
                <a:gd name="T22" fmla="*/ 41 w 52"/>
                <a:gd name="T23" fmla="*/ 46 h 83"/>
                <a:gd name="T24" fmla="*/ 48 w 52"/>
                <a:gd name="T25" fmla="*/ 43 h 83"/>
                <a:gd name="T26" fmla="*/ 50 w 52"/>
                <a:gd name="T27" fmla="*/ 40 h 83"/>
                <a:gd name="T28" fmla="*/ 51 w 52"/>
                <a:gd name="T29" fmla="*/ 32 h 83"/>
                <a:gd name="T30" fmla="*/ 52 w 52"/>
                <a:gd name="T31" fmla="*/ 21 h 83"/>
                <a:gd name="T32" fmla="*/ 52 w 52"/>
                <a:gd name="T33" fmla="*/ 13 h 83"/>
                <a:gd name="T34" fmla="*/ 49 w 52"/>
                <a:gd name="T35" fmla="*/ 7 h 83"/>
                <a:gd name="T36" fmla="*/ 45 w 52"/>
                <a:gd name="T37" fmla="*/ 4 h 83"/>
                <a:gd name="T38" fmla="*/ 41 w 52"/>
                <a:gd name="T39" fmla="*/ 1 h 83"/>
                <a:gd name="T40" fmla="*/ 37 w 52"/>
                <a:gd name="T41" fmla="*/ 0 h 83"/>
                <a:gd name="T42" fmla="*/ 29 w 52"/>
                <a:gd name="T43" fmla="*/ 0 h 83"/>
                <a:gd name="T44" fmla="*/ 26 w 52"/>
                <a:gd name="T45" fmla="*/ 1 h 83"/>
                <a:gd name="T46" fmla="*/ 23 w 52"/>
                <a:gd name="T47" fmla="*/ 3 h 83"/>
                <a:gd name="T48" fmla="*/ 21 w 52"/>
                <a:gd name="T49" fmla="*/ 5 h 83"/>
                <a:gd name="T50" fmla="*/ 21 w 52"/>
                <a:gd name="T51" fmla="*/ 9 h 83"/>
                <a:gd name="T52" fmla="*/ 21 w 52"/>
                <a:gd name="T53" fmla="*/ 13 h 83"/>
                <a:gd name="T54" fmla="*/ 22 w 52"/>
                <a:gd name="T55" fmla="*/ 17 h 83"/>
                <a:gd name="T56" fmla="*/ 23 w 52"/>
                <a:gd name="T57" fmla="*/ 21 h 83"/>
                <a:gd name="T58" fmla="*/ 22 w 52"/>
                <a:gd name="T59" fmla="*/ 24 h 83"/>
                <a:gd name="T60" fmla="*/ 21 w 52"/>
                <a:gd name="T61" fmla="*/ 27 h 83"/>
                <a:gd name="T62" fmla="*/ 21 w 52"/>
                <a:gd name="T63" fmla="*/ 32 h 83"/>
                <a:gd name="T64" fmla="*/ 20 w 52"/>
                <a:gd name="T65" fmla="*/ 38 h 83"/>
                <a:gd name="T66" fmla="*/ 18 w 52"/>
                <a:gd name="T67" fmla="*/ 45 h 83"/>
                <a:gd name="T68" fmla="*/ 16 w 52"/>
                <a:gd name="T69" fmla="*/ 49 h 83"/>
                <a:gd name="T70" fmla="*/ 13 w 52"/>
                <a:gd name="T71" fmla="*/ 53 h 83"/>
                <a:gd name="T72" fmla="*/ 12 w 52"/>
                <a:gd name="T73" fmla="*/ 57 h 83"/>
                <a:gd name="T74" fmla="*/ 10 w 52"/>
                <a:gd name="T75" fmla="*/ 60 h 83"/>
                <a:gd name="T76" fmla="*/ 5 w 52"/>
                <a:gd name="T77" fmla="*/ 61 h 83"/>
                <a:gd name="T78" fmla="*/ 1 w 52"/>
                <a:gd name="T79" fmla="*/ 63 h 83"/>
                <a:gd name="T80" fmla="*/ 1 w 52"/>
                <a:gd name="T81" fmla="*/ 68 h 83"/>
                <a:gd name="T82" fmla="*/ 1 w 52"/>
                <a:gd name="T83" fmla="*/ 73 h 83"/>
                <a:gd name="T84" fmla="*/ 0 w 52"/>
                <a:gd name="T85" fmla="*/ 79 h 83"/>
                <a:gd name="T86" fmla="*/ 2 w 52"/>
                <a:gd name="T87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3">
                  <a:moveTo>
                    <a:pt x="2" y="80"/>
                  </a:moveTo>
                  <a:cubicBezTo>
                    <a:pt x="6" y="82"/>
                    <a:pt x="6" y="82"/>
                    <a:pt x="6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50" y="41"/>
                    <a:pt x="50" y="40"/>
                  </a:cubicBezTo>
                  <a:cubicBezTo>
                    <a:pt x="50" y="39"/>
                    <a:pt x="51" y="32"/>
                    <a:pt x="51" y="3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2" y="8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9402763" y="3032125"/>
              <a:ext cx="1087437" cy="854075"/>
            </a:xfrm>
            <a:custGeom>
              <a:avLst/>
              <a:gdLst>
                <a:gd name="T0" fmla="*/ 9 w 289"/>
                <a:gd name="T1" fmla="*/ 146 h 227"/>
                <a:gd name="T2" fmla="*/ 37 w 289"/>
                <a:gd name="T3" fmla="*/ 147 h 227"/>
                <a:gd name="T4" fmla="*/ 48 w 289"/>
                <a:gd name="T5" fmla="*/ 155 h 227"/>
                <a:gd name="T6" fmla="*/ 57 w 289"/>
                <a:gd name="T7" fmla="*/ 152 h 227"/>
                <a:gd name="T8" fmla="*/ 76 w 289"/>
                <a:gd name="T9" fmla="*/ 150 h 227"/>
                <a:gd name="T10" fmla="*/ 93 w 289"/>
                <a:gd name="T11" fmla="*/ 150 h 227"/>
                <a:gd name="T12" fmla="*/ 99 w 289"/>
                <a:gd name="T13" fmla="*/ 160 h 227"/>
                <a:gd name="T14" fmla="*/ 101 w 289"/>
                <a:gd name="T15" fmla="*/ 175 h 227"/>
                <a:gd name="T16" fmla="*/ 107 w 289"/>
                <a:gd name="T17" fmla="*/ 184 h 227"/>
                <a:gd name="T18" fmla="*/ 117 w 289"/>
                <a:gd name="T19" fmla="*/ 189 h 227"/>
                <a:gd name="T20" fmla="*/ 117 w 289"/>
                <a:gd name="T21" fmla="*/ 200 h 227"/>
                <a:gd name="T22" fmla="*/ 116 w 289"/>
                <a:gd name="T23" fmla="*/ 212 h 227"/>
                <a:gd name="T24" fmla="*/ 121 w 289"/>
                <a:gd name="T25" fmla="*/ 222 h 227"/>
                <a:gd name="T26" fmla="*/ 125 w 289"/>
                <a:gd name="T27" fmla="*/ 227 h 227"/>
                <a:gd name="T28" fmla="*/ 135 w 289"/>
                <a:gd name="T29" fmla="*/ 221 h 227"/>
                <a:gd name="T30" fmla="*/ 145 w 289"/>
                <a:gd name="T31" fmla="*/ 220 h 227"/>
                <a:gd name="T32" fmla="*/ 157 w 289"/>
                <a:gd name="T33" fmla="*/ 215 h 227"/>
                <a:gd name="T34" fmla="*/ 171 w 289"/>
                <a:gd name="T35" fmla="*/ 211 h 227"/>
                <a:gd name="T36" fmla="*/ 184 w 289"/>
                <a:gd name="T37" fmla="*/ 207 h 227"/>
                <a:gd name="T38" fmla="*/ 197 w 289"/>
                <a:gd name="T39" fmla="*/ 205 h 227"/>
                <a:gd name="T40" fmla="*/ 214 w 289"/>
                <a:gd name="T41" fmla="*/ 203 h 227"/>
                <a:gd name="T42" fmla="*/ 228 w 289"/>
                <a:gd name="T43" fmla="*/ 192 h 227"/>
                <a:gd name="T44" fmla="*/ 234 w 289"/>
                <a:gd name="T45" fmla="*/ 176 h 227"/>
                <a:gd name="T46" fmla="*/ 241 w 289"/>
                <a:gd name="T47" fmla="*/ 164 h 227"/>
                <a:gd name="T48" fmla="*/ 252 w 289"/>
                <a:gd name="T49" fmla="*/ 155 h 227"/>
                <a:gd name="T50" fmla="*/ 260 w 289"/>
                <a:gd name="T51" fmla="*/ 142 h 227"/>
                <a:gd name="T52" fmla="*/ 261 w 289"/>
                <a:gd name="T53" fmla="*/ 125 h 227"/>
                <a:gd name="T54" fmla="*/ 262 w 289"/>
                <a:gd name="T55" fmla="*/ 117 h 227"/>
                <a:gd name="T56" fmla="*/ 260 w 289"/>
                <a:gd name="T57" fmla="*/ 106 h 227"/>
                <a:gd name="T58" fmla="*/ 265 w 289"/>
                <a:gd name="T59" fmla="*/ 95 h 227"/>
                <a:gd name="T60" fmla="*/ 272 w 289"/>
                <a:gd name="T61" fmla="*/ 94 h 227"/>
                <a:gd name="T62" fmla="*/ 282 w 289"/>
                <a:gd name="T63" fmla="*/ 92 h 227"/>
                <a:gd name="T64" fmla="*/ 274 w 289"/>
                <a:gd name="T65" fmla="*/ 74 h 227"/>
                <a:gd name="T66" fmla="*/ 282 w 289"/>
                <a:gd name="T67" fmla="*/ 66 h 227"/>
                <a:gd name="T68" fmla="*/ 287 w 289"/>
                <a:gd name="T69" fmla="*/ 54 h 227"/>
                <a:gd name="T70" fmla="*/ 283 w 289"/>
                <a:gd name="T71" fmla="*/ 43 h 227"/>
                <a:gd name="T72" fmla="*/ 270 w 289"/>
                <a:gd name="T73" fmla="*/ 39 h 227"/>
                <a:gd name="T74" fmla="*/ 258 w 289"/>
                <a:gd name="T75" fmla="*/ 40 h 227"/>
                <a:gd name="T76" fmla="*/ 253 w 289"/>
                <a:gd name="T77" fmla="*/ 32 h 227"/>
                <a:gd name="T78" fmla="*/ 244 w 289"/>
                <a:gd name="T79" fmla="*/ 25 h 227"/>
                <a:gd name="T80" fmla="*/ 232 w 289"/>
                <a:gd name="T81" fmla="*/ 24 h 227"/>
                <a:gd name="T82" fmla="*/ 214 w 289"/>
                <a:gd name="T83" fmla="*/ 13 h 227"/>
                <a:gd name="T84" fmla="*/ 202 w 289"/>
                <a:gd name="T85" fmla="*/ 10 h 227"/>
                <a:gd name="T86" fmla="*/ 192 w 289"/>
                <a:gd name="T87" fmla="*/ 13 h 227"/>
                <a:gd name="T88" fmla="*/ 186 w 289"/>
                <a:gd name="T89" fmla="*/ 3 h 227"/>
                <a:gd name="T90" fmla="*/ 174 w 289"/>
                <a:gd name="T91" fmla="*/ 0 h 227"/>
                <a:gd name="T92" fmla="*/ 138 w 289"/>
                <a:gd name="T93" fmla="*/ 22 h 227"/>
                <a:gd name="T94" fmla="*/ 128 w 289"/>
                <a:gd name="T95" fmla="*/ 19 h 227"/>
                <a:gd name="T96" fmla="*/ 117 w 289"/>
                <a:gd name="T97" fmla="*/ 19 h 227"/>
                <a:gd name="T98" fmla="*/ 111 w 289"/>
                <a:gd name="T99" fmla="*/ 28 h 227"/>
                <a:gd name="T100" fmla="*/ 111 w 289"/>
                <a:gd name="T101" fmla="*/ 43 h 227"/>
                <a:gd name="T102" fmla="*/ 99 w 289"/>
                <a:gd name="T103" fmla="*/ 47 h 227"/>
                <a:gd name="T104" fmla="*/ 100 w 289"/>
                <a:gd name="T105" fmla="*/ 61 h 227"/>
                <a:gd name="T106" fmla="*/ 101 w 289"/>
                <a:gd name="T107" fmla="*/ 74 h 227"/>
                <a:gd name="T108" fmla="*/ 96 w 289"/>
                <a:gd name="T109" fmla="*/ 83 h 227"/>
                <a:gd name="T110" fmla="*/ 98 w 289"/>
                <a:gd name="T111" fmla="*/ 94 h 227"/>
                <a:gd name="T112" fmla="*/ 92 w 289"/>
                <a:gd name="T113" fmla="*/ 106 h 227"/>
                <a:gd name="T114" fmla="*/ 79 w 289"/>
                <a:gd name="T115" fmla="*/ 116 h 227"/>
                <a:gd name="T116" fmla="*/ 67 w 289"/>
                <a:gd name="T117" fmla="*/ 110 h 227"/>
                <a:gd name="T118" fmla="*/ 49 w 289"/>
                <a:gd name="T119" fmla="*/ 110 h 227"/>
                <a:gd name="T120" fmla="*/ 37 w 289"/>
                <a:gd name="T121" fmla="*/ 115 h 227"/>
                <a:gd name="T122" fmla="*/ 21 w 289"/>
                <a:gd name="T123" fmla="*/ 117 h 227"/>
                <a:gd name="T124" fmla="*/ 6 w 289"/>
                <a:gd name="T125" fmla="*/ 13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" h="227">
                  <a:moveTo>
                    <a:pt x="0" y="144"/>
                  </a:moveTo>
                  <a:cubicBezTo>
                    <a:pt x="1" y="146"/>
                    <a:pt x="1" y="146"/>
                    <a:pt x="1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8" y="155"/>
                    <a:pt x="48" y="155"/>
                    <a:pt x="48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4" y="154"/>
                    <a:pt x="55" y="152"/>
                    <a:pt x="57" y="152"/>
                  </a:cubicBezTo>
                  <a:cubicBezTo>
                    <a:pt x="58" y="152"/>
                    <a:pt x="63" y="152"/>
                    <a:pt x="64" y="152"/>
                  </a:cubicBezTo>
                  <a:cubicBezTo>
                    <a:pt x="66" y="152"/>
                    <a:pt x="68" y="150"/>
                    <a:pt x="69" y="150"/>
                  </a:cubicBezTo>
                  <a:cubicBezTo>
                    <a:pt x="70" y="150"/>
                    <a:pt x="76" y="150"/>
                    <a:pt x="76" y="150"/>
                  </a:cubicBezTo>
                  <a:cubicBezTo>
                    <a:pt x="76" y="150"/>
                    <a:pt x="81" y="149"/>
                    <a:pt x="82" y="149"/>
                  </a:cubicBezTo>
                  <a:cubicBezTo>
                    <a:pt x="83" y="149"/>
                    <a:pt x="88" y="149"/>
                    <a:pt x="88" y="149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2" y="178"/>
                    <a:pt x="102" y="178"/>
                    <a:pt x="102" y="178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7" y="196"/>
                    <a:pt x="117" y="196"/>
                    <a:pt x="117" y="196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21" y="222"/>
                    <a:pt x="121" y="222"/>
                    <a:pt x="121" y="222"/>
                  </a:cubicBezTo>
                  <a:cubicBezTo>
                    <a:pt x="121" y="225"/>
                    <a:pt x="121" y="225"/>
                    <a:pt x="121" y="225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5" y="221"/>
                    <a:pt x="135" y="221"/>
                    <a:pt x="135" y="221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41" y="221"/>
                    <a:pt x="141" y="221"/>
                    <a:pt x="141" y="221"/>
                  </a:cubicBezTo>
                  <a:cubicBezTo>
                    <a:pt x="141" y="221"/>
                    <a:pt x="144" y="221"/>
                    <a:pt x="145" y="220"/>
                  </a:cubicBezTo>
                  <a:cubicBezTo>
                    <a:pt x="145" y="220"/>
                    <a:pt x="147" y="219"/>
                    <a:pt x="147" y="219"/>
                  </a:cubicBezTo>
                  <a:cubicBezTo>
                    <a:pt x="153" y="217"/>
                    <a:pt x="153" y="217"/>
                    <a:pt x="153" y="217"/>
                  </a:cubicBezTo>
                  <a:cubicBezTo>
                    <a:pt x="157" y="215"/>
                    <a:pt x="157" y="215"/>
                    <a:pt x="157" y="215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8" y="208"/>
                    <a:pt x="178" y="208"/>
                    <a:pt x="178" y="208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9" y="205"/>
                    <a:pt x="209" y="205"/>
                    <a:pt x="209" y="205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20" y="200"/>
                    <a:pt x="220" y="200"/>
                  </a:cubicBezTo>
                  <a:cubicBezTo>
                    <a:pt x="220" y="199"/>
                    <a:pt x="225" y="196"/>
                    <a:pt x="225" y="196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2" y="180"/>
                    <a:pt x="232" y="180"/>
                    <a:pt x="232" y="180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9" y="169"/>
                    <a:pt x="239" y="169"/>
                    <a:pt x="239" y="169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142"/>
                    <a:pt x="260" y="139"/>
                    <a:pt x="260" y="137"/>
                  </a:cubicBezTo>
                  <a:cubicBezTo>
                    <a:pt x="260" y="136"/>
                    <a:pt x="262" y="129"/>
                    <a:pt x="262" y="129"/>
                  </a:cubicBezTo>
                  <a:cubicBezTo>
                    <a:pt x="261" y="125"/>
                    <a:pt x="261" y="125"/>
                    <a:pt x="261" y="125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2" y="117"/>
                    <a:pt x="262" y="117"/>
                    <a:pt x="262" y="117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59" y="111"/>
                    <a:pt x="260" y="107"/>
                    <a:pt x="260" y="106"/>
                  </a:cubicBezTo>
                  <a:cubicBezTo>
                    <a:pt x="260" y="105"/>
                    <a:pt x="262" y="101"/>
                    <a:pt x="262" y="101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3" y="100"/>
                    <a:pt x="263" y="96"/>
                    <a:pt x="265" y="95"/>
                  </a:cubicBezTo>
                  <a:cubicBezTo>
                    <a:pt x="266" y="94"/>
                    <a:pt x="268" y="94"/>
                    <a:pt x="268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2" y="94"/>
                    <a:pt x="272" y="94"/>
                    <a:pt x="272" y="94"/>
                  </a:cubicBezTo>
                  <a:cubicBezTo>
                    <a:pt x="278" y="94"/>
                    <a:pt x="278" y="94"/>
                    <a:pt x="278" y="94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7"/>
                    <a:pt x="274" y="83"/>
                    <a:pt x="273" y="82"/>
                  </a:cubicBezTo>
                  <a:cubicBezTo>
                    <a:pt x="273" y="81"/>
                    <a:pt x="274" y="74"/>
                    <a:pt x="274" y="74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82" y="66"/>
                    <a:pt x="282" y="66"/>
                    <a:pt x="282" y="66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39"/>
                    <a:pt x="271" y="39"/>
                    <a:pt x="270" y="39"/>
                  </a:cubicBezTo>
                  <a:cubicBezTo>
                    <a:pt x="270" y="39"/>
                    <a:pt x="265" y="39"/>
                    <a:pt x="265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4" y="25"/>
                    <a:pt x="241" y="24"/>
                    <a:pt x="240" y="24"/>
                  </a:cubicBezTo>
                  <a:cubicBezTo>
                    <a:pt x="239" y="24"/>
                    <a:pt x="235" y="24"/>
                    <a:pt x="235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28" y="22"/>
                    <a:pt x="228" y="22"/>
                    <a:pt x="228" y="22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10" y="10"/>
                    <a:pt x="207" y="10"/>
                    <a:pt x="206" y="10"/>
                  </a:cubicBezTo>
                  <a:cubicBezTo>
                    <a:pt x="206" y="10"/>
                    <a:pt x="202" y="10"/>
                    <a:pt x="202" y="10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5" y="16"/>
                    <a:pt x="124" y="16"/>
                  </a:cubicBezTo>
                  <a:cubicBezTo>
                    <a:pt x="123" y="16"/>
                    <a:pt x="120" y="16"/>
                    <a:pt x="120" y="16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7" y="100"/>
                    <a:pt x="97" y="101"/>
                  </a:cubicBezTo>
                  <a:cubicBezTo>
                    <a:pt x="96" y="103"/>
                    <a:pt x="92" y="106"/>
                    <a:pt x="92" y="106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3" y="110"/>
                    <a:pt x="71" y="110"/>
                  </a:cubicBezTo>
                  <a:cubicBezTo>
                    <a:pt x="70" y="110"/>
                    <a:pt x="67" y="110"/>
                    <a:pt x="67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1" y="117"/>
                    <a:pt x="18" y="117"/>
                    <a:pt x="18" y="118"/>
                  </a:cubicBezTo>
                  <a:cubicBezTo>
                    <a:pt x="17" y="119"/>
                    <a:pt x="14" y="120"/>
                    <a:pt x="13" y="122"/>
                  </a:cubicBezTo>
                  <a:cubicBezTo>
                    <a:pt x="13" y="125"/>
                    <a:pt x="6" y="132"/>
                    <a:pt x="6" y="132"/>
                  </a:cubicBezTo>
                  <a:cubicBezTo>
                    <a:pt x="6" y="132"/>
                    <a:pt x="2" y="137"/>
                    <a:pt x="1" y="139"/>
                  </a:cubicBezTo>
                  <a:cubicBezTo>
                    <a:pt x="0" y="140"/>
                    <a:pt x="0" y="144"/>
                    <a:pt x="0" y="144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29" name="Grupo 85"/>
          <p:cNvGrpSpPr/>
          <p:nvPr/>
        </p:nvGrpSpPr>
        <p:grpSpPr>
          <a:xfrm>
            <a:off x="8213144" y="4730009"/>
            <a:ext cx="931862" cy="1101725"/>
            <a:chOff x="8737600" y="3878263"/>
            <a:chExt cx="931862" cy="1101725"/>
          </a:xfrm>
          <a:solidFill>
            <a:srgbClr val="0060AA"/>
          </a:solidFill>
        </p:grpSpPr>
        <p:sp>
          <p:nvSpPr>
            <p:cNvPr id="30" name="Freeform 19"/>
            <p:cNvSpPr>
              <a:spLocks/>
            </p:cNvSpPr>
            <p:nvPr/>
          </p:nvSpPr>
          <p:spPr bwMode="auto">
            <a:xfrm>
              <a:off x="9048750" y="3878263"/>
              <a:ext cx="620712" cy="384175"/>
            </a:xfrm>
            <a:custGeom>
              <a:avLst/>
              <a:gdLst>
                <a:gd name="T0" fmla="*/ 17 w 391"/>
                <a:gd name="T1" fmla="*/ 109 h 242"/>
                <a:gd name="T2" fmla="*/ 15 w 391"/>
                <a:gd name="T3" fmla="*/ 156 h 242"/>
                <a:gd name="T4" fmla="*/ 0 w 391"/>
                <a:gd name="T5" fmla="*/ 171 h 242"/>
                <a:gd name="T6" fmla="*/ 12 w 391"/>
                <a:gd name="T7" fmla="*/ 173 h 242"/>
                <a:gd name="T8" fmla="*/ 22 w 391"/>
                <a:gd name="T9" fmla="*/ 171 h 242"/>
                <a:gd name="T10" fmla="*/ 36 w 391"/>
                <a:gd name="T11" fmla="*/ 197 h 242"/>
                <a:gd name="T12" fmla="*/ 55 w 391"/>
                <a:gd name="T13" fmla="*/ 218 h 242"/>
                <a:gd name="T14" fmla="*/ 88 w 391"/>
                <a:gd name="T15" fmla="*/ 223 h 242"/>
                <a:gd name="T16" fmla="*/ 124 w 391"/>
                <a:gd name="T17" fmla="*/ 225 h 242"/>
                <a:gd name="T18" fmla="*/ 147 w 391"/>
                <a:gd name="T19" fmla="*/ 235 h 242"/>
                <a:gd name="T20" fmla="*/ 190 w 391"/>
                <a:gd name="T21" fmla="*/ 242 h 242"/>
                <a:gd name="T22" fmla="*/ 195 w 391"/>
                <a:gd name="T23" fmla="*/ 227 h 242"/>
                <a:gd name="T24" fmla="*/ 218 w 391"/>
                <a:gd name="T25" fmla="*/ 216 h 242"/>
                <a:gd name="T26" fmla="*/ 235 w 391"/>
                <a:gd name="T27" fmla="*/ 206 h 242"/>
                <a:gd name="T28" fmla="*/ 259 w 391"/>
                <a:gd name="T29" fmla="*/ 201 h 242"/>
                <a:gd name="T30" fmla="*/ 294 w 391"/>
                <a:gd name="T31" fmla="*/ 201 h 242"/>
                <a:gd name="T32" fmla="*/ 306 w 391"/>
                <a:gd name="T33" fmla="*/ 213 h 242"/>
                <a:gd name="T34" fmla="*/ 325 w 391"/>
                <a:gd name="T35" fmla="*/ 206 h 242"/>
                <a:gd name="T36" fmla="*/ 344 w 391"/>
                <a:gd name="T37" fmla="*/ 204 h 242"/>
                <a:gd name="T38" fmla="*/ 363 w 391"/>
                <a:gd name="T39" fmla="*/ 208 h 242"/>
                <a:gd name="T40" fmla="*/ 372 w 391"/>
                <a:gd name="T41" fmla="*/ 199 h 242"/>
                <a:gd name="T42" fmla="*/ 384 w 391"/>
                <a:gd name="T43" fmla="*/ 182 h 242"/>
                <a:gd name="T44" fmla="*/ 391 w 391"/>
                <a:gd name="T45" fmla="*/ 171 h 242"/>
                <a:gd name="T46" fmla="*/ 384 w 391"/>
                <a:gd name="T47" fmla="*/ 154 h 242"/>
                <a:gd name="T48" fmla="*/ 365 w 391"/>
                <a:gd name="T49" fmla="*/ 154 h 242"/>
                <a:gd name="T50" fmla="*/ 363 w 391"/>
                <a:gd name="T51" fmla="*/ 140 h 242"/>
                <a:gd name="T52" fmla="*/ 320 w 391"/>
                <a:gd name="T53" fmla="*/ 130 h 242"/>
                <a:gd name="T54" fmla="*/ 316 w 391"/>
                <a:gd name="T55" fmla="*/ 97 h 242"/>
                <a:gd name="T56" fmla="*/ 299 w 391"/>
                <a:gd name="T57" fmla="*/ 78 h 242"/>
                <a:gd name="T58" fmla="*/ 294 w 391"/>
                <a:gd name="T59" fmla="*/ 47 h 242"/>
                <a:gd name="T60" fmla="*/ 285 w 391"/>
                <a:gd name="T61" fmla="*/ 21 h 242"/>
                <a:gd name="T62" fmla="*/ 226 w 391"/>
                <a:gd name="T63" fmla="*/ 19 h 242"/>
                <a:gd name="T64" fmla="*/ 207 w 391"/>
                <a:gd name="T65" fmla="*/ 7 h 242"/>
                <a:gd name="T66" fmla="*/ 190 w 391"/>
                <a:gd name="T67" fmla="*/ 2 h 242"/>
                <a:gd name="T68" fmla="*/ 145 w 391"/>
                <a:gd name="T69" fmla="*/ 0 h 242"/>
                <a:gd name="T70" fmla="*/ 119 w 391"/>
                <a:gd name="T71" fmla="*/ 0 h 242"/>
                <a:gd name="T72" fmla="*/ 93 w 391"/>
                <a:gd name="T73" fmla="*/ 0 h 242"/>
                <a:gd name="T74" fmla="*/ 72 w 391"/>
                <a:gd name="T75" fmla="*/ 7 h 242"/>
                <a:gd name="T76" fmla="*/ 45 w 391"/>
                <a:gd name="T77" fmla="*/ 28 h 242"/>
                <a:gd name="T78" fmla="*/ 27 w 391"/>
                <a:gd name="T79" fmla="*/ 57 h 242"/>
                <a:gd name="T80" fmla="*/ 17 w 391"/>
                <a:gd name="T81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1" h="242">
                  <a:moveTo>
                    <a:pt x="17" y="81"/>
                  </a:moveTo>
                  <a:lnTo>
                    <a:pt x="17" y="109"/>
                  </a:lnTo>
                  <a:lnTo>
                    <a:pt x="15" y="133"/>
                  </a:lnTo>
                  <a:lnTo>
                    <a:pt x="15" y="156"/>
                  </a:lnTo>
                  <a:lnTo>
                    <a:pt x="5" y="168"/>
                  </a:lnTo>
                  <a:lnTo>
                    <a:pt x="0" y="171"/>
                  </a:lnTo>
                  <a:lnTo>
                    <a:pt x="5" y="173"/>
                  </a:lnTo>
                  <a:lnTo>
                    <a:pt x="12" y="173"/>
                  </a:lnTo>
                  <a:lnTo>
                    <a:pt x="17" y="168"/>
                  </a:lnTo>
                  <a:lnTo>
                    <a:pt x="22" y="171"/>
                  </a:lnTo>
                  <a:lnTo>
                    <a:pt x="31" y="185"/>
                  </a:lnTo>
                  <a:lnTo>
                    <a:pt x="36" y="197"/>
                  </a:lnTo>
                  <a:lnTo>
                    <a:pt x="41" y="211"/>
                  </a:lnTo>
                  <a:lnTo>
                    <a:pt x="55" y="218"/>
                  </a:lnTo>
                  <a:lnTo>
                    <a:pt x="72" y="220"/>
                  </a:lnTo>
                  <a:lnTo>
                    <a:pt x="88" y="223"/>
                  </a:lnTo>
                  <a:lnTo>
                    <a:pt x="107" y="223"/>
                  </a:lnTo>
                  <a:lnTo>
                    <a:pt x="124" y="225"/>
                  </a:lnTo>
                  <a:lnTo>
                    <a:pt x="131" y="230"/>
                  </a:lnTo>
                  <a:lnTo>
                    <a:pt x="147" y="235"/>
                  </a:lnTo>
                  <a:lnTo>
                    <a:pt x="171" y="239"/>
                  </a:lnTo>
                  <a:lnTo>
                    <a:pt x="190" y="242"/>
                  </a:lnTo>
                  <a:lnTo>
                    <a:pt x="195" y="235"/>
                  </a:lnTo>
                  <a:lnTo>
                    <a:pt x="195" y="227"/>
                  </a:lnTo>
                  <a:lnTo>
                    <a:pt x="199" y="218"/>
                  </a:lnTo>
                  <a:lnTo>
                    <a:pt x="218" y="216"/>
                  </a:lnTo>
                  <a:lnTo>
                    <a:pt x="228" y="216"/>
                  </a:lnTo>
                  <a:lnTo>
                    <a:pt x="235" y="206"/>
                  </a:lnTo>
                  <a:lnTo>
                    <a:pt x="242" y="201"/>
                  </a:lnTo>
                  <a:lnTo>
                    <a:pt x="259" y="201"/>
                  </a:lnTo>
                  <a:lnTo>
                    <a:pt x="280" y="201"/>
                  </a:lnTo>
                  <a:lnTo>
                    <a:pt x="294" y="201"/>
                  </a:lnTo>
                  <a:lnTo>
                    <a:pt x="299" y="211"/>
                  </a:lnTo>
                  <a:lnTo>
                    <a:pt x="306" y="213"/>
                  </a:lnTo>
                  <a:lnTo>
                    <a:pt x="313" y="213"/>
                  </a:lnTo>
                  <a:lnTo>
                    <a:pt x="325" y="206"/>
                  </a:lnTo>
                  <a:lnTo>
                    <a:pt x="334" y="204"/>
                  </a:lnTo>
                  <a:lnTo>
                    <a:pt x="344" y="204"/>
                  </a:lnTo>
                  <a:lnTo>
                    <a:pt x="356" y="204"/>
                  </a:lnTo>
                  <a:lnTo>
                    <a:pt x="363" y="208"/>
                  </a:lnTo>
                  <a:lnTo>
                    <a:pt x="370" y="208"/>
                  </a:lnTo>
                  <a:lnTo>
                    <a:pt x="372" y="199"/>
                  </a:lnTo>
                  <a:lnTo>
                    <a:pt x="377" y="190"/>
                  </a:lnTo>
                  <a:lnTo>
                    <a:pt x="384" y="182"/>
                  </a:lnTo>
                  <a:lnTo>
                    <a:pt x="387" y="175"/>
                  </a:lnTo>
                  <a:lnTo>
                    <a:pt x="391" y="171"/>
                  </a:lnTo>
                  <a:lnTo>
                    <a:pt x="391" y="159"/>
                  </a:lnTo>
                  <a:lnTo>
                    <a:pt x="384" y="154"/>
                  </a:lnTo>
                  <a:lnTo>
                    <a:pt x="375" y="154"/>
                  </a:lnTo>
                  <a:lnTo>
                    <a:pt x="365" y="154"/>
                  </a:lnTo>
                  <a:lnTo>
                    <a:pt x="361" y="152"/>
                  </a:lnTo>
                  <a:lnTo>
                    <a:pt x="363" y="140"/>
                  </a:lnTo>
                  <a:lnTo>
                    <a:pt x="363" y="130"/>
                  </a:lnTo>
                  <a:lnTo>
                    <a:pt x="320" y="130"/>
                  </a:lnTo>
                  <a:lnTo>
                    <a:pt x="316" y="114"/>
                  </a:lnTo>
                  <a:lnTo>
                    <a:pt x="316" y="97"/>
                  </a:lnTo>
                  <a:lnTo>
                    <a:pt x="308" y="85"/>
                  </a:lnTo>
                  <a:lnTo>
                    <a:pt x="299" y="78"/>
                  </a:lnTo>
                  <a:lnTo>
                    <a:pt x="297" y="69"/>
                  </a:lnTo>
                  <a:lnTo>
                    <a:pt x="294" y="47"/>
                  </a:lnTo>
                  <a:lnTo>
                    <a:pt x="294" y="31"/>
                  </a:lnTo>
                  <a:lnTo>
                    <a:pt x="285" y="21"/>
                  </a:lnTo>
                  <a:lnTo>
                    <a:pt x="271" y="19"/>
                  </a:lnTo>
                  <a:lnTo>
                    <a:pt x="226" y="19"/>
                  </a:lnTo>
                  <a:lnTo>
                    <a:pt x="214" y="12"/>
                  </a:lnTo>
                  <a:lnTo>
                    <a:pt x="207" y="7"/>
                  </a:lnTo>
                  <a:lnTo>
                    <a:pt x="197" y="5"/>
                  </a:lnTo>
                  <a:lnTo>
                    <a:pt x="190" y="2"/>
                  </a:lnTo>
                  <a:lnTo>
                    <a:pt x="169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19" y="0"/>
                  </a:lnTo>
                  <a:lnTo>
                    <a:pt x="107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2" y="7"/>
                  </a:lnTo>
                  <a:lnTo>
                    <a:pt x="60" y="17"/>
                  </a:lnTo>
                  <a:lnTo>
                    <a:pt x="45" y="28"/>
                  </a:lnTo>
                  <a:lnTo>
                    <a:pt x="43" y="40"/>
                  </a:lnTo>
                  <a:lnTo>
                    <a:pt x="27" y="57"/>
                  </a:lnTo>
                  <a:lnTo>
                    <a:pt x="22" y="66"/>
                  </a:lnTo>
                  <a:lnTo>
                    <a:pt x="17" y="81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9124950" y="4213225"/>
              <a:ext cx="508000" cy="315913"/>
            </a:xfrm>
            <a:custGeom>
              <a:avLst/>
              <a:gdLst>
                <a:gd name="T0" fmla="*/ 0 w 135"/>
                <a:gd name="T1" fmla="*/ 15 h 84"/>
                <a:gd name="T2" fmla="*/ 1 w 135"/>
                <a:gd name="T3" fmla="*/ 26 h 84"/>
                <a:gd name="T4" fmla="*/ 13 w 135"/>
                <a:gd name="T5" fmla="*/ 27 h 84"/>
                <a:gd name="T6" fmla="*/ 27 w 135"/>
                <a:gd name="T7" fmla="*/ 28 h 84"/>
                <a:gd name="T8" fmla="*/ 42 w 135"/>
                <a:gd name="T9" fmla="*/ 33 h 84"/>
                <a:gd name="T10" fmla="*/ 52 w 135"/>
                <a:gd name="T11" fmla="*/ 36 h 84"/>
                <a:gd name="T12" fmla="*/ 61 w 135"/>
                <a:gd name="T13" fmla="*/ 39 h 84"/>
                <a:gd name="T14" fmla="*/ 88 w 135"/>
                <a:gd name="T15" fmla="*/ 62 h 84"/>
                <a:gd name="T16" fmla="*/ 102 w 135"/>
                <a:gd name="T17" fmla="*/ 62 h 84"/>
                <a:gd name="T18" fmla="*/ 106 w 135"/>
                <a:gd name="T19" fmla="*/ 67 h 84"/>
                <a:gd name="T20" fmla="*/ 104 w 135"/>
                <a:gd name="T21" fmla="*/ 74 h 84"/>
                <a:gd name="T22" fmla="*/ 98 w 135"/>
                <a:gd name="T23" fmla="*/ 82 h 84"/>
                <a:gd name="T24" fmla="*/ 106 w 135"/>
                <a:gd name="T25" fmla="*/ 84 h 84"/>
                <a:gd name="T26" fmla="*/ 114 w 135"/>
                <a:gd name="T27" fmla="*/ 76 h 84"/>
                <a:gd name="T28" fmla="*/ 127 w 135"/>
                <a:gd name="T29" fmla="*/ 67 h 84"/>
                <a:gd name="T30" fmla="*/ 132 w 135"/>
                <a:gd name="T31" fmla="*/ 55 h 84"/>
                <a:gd name="T32" fmla="*/ 135 w 135"/>
                <a:gd name="T33" fmla="*/ 40 h 84"/>
                <a:gd name="T34" fmla="*/ 135 w 135"/>
                <a:gd name="T35" fmla="*/ 24 h 84"/>
                <a:gd name="T36" fmla="*/ 134 w 135"/>
                <a:gd name="T37" fmla="*/ 9 h 84"/>
                <a:gd name="T38" fmla="*/ 128 w 135"/>
                <a:gd name="T39" fmla="*/ 0 h 84"/>
                <a:gd name="T40" fmla="*/ 118 w 135"/>
                <a:gd name="T41" fmla="*/ 2 h 84"/>
                <a:gd name="T42" fmla="*/ 113 w 135"/>
                <a:gd name="T43" fmla="*/ 5 h 84"/>
                <a:gd name="T44" fmla="*/ 105 w 135"/>
                <a:gd name="T45" fmla="*/ 5 h 84"/>
                <a:gd name="T46" fmla="*/ 101 w 135"/>
                <a:gd name="T47" fmla="*/ 1 h 84"/>
                <a:gd name="T48" fmla="*/ 92 w 135"/>
                <a:gd name="T49" fmla="*/ 1 h 84"/>
                <a:gd name="T50" fmla="*/ 82 w 135"/>
                <a:gd name="T51" fmla="*/ 2 h 84"/>
                <a:gd name="T52" fmla="*/ 75 w 135"/>
                <a:gd name="T53" fmla="*/ 8 h 84"/>
                <a:gd name="T54" fmla="*/ 68 w 135"/>
                <a:gd name="T55" fmla="*/ 10 h 84"/>
                <a:gd name="T56" fmla="*/ 64 w 135"/>
                <a:gd name="T57" fmla="*/ 17 h 84"/>
                <a:gd name="T58" fmla="*/ 55 w 135"/>
                <a:gd name="T59" fmla="*/ 17 h 84"/>
                <a:gd name="T60" fmla="*/ 44 w 135"/>
                <a:gd name="T61" fmla="*/ 16 h 84"/>
                <a:gd name="T62" fmla="*/ 32 w 135"/>
                <a:gd name="T63" fmla="*/ 12 h 84"/>
                <a:gd name="T64" fmla="*/ 22 w 135"/>
                <a:gd name="T65" fmla="*/ 10 h 84"/>
                <a:gd name="T66" fmla="*/ 11 w 135"/>
                <a:gd name="T67" fmla="*/ 9 h 84"/>
                <a:gd name="T68" fmla="*/ 0 w 135"/>
                <a:gd name="T6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84">
                  <a:moveTo>
                    <a:pt x="0" y="9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4" y="61"/>
                    <a:pt x="104" y="63"/>
                  </a:cubicBezTo>
                  <a:cubicBezTo>
                    <a:pt x="105" y="65"/>
                    <a:pt x="106" y="67"/>
                    <a:pt x="106" y="67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7"/>
                    <a:pt x="130" y="65"/>
                    <a:pt x="130" y="64"/>
                  </a:cubicBezTo>
                  <a:cubicBezTo>
                    <a:pt x="130" y="63"/>
                    <a:pt x="132" y="55"/>
                    <a:pt x="132" y="55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18"/>
                    <a:pt x="135" y="17"/>
                  </a:cubicBezTo>
                  <a:cubicBezTo>
                    <a:pt x="135" y="16"/>
                    <a:pt x="134" y="9"/>
                    <a:pt x="134" y="9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8737600" y="4333875"/>
              <a:ext cx="769937" cy="646113"/>
            </a:xfrm>
            <a:custGeom>
              <a:avLst/>
              <a:gdLst>
                <a:gd name="T0" fmla="*/ 7 w 205"/>
                <a:gd name="T1" fmla="*/ 78 h 172"/>
                <a:gd name="T2" fmla="*/ 16 w 205"/>
                <a:gd name="T3" fmla="*/ 73 h 172"/>
                <a:gd name="T4" fmla="*/ 25 w 205"/>
                <a:gd name="T5" fmla="*/ 79 h 172"/>
                <a:gd name="T6" fmla="*/ 39 w 205"/>
                <a:gd name="T7" fmla="*/ 92 h 172"/>
                <a:gd name="T8" fmla="*/ 41 w 205"/>
                <a:gd name="T9" fmla="*/ 99 h 172"/>
                <a:gd name="T10" fmla="*/ 49 w 205"/>
                <a:gd name="T11" fmla="*/ 96 h 172"/>
                <a:gd name="T12" fmla="*/ 55 w 205"/>
                <a:gd name="T13" fmla="*/ 97 h 172"/>
                <a:gd name="T14" fmla="*/ 60 w 205"/>
                <a:gd name="T15" fmla="*/ 103 h 172"/>
                <a:gd name="T16" fmla="*/ 69 w 205"/>
                <a:gd name="T17" fmla="*/ 106 h 172"/>
                <a:gd name="T18" fmla="*/ 77 w 205"/>
                <a:gd name="T19" fmla="*/ 112 h 172"/>
                <a:gd name="T20" fmla="*/ 85 w 205"/>
                <a:gd name="T21" fmla="*/ 119 h 172"/>
                <a:gd name="T22" fmla="*/ 93 w 205"/>
                <a:gd name="T23" fmla="*/ 123 h 172"/>
                <a:gd name="T24" fmla="*/ 99 w 205"/>
                <a:gd name="T25" fmla="*/ 130 h 172"/>
                <a:gd name="T26" fmla="*/ 106 w 205"/>
                <a:gd name="T27" fmla="*/ 138 h 172"/>
                <a:gd name="T28" fmla="*/ 113 w 205"/>
                <a:gd name="T29" fmla="*/ 142 h 172"/>
                <a:gd name="T30" fmla="*/ 115 w 205"/>
                <a:gd name="T31" fmla="*/ 152 h 172"/>
                <a:gd name="T32" fmla="*/ 109 w 205"/>
                <a:gd name="T33" fmla="*/ 159 h 172"/>
                <a:gd name="T34" fmla="*/ 111 w 205"/>
                <a:gd name="T35" fmla="*/ 169 h 172"/>
                <a:gd name="T36" fmla="*/ 123 w 205"/>
                <a:gd name="T37" fmla="*/ 162 h 172"/>
                <a:gd name="T38" fmla="*/ 131 w 205"/>
                <a:gd name="T39" fmla="*/ 151 h 172"/>
                <a:gd name="T40" fmla="*/ 136 w 205"/>
                <a:gd name="T41" fmla="*/ 135 h 172"/>
                <a:gd name="T42" fmla="*/ 139 w 205"/>
                <a:gd name="T43" fmla="*/ 122 h 172"/>
                <a:gd name="T44" fmla="*/ 145 w 205"/>
                <a:gd name="T45" fmla="*/ 114 h 172"/>
                <a:gd name="T46" fmla="*/ 153 w 205"/>
                <a:gd name="T47" fmla="*/ 105 h 172"/>
                <a:gd name="T48" fmla="*/ 157 w 205"/>
                <a:gd name="T49" fmla="*/ 95 h 172"/>
                <a:gd name="T50" fmla="*/ 165 w 205"/>
                <a:gd name="T51" fmla="*/ 79 h 172"/>
                <a:gd name="T52" fmla="*/ 172 w 205"/>
                <a:gd name="T53" fmla="*/ 78 h 172"/>
                <a:gd name="T54" fmla="*/ 176 w 205"/>
                <a:gd name="T55" fmla="*/ 82 h 172"/>
                <a:gd name="T56" fmla="*/ 182 w 205"/>
                <a:gd name="T57" fmla="*/ 78 h 172"/>
                <a:gd name="T58" fmla="*/ 186 w 205"/>
                <a:gd name="T59" fmla="*/ 86 h 172"/>
                <a:gd name="T60" fmla="*/ 179 w 205"/>
                <a:gd name="T61" fmla="*/ 94 h 172"/>
                <a:gd name="T62" fmla="*/ 169 w 205"/>
                <a:gd name="T63" fmla="*/ 106 h 172"/>
                <a:gd name="T64" fmla="*/ 160 w 205"/>
                <a:gd name="T65" fmla="*/ 115 h 172"/>
                <a:gd name="T66" fmla="*/ 148 w 205"/>
                <a:gd name="T67" fmla="*/ 121 h 172"/>
                <a:gd name="T68" fmla="*/ 145 w 205"/>
                <a:gd name="T69" fmla="*/ 128 h 172"/>
                <a:gd name="T70" fmla="*/ 151 w 205"/>
                <a:gd name="T71" fmla="*/ 127 h 172"/>
                <a:gd name="T72" fmla="*/ 163 w 205"/>
                <a:gd name="T73" fmla="*/ 120 h 172"/>
                <a:gd name="T74" fmla="*/ 175 w 205"/>
                <a:gd name="T75" fmla="*/ 108 h 172"/>
                <a:gd name="T76" fmla="*/ 189 w 205"/>
                <a:gd name="T77" fmla="*/ 90 h 172"/>
                <a:gd name="T78" fmla="*/ 199 w 205"/>
                <a:gd name="T79" fmla="*/ 70 h 172"/>
                <a:gd name="T80" fmla="*/ 205 w 205"/>
                <a:gd name="T81" fmla="*/ 57 h 172"/>
                <a:gd name="T82" fmla="*/ 198 w 205"/>
                <a:gd name="T83" fmla="*/ 54 h 172"/>
                <a:gd name="T84" fmla="*/ 200 w 205"/>
                <a:gd name="T85" fmla="*/ 42 h 172"/>
                <a:gd name="T86" fmla="*/ 203 w 205"/>
                <a:gd name="T87" fmla="*/ 34 h 172"/>
                <a:gd name="T88" fmla="*/ 188 w 205"/>
                <a:gd name="T89" fmla="*/ 33 h 172"/>
                <a:gd name="T90" fmla="*/ 176 w 205"/>
                <a:gd name="T91" fmla="*/ 25 h 172"/>
                <a:gd name="T92" fmla="*/ 167 w 205"/>
                <a:gd name="T93" fmla="*/ 16 h 172"/>
                <a:gd name="T94" fmla="*/ 153 w 205"/>
                <a:gd name="T95" fmla="*/ 9 h 172"/>
                <a:gd name="T96" fmla="*/ 135 w 205"/>
                <a:gd name="T97" fmla="*/ 5 h 172"/>
                <a:gd name="T98" fmla="*/ 112 w 205"/>
                <a:gd name="T99" fmla="*/ 0 h 172"/>
                <a:gd name="T100" fmla="*/ 89 w 205"/>
                <a:gd name="T101" fmla="*/ 0 h 172"/>
                <a:gd name="T102" fmla="*/ 79 w 205"/>
                <a:gd name="T103" fmla="*/ 8 h 172"/>
                <a:gd name="T104" fmla="*/ 66 w 205"/>
                <a:gd name="T105" fmla="*/ 15 h 172"/>
                <a:gd name="T106" fmla="*/ 56 w 205"/>
                <a:gd name="T107" fmla="*/ 21 h 172"/>
                <a:gd name="T108" fmla="*/ 2 w 205"/>
                <a:gd name="T109" fmla="*/ 7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5" h="172">
                  <a:moveTo>
                    <a:pt x="2" y="79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7" y="138"/>
                    <a:pt x="108" y="139"/>
                  </a:cubicBezTo>
                  <a:cubicBezTo>
                    <a:pt x="109" y="139"/>
                    <a:pt x="113" y="142"/>
                    <a:pt x="113" y="142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3" y="155"/>
                    <a:pt x="109" y="158"/>
                    <a:pt x="109" y="159"/>
                  </a:cubicBezTo>
                  <a:cubicBezTo>
                    <a:pt x="109" y="160"/>
                    <a:pt x="108" y="172"/>
                    <a:pt x="108" y="172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3" y="119"/>
                    <a:pt x="149" y="121"/>
                    <a:pt x="148" y="121"/>
                  </a:cubicBezTo>
                  <a:cubicBezTo>
                    <a:pt x="147" y="122"/>
                    <a:pt x="145" y="124"/>
                    <a:pt x="145" y="124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6" y="124"/>
                    <a:pt x="156" y="124"/>
                    <a:pt x="156" y="124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201" y="64"/>
                    <a:pt x="201" y="64"/>
                    <a:pt x="201" y="6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1" y="12"/>
                    <a:pt x="160" y="11"/>
                  </a:cubicBezTo>
                  <a:cubicBezTo>
                    <a:pt x="159" y="10"/>
                    <a:pt x="153" y="9"/>
                    <a:pt x="153" y="9"/>
                  </a:cubicBezTo>
                  <a:cubicBezTo>
                    <a:pt x="153" y="9"/>
                    <a:pt x="146" y="6"/>
                    <a:pt x="144" y="6"/>
                  </a:cubicBezTo>
                  <a:cubicBezTo>
                    <a:pt x="142" y="6"/>
                    <a:pt x="137" y="6"/>
                    <a:pt x="135" y="5"/>
                  </a:cubicBezTo>
                  <a:cubicBezTo>
                    <a:pt x="133" y="4"/>
                    <a:pt x="125" y="3"/>
                    <a:pt x="124" y="2"/>
                  </a:cubicBezTo>
                  <a:cubicBezTo>
                    <a:pt x="123" y="2"/>
                    <a:pt x="118" y="0"/>
                    <a:pt x="112" y="0"/>
                  </a:cubicBezTo>
                  <a:cubicBezTo>
                    <a:pt x="106" y="0"/>
                    <a:pt x="99" y="0"/>
                    <a:pt x="96" y="0"/>
                  </a:cubicBezTo>
                  <a:cubicBezTo>
                    <a:pt x="94" y="0"/>
                    <a:pt x="89" y="0"/>
                    <a:pt x="89" y="0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0" y="78"/>
                    <a:pt x="0" y="78"/>
                    <a:pt x="0" y="78"/>
                  </a:cubicBezTo>
                  <a:lnTo>
                    <a:pt x="2" y="7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33" name="Grupo 86"/>
          <p:cNvGrpSpPr/>
          <p:nvPr/>
        </p:nvGrpSpPr>
        <p:grpSpPr>
          <a:xfrm>
            <a:off x="9149769" y="2571009"/>
            <a:ext cx="1330325" cy="1692275"/>
            <a:chOff x="9674225" y="1719263"/>
            <a:chExt cx="1330325" cy="1692275"/>
          </a:xfrm>
          <a:solidFill>
            <a:srgbClr val="0099FF"/>
          </a:solidFill>
        </p:grpSpPr>
        <p:sp>
          <p:nvSpPr>
            <p:cNvPr id="34" name="Freeform 14"/>
            <p:cNvSpPr>
              <a:spLocks/>
            </p:cNvSpPr>
            <p:nvPr/>
          </p:nvSpPr>
          <p:spPr bwMode="auto">
            <a:xfrm>
              <a:off x="9674225" y="1719263"/>
              <a:ext cx="631825" cy="892175"/>
            </a:xfrm>
            <a:custGeom>
              <a:avLst/>
              <a:gdLst>
                <a:gd name="T0" fmla="*/ 65 w 168"/>
                <a:gd name="T1" fmla="*/ 0 h 237"/>
                <a:gd name="T2" fmla="*/ 74 w 168"/>
                <a:gd name="T3" fmla="*/ 5 h 237"/>
                <a:gd name="T4" fmla="*/ 85 w 168"/>
                <a:gd name="T5" fmla="*/ 7 h 237"/>
                <a:gd name="T6" fmla="*/ 95 w 168"/>
                <a:gd name="T7" fmla="*/ 16 h 237"/>
                <a:gd name="T8" fmla="*/ 100 w 168"/>
                <a:gd name="T9" fmla="*/ 27 h 237"/>
                <a:gd name="T10" fmla="*/ 94 w 168"/>
                <a:gd name="T11" fmla="*/ 37 h 237"/>
                <a:gd name="T12" fmla="*/ 93 w 168"/>
                <a:gd name="T13" fmla="*/ 47 h 237"/>
                <a:gd name="T14" fmla="*/ 100 w 168"/>
                <a:gd name="T15" fmla="*/ 49 h 237"/>
                <a:gd name="T16" fmla="*/ 108 w 168"/>
                <a:gd name="T17" fmla="*/ 41 h 237"/>
                <a:gd name="T18" fmla="*/ 114 w 168"/>
                <a:gd name="T19" fmla="*/ 38 h 237"/>
                <a:gd name="T20" fmla="*/ 127 w 168"/>
                <a:gd name="T21" fmla="*/ 35 h 237"/>
                <a:gd name="T22" fmla="*/ 134 w 168"/>
                <a:gd name="T23" fmla="*/ 32 h 237"/>
                <a:gd name="T24" fmla="*/ 145 w 168"/>
                <a:gd name="T25" fmla="*/ 36 h 237"/>
                <a:gd name="T26" fmla="*/ 155 w 168"/>
                <a:gd name="T27" fmla="*/ 41 h 237"/>
                <a:gd name="T28" fmla="*/ 168 w 168"/>
                <a:gd name="T29" fmla="*/ 44 h 237"/>
                <a:gd name="T30" fmla="*/ 164 w 168"/>
                <a:gd name="T31" fmla="*/ 52 h 237"/>
                <a:gd name="T32" fmla="*/ 157 w 168"/>
                <a:gd name="T33" fmla="*/ 56 h 237"/>
                <a:gd name="T34" fmla="*/ 146 w 168"/>
                <a:gd name="T35" fmla="*/ 64 h 237"/>
                <a:gd name="T36" fmla="*/ 139 w 168"/>
                <a:gd name="T37" fmla="*/ 76 h 237"/>
                <a:gd name="T38" fmla="*/ 141 w 168"/>
                <a:gd name="T39" fmla="*/ 99 h 237"/>
                <a:gd name="T40" fmla="*/ 136 w 168"/>
                <a:gd name="T41" fmla="*/ 116 h 237"/>
                <a:gd name="T42" fmla="*/ 135 w 168"/>
                <a:gd name="T43" fmla="*/ 128 h 237"/>
                <a:gd name="T44" fmla="*/ 139 w 168"/>
                <a:gd name="T45" fmla="*/ 140 h 237"/>
                <a:gd name="T46" fmla="*/ 130 w 168"/>
                <a:gd name="T47" fmla="*/ 144 h 237"/>
                <a:gd name="T48" fmla="*/ 119 w 168"/>
                <a:gd name="T49" fmla="*/ 143 h 237"/>
                <a:gd name="T50" fmla="*/ 110 w 168"/>
                <a:gd name="T51" fmla="*/ 145 h 237"/>
                <a:gd name="T52" fmla="*/ 100 w 168"/>
                <a:gd name="T53" fmla="*/ 155 h 237"/>
                <a:gd name="T54" fmla="*/ 88 w 168"/>
                <a:gd name="T55" fmla="*/ 163 h 237"/>
                <a:gd name="T56" fmla="*/ 71 w 168"/>
                <a:gd name="T57" fmla="*/ 172 h 237"/>
                <a:gd name="T58" fmla="*/ 67 w 168"/>
                <a:gd name="T59" fmla="*/ 184 h 237"/>
                <a:gd name="T60" fmla="*/ 61 w 168"/>
                <a:gd name="T61" fmla="*/ 197 h 237"/>
                <a:gd name="T62" fmla="*/ 59 w 168"/>
                <a:gd name="T63" fmla="*/ 215 h 237"/>
                <a:gd name="T64" fmla="*/ 62 w 168"/>
                <a:gd name="T65" fmla="*/ 223 h 237"/>
                <a:gd name="T66" fmla="*/ 58 w 168"/>
                <a:gd name="T67" fmla="*/ 237 h 237"/>
                <a:gd name="T68" fmla="*/ 49 w 168"/>
                <a:gd name="T69" fmla="*/ 233 h 237"/>
                <a:gd name="T70" fmla="*/ 45 w 168"/>
                <a:gd name="T71" fmla="*/ 218 h 237"/>
                <a:gd name="T72" fmla="*/ 36 w 168"/>
                <a:gd name="T73" fmla="*/ 207 h 237"/>
                <a:gd name="T74" fmla="*/ 40 w 168"/>
                <a:gd name="T75" fmla="*/ 194 h 237"/>
                <a:gd name="T76" fmla="*/ 48 w 168"/>
                <a:gd name="T77" fmla="*/ 184 h 237"/>
                <a:gd name="T78" fmla="*/ 46 w 168"/>
                <a:gd name="T79" fmla="*/ 175 h 237"/>
                <a:gd name="T80" fmla="*/ 28 w 168"/>
                <a:gd name="T81" fmla="*/ 171 h 237"/>
                <a:gd name="T82" fmla="*/ 19 w 168"/>
                <a:gd name="T83" fmla="*/ 158 h 237"/>
                <a:gd name="T84" fmla="*/ 23 w 168"/>
                <a:gd name="T85" fmla="*/ 125 h 237"/>
                <a:gd name="T86" fmla="*/ 20 w 168"/>
                <a:gd name="T87" fmla="*/ 112 h 237"/>
                <a:gd name="T88" fmla="*/ 1 w 168"/>
                <a:gd name="T89" fmla="*/ 104 h 237"/>
                <a:gd name="T90" fmla="*/ 7 w 168"/>
                <a:gd name="T91" fmla="*/ 92 h 237"/>
                <a:gd name="T92" fmla="*/ 21 w 168"/>
                <a:gd name="T93" fmla="*/ 83 h 237"/>
                <a:gd name="T94" fmla="*/ 33 w 168"/>
                <a:gd name="T95" fmla="*/ 63 h 237"/>
                <a:gd name="T96" fmla="*/ 44 w 168"/>
                <a:gd name="T97" fmla="*/ 47 h 237"/>
                <a:gd name="T98" fmla="*/ 47 w 168"/>
                <a:gd name="T99" fmla="*/ 38 h 237"/>
                <a:gd name="T100" fmla="*/ 49 w 168"/>
                <a:gd name="T101" fmla="*/ 30 h 237"/>
                <a:gd name="T102" fmla="*/ 54 w 168"/>
                <a:gd name="T103" fmla="*/ 16 h 237"/>
                <a:gd name="T104" fmla="*/ 58 w 168"/>
                <a:gd name="T105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37">
                  <a:moveTo>
                    <a:pt x="5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9" y="21"/>
                    <a:pt x="99" y="22"/>
                  </a:cubicBezTo>
                  <a:cubicBezTo>
                    <a:pt x="99" y="22"/>
                    <a:pt x="100" y="26"/>
                    <a:pt x="100" y="27"/>
                  </a:cubicBezTo>
                  <a:cubicBezTo>
                    <a:pt x="100" y="28"/>
                    <a:pt x="100" y="32"/>
                    <a:pt x="99" y="32"/>
                  </a:cubicBezTo>
                  <a:cubicBezTo>
                    <a:pt x="98" y="32"/>
                    <a:pt x="94" y="37"/>
                    <a:pt x="94" y="37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8"/>
                    <a:pt x="116" y="36"/>
                    <a:pt x="118" y="36"/>
                  </a:cubicBezTo>
                  <a:cubicBezTo>
                    <a:pt x="120" y="36"/>
                    <a:pt x="127" y="35"/>
                    <a:pt x="127" y="3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59" y="55"/>
                    <a:pt x="159" y="55"/>
                    <a:pt x="159" y="55"/>
                  </a:cubicBezTo>
                  <a:cubicBezTo>
                    <a:pt x="157" y="56"/>
                    <a:pt x="157" y="56"/>
                    <a:pt x="157" y="56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85"/>
                    <a:pt x="139" y="89"/>
                  </a:cubicBezTo>
                  <a:cubicBezTo>
                    <a:pt x="139" y="93"/>
                    <a:pt x="141" y="97"/>
                    <a:pt x="141" y="99"/>
                  </a:cubicBezTo>
                  <a:cubicBezTo>
                    <a:pt x="141" y="100"/>
                    <a:pt x="142" y="105"/>
                    <a:pt x="141" y="107"/>
                  </a:cubicBezTo>
                  <a:cubicBezTo>
                    <a:pt x="139" y="109"/>
                    <a:pt x="138" y="115"/>
                    <a:pt x="136" y="116"/>
                  </a:cubicBezTo>
                  <a:cubicBezTo>
                    <a:pt x="134" y="118"/>
                    <a:pt x="135" y="124"/>
                    <a:pt x="135" y="124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44"/>
                    <a:pt x="126" y="143"/>
                    <a:pt x="125" y="143"/>
                  </a:cubicBezTo>
                  <a:cubicBezTo>
                    <a:pt x="124" y="143"/>
                    <a:pt x="119" y="143"/>
                    <a:pt x="119" y="143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7" y="184"/>
                    <a:pt x="66" y="189"/>
                    <a:pt x="66" y="190"/>
                  </a:cubicBezTo>
                  <a:cubicBezTo>
                    <a:pt x="65" y="191"/>
                    <a:pt x="62" y="197"/>
                    <a:pt x="61" y="197"/>
                  </a:cubicBezTo>
                  <a:cubicBezTo>
                    <a:pt x="61" y="198"/>
                    <a:pt x="59" y="206"/>
                    <a:pt x="59" y="206"/>
                  </a:cubicBezTo>
                  <a:cubicBezTo>
                    <a:pt x="59" y="207"/>
                    <a:pt x="59" y="215"/>
                    <a:pt x="59" y="215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2" y="223"/>
                    <a:pt x="62" y="223"/>
                  </a:cubicBezTo>
                  <a:cubicBezTo>
                    <a:pt x="61" y="224"/>
                    <a:pt x="61" y="233"/>
                    <a:pt x="61" y="233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4" y="236"/>
                    <a:pt x="53" y="236"/>
                  </a:cubicBezTo>
                  <a:cubicBezTo>
                    <a:pt x="52" y="235"/>
                    <a:pt x="49" y="233"/>
                    <a:pt x="49" y="233"/>
                  </a:cubicBezTo>
                  <a:cubicBezTo>
                    <a:pt x="49" y="233"/>
                    <a:pt x="47" y="227"/>
                    <a:pt x="47" y="226"/>
                  </a:cubicBezTo>
                  <a:cubicBezTo>
                    <a:pt x="46" y="224"/>
                    <a:pt x="46" y="219"/>
                    <a:pt x="45" y="218"/>
                  </a:cubicBezTo>
                  <a:cubicBezTo>
                    <a:pt x="44" y="216"/>
                    <a:pt x="42" y="215"/>
                    <a:pt x="41" y="213"/>
                  </a:cubicBezTo>
                  <a:cubicBezTo>
                    <a:pt x="40" y="212"/>
                    <a:pt x="36" y="208"/>
                    <a:pt x="36" y="207"/>
                  </a:cubicBezTo>
                  <a:cubicBezTo>
                    <a:pt x="36" y="206"/>
                    <a:pt x="37" y="202"/>
                    <a:pt x="37" y="201"/>
                  </a:cubicBezTo>
                  <a:cubicBezTo>
                    <a:pt x="37" y="200"/>
                    <a:pt x="40" y="194"/>
                    <a:pt x="40" y="194"/>
                  </a:cubicBezTo>
                  <a:cubicBezTo>
                    <a:pt x="40" y="194"/>
                    <a:pt x="45" y="192"/>
                    <a:pt x="46" y="192"/>
                  </a:cubicBezTo>
                  <a:cubicBezTo>
                    <a:pt x="47" y="191"/>
                    <a:pt x="48" y="184"/>
                    <a:pt x="48" y="184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78"/>
                    <a:pt x="48" y="177"/>
                    <a:pt x="46" y="175"/>
                  </a:cubicBezTo>
                  <a:cubicBezTo>
                    <a:pt x="44" y="174"/>
                    <a:pt x="34" y="174"/>
                    <a:pt x="34" y="174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3"/>
                    <a:pt x="19" y="159"/>
                    <a:pt x="19" y="158"/>
                  </a:cubicBezTo>
                  <a:cubicBezTo>
                    <a:pt x="19" y="157"/>
                    <a:pt x="21" y="148"/>
                    <a:pt x="21" y="148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9" y="105"/>
                    <a:pt x="8" y="105"/>
                  </a:cubicBezTo>
                  <a:cubicBezTo>
                    <a:pt x="7" y="105"/>
                    <a:pt x="1" y="104"/>
                    <a:pt x="1" y="10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0"/>
                    <a:pt x="49" y="30"/>
                  </a:cubicBezTo>
                  <a:cubicBezTo>
                    <a:pt x="50" y="29"/>
                    <a:pt x="53" y="24"/>
                    <a:pt x="53" y="24"/>
                  </a:cubicBezTo>
                  <a:cubicBezTo>
                    <a:pt x="53" y="24"/>
                    <a:pt x="54" y="16"/>
                    <a:pt x="54" y="16"/>
                  </a:cubicBezTo>
                  <a:cubicBezTo>
                    <a:pt x="54" y="15"/>
                    <a:pt x="55" y="10"/>
                    <a:pt x="55" y="9"/>
                  </a:cubicBezTo>
                  <a:cubicBezTo>
                    <a:pt x="55" y="8"/>
                    <a:pt x="58" y="1"/>
                    <a:pt x="58" y="1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5" name="Freeform 27"/>
            <p:cNvSpPr>
              <a:spLocks/>
            </p:cNvSpPr>
            <p:nvPr/>
          </p:nvSpPr>
          <p:spPr bwMode="auto">
            <a:xfrm>
              <a:off x="9866313" y="2460625"/>
              <a:ext cx="871537" cy="950913"/>
            </a:xfrm>
            <a:custGeom>
              <a:avLst/>
              <a:gdLst>
                <a:gd name="T0" fmla="*/ 4 w 232"/>
                <a:gd name="T1" fmla="*/ 58 h 253"/>
                <a:gd name="T2" fmla="*/ 17 w 232"/>
                <a:gd name="T3" fmla="*/ 47 h 253"/>
                <a:gd name="T4" fmla="*/ 27 w 232"/>
                <a:gd name="T5" fmla="*/ 56 h 253"/>
                <a:gd name="T6" fmla="*/ 41 w 232"/>
                <a:gd name="T7" fmla="*/ 60 h 253"/>
                <a:gd name="T8" fmla="*/ 58 w 232"/>
                <a:gd name="T9" fmla="*/ 55 h 253"/>
                <a:gd name="T10" fmla="*/ 72 w 232"/>
                <a:gd name="T11" fmla="*/ 39 h 253"/>
                <a:gd name="T12" fmla="*/ 73 w 232"/>
                <a:gd name="T13" fmla="*/ 28 h 253"/>
                <a:gd name="T14" fmla="*/ 79 w 232"/>
                <a:gd name="T15" fmla="*/ 19 h 253"/>
                <a:gd name="T16" fmla="*/ 92 w 232"/>
                <a:gd name="T17" fmla="*/ 24 h 253"/>
                <a:gd name="T18" fmla="*/ 111 w 232"/>
                <a:gd name="T19" fmla="*/ 20 h 253"/>
                <a:gd name="T20" fmla="*/ 129 w 232"/>
                <a:gd name="T21" fmla="*/ 9 h 253"/>
                <a:gd name="T22" fmla="*/ 143 w 232"/>
                <a:gd name="T23" fmla="*/ 5 h 253"/>
                <a:gd name="T24" fmla="*/ 146 w 232"/>
                <a:gd name="T25" fmla="*/ 19 h 253"/>
                <a:gd name="T26" fmla="*/ 163 w 232"/>
                <a:gd name="T27" fmla="*/ 18 h 253"/>
                <a:gd name="T28" fmla="*/ 177 w 232"/>
                <a:gd name="T29" fmla="*/ 5 h 253"/>
                <a:gd name="T30" fmla="*/ 188 w 232"/>
                <a:gd name="T31" fmla="*/ 0 h 253"/>
                <a:gd name="T32" fmla="*/ 200 w 232"/>
                <a:gd name="T33" fmla="*/ 5 h 253"/>
                <a:gd name="T34" fmla="*/ 213 w 232"/>
                <a:gd name="T35" fmla="*/ 15 h 253"/>
                <a:gd name="T36" fmla="*/ 218 w 232"/>
                <a:gd name="T37" fmla="*/ 29 h 253"/>
                <a:gd name="T38" fmla="*/ 224 w 232"/>
                <a:gd name="T39" fmla="*/ 37 h 253"/>
                <a:gd name="T40" fmla="*/ 216 w 232"/>
                <a:gd name="T41" fmla="*/ 55 h 253"/>
                <a:gd name="T42" fmla="*/ 219 w 232"/>
                <a:gd name="T43" fmla="*/ 69 h 253"/>
                <a:gd name="T44" fmla="*/ 232 w 232"/>
                <a:gd name="T45" fmla="*/ 81 h 253"/>
                <a:gd name="T46" fmla="*/ 216 w 232"/>
                <a:gd name="T47" fmla="*/ 104 h 253"/>
                <a:gd name="T48" fmla="*/ 206 w 232"/>
                <a:gd name="T49" fmla="*/ 105 h 253"/>
                <a:gd name="T50" fmla="*/ 195 w 232"/>
                <a:gd name="T51" fmla="*/ 110 h 253"/>
                <a:gd name="T52" fmla="*/ 193 w 232"/>
                <a:gd name="T53" fmla="*/ 125 h 253"/>
                <a:gd name="T54" fmla="*/ 191 w 232"/>
                <a:gd name="T55" fmla="*/ 145 h 253"/>
                <a:gd name="T56" fmla="*/ 191 w 232"/>
                <a:gd name="T57" fmla="*/ 156 h 253"/>
                <a:gd name="T58" fmla="*/ 192 w 232"/>
                <a:gd name="T59" fmla="*/ 184 h 253"/>
                <a:gd name="T60" fmla="*/ 193 w 232"/>
                <a:gd name="T61" fmla="*/ 201 h 253"/>
                <a:gd name="T62" fmla="*/ 188 w 232"/>
                <a:gd name="T63" fmla="*/ 221 h 253"/>
                <a:gd name="T64" fmla="*/ 187 w 232"/>
                <a:gd name="T65" fmla="*/ 235 h 253"/>
                <a:gd name="T66" fmla="*/ 175 w 232"/>
                <a:gd name="T67" fmla="*/ 252 h 253"/>
                <a:gd name="T68" fmla="*/ 164 w 232"/>
                <a:gd name="T69" fmla="*/ 246 h 253"/>
                <a:gd name="T70" fmla="*/ 157 w 232"/>
                <a:gd name="T71" fmla="*/ 234 h 253"/>
                <a:gd name="T72" fmla="*/ 161 w 232"/>
                <a:gd name="T73" fmla="*/ 220 h 253"/>
                <a:gd name="T74" fmla="*/ 172 w 232"/>
                <a:gd name="T75" fmla="*/ 203 h 253"/>
                <a:gd name="T76" fmla="*/ 157 w 232"/>
                <a:gd name="T77" fmla="*/ 188 h 253"/>
                <a:gd name="T78" fmla="*/ 137 w 232"/>
                <a:gd name="T79" fmla="*/ 185 h 253"/>
                <a:gd name="T80" fmla="*/ 127 w 232"/>
                <a:gd name="T81" fmla="*/ 174 h 253"/>
                <a:gd name="T82" fmla="*/ 111 w 232"/>
                <a:gd name="T83" fmla="*/ 169 h 253"/>
                <a:gd name="T84" fmla="*/ 92 w 232"/>
                <a:gd name="T85" fmla="*/ 159 h 253"/>
                <a:gd name="T86" fmla="*/ 77 w 232"/>
                <a:gd name="T87" fmla="*/ 159 h 253"/>
                <a:gd name="T88" fmla="*/ 69 w 232"/>
                <a:gd name="T89" fmla="*/ 151 h 253"/>
                <a:gd name="T90" fmla="*/ 54 w 232"/>
                <a:gd name="T91" fmla="*/ 147 h 253"/>
                <a:gd name="T92" fmla="*/ 31 w 232"/>
                <a:gd name="T93" fmla="*/ 158 h 253"/>
                <a:gd name="T94" fmla="*/ 13 w 232"/>
                <a:gd name="T95" fmla="*/ 170 h 253"/>
                <a:gd name="T96" fmla="*/ 9 w 232"/>
                <a:gd name="T97" fmla="*/ 148 h 253"/>
                <a:gd name="T98" fmla="*/ 6 w 232"/>
                <a:gd name="T99" fmla="*/ 129 h 253"/>
                <a:gd name="T100" fmla="*/ 5 w 232"/>
                <a:gd name="T101" fmla="*/ 104 h 253"/>
                <a:gd name="T102" fmla="*/ 8 w 232"/>
                <a:gd name="T103" fmla="*/ 8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253">
                  <a:moveTo>
                    <a:pt x="0" y="7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7" y="21"/>
                    <a:pt x="89" y="21"/>
                  </a:cubicBezTo>
                  <a:cubicBezTo>
                    <a:pt x="91" y="21"/>
                    <a:pt x="92" y="24"/>
                    <a:pt x="92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9" y="53"/>
                    <a:pt x="219" y="53"/>
                    <a:pt x="219" y="53"/>
                  </a:cubicBezTo>
                  <a:cubicBezTo>
                    <a:pt x="216" y="55"/>
                    <a:pt x="216" y="55"/>
                    <a:pt x="216" y="55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0" y="89"/>
                    <a:pt x="230" y="89"/>
                    <a:pt x="230" y="89"/>
                  </a:cubicBezTo>
                  <a:cubicBezTo>
                    <a:pt x="223" y="97"/>
                    <a:pt x="223" y="97"/>
                    <a:pt x="223" y="97"/>
                  </a:cubicBezTo>
                  <a:cubicBezTo>
                    <a:pt x="216" y="104"/>
                    <a:pt x="216" y="104"/>
                    <a:pt x="216" y="104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06" y="105"/>
                    <a:pt x="206" y="105"/>
                    <a:pt x="206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6" y="106"/>
                    <a:pt x="195" y="109"/>
                    <a:pt x="195" y="110"/>
                  </a:cubicBezTo>
                  <a:cubicBezTo>
                    <a:pt x="195" y="111"/>
                    <a:pt x="195" y="114"/>
                    <a:pt x="195" y="11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3" y="125"/>
                    <a:pt x="193" y="125"/>
                    <a:pt x="193" y="125"/>
                  </a:cubicBezTo>
                  <a:cubicBezTo>
                    <a:pt x="189" y="131"/>
                    <a:pt x="189" y="131"/>
                    <a:pt x="189" y="131"/>
                  </a:cubicBezTo>
                  <a:cubicBezTo>
                    <a:pt x="190" y="140"/>
                    <a:pt x="190" y="140"/>
                    <a:pt x="190" y="140"/>
                  </a:cubicBezTo>
                  <a:cubicBezTo>
                    <a:pt x="191" y="145"/>
                    <a:pt x="191" y="145"/>
                    <a:pt x="191" y="145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193" y="201"/>
                    <a:pt x="193" y="201"/>
                    <a:pt x="193" y="201"/>
                  </a:cubicBezTo>
                  <a:cubicBezTo>
                    <a:pt x="191" y="207"/>
                    <a:pt x="191" y="207"/>
                    <a:pt x="191" y="207"/>
                  </a:cubicBezTo>
                  <a:cubicBezTo>
                    <a:pt x="190" y="214"/>
                    <a:pt x="190" y="214"/>
                    <a:pt x="190" y="214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6" y="225"/>
                    <a:pt x="186" y="225"/>
                    <a:pt x="186" y="225"/>
                  </a:cubicBezTo>
                  <a:cubicBezTo>
                    <a:pt x="186" y="233"/>
                    <a:pt x="186" y="233"/>
                    <a:pt x="186" y="233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8"/>
                    <a:pt x="187" y="238"/>
                    <a:pt x="187" y="238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67" y="250"/>
                    <a:pt x="167" y="250"/>
                    <a:pt x="167" y="250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7" y="225"/>
                    <a:pt x="157" y="225"/>
                    <a:pt x="157" y="225"/>
                  </a:cubicBezTo>
                  <a:cubicBezTo>
                    <a:pt x="161" y="220"/>
                    <a:pt x="161" y="220"/>
                    <a:pt x="161" y="220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72" y="203"/>
                    <a:pt x="172" y="203"/>
                    <a:pt x="172" y="203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1" y="185"/>
                    <a:pt x="151" y="185"/>
                    <a:pt x="151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34" y="183"/>
                    <a:pt x="134" y="183"/>
                    <a:pt x="134" y="183"/>
                  </a:cubicBezTo>
                  <a:cubicBezTo>
                    <a:pt x="133" y="179"/>
                    <a:pt x="133" y="179"/>
                    <a:pt x="133" y="179"/>
                  </a:cubicBezTo>
                  <a:cubicBezTo>
                    <a:pt x="127" y="174"/>
                    <a:pt x="127" y="174"/>
                    <a:pt x="127" y="174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18" y="171"/>
                    <a:pt x="116" y="171"/>
                  </a:cubicBezTo>
                  <a:cubicBezTo>
                    <a:pt x="114" y="171"/>
                    <a:pt x="111" y="169"/>
                    <a:pt x="111" y="169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3" y="163"/>
                    <a:pt x="14" y="156"/>
                    <a:pt x="13" y="155"/>
                  </a:cubicBezTo>
                  <a:cubicBezTo>
                    <a:pt x="11" y="153"/>
                    <a:pt x="9" y="148"/>
                    <a:pt x="9" y="148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5" y="76"/>
                    <a:pt x="5" y="76"/>
                    <a:pt x="5" y="76"/>
                  </a:cubicBezTo>
                  <a:lnTo>
                    <a:pt x="0" y="73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6" name="Freeform 28"/>
            <p:cNvSpPr>
              <a:spLocks/>
            </p:cNvSpPr>
            <p:nvPr/>
          </p:nvSpPr>
          <p:spPr bwMode="auto">
            <a:xfrm>
              <a:off x="10696575" y="2551113"/>
              <a:ext cx="134937" cy="187325"/>
            </a:xfrm>
            <a:custGeom>
              <a:avLst/>
              <a:gdLst>
                <a:gd name="T0" fmla="*/ 10 w 85"/>
                <a:gd name="T1" fmla="*/ 2 h 118"/>
                <a:gd name="T2" fmla="*/ 19 w 85"/>
                <a:gd name="T3" fmla="*/ 9 h 118"/>
                <a:gd name="T4" fmla="*/ 33 w 85"/>
                <a:gd name="T5" fmla="*/ 14 h 118"/>
                <a:gd name="T6" fmla="*/ 47 w 85"/>
                <a:gd name="T7" fmla="*/ 21 h 118"/>
                <a:gd name="T8" fmla="*/ 64 w 85"/>
                <a:gd name="T9" fmla="*/ 31 h 118"/>
                <a:gd name="T10" fmla="*/ 83 w 85"/>
                <a:gd name="T11" fmla="*/ 50 h 118"/>
                <a:gd name="T12" fmla="*/ 85 w 85"/>
                <a:gd name="T13" fmla="*/ 52 h 118"/>
                <a:gd name="T14" fmla="*/ 81 w 85"/>
                <a:gd name="T15" fmla="*/ 61 h 118"/>
                <a:gd name="T16" fmla="*/ 62 w 85"/>
                <a:gd name="T17" fmla="*/ 85 h 118"/>
                <a:gd name="T18" fmla="*/ 50 w 85"/>
                <a:gd name="T19" fmla="*/ 99 h 118"/>
                <a:gd name="T20" fmla="*/ 38 w 85"/>
                <a:gd name="T21" fmla="*/ 116 h 118"/>
                <a:gd name="T22" fmla="*/ 28 w 85"/>
                <a:gd name="T23" fmla="*/ 118 h 118"/>
                <a:gd name="T24" fmla="*/ 17 w 85"/>
                <a:gd name="T25" fmla="*/ 116 h 118"/>
                <a:gd name="T26" fmla="*/ 12 w 85"/>
                <a:gd name="T27" fmla="*/ 109 h 118"/>
                <a:gd name="T28" fmla="*/ 5 w 85"/>
                <a:gd name="T29" fmla="*/ 99 h 118"/>
                <a:gd name="T30" fmla="*/ 0 w 85"/>
                <a:gd name="T31" fmla="*/ 90 h 118"/>
                <a:gd name="T32" fmla="*/ 0 w 85"/>
                <a:gd name="T33" fmla="*/ 80 h 118"/>
                <a:gd name="T34" fmla="*/ 12 w 85"/>
                <a:gd name="T35" fmla="*/ 78 h 118"/>
                <a:gd name="T36" fmla="*/ 17 w 85"/>
                <a:gd name="T37" fmla="*/ 64 h 118"/>
                <a:gd name="T38" fmla="*/ 17 w 85"/>
                <a:gd name="T39" fmla="*/ 43 h 118"/>
                <a:gd name="T40" fmla="*/ 17 w 85"/>
                <a:gd name="T41" fmla="*/ 26 h 118"/>
                <a:gd name="T42" fmla="*/ 12 w 85"/>
                <a:gd name="T43" fmla="*/ 16 h 118"/>
                <a:gd name="T44" fmla="*/ 5 w 85"/>
                <a:gd name="T45" fmla="*/ 9 h 118"/>
                <a:gd name="T46" fmla="*/ 5 w 85"/>
                <a:gd name="T47" fmla="*/ 0 h 118"/>
                <a:gd name="T48" fmla="*/ 10 w 85"/>
                <a:gd name="T49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18">
                  <a:moveTo>
                    <a:pt x="10" y="2"/>
                  </a:moveTo>
                  <a:lnTo>
                    <a:pt x="19" y="9"/>
                  </a:lnTo>
                  <a:lnTo>
                    <a:pt x="33" y="14"/>
                  </a:lnTo>
                  <a:lnTo>
                    <a:pt x="47" y="21"/>
                  </a:lnTo>
                  <a:lnTo>
                    <a:pt x="64" y="31"/>
                  </a:lnTo>
                  <a:lnTo>
                    <a:pt x="83" y="50"/>
                  </a:lnTo>
                  <a:lnTo>
                    <a:pt x="85" y="52"/>
                  </a:lnTo>
                  <a:lnTo>
                    <a:pt x="81" y="61"/>
                  </a:lnTo>
                  <a:lnTo>
                    <a:pt x="62" y="85"/>
                  </a:lnTo>
                  <a:lnTo>
                    <a:pt x="50" y="99"/>
                  </a:lnTo>
                  <a:lnTo>
                    <a:pt x="38" y="116"/>
                  </a:lnTo>
                  <a:lnTo>
                    <a:pt x="28" y="118"/>
                  </a:lnTo>
                  <a:lnTo>
                    <a:pt x="17" y="116"/>
                  </a:lnTo>
                  <a:lnTo>
                    <a:pt x="12" y="109"/>
                  </a:lnTo>
                  <a:lnTo>
                    <a:pt x="5" y="99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2" y="78"/>
                  </a:lnTo>
                  <a:lnTo>
                    <a:pt x="17" y="64"/>
                  </a:lnTo>
                  <a:lnTo>
                    <a:pt x="17" y="43"/>
                  </a:lnTo>
                  <a:lnTo>
                    <a:pt x="17" y="26"/>
                  </a:lnTo>
                  <a:lnTo>
                    <a:pt x="12" y="16"/>
                  </a:lnTo>
                  <a:lnTo>
                    <a:pt x="5" y="9"/>
                  </a:lnTo>
                  <a:lnTo>
                    <a:pt x="5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7" name="Freeform 29"/>
            <p:cNvSpPr>
              <a:spLocks/>
            </p:cNvSpPr>
            <p:nvPr/>
          </p:nvSpPr>
          <p:spPr bwMode="auto">
            <a:xfrm>
              <a:off x="10696575" y="2474913"/>
              <a:ext cx="263525" cy="139700"/>
            </a:xfrm>
            <a:custGeom>
              <a:avLst/>
              <a:gdLst>
                <a:gd name="T0" fmla="*/ 0 w 166"/>
                <a:gd name="T1" fmla="*/ 34 h 88"/>
                <a:gd name="T2" fmla="*/ 10 w 166"/>
                <a:gd name="T3" fmla="*/ 41 h 88"/>
                <a:gd name="T4" fmla="*/ 21 w 166"/>
                <a:gd name="T5" fmla="*/ 48 h 88"/>
                <a:gd name="T6" fmla="*/ 36 w 166"/>
                <a:gd name="T7" fmla="*/ 53 h 88"/>
                <a:gd name="T8" fmla="*/ 47 w 166"/>
                <a:gd name="T9" fmla="*/ 60 h 88"/>
                <a:gd name="T10" fmla="*/ 57 w 166"/>
                <a:gd name="T11" fmla="*/ 64 h 88"/>
                <a:gd name="T12" fmla="*/ 66 w 166"/>
                <a:gd name="T13" fmla="*/ 69 h 88"/>
                <a:gd name="T14" fmla="*/ 78 w 166"/>
                <a:gd name="T15" fmla="*/ 79 h 88"/>
                <a:gd name="T16" fmla="*/ 88 w 166"/>
                <a:gd name="T17" fmla="*/ 86 h 88"/>
                <a:gd name="T18" fmla="*/ 100 w 166"/>
                <a:gd name="T19" fmla="*/ 88 h 88"/>
                <a:gd name="T20" fmla="*/ 109 w 166"/>
                <a:gd name="T21" fmla="*/ 81 h 88"/>
                <a:gd name="T22" fmla="*/ 126 w 166"/>
                <a:gd name="T23" fmla="*/ 67 h 88"/>
                <a:gd name="T24" fmla="*/ 140 w 166"/>
                <a:gd name="T25" fmla="*/ 48 h 88"/>
                <a:gd name="T26" fmla="*/ 152 w 166"/>
                <a:gd name="T27" fmla="*/ 36 h 88"/>
                <a:gd name="T28" fmla="*/ 159 w 166"/>
                <a:gd name="T29" fmla="*/ 27 h 88"/>
                <a:gd name="T30" fmla="*/ 163 w 166"/>
                <a:gd name="T31" fmla="*/ 15 h 88"/>
                <a:gd name="T32" fmla="*/ 166 w 166"/>
                <a:gd name="T33" fmla="*/ 5 h 88"/>
                <a:gd name="T34" fmla="*/ 149 w 166"/>
                <a:gd name="T35" fmla="*/ 0 h 88"/>
                <a:gd name="T36" fmla="*/ 135 w 166"/>
                <a:gd name="T37" fmla="*/ 3 h 88"/>
                <a:gd name="T38" fmla="*/ 126 w 166"/>
                <a:gd name="T39" fmla="*/ 5 h 88"/>
                <a:gd name="T40" fmla="*/ 118 w 166"/>
                <a:gd name="T41" fmla="*/ 22 h 88"/>
                <a:gd name="T42" fmla="*/ 107 w 166"/>
                <a:gd name="T43" fmla="*/ 29 h 88"/>
                <a:gd name="T44" fmla="*/ 90 w 166"/>
                <a:gd name="T45" fmla="*/ 31 h 88"/>
                <a:gd name="T46" fmla="*/ 73 w 166"/>
                <a:gd name="T47" fmla="*/ 31 h 88"/>
                <a:gd name="T48" fmla="*/ 57 w 166"/>
                <a:gd name="T49" fmla="*/ 31 h 88"/>
                <a:gd name="T50" fmla="*/ 45 w 166"/>
                <a:gd name="T51" fmla="*/ 27 h 88"/>
                <a:gd name="T52" fmla="*/ 36 w 166"/>
                <a:gd name="T53" fmla="*/ 19 h 88"/>
                <a:gd name="T54" fmla="*/ 28 w 166"/>
                <a:gd name="T55" fmla="*/ 15 h 88"/>
                <a:gd name="T56" fmla="*/ 19 w 166"/>
                <a:gd name="T57" fmla="*/ 15 h 88"/>
                <a:gd name="T58" fmla="*/ 10 w 166"/>
                <a:gd name="T59" fmla="*/ 19 h 88"/>
                <a:gd name="T60" fmla="*/ 2 w 166"/>
                <a:gd name="T61" fmla="*/ 27 h 88"/>
                <a:gd name="T62" fmla="*/ 0 w 166"/>
                <a:gd name="T63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" h="88">
                  <a:moveTo>
                    <a:pt x="0" y="34"/>
                  </a:moveTo>
                  <a:lnTo>
                    <a:pt x="10" y="41"/>
                  </a:lnTo>
                  <a:lnTo>
                    <a:pt x="21" y="48"/>
                  </a:lnTo>
                  <a:lnTo>
                    <a:pt x="36" y="53"/>
                  </a:lnTo>
                  <a:lnTo>
                    <a:pt x="47" y="60"/>
                  </a:lnTo>
                  <a:lnTo>
                    <a:pt x="57" y="64"/>
                  </a:lnTo>
                  <a:lnTo>
                    <a:pt x="66" y="69"/>
                  </a:lnTo>
                  <a:lnTo>
                    <a:pt x="78" y="79"/>
                  </a:lnTo>
                  <a:lnTo>
                    <a:pt x="88" y="86"/>
                  </a:lnTo>
                  <a:lnTo>
                    <a:pt x="100" y="88"/>
                  </a:lnTo>
                  <a:lnTo>
                    <a:pt x="109" y="81"/>
                  </a:lnTo>
                  <a:lnTo>
                    <a:pt x="126" y="67"/>
                  </a:lnTo>
                  <a:lnTo>
                    <a:pt x="140" y="48"/>
                  </a:lnTo>
                  <a:lnTo>
                    <a:pt x="152" y="36"/>
                  </a:lnTo>
                  <a:lnTo>
                    <a:pt x="159" y="27"/>
                  </a:lnTo>
                  <a:lnTo>
                    <a:pt x="163" y="15"/>
                  </a:lnTo>
                  <a:lnTo>
                    <a:pt x="166" y="5"/>
                  </a:lnTo>
                  <a:lnTo>
                    <a:pt x="149" y="0"/>
                  </a:lnTo>
                  <a:lnTo>
                    <a:pt x="135" y="3"/>
                  </a:lnTo>
                  <a:lnTo>
                    <a:pt x="126" y="5"/>
                  </a:lnTo>
                  <a:lnTo>
                    <a:pt x="118" y="22"/>
                  </a:lnTo>
                  <a:lnTo>
                    <a:pt x="107" y="29"/>
                  </a:lnTo>
                  <a:lnTo>
                    <a:pt x="90" y="31"/>
                  </a:lnTo>
                  <a:lnTo>
                    <a:pt x="73" y="31"/>
                  </a:lnTo>
                  <a:lnTo>
                    <a:pt x="57" y="31"/>
                  </a:lnTo>
                  <a:lnTo>
                    <a:pt x="45" y="27"/>
                  </a:lnTo>
                  <a:lnTo>
                    <a:pt x="36" y="19"/>
                  </a:lnTo>
                  <a:lnTo>
                    <a:pt x="28" y="15"/>
                  </a:lnTo>
                  <a:lnTo>
                    <a:pt x="19" y="15"/>
                  </a:lnTo>
                  <a:lnTo>
                    <a:pt x="10" y="19"/>
                  </a:lnTo>
                  <a:lnTo>
                    <a:pt x="2" y="27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8" name="Freeform 30"/>
            <p:cNvSpPr>
              <a:spLocks/>
            </p:cNvSpPr>
            <p:nvPr/>
          </p:nvSpPr>
          <p:spPr bwMode="auto">
            <a:xfrm>
              <a:off x="9910763" y="1885950"/>
              <a:ext cx="533400" cy="777875"/>
            </a:xfrm>
            <a:custGeom>
              <a:avLst/>
              <a:gdLst>
                <a:gd name="T0" fmla="*/ 113 w 142"/>
                <a:gd name="T1" fmla="*/ 0 h 207"/>
                <a:gd name="T2" fmla="*/ 120 w 142"/>
                <a:gd name="T3" fmla="*/ 4 h 207"/>
                <a:gd name="T4" fmla="*/ 116 w 142"/>
                <a:gd name="T5" fmla="*/ 11 h 207"/>
                <a:gd name="T6" fmla="*/ 120 w 142"/>
                <a:gd name="T7" fmla="*/ 20 h 207"/>
                <a:gd name="T8" fmla="*/ 125 w 142"/>
                <a:gd name="T9" fmla="*/ 31 h 207"/>
                <a:gd name="T10" fmla="*/ 127 w 142"/>
                <a:gd name="T11" fmla="*/ 42 h 207"/>
                <a:gd name="T12" fmla="*/ 129 w 142"/>
                <a:gd name="T13" fmla="*/ 70 h 207"/>
                <a:gd name="T14" fmla="*/ 130 w 142"/>
                <a:gd name="T15" fmla="*/ 82 h 207"/>
                <a:gd name="T16" fmla="*/ 134 w 142"/>
                <a:gd name="T17" fmla="*/ 97 h 207"/>
                <a:gd name="T18" fmla="*/ 140 w 142"/>
                <a:gd name="T19" fmla="*/ 104 h 207"/>
                <a:gd name="T20" fmla="*/ 139 w 142"/>
                <a:gd name="T21" fmla="*/ 112 h 207"/>
                <a:gd name="T22" fmla="*/ 136 w 142"/>
                <a:gd name="T23" fmla="*/ 124 h 207"/>
                <a:gd name="T24" fmla="*/ 139 w 142"/>
                <a:gd name="T25" fmla="*/ 134 h 207"/>
                <a:gd name="T26" fmla="*/ 129 w 142"/>
                <a:gd name="T27" fmla="*/ 144 h 207"/>
                <a:gd name="T28" fmla="*/ 115 w 142"/>
                <a:gd name="T29" fmla="*/ 155 h 207"/>
                <a:gd name="T30" fmla="*/ 103 w 142"/>
                <a:gd name="T31" fmla="*/ 166 h 207"/>
                <a:gd name="T32" fmla="*/ 92 w 142"/>
                <a:gd name="T33" fmla="*/ 169 h 207"/>
                <a:gd name="T34" fmla="*/ 81 w 142"/>
                <a:gd name="T35" fmla="*/ 171 h 207"/>
                <a:gd name="T36" fmla="*/ 72 w 142"/>
                <a:gd name="T37" fmla="*/ 168 h 207"/>
                <a:gd name="T38" fmla="*/ 61 w 142"/>
                <a:gd name="T39" fmla="*/ 167 h 207"/>
                <a:gd name="T40" fmla="*/ 55 w 142"/>
                <a:gd name="T41" fmla="*/ 174 h 207"/>
                <a:gd name="T42" fmla="*/ 55 w 142"/>
                <a:gd name="T43" fmla="*/ 184 h 207"/>
                <a:gd name="T44" fmla="*/ 50 w 142"/>
                <a:gd name="T45" fmla="*/ 194 h 207"/>
                <a:gd name="T46" fmla="*/ 41 w 142"/>
                <a:gd name="T47" fmla="*/ 199 h 207"/>
                <a:gd name="T48" fmla="*/ 31 w 142"/>
                <a:gd name="T49" fmla="*/ 205 h 207"/>
                <a:gd name="T50" fmla="*/ 21 w 142"/>
                <a:gd name="T51" fmla="*/ 205 h 207"/>
                <a:gd name="T52" fmla="*/ 15 w 142"/>
                <a:gd name="T53" fmla="*/ 200 h 207"/>
                <a:gd name="T54" fmla="*/ 10 w 142"/>
                <a:gd name="T55" fmla="*/ 195 h 207"/>
                <a:gd name="T56" fmla="*/ 3 w 142"/>
                <a:gd name="T57" fmla="*/ 188 h 207"/>
                <a:gd name="T58" fmla="*/ 3 w 142"/>
                <a:gd name="T59" fmla="*/ 175 h 207"/>
                <a:gd name="T60" fmla="*/ 0 w 142"/>
                <a:gd name="T61" fmla="*/ 162 h 207"/>
                <a:gd name="T62" fmla="*/ 6 w 142"/>
                <a:gd name="T63" fmla="*/ 151 h 207"/>
                <a:gd name="T64" fmla="*/ 11 w 142"/>
                <a:gd name="T65" fmla="*/ 135 h 207"/>
                <a:gd name="T66" fmla="*/ 15 w 142"/>
                <a:gd name="T67" fmla="*/ 127 h 207"/>
                <a:gd name="T68" fmla="*/ 23 w 142"/>
                <a:gd name="T69" fmla="*/ 123 h 207"/>
                <a:gd name="T70" fmla="*/ 35 w 142"/>
                <a:gd name="T71" fmla="*/ 119 h 207"/>
                <a:gd name="T72" fmla="*/ 46 w 142"/>
                <a:gd name="T73" fmla="*/ 108 h 207"/>
                <a:gd name="T74" fmla="*/ 56 w 142"/>
                <a:gd name="T75" fmla="*/ 104 h 207"/>
                <a:gd name="T76" fmla="*/ 66 w 142"/>
                <a:gd name="T77" fmla="*/ 104 h 207"/>
                <a:gd name="T78" fmla="*/ 77 w 142"/>
                <a:gd name="T79" fmla="*/ 102 h 207"/>
                <a:gd name="T80" fmla="*/ 81 w 142"/>
                <a:gd name="T81" fmla="*/ 89 h 207"/>
                <a:gd name="T82" fmla="*/ 77 w 142"/>
                <a:gd name="T83" fmla="*/ 81 h 207"/>
                <a:gd name="T84" fmla="*/ 79 w 142"/>
                <a:gd name="T85" fmla="*/ 70 h 207"/>
                <a:gd name="T86" fmla="*/ 84 w 142"/>
                <a:gd name="T87" fmla="*/ 62 h 207"/>
                <a:gd name="T88" fmla="*/ 82 w 142"/>
                <a:gd name="T89" fmla="*/ 50 h 207"/>
                <a:gd name="T90" fmla="*/ 81 w 142"/>
                <a:gd name="T91" fmla="*/ 36 h 207"/>
                <a:gd name="T92" fmla="*/ 85 w 142"/>
                <a:gd name="T93" fmla="*/ 25 h 207"/>
                <a:gd name="T94" fmla="*/ 93 w 142"/>
                <a:gd name="T95" fmla="*/ 17 h 207"/>
                <a:gd name="T96" fmla="*/ 107 w 142"/>
                <a:gd name="T97" fmla="*/ 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207">
                  <a:moveTo>
                    <a:pt x="109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2" y="92"/>
                    <a:pt x="132" y="92"/>
                    <a:pt x="132" y="92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2" y="108"/>
                    <a:pt x="141" y="111"/>
                    <a:pt x="139" y="112"/>
                  </a:cubicBezTo>
                  <a:cubicBezTo>
                    <a:pt x="138" y="112"/>
                    <a:pt x="136" y="117"/>
                    <a:pt x="136" y="117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1" y="171"/>
                    <a:pt x="81" y="171"/>
                    <a:pt x="81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0" y="194"/>
                    <a:pt x="50" y="194"/>
                    <a:pt x="50" y="194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6" y="207"/>
                    <a:pt x="24" y="205"/>
                    <a:pt x="21" y="205"/>
                  </a:cubicBezTo>
                  <a:cubicBezTo>
                    <a:pt x="18" y="204"/>
                    <a:pt x="18" y="204"/>
                    <a:pt x="18" y="204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7" y="102"/>
                    <a:pt x="77" y="102"/>
                    <a:pt x="77" y="10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7" y="6"/>
                    <a:pt x="107" y="6"/>
                    <a:pt x="107" y="6"/>
                  </a:cubicBezTo>
                  <a:lnTo>
                    <a:pt x="109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9" name="Freeform 31"/>
            <p:cNvSpPr>
              <a:spLocks/>
            </p:cNvSpPr>
            <p:nvPr/>
          </p:nvSpPr>
          <p:spPr bwMode="auto">
            <a:xfrm>
              <a:off x="10372725" y="1885950"/>
              <a:ext cx="381000" cy="473075"/>
            </a:xfrm>
            <a:custGeom>
              <a:avLst/>
              <a:gdLst>
                <a:gd name="T0" fmla="*/ 3 w 101"/>
                <a:gd name="T1" fmla="*/ 0 h 126"/>
                <a:gd name="T2" fmla="*/ 2 w 101"/>
                <a:gd name="T3" fmla="*/ 5 h 126"/>
                <a:gd name="T4" fmla="*/ 0 w 101"/>
                <a:gd name="T5" fmla="*/ 8 h 126"/>
                <a:gd name="T6" fmla="*/ 1 w 101"/>
                <a:gd name="T7" fmla="*/ 14 h 126"/>
                <a:gd name="T8" fmla="*/ 1 w 101"/>
                <a:gd name="T9" fmla="*/ 16 h 126"/>
                <a:gd name="T10" fmla="*/ 3 w 101"/>
                <a:gd name="T11" fmla="*/ 19 h 126"/>
                <a:gd name="T12" fmla="*/ 5 w 101"/>
                <a:gd name="T13" fmla="*/ 23 h 126"/>
                <a:gd name="T14" fmla="*/ 6 w 101"/>
                <a:gd name="T15" fmla="*/ 26 h 126"/>
                <a:gd name="T16" fmla="*/ 6 w 101"/>
                <a:gd name="T17" fmla="*/ 31 h 126"/>
                <a:gd name="T18" fmla="*/ 9 w 101"/>
                <a:gd name="T19" fmla="*/ 36 h 126"/>
                <a:gd name="T20" fmla="*/ 9 w 101"/>
                <a:gd name="T21" fmla="*/ 41 h 126"/>
                <a:gd name="T22" fmla="*/ 9 w 101"/>
                <a:gd name="T23" fmla="*/ 48 h 126"/>
                <a:gd name="T24" fmla="*/ 10 w 101"/>
                <a:gd name="T25" fmla="*/ 54 h 126"/>
                <a:gd name="T26" fmla="*/ 10 w 101"/>
                <a:gd name="T27" fmla="*/ 62 h 126"/>
                <a:gd name="T28" fmla="*/ 11 w 101"/>
                <a:gd name="T29" fmla="*/ 70 h 126"/>
                <a:gd name="T30" fmla="*/ 12 w 101"/>
                <a:gd name="T31" fmla="*/ 78 h 126"/>
                <a:gd name="T32" fmla="*/ 12 w 101"/>
                <a:gd name="T33" fmla="*/ 84 h 126"/>
                <a:gd name="T34" fmla="*/ 13 w 101"/>
                <a:gd name="T35" fmla="*/ 89 h 126"/>
                <a:gd name="T36" fmla="*/ 17 w 101"/>
                <a:gd name="T37" fmla="*/ 97 h 126"/>
                <a:gd name="T38" fmla="*/ 22 w 101"/>
                <a:gd name="T39" fmla="*/ 99 h 126"/>
                <a:gd name="T40" fmla="*/ 23 w 101"/>
                <a:gd name="T41" fmla="*/ 103 h 126"/>
                <a:gd name="T42" fmla="*/ 22 w 101"/>
                <a:gd name="T43" fmla="*/ 108 h 126"/>
                <a:gd name="T44" fmla="*/ 22 w 101"/>
                <a:gd name="T45" fmla="*/ 112 h 126"/>
                <a:gd name="T46" fmla="*/ 21 w 101"/>
                <a:gd name="T47" fmla="*/ 116 h 126"/>
                <a:gd name="T48" fmla="*/ 26 w 101"/>
                <a:gd name="T49" fmla="*/ 117 h 126"/>
                <a:gd name="T50" fmla="*/ 32 w 101"/>
                <a:gd name="T51" fmla="*/ 116 h 126"/>
                <a:gd name="T52" fmla="*/ 39 w 101"/>
                <a:gd name="T53" fmla="*/ 116 h 126"/>
                <a:gd name="T54" fmla="*/ 44 w 101"/>
                <a:gd name="T55" fmla="*/ 116 h 126"/>
                <a:gd name="T56" fmla="*/ 48 w 101"/>
                <a:gd name="T57" fmla="*/ 117 h 126"/>
                <a:gd name="T58" fmla="*/ 53 w 101"/>
                <a:gd name="T59" fmla="*/ 121 h 126"/>
                <a:gd name="T60" fmla="*/ 58 w 101"/>
                <a:gd name="T61" fmla="*/ 126 h 126"/>
                <a:gd name="T62" fmla="*/ 61 w 101"/>
                <a:gd name="T63" fmla="*/ 125 h 126"/>
                <a:gd name="T64" fmla="*/ 66 w 101"/>
                <a:gd name="T65" fmla="*/ 121 h 126"/>
                <a:gd name="T66" fmla="*/ 69 w 101"/>
                <a:gd name="T67" fmla="*/ 117 h 126"/>
                <a:gd name="T68" fmla="*/ 68 w 101"/>
                <a:gd name="T69" fmla="*/ 113 h 126"/>
                <a:gd name="T70" fmla="*/ 66 w 101"/>
                <a:gd name="T71" fmla="*/ 110 h 126"/>
                <a:gd name="T72" fmla="*/ 66 w 101"/>
                <a:gd name="T73" fmla="*/ 104 h 126"/>
                <a:gd name="T74" fmla="*/ 69 w 101"/>
                <a:gd name="T75" fmla="*/ 97 h 126"/>
                <a:gd name="T76" fmla="*/ 70 w 101"/>
                <a:gd name="T77" fmla="*/ 90 h 126"/>
                <a:gd name="T78" fmla="*/ 75 w 101"/>
                <a:gd name="T79" fmla="*/ 82 h 126"/>
                <a:gd name="T80" fmla="*/ 81 w 101"/>
                <a:gd name="T81" fmla="*/ 74 h 126"/>
                <a:gd name="T82" fmla="*/ 86 w 101"/>
                <a:gd name="T83" fmla="*/ 66 h 126"/>
                <a:gd name="T84" fmla="*/ 91 w 101"/>
                <a:gd name="T85" fmla="*/ 58 h 126"/>
                <a:gd name="T86" fmla="*/ 94 w 101"/>
                <a:gd name="T87" fmla="*/ 51 h 126"/>
                <a:gd name="T88" fmla="*/ 101 w 101"/>
                <a:gd name="T89" fmla="*/ 47 h 126"/>
                <a:gd name="T90" fmla="*/ 89 w 101"/>
                <a:gd name="T91" fmla="*/ 36 h 126"/>
                <a:gd name="T92" fmla="*/ 78 w 101"/>
                <a:gd name="T93" fmla="*/ 28 h 126"/>
                <a:gd name="T94" fmla="*/ 75 w 101"/>
                <a:gd name="T95" fmla="*/ 24 h 126"/>
                <a:gd name="T96" fmla="*/ 70 w 101"/>
                <a:gd name="T97" fmla="*/ 21 h 126"/>
                <a:gd name="T98" fmla="*/ 63 w 101"/>
                <a:gd name="T99" fmla="*/ 18 h 126"/>
                <a:gd name="T100" fmla="*/ 57 w 101"/>
                <a:gd name="T101" fmla="*/ 13 h 126"/>
                <a:gd name="T102" fmla="*/ 50 w 101"/>
                <a:gd name="T103" fmla="*/ 8 h 126"/>
                <a:gd name="T104" fmla="*/ 42 w 101"/>
                <a:gd name="T105" fmla="*/ 5 h 126"/>
                <a:gd name="T106" fmla="*/ 35 w 101"/>
                <a:gd name="T107" fmla="*/ 1 h 126"/>
                <a:gd name="T108" fmla="*/ 28 w 101"/>
                <a:gd name="T109" fmla="*/ 1 h 126"/>
                <a:gd name="T110" fmla="*/ 18 w 101"/>
                <a:gd name="T111" fmla="*/ 1 h 126"/>
                <a:gd name="T112" fmla="*/ 13 w 101"/>
                <a:gd name="T113" fmla="*/ 1 h 126"/>
                <a:gd name="T114" fmla="*/ 3 w 101"/>
                <a:gd name="T1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126">
                  <a:moveTo>
                    <a:pt x="3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3" y="87"/>
                    <a:pt x="13" y="89"/>
                  </a:cubicBezTo>
                  <a:cubicBezTo>
                    <a:pt x="14" y="92"/>
                    <a:pt x="17" y="97"/>
                    <a:pt x="17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3" y="110"/>
                    <a:pt x="22" y="112"/>
                  </a:cubicBezTo>
                  <a:cubicBezTo>
                    <a:pt x="20" y="113"/>
                    <a:pt x="21" y="116"/>
                    <a:pt x="21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1" y="21"/>
                    <a:pt x="70" y="21"/>
                  </a:cubicBezTo>
                  <a:cubicBezTo>
                    <a:pt x="68" y="21"/>
                    <a:pt x="63" y="18"/>
                    <a:pt x="63" y="18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0" name="Freeform 32"/>
            <p:cNvSpPr>
              <a:spLocks/>
            </p:cNvSpPr>
            <p:nvPr/>
          </p:nvSpPr>
          <p:spPr bwMode="auto">
            <a:xfrm>
              <a:off x="10658475" y="2084388"/>
              <a:ext cx="315912" cy="184150"/>
            </a:xfrm>
            <a:custGeom>
              <a:avLst/>
              <a:gdLst>
                <a:gd name="T0" fmla="*/ 25 w 84"/>
                <a:gd name="T1" fmla="*/ 0 h 49"/>
                <a:gd name="T2" fmla="*/ 29 w 84"/>
                <a:gd name="T3" fmla="*/ 0 h 49"/>
                <a:gd name="T4" fmla="*/ 35 w 84"/>
                <a:gd name="T5" fmla="*/ 2 h 49"/>
                <a:gd name="T6" fmla="*/ 41 w 84"/>
                <a:gd name="T7" fmla="*/ 5 h 49"/>
                <a:gd name="T8" fmla="*/ 49 w 84"/>
                <a:gd name="T9" fmla="*/ 5 h 49"/>
                <a:gd name="T10" fmla="*/ 58 w 84"/>
                <a:gd name="T11" fmla="*/ 5 h 49"/>
                <a:gd name="T12" fmla="*/ 65 w 84"/>
                <a:gd name="T13" fmla="*/ 5 h 49"/>
                <a:gd name="T14" fmla="*/ 72 w 84"/>
                <a:gd name="T15" fmla="*/ 6 h 49"/>
                <a:gd name="T16" fmla="*/ 77 w 84"/>
                <a:gd name="T17" fmla="*/ 9 h 49"/>
                <a:gd name="T18" fmla="*/ 81 w 84"/>
                <a:gd name="T19" fmla="*/ 13 h 49"/>
                <a:gd name="T20" fmla="*/ 81 w 84"/>
                <a:gd name="T21" fmla="*/ 17 h 49"/>
                <a:gd name="T22" fmla="*/ 84 w 84"/>
                <a:gd name="T23" fmla="*/ 24 h 49"/>
                <a:gd name="T24" fmla="*/ 84 w 84"/>
                <a:gd name="T25" fmla="*/ 29 h 49"/>
                <a:gd name="T26" fmla="*/ 84 w 84"/>
                <a:gd name="T27" fmla="*/ 37 h 49"/>
                <a:gd name="T28" fmla="*/ 83 w 84"/>
                <a:gd name="T29" fmla="*/ 40 h 49"/>
                <a:gd name="T30" fmla="*/ 75 w 84"/>
                <a:gd name="T31" fmla="*/ 40 h 49"/>
                <a:gd name="T32" fmla="*/ 65 w 84"/>
                <a:gd name="T33" fmla="*/ 40 h 49"/>
                <a:gd name="T34" fmla="*/ 59 w 84"/>
                <a:gd name="T35" fmla="*/ 37 h 49"/>
                <a:gd name="T36" fmla="*/ 55 w 84"/>
                <a:gd name="T37" fmla="*/ 36 h 49"/>
                <a:gd name="T38" fmla="*/ 52 w 84"/>
                <a:gd name="T39" fmla="*/ 37 h 49"/>
                <a:gd name="T40" fmla="*/ 49 w 84"/>
                <a:gd name="T41" fmla="*/ 41 h 49"/>
                <a:gd name="T42" fmla="*/ 48 w 84"/>
                <a:gd name="T43" fmla="*/ 44 h 49"/>
                <a:gd name="T44" fmla="*/ 47 w 84"/>
                <a:gd name="T45" fmla="*/ 49 h 49"/>
                <a:gd name="T46" fmla="*/ 43 w 84"/>
                <a:gd name="T47" fmla="*/ 49 h 49"/>
                <a:gd name="T48" fmla="*/ 40 w 84"/>
                <a:gd name="T49" fmla="*/ 45 h 49"/>
                <a:gd name="T50" fmla="*/ 34 w 84"/>
                <a:gd name="T51" fmla="*/ 46 h 49"/>
                <a:gd name="T52" fmla="*/ 32 w 84"/>
                <a:gd name="T53" fmla="*/ 46 h 49"/>
                <a:gd name="T54" fmla="*/ 30 w 84"/>
                <a:gd name="T55" fmla="*/ 43 h 49"/>
                <a:gd name="T56" fmla="*/ 34 w 84"/>
                <a:gd name="T57" fmla="*/ 36 h 49"/>
                <a:gd name="T58" fmla="*/ 34 w 84"/>
                <a:gd name="T59" fmla="*/ 31 h 49"/>
                <a:gd name="T60" fmla="*/ 27 w 84"/>
                <a:gd name="T61" fmla="*/ 30 h 49"/>
                <a:gd name="T62" fmla="*/ 20 w 84"/>
                <a:gd name="T63" fmla="*/ 31 h 49"/>
                <a:gd name="T64" fmla="*/ 16 w 84"/>
                <a:gd name="T65" fmla="*/ 34 h 49"/>
                <a:gd name="T66" fmla="*/ 10 w 84"/>
                <a:gd name="T67" fmla="*/ 38 h 49"/>
                <a:gd name="T68" fmla="*/ 5 w 84"/>
                <a:gd name="T69" fmla="*/ 39 h 49"/>
                <a:gd name="T70" fmla="*/ 0 w 84"/>
                <a:gd name="T71" fmla="*/ 38 h 49"/>
                <a:gd name="T72" fmla="*/ 5 w 84"/>
                <a:gd name="T73" fmla="*/ 31 h 49"/>
                <a:gd name="T74" fmla="*/ 8 w 84"/>
                <a:gd name="T75" fmla="*/ 25 h 49"/>
                <a:gd name="T76" fmla="*/ 15 w 84"/>
                <a:gd name="T77" fmla="*/ 14 h 49"/>
                <a:gd name="T78" fmla="*/ 25 w 84"/>
                <a:gd name="T7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49">
                  <a:moveTo>
                    <a:pt x="2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6" y="39"/>
                    <a:pt x="5" y="39"/>
                  </a:cubicBezTo>
                  <a:cubicBezTo>
                    <a:pt x="4" y="39"/>
                    <a:pt x="0" y="40"/>
                    <a:pt x="0" y="38"/>
                  </a:cubicBezTo>
                  <a:cubicBezTo>
                    <a:pt x="0" y="37"/>
                    <a:pt x="5" y="31"/>
                    <a:pt x="5" y="31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1" name="Freeform 33"/>
            <p:cNvSpPr>
              <a:spLocks/>
            </p:cNvSpPr>
            <p:nvPr/>
          </p:nvSpPr>
          <p:spPr bwMode="auto">
            <a:xfrm>
              <a:off x="10641013" y="2208213"/>
              <a:ext cx="363537" cy="192088"/>
            </a:xfrm>
            <a:custGeom>
              <a:avLst/>
              <a:gdLst>
                <a:gd name="T0" fmla="*/ 2 w 97"/>
                <a:gd name="T1" fmla="*/ 13 h 51"/>
                <a:gd name="T2" fmla="*/ 0 w 97"/>
                <a:gd name="T3" fmla="*/ 19 h 51"/>
                <a:gd name="T4" fmla="*/ 1 w 97"/>
                <a:gd name="T5" fmla="*/ 23 h 51"/>
                <a:gd name="T6" fmla="*/ 3 w 97"/>
                <a:gd name="T7" fmla="*/ 27 h 51"/>
                <a:gd name="T8" fmla="*/ 2 w 97"/>
                <a:gd name="T9" fmla="*/ 33 h 51"/>
                <a:gd name="T10" fmla="*/ 1 w 97"/>
                <a:gd name="T11" fmla="*/ 37 h 51"/>
                <a:gd name="T12" fmla="*/ 4 w 97"/>
                <a:gd name="T13" fmla="*/ 39 h 51"/>
                <a:gd name="T14" fmla="*/ 10 w 97"/>
                <a:gd name="T15" fmla="*/ 39 h 51"/>
                <a:gd name="T16" fmla="*/ 18 w 97"/>
                <a:gd name="T17" fmla="*/ 38 h 51"/>
                <a:gd name="T18" fmla="*/ 24 w 97"/>
                <a:gd name="T19" fmla="*/ 33 h 51"/>
                <a:gd name="T20" fmla="*/ 31 w 97"/>
                <a:gd name="T21" fmla="*/ 29 h 51"/>
                <a:gd name="T22" fmla="*/ 34 w 97"/>
                <a:gd name="T23" fmla="*/ 28 h 51"/>
                <a:gd name="T24" fmla="*/ 42 w 97"/>
                <a:gd name="T25" fmla="*/ 29 h 51"/>
                <a:gd name="T26" fmla="*/ 43 w 97"/>
                <a:gd name="T27" fmla="*/ 34 h 51"/>
                <a:gd name="T28" fmla="*/ 41 w 97"/>
                <a:gd name="T29" fmla="*/ 37 h 51"/>
                <a:gd name="T30" fmla="*/ 39 w 97"/>
                <a:gd name="T31" fmla="*/ 45 h 51"/>
                <a:gd name="T32" fmla="*/ 39 w 97"/>
                <a:gd name="T33" fmla="*/ 48 h 51"/>
                <a:gd name="T34" fmla="*/ 40 w 97"/>
                <a:gd name="T35" fmla="*/ 50 h 51"/>
                <a:gd name="T36" fmla="*/ 44 w 97"/>
                <a:gd name="T37" fmla="*/ 51 h 51"/>
                <a:gd name="T38" fmla="*/ 48 w 97"/>
                <a:gd name="T39" fmla="*/ 47 h 51"/>
                <a:gd name="T40" fmla="*/ 54 w 97"/>
                <a:gd name="T41" fmla="*/ 42 h 51"/>
                <a:gd name="T42" fmla="*/ 58 w 97"/>
                <a:gd name="T43" fmla="*/ 42 h 51"/>
                <a:gd name="T44" fmla="*/ 67 w 97"/>
                <a:gd name="T45" fmla="*/ 41 h 51"/>
                <a:gd name="T46" fmla="*/ 75 w 97"/>
                <a:gd name="T47" fmla="*/ 39 h 51"/>
                <a:gd name="T48" fmla="*/ 80 w 97"/>
                <a:gd name="T49" fmla="*/ 34 h 51"/>
                <a:gd name="T50" fmla="*/ 84 w 97"/>
                <a:gd name="T51" fmla="*/ 31 h 51"/>
                <a:gd name="T52" fmla="*/ 89 w 97"/>
                <a:gd name="T53" fmla="*/ 30 h 51"/>
                <a:gd name="T54" fmla="*/ 97 w 97"/>
                <a:gd name="T55" fmla="*/ 30 h 51"/>
                <a:gd name="T56" fmla="*/ 97 w 97"/>
                <a:gd name="T57" fmla="*/ 25 h 51"/>
                <a:gd name="T58" fmla="*/ 96 w 97"/>
                <a:gd name="T59" fmla="*/ 19 h 51"/>
                <a:gd name="T60" fmla="*/ 93 w 97"/>
                <a:gd name="T61" fmla="*/ 14 h 51"/>
                <a:gd name="T62" fmla="*/ 90 w 97"/>
                <a:gd name="T63" fmla="*/ 12 h 51"/>
                <a:gd name="T64" fmla="*/ 79 w 97"/>
                <a:gd name="T65" fmla="*/ 10 h 51"/>
                <a:gd name="T66" fmla="*/ 71 w 97"/>
                <a:gd name="T67" fmla="*/ 10 h 51"/>
                <a:gd name="T68" fmla="*/ 65 w 97"/>
                <a:gd name="T69" fmla="*/ 10 h 51"/>
                <a:gd name="T70" fmla="*/ 59 w 97"/>
                <a:gd name="T71" fmla="*/ 10 h 51"/>
                <a:gd name="T72" fmla="*/ 57 w 97"/>
                <a:gd name="T73" fmla="*/ 14 h 51"/>
                <a:gd name="T74" fmla="*/ 53 w 97"/>
                <a:gd name="T75" fmla="*/ 19 h 51"/>
                <a:gd name="T76" fmla="*/ 47 w 97"/>
                <a:gd name="T77" fmla="*/ 20 h 51"/>
                <a:gd name="T78" fmla="*/ 43 w 97"/>
                <a:gd name="T79" fmla="*/ 17 h 51"/>
                <a:gd name="T80" fmla="*/ 38 w 97"/>
                <a:gd name="T81" fmla="*/ 18 h 51"/>
                <a:gd name="T82" fmla="*/ 35 w 97"/>
                <a:gd name="T83" fmla="*/ 19 h 51"/>
                <a:gd name="T84" fmla="*/ 31 w 97"/>
                <a:gd name="T85" fmla="*/ 17 h 51"/>
                <a:gd name="T86" fmla="*/ 28 w 97"/>
                <a:gd name="T87" fmla="*/ 12 h 51"/>
                <a:gd name="T88" fmla="*/ 30 w 97"/>
                <a:gd name="T89" fmla="*/ 5 h 51"/>
                <a:gd name="T90" fmla="*/ 34 w 97"/>
                <a:gd name="T91" fmla="*/ 0 h 51"/>
                <a:gd name="T92" fmla="*/ 30 w 97"/>
                <a:gd name="T93" fmla="*/ 0 h 51"/>
                <a:gd name="T94" fmla="*/ 24 w 97"/>
                <a:gd name="T95" fmla="*/ 3 h 51"/>
                <a:gd name="T96" fmla="*/ 22 w 97"/>
                <a:gd name="T97" fmla="*/ 7 h 51"/>
                <a:gd name="T98" fmla="*/ 18 w 97"/>
                <a:gd name="T99" fmla="*/ 9 h 51"/>
                <a:gd name="T100" fmla="*/ 15 w 97"/>
                <a:gd name="T101" fmla="*/ 9 h 51"/>
                <a:gd name="T102" fmla="*/ 8 w 97"/>
                <a:gd name="T103" fmla="*/ 10 h 51"/>
                <a:gd name="T104" fmla="*/ 2 w 97"/>
                <a:gd name="T10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7" h="51">
                  <a:moveTo>
                    <a:pt x="2" y="13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19"/>
                    <a:pt x="96" y="19"/>
                  </a:cubicBezTo>
                  <a:cubicBezTo>
                    <a:pt x="94" y="19"/>
                    <a:pt x="93" y="14"/>
                    <a:pt x="93" y="14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2" name="Freeform 34"/>
            <p:cNvSpPr>
              <a:spLocks/>
            </p:cNvSpPr>
            <p:nvPr/>
          </p:nvSpPr>
          <p:spPr bwMode="auto">
            <a:xfrm>
              <a:off x="10399713" y="2332038"/>
              <a:ext cx="604837" cy="196850"/>
            </a:xfrm>
            <a:custGeom>
              <a:avLst/>
              <a:gdLst>
                <a:gd name="T0" fmla="*/ 12 w 381"/>
                <a:gd name="T1" fmla="*/ 88 h 124"/>
                <a:gd name="T2" fmla="*/ 16 w 381"/>
                <a:gd name="T3" fmla="*/ 105 h 124"/>
                <a:gd name="T4" fmla="*/ 24 w 381"/>
                <a:gd name="T5" fmla="*/ 119 h 124"/>
                <a:gd name="T6" fmla="*/ 35 w 381"/>
                <a:gd name="T7" fmla="*/ 119 h 124"/>
                <a:gd name="T8" fmla="*/ 47 w 381"/>
                <a:gd name="T9" fmla="*/ 100 h 124"/>
                <a:gd name="T10" fmla="*/ 66 w 381"/>
                <a:gd name="T11" fmla="*/ 90 h 124"/>
                <a:gd name="T12" fmla="*/ 90 w 381"/>
                <a:gd name="T13" fmla="*/ 72 h 124"/>
                <a:gd name="T14" fmla="*/ 114 w 381"/>
                <a:gd name="T15" fmla="*/ 72 h 124"/>
                <a:gd name="T16" fmla="*/ 137 w 381"/>
                <a:gd name="T17" fmla="*/ 79 h 124"/>
                <a:gd name="T18" fmla="*/ 163 w 381"/>
                <a:gd name="T19" fmla="*/ 95 h 124"/>
                <a:gd name="T20" fmla="*/ 185 w 381"/>
                <a:gd name="T21" fmla="*/ 105 h 124"/>
                <a:gd name="T22" fmla="*/ 206 w 381"/>
                <a:gd name="T23" fmla="*/ 88 h 124"/>
                <a:gd name="T24" fmla="*/ 227 w 381"/>
                <a:gd name="T25" fmla="*/ 105 h 124"/>
                <a:gd name="T26" fmla="*/ 253 w 381"/>
                <a:gd name="T27" fmla="*/ 112 h 124"/>
                <a:gd name="T28" fmla="*/ 291 w 381"/>
                <a:gd name="T29" fmla="*/ 109 h 124"/>
                <a:gd name="T30" fmla="*/ 303 w 381"/>
                <a:gd name="T31" fmla="*/ 90 h 124"/>
                <a:gd name="T32" fmla="*/ 322 w 381"/>
                <a:gd name="T33" fmla="*/ 83 h 124"/>
                <a:gd name="T34" fmla="*/ 348 w 381"/>
                <a:gd name="T35" fmla="*/ 83 h 124"/>
                <a:gd name="T36" fmla="*/ 365 w 381"/>
                <a:gd name="T37" fmla="*/ 74 h 124"/>
                <a:gd name="T38" fmla="*/ 374 w 381"/>
                <a:gd name="T39" fmla="*/ 48 h 124"/>
                <a:gd name="T40" fmla="*/ 381 w 381"/>
                <a:gd name="T41" fmla="*/ 10 h 124"/>
                <a:gd name="T42" fmla="*/ 358 w 381"/>
                <a:gd name="T43" fmla="*/ 3 h 124"/>
                <a:gd name="T44" fmla="*/ 341 w 381"/>
                <a:gd name="T45" fmla="*/ 15 h 124"/>
                <a:gd name="T46" fmla="*/ 322 w 381"/>
                <a:gd name="T47" fmla="*/ 27 h 124"/>
                <a:gd name="T48" fmla="*/ 296 w 381"/>
                <a:gd name="T49" fmla="*/ 29 h 124"/>
                <a:gd name="T50" fmla="*/ 272 w 381"/>
                <a:gd name="T51" fmla="*/ 38 h 124"/>
                <a:gd name="T52" fmla="*/ 260 w 381"/>
                <a:gd name="T53" fmla="*/ 55 h 124"/>
                <a:gd name="T54" fmla="*/ 239 w 381"/>
                <a:gd name="T55" fmla="*/ 50 h 124"/>
                <a:gd name="T56" fmla="*/ 234 w 381"/>
                <a:gd name="T57" fmla="*/ 24 h 124"/>
                <a:gd name="T58" fmla="*/ 239 w 381"/>
                <a:gd name="T59" fmla="*/ 3 h 124"/>
                <a:gd name="T60" fmla="*/ 223 w 381"/>
                <a:gd name="T61" fmla="*/ 3 h 124"/>
                <a:gd name="T62" fmla="*/ 199 w 381"/>
                <a:gd name="T63" fmla="*/ 19 h 124"/>
                <a:gd name="T64" fmla="*/ 170 w 381"/>
                <a:gd name="T65" fmla="*/ 24 h 124"/>
                <a:gd name="T66" fmla="*/ 152 w 381"/>
                <a:gd name="T67" fmla="*/ 24 h 124"/>
                <a:gd name="T68" fmla="*/ 123 w 381"/>
                <a:gd name="T69" fmla="*/ 27 h 124"/>
                <a:gd name="T70" fmla="*/ 99 w 381"/>
                <a:gd name="T71" fmla="*/ 12 h 124"/>
                <a:gd name="T72" fmla="*/ 78 w 381"/>
                <a:gd name="T73" fmla="*/ 5 h 124"/>
                <a:gd name="T74" fmla="*/ 26 w 381"/>
                <a:gd name="T75" fmla="*/ 3 h 124"/>
                <a:gd name="T76" fmla="*/ 31 w 381"/>
                <a:gd name="T77" fmla="*/ 19 h 124"/>
                <a:gd name="T78" fmla="*/ 35 w 381"/>
                <a:gd name="T79" fmla="*/ 38 h 124"/>
                <a:gd name="T80" fmla="*/ 21 w 381"/>
                <a:gd name="T81" fmla="*/ 57 h 124"/>
                <a:gd name="T82" fmla="*/ 0 w 381"/>
                <a:gd name="T83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1" h="124">
                  <a:moveTo>
                    <a:pt x="0" y="79"/>
                  </a:moveTo>
                  <a:lnTo>
                    <a:pt x="12" y="88"/>
                  </a:lnTo>
                  <a:lnTo>
                    <a:pt x="16" y="98"/>
                  </a:lnTo>
                  <a:lnTo>
                    <a:pt x="16" y="105"/>
                  </a:lnTo>
                  <a:lnTo>
                    <a:pt x="24" y="114"/>
                  </a:lnTo>
                  <a:lnTo>
                    <a:pt x="24" y="119"/>
                  </a:lnTo>
                  <a:lnTo>
                    <a:pt x="26" y="124"/>
                  </a:lnTo>
                  <a:lnTo>
                    <a:pt x="35" y="119"/>
                  </a:lnTo>
                  <a:lnTo>
                    <a:pt x="40" y="112"/>
                  </a:lnTo>
                  <a:lnTo>
                    <a:pt x="47" y="100"/>
                  </a:lnTo>
                  <a:lnTo>
                    <a:pt x="59" y="100"/>
                  </a:lnTo>
                  <a:lnTo>
                    <a:pt x="66" y="90"/>
                  </a:lnTo>
                  <a:lnTo>
                    <a:pt x="76" y="81"/>
                  </a:lnTo>
                  <a:lnTo>
                    <a:pt x="90" y="72"/>
                  </a:lnTo>
                  <a:lnTo>
                    <a:pt x="102" y="69"/>
                  </a:lnTo>
                  <a:lnTo>
                    <a:pt x="114" y="72"/>
                  </a:lnTo>
                  <a:lnTo>
                    <a:pt x="125" y="76"/>
                  </a:lnTo>
                  <a:lnTo>
                    <a:pt x="137" y="79"/>
                  </a:lnTo>
                  <a:lnTo>
                    <a:pt x="149" y="86"/>
                  </a:lnTo>
                  <a:lnTo>
                    <a:pt x="163" y="95"/>
                  </a:lnTo>
                  <a:lnTo>
                    <a:pt x="173" y="105"/>
                  </a:lnTo>
                  <a:lnTo>
                    <a:pt x="185" y="105"/>
                  </a:lnTo>
                  <a:lnTo>
                    <a:pt x="197" y="95"/>
                  </a:lnTo>
                  <a:lnTo>
                    <a:pt x="206" y="88"/>
                  </a:lnTo>
                  <a:lnTo>
                    <a:pt x="215" y="95"/>
                  </a:lnTo>
                  <a:lnTo>
                    <a:pt x="227" y="105"/>
                  </a:lnTo>
                  <a:lnTo>
                    <a:pt x="239" y="107"/>
                  </a:lnTo>
                  <a:lnTo>
                    <a:pt x="253" y="112"/>
                  </a:lnTo>
                  <a:lnTo>
                    <a:pt x="275" y="112"/>
                  </a:lnTo>
                  <a:lnTo>
                    <a:pt x="291" y="109"/>
                  </a:lnTo>
                  <a:lnTo>
                    <a:pt x="296" y="105"/>
                  </a:lnTo>
                  <a:lnTo>
                    <a:pt x="303" y="90"/>
                  </a:lnTo>
                  <a:lnTo>
                    <a:pt x="313" y="86"/>
                  </a:lnTo>
                  <a:lnTo>
                    <a:pt x="322" y="83"/>
                  </a:lnTo>
                  <a:lnTo>
                    <a:pt x="336" y="83"/>
                  </a:lnTo>
                  <a:lnTo>
                    <a:pt x="348" y="83"/>
                  </a:lnTo>
                  <a:lnTo>
                    <a:pt x="360" y="83"/>
                  </a:lnTo>
                  <a:lnTo>
                    <a:pt x="365" y="74"/>
                  </a:lnTo>
                  <a:lnTo>
                    <a:pt x="369" y="62"/>
                  </a:lnTo>
                  <a:lnTo>
                    <a:pt x="374" y="48"/>
                  </a:lnTo>
                  <a:lnTo>
                    <a:pt x="381" y="27"/>
                  </a:lnTo>
                  <a:lnTo>
                    <a:pt x="381" y="10"/>
                  </a:lnTo>
                  <a:lnTo>
                    <a:pt x="372" y="5"/>
                  </a:lnTo>
                  <a:lnTo>
                    <a:pt x="358" y="3"/>
                  </a:lnTo>
                  <a:lnTo>
                    <a:pt x="348" y="10"/>
                  </a:lnTo>
                  <a:lnTo>
                    <a:pt x="341" y="15"/>
                  </a:lnTo>
                  <a:lnTo>
                    <a:pt x="332" y="22"/>
                  </a:lnTo>
                  <a:lnTo>
                    <a:pt x="322" y="27"/>
                  </a:lnTo>
                  <a:lnTo>
                    <a:pt x="308" y="29"/>
                  </a:lnTo>
                  <a:lnTo>
                    <a:pt x="296" y="29"/>
                  </a:lnTo>
                  <a:lnTo>
                    <a:pt x="287" y="34"/>
                  </a:lnTo>
                  <a:lnTo>
                    <a:pt x="272" y="38"/>
                  </a:lnTo>
                  <a:lnTo>
                    <a:pt x="268" y="45"/>
                  </a:lnTo>
                  <a:lnTo>
                    <a:pt x="260" y="55"/>
                  </a:lnTo>
                  <a:lnTo>
                    <a:pt x="246" y="57"/>
                  </a:lnTo>
                  <a:lnTo>
                    <a:pt x="239" y="50"/>
                  </a:lnTo>
                  <a:lnTo>
                    <a:pt x="234" y="38"/>
                  </a:lnTo>
                  <a:lnTo>
                    <a:pt x="234" y="24"/>
                  </a:lnTo>
                  <a:lnTo>
                    <a:pt x="237" y="10"/>
                  </a:lnTo>
                  <a:lnTo>
                    <a:pt x="239" y="3"/>
                  </a:lnTo>
                  <a:lnTo>
                    <a:pt x="232" y="0"/>
                  </a:lnTo>
                  <a:lnTo>
                    <a:pt x="223" y="3"/>
                  </a:lnTo>
                  <a:lnTo>
                    <a:pt x="213" y="10"/>
                  </a:lnTo>
                  <a:lnTo>
                    <a:pt x="199" y="19"/>
                  </a:lnTo>
                  <a:lnTo>
                    <a:pt x="189" y="27"/>
                  </a:lnTo>
                  <a:lnTo>
                    <a:pt x="170" y="24"/>
                  </a:lnTo>
                  <a:lnTo>
                    <a:pt x="163" y="24"/>
                  </a:lnTo>
                  <a:lnTo>
                    <a:pt x="152" y="24"/>
                  </a:lnTo>
                  <a:lnTo>
                    <a:pt x="137" y="24"/>
                  </a:lnTo>
                  <a:lnTo>
                    <a:pt x="123" y="27"/>
                  </a:lnTo>
                  <a:lnTo>
                    <a:pt x="109" y="24"/>
                  </a:lnTo>
                  <a:lnTo>
                    <a:pt x="99" y="12"/>
                  </a:lnTo>
                  <a:lnTo>
                    <a:pt x="88" y="5"/>
                  </a:lnTo>
                  <a:lnTo>
                    <a:pt x="78" y="5"/>
                  </a:lnTo>
                  <a:lnTo>
                    <a:pt x="57" y="3"/>
                  </a:lnTo>
                  <a:lnTo>
                    <a:pt x="26" y="3"/>
                  </a:lnTo>
                  <a:lnTo>
                    <a:pt x="28" y="12"/>
                  </a:lnTo>
                  <a:lnTo>
                    <a:pt x="31" y="19"/>
                  </a:lnTo>
                  <a:lnTo>
                    <a:pt x="35" y="31"/>
                  </a:lnTo>
                  <a:lnTo>
                    <a:pt x="35" y="38"/>
                  </a:lnTo>
                  <a:lnTo>
                    <a:pt x="28" y="48"/>
                  </a:lnTo>
                  <a:lnTo>
                    <a:pt x="21" y="57"/>
                  </a:lnTo>
                  <a:lnTo>
                    <a:pt x="12" y="64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43" name="Grupo 87"/>
          <p:cNvGrpSpPr/>
          <p:nvPr/>
        </p:nvGrpSpPr>
        <p:grpSpPr>
          <a:xfrm>
            <a:off x="6576432" y="1909021"/>
            <a:ext cx="2798762" cy="1889125"/>
            <a:chOff x="7100888" y="1057275"/>
            <a:chExt cx="2798762" cy="1889125"/>
          </a:xfrm>
          <a:solidFill>
            <a:srgbClr val="FFC000"/>
          </a:solidFill>
        </p:grpSpPr>
        <p:sp>
          <p:nvSpPr>
            <p:cNvPr id="44" name="Freeform 9"/>
            <p:cNvSpPr>
              <a:spLocks/>
            </p:cNvSpPr>
            <p:nvPr/>
          </p:nvSpPr>
          <p:spPr bwMode="auto">
            <a:xfrm>
              <a:off x="7100888" y="2325688"/>
              <a:ext cx="673100" cy="376238"/>
            </a:xfrm>
            <a:custGeom>
              <a:avLst/>
              <a:gdLst>
                <a:gd name="T0" fmla="*/ 5 w 179"/>
                <a:gd name="T1" fmla="*/ 0 h 100"/>
                <a:gd name="T2" fmla="*/ 85 w 179"/>
                <a:gd name="T3" fmla="*/ 21 h 100"/>
                <a:gd name="T4" fmla="*/ 100 w 179"/>
                <a:gd name="T5" fmla="*/ 30 h 100"/>
                <a:gd name="T6" fmla="*/ 179 w 179"/>
                <a:gd name="T7" fmla="*/ 69 h 100"/>
                <a:gd name="T8" fmla="*/ 178 w 179"/>
                <a:gd name="T9" fmla="*/ 73 h 100"/>
                <a:gd name="T10" fmla="*/ 170 w 179"/>
                <a:gd name="T11" fmla="*/ 78 h 100"/>
                <a:gd name="T12" fmla="*/ 162 w 179"/>
                <a:gd name="T13" fmla="*/ 82 h 100"/>
                <a:gd name="T14" fmla="*/ 158 w 179"/>
                <a:gd name="T15" fmla="*/ 87 h 100"/>
                <a:gd name="T16" fmla="*/ 150 w 179"/>
                <a:gd name="T17" fmla="*/ 88 h 100"/>
                <a:gd name="T18" fmla="*/ 143 w 179"/>
                <a:gd name="T19" fmla="*/ 91 h 100"/>
                <a:gd name="T20" fmla="*/ 138 w 179"/>
                <a:gd name="T21" fmla="*/ 98 h 100"/>
                <a:gd name="T22" fmla="*/ 134 w 179"/>
                <a:gd name="T23" fmla="*/ 100 h 100"/>
                <a:gd name="T24" fmla="*/ 129 w 179"/>
                <a:gd name="T25" fmla="*/ 99 h 100"/>
                <a:gd name="T26" fmla="*/ 122 w 179"/>
                <a:gd name="T27" fmla="*/ 96 h 100"/>
                <a:gd name="T28" fmla="*/ 111 w 179"/>
                <a:gd name="T29" fmla="*/ 96 h 100"/>
                <a:gd name="T30" fmla="*/ 94 w 179"/>
                <a:gd name="T31" fmla="*/ 96 h 100"/>
                <a:gd name="T32" fmla="*/ 85 w 179"/>
                <a:gd name="T33" fmla="*/ 95 h 100"/>
                <a:gd name="T34" fmla="*/ 84 w 179"/>
                <a:gd name="T35" fmla="*/ 89 h 100"/>
                <a:gd name="T36" fmla="*/ 83 w 179"/>
                <a:gd name="T37" fmla="*/ 77 h 100"/>
                <a:gd name="T38" fmla="*/ 85 w 179"/>
                <a:gd name="T39" fmla="*/ 69 h 100"/>
                <a:gd name="T40" fmla="*/ 85 w 179"/>
                <a:gd name="T41" fmla="*/ 60 h 100"/>
                <a:gd name="T42" fmla="*/ 84 w 179"/>
                <a:gd name="T43" fmla="*/ 54 h 100"/>
                <a:gd name="T44" fmla="*/ 76 w 179"/>
                <a:gd name="T45" fmla="*/ 60 h 100"/>
                <a:gd name="T46" fmla="*/ 66 w 179"/>
                <a:gd name="T47" fmla="*/ 67 h 100"/>
                <a:gd name="T48" fmla="*/ 59 w 179"/>
                <a:gd name="T49" fmla="*/ 70 h 100"/>
                <a:gd name="T50" fmla="*/ 42 w 179"/>
                <a:gd name="T51" fmla="*/ 68 h 100"/>
                <a:gd name="T52" fmla="*/ 41 w 179"/>
                <a:gd name="T53" fmla="*/ 60 h 100"/>
                <a:gd name="T54" fmla="*/ 33 w 179"/>
                <a:gd name="T55" fmla="*/ 55 h 100"/>
                <a:gd name="T56" fmla="*/ 28 w 179"/>
                <a:gd name="T57" fmla="*/ 52 h 100"/>
                <a:gd name="T58" fmla="*/ 21 w 179"/>
                <a:gd name="T59" fmla="*/ 52 h 100"/>
                <a:gd name="T60" fmla="*/ 23 w 179"/>
                <a:gd name="T61" fmla="*/ 48 h 100"/>
                <a:gd name="T62" fmla="*/ 23 w 179"/>
                <a:gd name="T63" fmla="*/ 40 h 100"/>
                <a:gd name="T64" fmla="*/ 18 w 179"/>
                <a:gd name="T65" fmla="*/ 35 h 100"/>
                <a:gd name="T66" fmla="*/ 11 w 179"/>
                <a:gd name="T67" fmla="*/ 27 h 100"/>
                <a:gd name="T68" fmla="*/ 5 w 179"/>
                <a:gd name="T69" fmla="*/ 15 h 100"/>
                <a:gd name="T70" fmla="*/ 0 w 179"/>
                <a:gd name="T71" fmla="*/ 6 h 100"/>
                <a:gd name="T72" fmla="*/ 0 w 179"/>
                <a:gd name="T73" fmla="*/ 1 h 100"/>
                <a:gd name="T74" fmla="*/ 5 w 179"/>
                <a:gd name="T7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9" h="100">
                  <a:moveTo>
                    <a:pt x="5" y="0"/>
                  </a:moveTo>
                  <a:cubicBezTo>
                    <a:pt x="5" y="0"/>
                    <a:pt x="45" y="18"/>
                    <a:pt x="85" y="21"/>
                  </a:cubicBezTo>
                  <a:cubicBezTo>
                    <a:pt x="93" y="27"/>
                    <a:pt x="100" y="30"/>
                    <a:pt x="100" y="30"/>
                  </a:cubicBezTo>
                  <a:cubicBezTo>
                    <a:pt x="100" y="30"/>
                    <a:pt x="164" y="65"/>
                    <a:pt x="179" y="69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5" name="Freeform 10"/>
            <p:cNvSpPr>
              <a:spLocks/>
            </p:cNvSpPr>
            <p:nvPr/>
          </p:nvSpPr>
          <p:spPr bwMode="auto">
            <a:xfrm>
              <a:off x="7119938" y="1373188"/>
              <a:ext cx="1741487" cy="1196975"/>
            </a:xfrm>
            <a:custGeom>
              <a:avLst/>
              <a:gdLst>
                <a:gd name="T0" fmla="*/ 87 w 463"/>
                <a:gd name="T1" fmla="*/ 273 h 318"/>
                <a:gd name="T2" fmla="*/ 185 w 463"/>
                <a:gd name="T3" fmla="*/ 311 h 318"/>
                <a:gd name="T4" fmla="*/ 215 w 463"/>
                <a:gd name="T5" fmla="*/ 304 h 318"/>
                <a:gd name="T6" fmla="*/ 235 w 463"/>
                <a:gd name="T7" fmla="*/ 295 h 318"/>
                <a:gd name="T8" fmla="*/ 252 w 463"/>
                <a:gd name="T9" fmla="*/ 280 h 318"/>
                <a:gd name="T10" fmla="*/ 290 w 463"/>
                <a:gd name="T11" fmla="*/ 275 h 318"/>
                <a:gd name="T12" fmla="*/ 319 w 463"/>
                <a:gd name="T13" fmla="*/ 289 h 318"/>
                <a:gd name="T14" fmla="*/ 405 w 463"/>
                <a:gd name="T15" fmla="*/ 271 h 318"/>
                <a:gd name="T16" fmla="*/ 404 w 463"/>
                <a:gd name="T17" fmla="*/ 235 h 318"/>
                <a:gd name="T18" fmla="*/ 453 w 463"/>
                <a:gd name="T19" fmla="*/ 113 h 318"/>
                <a:gd name="T20" fmla="*/ 409 w 463"/>
                <a:gd name="T21" fmla="*/ 89 h 318"/>
                <a:gd name="T22" fmla="*/ 393 w 463"/>
                <a:gd name="T23" fmla="*/ 51 h 318"/>
                <a:gd name="T24" fmla="*/ 367 w 463"/>
                <a:gd name="T25" fmla="*/ 51 h 318"/>
                <a:gd name="T26" fmla="*/ 352 w 463"/>
                <a:gd name="T27" fmla="*/ 76 h 318"/>
                <a:gd name="T28" fmla="*/ 335 w 463"/>
                <a:gd name="T29" fmla="*/ 77 h 318"/>
                <a:gd name="T30" fmla="*/ 321 w 463"/>
                <a:gd name="T31" fmla="*/ 80 h 318"/>
                <a:gd name="T32" fmla="*/ 312 w 463"/>
                <a:gd name="T33" fmla="*/ 97 h 318"/>
                <a:gd name="T34" fmla="*/ 297 w 463"/>
                <a:gd name="T35" fmla="*/ 84 h 318"/>
                <a:gd name="T36" fmla="*/ 292 w 463"/>
                <a:gd name="T37" fmla="*/ 70 h 318"/>
                <a:gd name="T38" fmla="*/ 289 w 463"/>
                <a:gd name="T39" fmla="*/ 39 h 318"/>
                <a:gd name="T40" fmla="*/ 280 w 463"/>
                <a:gd name="T41" fmla="*/ 15 h 318"/>
                <a:gd name="T42" fmla="*/ 266 w 463"/>
                <a:gd name="T43" fmla="*/ 2 h 318"/>
                <a:gd name="T44" fmla="*/ 255 w 463"/>
                <a:gd name="T45" fmla="*/ 6 h 318"/>
                <a:gd name="T46" fmla="*/ 240 w 463"/>
                <a:gd name="T47" fmla="*/ 20 h 318"/>
                <a:gd name="T48" fmla="*/ 222 w 463"/>
                <a:gd name="T49" fmla="*/ 34 h 318"/>
                <a:gd name="T50" fmla="*/ 209 w 463"/>
                <a:gd name="T51" fmla="*/ 32 h 318"/>
                <a:gd name="T52" fmla="*/ 196 w 463"/>
                <a:gd name="T53" fmla="*/ 35 h 318"/>
                <a:gd name="T54" fmla="*/ 182 w 463"/>
                <a:gd name="T55" fmla="*/ 28 h 318"/>
                <a:gd name="T56" fmla="*/ 166 w 463"/>
                <a:gd name="T57" fmla="*/ 6 h 318"/>
                <a:gd name="T58" fmla="*/ 155 w 463"/>
                <a:gd name="T59" fmla="*/ 7 h 318"/>
                <a:gd name="T60" fmla="*/ 144 w 463"/>
                <a:gd name="T61" fmla="*/ 5 h 318"/>
                <a:gd name="T62" fmla="*/ 118 w 463"/>
                <a:gd name="T63" fmla="*/ 11 h 318"/>
                <a:gd name="T64" fmla="*/ 99 w 463"/>
                <a:gd name="T65" fmla="*/ 16 h 318"/>
                <a:gd name="T66" fmla="*/ 107 w 463"/>
                <a:gd name="T67" fmla="*/ 27 h 318"/>
                <a:gd name="T68" fmla="*/ 117 w 463"/>
                <a:gd name="T69" fmla="*/ 33 h 318"/>
                <a:gd name="T70" fmla="*/ 114 w 463"/>
                <a:gd name="T71" fmla="*/ 43 h 318"/>
                <a:gd name="T72" fmla="*/ 100 w 463"/>
                <a:gd name="T73" fmla="*/ 44 h 318"/>
                <a:gd name="T74" fmla="*/ 98 w 463"/>
                <a:gd name="T75" fmla="*/ 64 h 318"/>
                <a:gd name="T76" fmla="*/ 106 w 463"/>
                <a:gd name="T77" fmla="*/ 76 h 318"/>
                <a:gd name="T78" fmla="*/ 109 w 463"/>
                <a:gd name="T79" fmla="*/ 106 h 318"/>
                <a:gd name="T80" fmla="*/ 104 w 463"/>
                <a:gd name="T81" fmla="*/ 137 h 318"/>
                <a:gd name="T82" fmla="*/ 101 w 463"/>
                <a:gd name="T83" fmla="*/ 163 h 318"/>
                <a:gd name="T84" fmla="*/ 83 w 463"/>
                <a:gd name="T85" fmla="*/ 174 h 318"/>
                <a:gd name="T86" fmla="*/ 70 w 463"/>
                <a:gd name="T87" fmla="*/ 177 h 318"/>
                <a:gd name="T88" fmla="*/ 42 w 463"/>
                <a:gd name="T89" fmla="*/ 182 h 318"/>
                <a:gd name="T90" fmla="*/ 21 w 463"/>
                <a:gd name="T91" fmla="*/ 200 h 318"/>
                <a:gd name="T92" fmla="*/ 13 w 463"/>
                <a:gd name="T93" fmla="*/ 217 h 318"/>
                <a:gd name="T94" fmla="*/ 8 w 463"/>
                <a:gd name="T95" fmla="*/ 2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3" h="318">
                  <a:moveTo>
                    <a:pt x="0" y="245"/>
                  </a:moveTo>
                  <a:cubicBezTo>
                    <a:pt x="12" y="252"/>
                    <a:pt x="12" y="252"/>
                    <a:pt x="12" y="252"/>
                  </a:cubicBezTo>
                  <a:cubicBezTo>
                    <a:pt x="12" y="252"/>
                    <a:pt x="68" y="270"/>
                    <a:pt x="80" y="270"/>
                  </a:cubicBezTo>
                  <a:cubicBezTo>
                    <a:pt x="83" y="270"/>
                    <a:pt x="87" y="273"/>
                    <a:pt x="87" y="273"/>
                  </a:cubicBezTo>
                  <a:cubicBezTo>
                    <a:pt x="94" y="278"/>
                    <a:pt x="94" y="278"/>
                    <a:pt x="94" y="278"/>
                  </a:cubicBezTo>
                  <a:cubicBezTo>
                    <a:pt x="94" y="278"/>
                    <a:pt x="165" y="317"/>
                    <a:pt x="173" y="317"/>
                  </a:cubicBezTo>
                  <a:cubicBezTo>
                    <a:pt x="181" y="318"/>
                    <a:pt x="181" y="315"/>
                    <a:pt x="181" y="315"/>
                  </a:cubicBezTo>
                  <a:cubicBezTo>
                    <a:pt x="185" y="311"/>
                    <a:pt x="185" y="311"/>
                    <a:pt x="185" y="311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15" y="304"/>
                    <a:pt x="215" y="304"/>
                    <a:pt x="215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7" y="297"/>
                    <a:pt x="227" y="297"/>
                    <a:pt x="227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46" y="294"/>
                    <a:pt x="246" y="294"/>
                    <a:pt x="246" y="294"/>
                  </a:cubicBezTo>
                  <a:cubicBezTo>
                    <a:pt x="249" y="289"/>
                    <a:pt x="249" y="289"/>
                    <a:pt x="249" y="289"/>
                  </a:cubicBezTo>
                  <a:cubicBezTo>
                    <a:pt x="252" y="286"/>
                    <a:pt x="252" y="286"/>
                    <a:pt x="252" y="286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1" y="270"/>
                    <a:pt x="261" y="270"/>
                    <a:pt x="261" y="270"/>
                  </a:cubicBezTo>
                  <a:cubicBezTo>
                    <a:pt x="287" y="268"/>
                    <a:pt x="287" y="268"/>
                    <a:pt x="287" y="268"/>
                  </a:cubicBezTo>
                  <a:cubicBezTo>
                    <a:pt x="290" y="275"/>
                    <a:pt x="290" y="275"/>
                    <a:pt x="290" y="275"/>
                  </a:cubicBezTo>
                  <a:cubicBezTo>
                    <a:pt x="296" y="280"/>
                    <a:pt x="296" y="280"/>
                    <a:pt x="296" y="280"/>
                  </a:cubicBezTo>
                  <a:cubicBezTo>
                    <a:pt x="304" y="289"/>
                    <a:pt x="304" y="289"/>
                    <a:pt x="304" y="289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61" y="289"/>
                    <a:pt x="361" y="289"/>
                    <a:pt x="361" y="289"/>
                  </a:cubicBezTo>
                  <a:cubicBezTo>
                    <a:pt x="398" y="289"/>
                    <a:pt x="398" y="289"/>
                    <a:pt x="398" y="289"/>
                  </a:cubicBezTo>
                  <a:cubicBezTo>
                    <a:pt x="404" y="284"/>
                    <a:pt x="404" y="284"/>
                    <a:pt x="404" y="284"/>
                  </a:cubicBezTo>
                  <a:cubicBezTo>
                    <a:pt x="405" y="271"/>
                    <a:pt x="405" y="271"/>
                    <a:pt x="405" y="271"/>
                  </a:cubicBezTo>
                  <a:cubicBezTo>
                    <a:pt x="409" y="261"/>
                    <a:pt x="409" y="261"/>
                    <a:pt x="409" y="261"/>
                  </a:cubicBezTo>
                  <a:cubicBezTo>
                    <a:pt x="410" y="250"/>
                    <a:pt x="410" y="250"/>
                    <a:pt x="410" y="250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4" y="235"/>
                    <a:pt x="404" y="235"/>
                    <a:pt x="404" y="235"/>
                  </a:cubicBezTo>
                  <a:cubicBezTo>
                    <a:pt x="458" y="126"/>
                    <a:pt x="458" y="126"/>
                    <a:pt x="458" y="126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3" y="111"/>
                    <a:pt x="463" y="111"/>
                    <a:pt x="463" y="111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36" y="101"/>
                    <a:pt x="436" y="101"/>
                    <a:pt x="436" y="101"/>
                  </a:cubicBezTo>
                  <a:cubicBezTo>
                    <a:pt x="415" y="99"/>
                    <a:pt x="415" y="99"/>
                    <a:pt x="415" y="99"/>
                  </a:cubicBezTo>
                  <a:cubicBezTo>
                    <a:pt x="409" y="89"/>
                    <a:pt x="409" y="89"/>
                    <a:pt x="409" y="89"/>
                  </a:cubicBezTo>
                  <a:cubicBezTo>
                    <a:pt x="409" y="89"/>
                    <a:pt x="396" y="72"/>
                    <a:pt x="395" y="72"/>
                  </a:cubicBezTo>
                  <a:cubicBezTo>
                    <a:pt x="393" y="74"/>
                    <a:pt x="394" y="67"/>
                    <a:pt x="394" y="67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0" y="50"/>
                    <a:pt x="380" y="50"/>
                    <a:pt x="380" y="50"/>
                  </a:cubicBezTo>
                  <a:cubicBezTo>
                    <a:pt x="370" y="50"/>
                    <a:pt x="370" y="50"/>
                    <a:pt x="370" y="50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3" y="57"/>
                    <a:pt x="363" y="57"/>
                    <a:pt x="363" y="57"/>
                  </a:cubicBezTo>
                  <a:cubicBezTo>
                    <a:pt x="356" y="65"/>
                    <a:pt x="356" y="65"/>
                    <a:pt x="356" y="65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2" y="76"/>
                    <a:pt x="352" y="76"/>
                  </a:cubicBezTo>
                  <a:cubicBezTo>
                    <a:pt x="352" y="77"/>
                    <a:pt x="350" y="79"/>
                    <a:pt x="350" y="79"/>
                  </a:cubicBezTo>
                  <a:cubicBezTo>
                    <a:pt x="346" y="80"/>
                    <a:pt x="346" y="80"/>
                    <a:pt x="346" y="80"/>
                  </a:cubicBezTo>
                  <a:cubicBezTo>
                    <a:pt x="340" y="80"/>
                    <a:pt x="340" y="80"/>
                    <a:pt x="340" y="80"/>
                  </a:cubicBezTo>
                  <a:cubicBezTo>
                    <a:pt x="335" y="77"/>
                    <a:pt x="335" y="77"/>
                    <a:pt x="335" y="77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27" y="74"/>
                    <a:pt x="327" y="74"/>
                    <a:pt x="327" y="74"/>
                  </a:cubicBezTo>
                  <a:cubicBezTo>
                    <a:pt x="327" y="74"/>
                    <a:pt x="324" y="76"/>
                    <a:pt x="324" y="76"/>
                  </a:cubicBezTo>
                  <a:cubicBezTo>
                    <a:pt x="323" y="77"/>
                    <a:pt x="321" y="80"/>
                    <a:pt x="321" y="80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2" y="97"/>
                    <a:pt x="308" y="95"/>
                    <a:pt x="307" y="94"/>
                  </a:cubicBezTo>
                  <a:cubicBezTo>
                    <a:pt x="307" y="94"/>
                    <a:pt x="305" y="92"/>
                    <a:pt x="305" y="92"/>
                  </a:cubicBezTo>
                  <a:cubicBezTo>
                    <a:pt x="305" y="92"/>
                    <a:pt x="301" y="89"/>
                    <a:pt x="301" y="88"/>
                  </a:cubicBezTo>
                  <a:cubicBezTo>
                    <a:pt x="300" y="88"/>
                    <a:pt x="297" y="84"/>
                    <a:pt x="297" y="84"/>
                  </a:cubicBezTo>
                  <a:cubicBezTo>
                    <a:pt x="297" y="84"/>
                    <a:pt x="294" y="81"/>
                    <a:pt x="294" y="81"/>
                  </a:cubicBezTo>
                  <a:cubicBezTo>
                    <a:pt x="294" y="80"/>
                    <a:pt x="292" y="78"/>
                    <a:pt x="292" y="78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2" y="59"/>
                    <a:pt x="291" y="54"/>
                    <a:pt x="291" y="54"/>
                  </a:cubicBezTo>
                  <a:cubicBezTo>
                    <a:pt x="291" y="54"/>
                    <a:pt x="290" y="47"/>
                    <a:pt x="290" y="46"/>
                  </a:cubicBezTo>
                  <a:cubicBezTo>
                    <a:pt x="290" y="46"/>
                    <a:pt x="289" y="39"/>
                    <a:pt x="289" y="39"/>
                  </a:cubicBezTo>
                  <a:cubicBezTo>
                    <a:pt x="289" y="39"/>
                    <a:pt x="289" y="33"/>
                    <a:pt x="289" y="33"/>
                  </a:cubicBezTo>
                  <a:cubicBezTo>
                    <a:pt x="288" y="32"/>
                    <a:pt x="286" y="28"/>
                    <a:pt x="286" y="28"/>
                  </a:cubicBezTo>
                  <a:cubicBezTo>
                    <a:pt x="285" y="27"/>
                    <a:pt x="283" y="22"/>
                    <a:pt x="283" y="22"/>
                  </a:cubicBezTo>
                  <a:cubicBezTo>
                    <a:pt x="280" y="15"/>
                    <a:pt x="280" y="15"/>
                    <a:pt x="280" y="15"/>
                  </a:cubicBezTo>
                  <a:cubicBezTo>
                    <a:pt x="280" y="15"/>
                    <a:pt x="278" y="10"/>
                    <a:pt x="277" y="9"/>
                  </a:cubicBezTo>
                  <a:cubicBezTo>
                    <a:pt x="277" y="8"/>
                    <a:pt x="275" y="4"/>
                    <a:pt x="275" y="4"/>
                  </a:cubicBezTo>
                  <a:cubicBezTo>
                    <a:pt x="274" y="4"/>
                    <a:pt x="274" y="2"/>
                    <a:pt x="274" y="2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20"/>
                    <a:pt x="246" y="20"/>
                    <a:pt x="246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1" y="35"/>
                    <a:pt x="201" y="35"/>
                    <a:pt x="201" y="35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7" y="34"/>
                    <a:pt x="186" y="32"/>
                    <a:pt x="185" y="31"/>
                  </a:cubicBezTo>
                  <a:cubicBezTo>
                    <a:pt x="185" y="31"/>
                    <a:pt x="182" y="28"/>
                    <a:pt x="182" y="28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4" y="12"/>
                    <a:pt x="103" y="12"/>
                  </a:cubicBezTo>
                  <a:cubicBezTo>
                    <a:pt x="103" y="12"/>
                    <a:pt x="100" y="14"/>
                    <a:pt x="100" y="14"/>
                  </a:cubicBezTo>
                  <a:cubicBezTo>
                    <a:pt x="100" y="14"/>
                    <a:pt x="99" y="16"/>
                    <a:pt x="99" y="16"/>
                  </a:cubicBezTo>
                  <a:cubicBezTo>
                    <a:pt x="99" y="17"/>
                    <a:pt x="99" y="22"/>
                    <a:pt x="99" y="22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1" y="27"/>
                    <a:pt x="102" y="27"/>
                  </a:cubicBezTo>
                  <a:cubicBezTo>
                    <a:pt x="103" y="27"/>
                    <a:pt x="107" y="27"/>
                    <a:pt x="107" y="27"/>
                  </a:cubicBezTo>
                  <a:cubicBezTo>
                    <a:pt x="107" y="27"/>
                    <a:pt x="111" y="27"/>
                    <a:pt x="111" y="27"/>
                  </a:cubicBezTo>
                  <a:cubicBezTo>
                    <a:pt x="112" y="27"/>
                    <a:pt x="113" y="28"/>
                    <a:pt x="113" y="28"/>
                  </a:cubicBezTo>
                  <a:cubicBezTo>
                    <a:pt x="113" y="28"/>
                    <a:pt x="115" y="30"/>
                    <a:pt x="115" y="30"/>
                  </a:cubicBezTo>
                  <a:cubicBezTo>
                    <a:pt x="115" y="30"/>
                    <a:pt x="117" y="33"/>
                    <a:pt x="117" y="33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40"/>
                    <a:pt x="118" y="40"/>
                  </a:cubicBezTo>
                  <a:cubicBezTo>
                    <a:pt x="118" y="41"/>
                    <a:pt x="117" y="43"/>
                    <a:pt x="117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100" y="66"/>
                    <a:pt x="101" y="66"/>
                  </a:cubicBezTo>
                  <a:cubicBezTo>
                    <a:pt x="101" y="67"/>
                    <a:pt x="103" y="68"/>
                    <a:pt x="104" y="68"/>
                  </a:cubicBezTo>
                  <a:cubicBezTo>
                    <a:pt x="104" y="69"/>
                    <a:pt x="106" y="70"/>
                    <a:pt x="106" y="70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7" y="120"/>
                    <a:pt x="107" y="121"/>
                  </a:cubicBezTo>
                  <a:cubicBezTo>
                    <a:pt x="107" y="122"/>
                    <a:pt x="105" y="129"/>
                    <a:pt x="105" y="129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3" y="139"/>
                    <a:pt x="103" y="140"/>
                  </a:cubicBezTo>
                  <a:cubicBezTo>
                    <a:pt x="103" y="141"/>
                    <a:pt x="102" y="151"/>
                    <a:pt x="102" y="151"/>
                  </a:cubicBezTo>
                  <a:cubicBezTo>
                    <a:pt x="102" y="151"/>
                    <a:pt x="101" y="155"/>
                    <a:pt x="101" y="156"/>
                  </a:cubicBezTo>
                  <a:cubicBezTo>
                    <a:pt x="100" y="157"/>
                    <a:pt x="101" y="163"/>
                    <a:pt x="101" y="163"/>
                  </a:cubicBezTo>
                  <a:cubicBezTo>
                    <a:pt x="101" y="163"/>
                    <a:pt x="98" y="171"/>
                    <a:pt x="98" y="172"/>
                  </a:cubicBezTo>
                  <a:cubicBezTo>
                    <a:pt x="97" y="172"/>
                    <a:pt x="95" y="176"/>
                    <a:pt x="94" y="176"/>
                  </a:cubicBezTo>
                  <a:cubicBezTo>
                    <a:pt x="94" y="176"/>
                    <a:pt x="89" y="176"/>
                    <a:pt x="89" y="176"/>
                  </a:cubicBezTo>
                  <a:cubicBezTo>
                    <a:pt x="88" y="176"/>
                    <a:pt x="84" y="174"/>
                    <a:pt x="83" y="174"/>
                  </a:cubicBezTo>
                  <a:cubicBezTo>
                    <a:pt x="83" y="174"/>
                    <a:pt x="81" y="172"/>
                    <a:pt x="81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26" y="192"/>
                    <a:pt x="26" y="193"/>
                  </a:cubicBezTo>
                  <a:cubicBezTo>
                    <a:pt x="26" y="193"/>
                    <a:pt x="21" y="199"/>
                    <a:pt x="21" y="200"/>
                  </a:cubicBezTo>
                  <a:cubicBezTo>
                    <a:pt x="20" y="201"/>
                    <a:pt x="19" y="206"/>
                    <a:pt x="19" y="206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14"/>
                    <a:pt x="13" y="217"/>
                    <a:pt x="13" y="217"/>
                  </a:cubicBezTo>
                  <a:cubicBezTo>
                    <a:pt x="13" y="217"/>
                    <a:pt x="14" y="223"/>
                    <a:pt x="14" y="223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3" y="239"/>
                    <a:pt x="3" y="239"/>
                  </a:cubicBezTo>
                  <a:cubicBezTo>
                    <a:pt x="3" y="240"/>
                    <a:pt x="0" y="245"/>
                    <a:pt x="0" y="245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6" name="Freeform 11"/>
            <p:cNvSpPr>
              <a:spLocks/>
            </p:cNvSpPr>
            <p:nvPr/>
          </p:nvSpPr>
          <p:spPr bwMode="auto">
            <a:xfrm>
              <a:off x="8023225" y="1057275"/>
              <a:ext cx="563562" cy="658813"/>
            </a:xfrm>
            <a:custGeom>
              <a:avLst/>
              <a:gdLst>
                <a:gd name="T0" fmla="*/ 11 w 150"/>
                <a:gd name="T1" fmla="*/ 25 h 175"/>
                <a:gd name="T2" fmla="*/ 19 w 150"/>
                <a:gd name="T3" fmla="*/ 33 h 175"/>
                <a:gd name="T4" fmla="*/ 34 w 150"/>
                <a:gd name="T5" fmla="*/ 35 h 175"/>
                <a:gd name="T6" fmla="*/ 42 w 150"/>
                <a:gd name="T7" fmla="*/ 40 h 175"/>
                <a:gd name="T8" fmla="*/ 50 w 150"/>
                <a:gd name="T9" fmla="*/ 37 h 175"/>
                <a:gd name="T10" fmla="*/ 55 w 150"/>
                <a:gd name="T11" fmla="*/ 29 h 175"/>
                <a:gd name="T12" fmla="*/ 71 w 150"/>
                <a:gd name="T13" fmla="*/ 27 h 175"/>
                <a:gd name="T14" fmla="*/ 80 w 150"/>
                <a:gd name="T15" fmla="*/ 22 h 175"/>
                <a:gd name="T16" fmla="*/ 90 w 150"/>
                <a:gd name="T17" fmla="*/ 17 h 175"/>
                <a:gd name="T18" fmla="*/ 102 w 150"/>
                <a:gd name="T19" fmla="*/ 11 h 175"/>
                <a:gd name="T20" fmla="*/ 107 w 150"/>
                <a:gd name="T21" fmla="*/ 0 h 175"/>
                <a:gd name="T22" fmla="*/ 120 w 150"/>
                <a:gd name="T23" fmla="*/ 5 h 175"/>
                <a:gd name="T24" fmla="*/ 116 w 150"/>
                <a:gd name="T25" fmla="*/ 13 h 175"/>
                <a:gd name="T26" fmla="*/ 121 w 150"/>
                <a:gd name="T27" fmla="*/ 18 h 175"/>
                <a:gd name="T28" fmla="*/ 129 w 150"/>
                <a:gd name="T29" fmla="*/ 26 h 175"/>
                <a:gd name="T30" fmla="*/ 130 w 150"/>
                <a:gd name="T31" fmla="*/ 34 h 175"/>
                <a:gd name="T32" fmla="*/ 125 w 150"/>
                <a:gd name="T33" fmla="*/ 42 h 175"/>
                <a:gd name="T34" fmla="*/ 123 w 150"/>
                <a:gd name="T35" fmla="*/ 54 h 175"/>
                <a:gd name="T36" fmla="*/ 122 w 150"/>
                <a:gd name="T37" fmla="*/ 66 h 175"/>
                <a:gd name="T38" fmla="*/ 125 w 150"/>
                <a:gd name="T39" fmla="*/ 74 h 175"/>
                <a:gd name="T40" fmla="*/ 127 w 150"/>
                <a:gd name="T41" fmla="*/ 87 h 175"/>
                <a:gd name="T42" fmla="*/ 137 w 150"/>
                <a:gd name="T43" fmla="*/ 94 h 175"/>
                <a:gd name="T44" fmla="*/ 147 w 150"/>
                <a:gd name="T45" fmla="*/ 103 h 175"/>
                <a:gd name="T46" fmla="*/ 150 w 150"/>
                <a:gd name="T47" fmla="*/ 120 h 175"/>
                <a:gd name="T48" fmla="*/ 146 w 150"/>
                <a:gd name="T49" fmla="*/ 129 h 175"/>
                <a:gd name="T50" fmla="*/ 126 w 150"/>
                <a:gd name="T51" fmla="*/ 129 h 175"/>
                <a:gd name="T52" fmla="*/ 116 w 150"/>
                <a:gd name="T53" fmla="*/ 138 h 175"/>
                <a:gd name="T54" fmla="*/ 114 w 150"/>
                <a:gd name="T55" fmla="*/ 146 h 175"/>
                <a:gd name="T56" fmla="*/ 110 w 150"/>
                <a:gd name="T57" fmla="*/ 150 h 175"/>
                <a:gd name="T58" fmla="*/ 107 w 150"/>
                <a:gd name="T59" fmla="*/ 158 h 175"/>
                <a:gd name="T60" fmla="*/ 102 w 150"/>
                <a:gd name="T61" fmla="*/ 160 h 175"/>
                <a:gd name="T62" fmla="*/ 98 w 150"/>
                <a:gd name="T63" fmla="*/ 155 h 175"/>
                <a:gd name="T64" fmla="*/ 89 w 150"/>
                <a:gd name="T65" fmla="*/ 151 h 175"/>
                <a:gd name="T66" fmla="*/ 81 w 150"/>
                <a:gd name="T67" fmla="*/ 155 h 175"/>
                <a:gd name="T68" fmla="*/ 74 w 150"/>
                <a:gd name="T69" fmla="*/ 162 h 175"/>
                <a:gd name="T70" fmla="*/ 72 w 150"/>
                <a:gd name="T71" fmla="*/ 175 h 175"/>
                <a:gd name="T72" fmla="*/ 63 w 150"/>
                <a:gd name="T73" fmla="*/ 166 h 175"/>
                <a:gd name="T74" fmla="*/ 58 w 150"/>
                <a:gd name="T75" fmla="*/ 160 h 175"/>
                <a:gd name="T76" fmla="*/ 61 w 150"/>
                <a:gd name="T77" fmla="*/ 152 h 175"/>
                <a:gd name="T78" fmla="*/ 57 w 150"/>
                <a:gd name="T79" fmla="*/ 146 h 175"/>
                <a:gd name="T80" fmla="*/ 56 w 150"/>
                <a:gd name="T81" fmla="*/ 135 h 175"/>
                <a:gd name="T82" fmla="*/ 55 w 150"/>
                <a:gd name="T83" fmla="*/ 122 h 175"/>
                <a:gd name="T84" fmla="*/ 52 w 150"/>
                <a:gd name="T85" fmla="*/ 109 h 175"/>
                <a:gd name="T86" fmla="*/ 47 w 150"/>
                <a:gd name="T87" fmla="*/ 102 h 175"/>
                <a:gd name="T88" fmla="*/ 43 w 150"/>
                <a:gd name="T89" fmla="*/ 91 h 175"/>
                <a:gd name="T90" fmla="*/ 39 w 150"/>
                <a:gd name="T91" fmla="*/ 83 h 175"/>
                <a:gd name="T92" fmla="*/ 33 w 150"/>
                <a:gd name="T93" fmla="*/ 79 h 175"/>
                <a:gd name="T94" fmla="*/ 29 w 150"/>
                <a:gd name="T95" fmla="*/ 70 h 175"/>
                <a:gd name="T96" fmla="*/ 19 w 150"/>
                <a:gd name="T97" fmla="*/ 70 h 175"/>
                <a:gd name="T98" fmla="*/ 13 w 150"/>
                <a:gd name="T99" fmla="*/ 68 h 175"/>
                <a:gd name="T100" fmla="*/ 10 w 150"/>
                <a:gd name="T101" fmla="*/ 48 h 175"/>
                <a:gd name="T102" fmla="*/ 14 w 150"/>
                <a:gd name="T103" fmla="*/ 42 h 175"/>
                <a:gd name="T104" fmla="*/ 9 w 150"/>
                <a:gd name="T105" fmla="*/ 31 h 175"/>
                <a:gd name="T106" fmla="*/ 1 w 150"/>
                <a:gd name="T107" fmla="*/ 28 h 175"/>
                <a:gd name="T108" fmla="*/ 1 w 150"/>
                <a:gd name="T109" fmla="*/ 2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" h="175">
                  <a:moveTo>
                    <a:pt x="1" y="25"/>
                  </a:moveTo>
                  <a:cubicBezTo>
                    <a:pt x="2" y="25"/>
                    <a:pt x="11" y="25"/>
                    <a:pt x="11" y="25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47" y="103"/>
                    <a:pt x="147" y="103"/>
                    <a:pt x="147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4" y="131"/>
                    <a:pt x="123" y="131"/>
                  </a:cubicBezTo>
                  <a:cubicBezTo>
                    <a:pt x="122" y="132"/>
                    <a:pt x="116" y="138"/>
                    <a:pt x="116" y="13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22"/>
                    <a:pt x="55" y="122"/>
                    <a:pt x="55" y="122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0" y="70"/>
                    <a:pt x="29" y="70"/>
                  </a:cubicBezTo>
                  <a:cubicBezTo>
                    <a:pt x="28" y="70"/>
                    <a:pt x="22" y="70"/>
                    <a:pt x="22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0" y="49"/>
                    <a:pt x="10" y="48"/>
                  </a:cubicBezTo>
                  <a:cubicBezTo>
                    <a:pt x="10" y="48"/>
                    <a:pt x="13" y="44"/>
                    <a:pt x="13" y="44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1" y="25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7" name="Freeform 12"/>
            <p:cNvSpPr>
              <a:spLocks/>
            </p:cNvSpPr>
            <p:nvPr/>
          </p:nvSpPr>
          <p:spPr bwMode="auto">
            <a:xfrm>
              <a:off x="8609013" y="1331913"/>
              <a:ext cx="1260475" cy="1227138"/>
            </a:xfrm>
            <a:custGeom>
              <a:avLst/>
              <a:gdLst>
                <a:gd name="T0" fmla="*/ 1 w 335"/>
                <a:gd name="T1" fmla="*/ 62 h 326"/>
                <a:gd name="T2" fmla="*/ 8 w 335"/>
                <a:gd name="T3" fmla="*/ 84 h 326"/>
                <a:gd name="T4" fmla="*/ 15 w 335"/>
                <a:gd name="T5" fmla="*/ 97 h 326"/>
                <a:gd name="T6" fmla="*/ 27 w 335"/>
                <a:gd name="T7" fmla="*/ 106 h 326"/>
                <a:gd name="T8" fmla="*/ 37 w 335"/>
                <a:gd name="T9" fmla="*/ 106 h 326"/>
                <a:gd name="T10" fmla="*/ 48 w 335"/>
                <a:gd name="T11" fmla="*/ 113 h 326"/>
                <a:gd name="T12" fmla="*/ 63 w 335"/>
                <a:gd name="T13" fmla="*/ 118 h 326"/>
                <a:gd name="T14" fmla="*/ 75 w 335"/>
                <a:gd name="T15" fmla="*/ 118 h 326"/>
                <a:gd name="T16" fmla="*/ 71 w 335"/>
                <a:gd name="T17" fmla="*/ 126 h 326"/>
                <a:gd name="T18" fmla="*/ 64 w 335"/>
                <a:gd name="T19" fmla="*/ 142 h 326"/>
                <a:gd name="T20" fmla="*/ 14 w 335"/>
                <a:gd name="T21" fmla="*/ 248 h 326"/>
                <a:gd name="T22" fmla="*/ 21 w 335"/>
                <a:gd name="T23" fmla="*/ 260 h 326"/>
                <a:gd name="T24" fmla="*/ 26 w 335"/>
                <a:gd name="T25" fmla="*/ 272 h 326"/>
                <a:gd name="T26" fmla="*/ 32 w 335"/>
                <a:gd name="T27" fmla="*/ 288 h 326"/>
                <a:gd name="T28" fmla="*/ 44 w 335"/>
                <a:gd name="T29" fmla="*/ 307 h 326"/>
                <a:gd name="T30" fmla="*/ 57 w 335"/>
                <a:gd name="T31" fmla="*/ 317 h 326"/>
                <a:gd name="T32" fmla="*/ 84 w 335"/>
                <a:gd name="T33" fmla="*/ 321 h 326"/>
                <a:gd name="T34" fmla="*/ 171 w 335"/>
                <a:gd name="T35" fmla="*/ 324 h 326"/>
                <a:gd name="T36" fmla="*/ 229 w 335"/>
                <a:gd name="T37" fmla="*/ 326 h 326"/>
                <a:gd name="T38" fmla="*/ 245 w 335"/>
                <a:gd name="T39" fmla="*/ 300 h 326"/>
                <a:gd name="T40" fmla="*/ 253 w 335"/>
                <a:gd name="T41" fmla="*/ 281 h 326"/>
                <a:gd name="T42" fmla="*/ 250 w 335"/>
                <a:gd name="T43" fmla="*/ 266 h 326"/>
                <a:gd name="T44" fmla="*/ 255 w 335"/>
                <a:gd name="T45" fmla="*/ 251 h 326"/>
                <a:gd name="T46" fmla="*/ 271 w 335"/>
                <a:gd name="T47" fmla="*/ 240 h 326"/>
                <a:gd name="T48" fmla="*/ 277 w 335"/>
                <a:gd name="T49" fmla="*/ 223 h 326"/>
                <a:gd name="T50" fmla="*/ 269 w 335"/>
                <a:gd name="T51" fmla="*/ 215 h 326"/>
                <a:gd name="T52" fmla="*/ 289 w 335"/>
                <a:gd name="T53" fmla="*/ 190 h 326"/>
                <a:gd name="T54" fmla="*/ 315 w 335"/>
                <a:gd name="T55" fmla="*/ 159 h 326"/>
                <a:gd name="T56" fmla="*/ 325 w 335"/>
                <a:gd name="T57" fmla="*/ 136 h 326"/>
                <a:gd name="T58" fmla="*/ 333 w 335"/>
                <a:gd name="T59" fmla="*/ 110 h 326"/>
                <a:gd name="T60" fmla="*/ 331 w 335"/>
                <a:gd name="T61" fmla="*/ 97 h 326"/>
                <a:gd name="T62" fmla="*/ 313 w 335"/>
                <a:gd name="T63" fmla="*/ 92 h 326"/>
                <a:gd name="T64" fmla="*/ 294 w 335"/>
                <a:gd name="T65" fmla="*/ 89 h 326"/>
                <a:gd name="T66" fmla="*/ 272 w 335"/>
                <a:gd name="T67" fmla="*/ 108 h 326"/>
                <a:gd name="T68" fmla="*/ 251 w 335"/>
                <a:gd name="T69" fmla="*/ 122 h 326"/>
                <a:gd name="T70" fmla="*/ 242 w 335"/>
                <a:gd name="T71" fmla="*/ 123 h 326"/>
                <a:gd name="T72" fmla="*/ 232 w 335"/>
                <a:gd name="T73" fmla="*/ 121 h 326"/>
                <a:gd name="T74" fmla="*/ 212 w 335"/>
                <a:gd name="T75" fmla="*/ 112 h 326"/>
                <a:gd name="T76" fmla="*/ 201 w 335"/>
                <a:gd name="T77" fmla="*/ 102 h 326"/>
                <a:gd name="T78" fmla="*/ 176 w 335"/>
                <a:gd name="T79" fmla="*/ 112 h 326"/>
                <a:gd name="T80" fmla="*/ 181 w 335"/>
                <a:gd name="T81" fmla="*/ 103 h 326"/>
                <a:gd name="T82" fmla="*/ 169 w 335"/>
                <a:gd name="T83" fmla="*/ 95 h 326"/>
                <a:gd name="T84" fmla="*/ 160 w 335"/>
                <a:gd name="T85" fmla="*/ 78 h 326"/>
                <a:gd name="T86" fmla="*/ 148 w 335"/>
                <a:gd name="T87" fmla="*/ 53 h 326"/>
                <a:gd name="T88" fmla="*/ 135 w 335"/>
                <a:gd name="T89" fmla="*/ 33 h 326"/>
                <a:gd name="T90" fmla="*/ 113 w 335"/>
                <a:gd name="T91" fmla="*/ 21 h 326"/>
                <a:gd name="T92" fmla="*/ 104 w 335"/>
                <a:gd name="T93" fmla="*/ 3 h 326"/>
                <a:gd name="T94" fmla="*/ 89 w 335"/>
                <a:gd name="T95" fmla="*/ 1 h 326"/>
                <a:gd name="T96" fmla="*/ 77 w 335"/>
                <a:gd name="T97" fmla="*/ 3 h 326"/>
                <a:gd name="T98" fmla="*/ 76 w 335"/>
                <a:gd name="T99" fmla="*/ 16 h 326"/>
                <a:gd name="T100" fmla="*/ 65 w 335"/>
                <a:gd name="T101" fmla="*/ 18 h 326"/>
                <a:gd name="T102" fmla="*/ 41 w 335"/>
                <a:gd name="T103" fmla="*/ 17 h 326"/>
                <a:gd name="T104" fmla="*/ 20 w 335"/>
                <a:gd name="T105" fmla="*/ 28 h 326"/>
                <a:gd name="T106" fmla="*/ 1 w 335"/>
                <a:gd name="T107" fmla="*/ 3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5" h="326">
                  <a:moveTo>
                    <a:pt x="1" y="36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74"/>
                    <a:pt x="2" y="75"/>
                  </a:cubicBezTo>
                  <a:cubicBezTo>
                    <a:pt x="2" y="76"/>
                    <a:pt x="4" y="81"/>
                    <a:pt x="4" y="81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8" y="256"/>
                    <a:pt x="21" y="259"/>
                    <a:pt x="21" y="260"/>
                  </a:cubicBezTo>
                  <a:cubicBezTo>
                    <a:pt x="21" y="261"/>
                    <a:pt x="21" y="266"/>
                    <a:pt x="21" y="266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6" y="272"/>
                    <a:pt x="26" y="272"/>
                    <a:pt x="26" y="272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8" y="302"/>
                    <a:pt x="38" y="302"/>
                    <a:pt x="38" y="302"/>
                  </a:cubicBezTo>
                  <a:cubicBezTo>
                    <a:pt x="44" y="307"/>
                    <a:pt x="44" y="307"/>
                    <a:pt x="44" y="307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54" y="316"/>
                    <a:pt x="54" y="316"/>
                    <a:pt x="54" y="316"/>
                  </a:cubicBezTo>
                  <a:cubicBezTo>
                    <a:pt x="57" y="317"/>
                    <a:pt x="57" y="317"/>
                    <a:pt x="57" y="317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81" y="319"/>
                    <a:pt x="81" y="319"/>
                    <a:pt x="81" y="319"/>
                  </a:cubicBezTo>
                  <a:cubicBezTo>
                    <a:pt x="84" y="321"/>
                    <a:pt x="84" y="321"/>
                    <a:pt x="84" y="321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92" y="324"/>
                    <a:pt x="192" y="324"/>
                    <a:pt x="192" y="324"/>
                  </a:cubicBezTo>
                  <a:cubicBezTo>
                    <a:pt x="220" y="325"/>
                    <a:pt x="220" y="325"/>
                    <a:pt x="220" y="325"/>
                  </a:cubicBezTo>
                  <a:cubicBezTo>
                    <a:pt x="229" y="326"/>
                    <a:pt x="229" y="326"/>
                    <a:pt x="229" y="326"/>
                  </a:cubicBezTo>
                  <a:cubicBezTo>
                    <a:pt x="232" y="318"/>
                    <a:pt x="232" y="318"/>
                    <a:pt x="232" y="318"/>
                  </a:cubicBezTo>
                  <a:cubicBezTo>
                    <a:pt x="239" y="306"/>
                    <a:pt x="239" y="306"/>
                    <a:pt x="239" y="306"/>
                  </a:cubicBezTo>
                  <a:cubicBezTo>
                    <a:pt x="239" y="306"/>
                    <a:pt x="245" y="301"/>
                    <a:pt x="245" y="300"/>
                  </a:cubicBezTo>
                  <a:cubicBezTo>
                    <a:pt x="246" y="300"/>
                    <a:pt x="250" y="296"/>
                    <a:pt x="250" y="296"/>
                  </a:cubicBezTo>
                  <a:cubicBezTo>
                    <a:pt x="252" y="288"/>
                    <a:pt x="252" y="288"/>
                    <a:pt x="252" y="288"/>
                  </a:cubicBezTo>
                  <a:cubicBezTo>
                    <a:pt x="253" y="281"/>
                    <a:pt x="253" y="281"/>
                    <a:pt x="253" y="281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49" y="273"/>
                    <a:pt x="249" y="273"/>
                    <a:pt x="249" y="273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5" y="251"/>
                    <a:pt x="255" y="251"/>
                    <a:pt x="255" y="251"/>
                  </a:cubicBezTo>
                  <a:cubicBezTo>
                    <a:pt x="255" y="251"/>
                    <a:pt x="257" y="250"/>
                    <a:pt x="259" y="249"/>
                  </a:cubicBezTo>
                  <a:cubicBezTo>
                    <a:pt x="260" y="248"/>
                    <a:pt x="266" y="243"/>
                    <a:pt x="266" y="243"/>
                  </a:cubicBezTo>
                  <a:cubicBezTo>
                    <a:pt x="271" y="240"/>
                    <a:pt x="271" y="240"/>
                    <a:pt x="271" y="240"/>
                  </a:cubicBezTo>
                  <a:cubicBezTo>
                    <a:pt x="273" y="237"/>
                    <a:pt x="273" y="237"/>
                    <a:pt x="273" y="237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23"/>
                    <a:pt x="277" y="223"/>
                    <a:pt x="277" y="223"/>
                  </a:cubicBezTo>
                  <a:cubicBezTo>
                    <a:pt x="277" y="217"/>
                    <a:pt x="277" y="217"/>
                    <a:pt x="277" y="217"/>
                  </a:cubicBezTo>
                  <a:cubicBezTo>
                    <a:pt x="274" y="217"/>
                    <a:pt x="274" y="217"/>
                    <a:pt x="274" y="217"/>
                  </a:cubicBezTo>
                  <a:cubicBezTo>
                    <a:pt x="269" y="215"/>
                    <a:pt x="269" y="215"/>
                    <a:pt x="269" y="215"/>
                  </a:cubicBezTo>
                  <a:cubicBezTo>
                    <a:pt x="268" y="210"/>
                    <a:pt x="268" y="210"/>
                    <a:pt x="268" y="210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15" y="159"/>
                    <a:pt x="315" y="159"/>
                    <a:pt x="315" y="159"/>
                  </a:cubicBezTo>
                  <a:cubicBezTo>
                    <a:pt x="323" y="148"/>
                    <a:pt x="323" y="148"/>
                    <a:pt x="323" y="148"/>
                  </a:cubicBezTo>
                  <a:cubicBezTo>
                    <a:pt x="323" y="140"/>
                    <a:pt x="323" y="140"/>
                    <a:pt x="323" y="140"/>
                  </a:cubicBezTo>
                  <a:cubicBezTo>
                    <a:pt x="325" y="136"/>
                    <a:pt x="325" y="136"/>
                    <a:pt x="325" y="136"/>
                  </a:cubicBezTo>
                  <a:cubicBezTo>
                    <a:pt x="328" y="130"/>
                    <a:pt x="328" y="130"/>
                    <a:pt x="328" y="130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33" y="110"/>
                    <a:pt x="333" y="110"/>
                    <a:pt x="333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31" y="97"/>
                    <a:pt x="331" y="97"/>
                    <a:pt x="331" y="97"/>
                  </a:cubicBezTo>
                  <a:cubicBezTo>
                    <a:pt x="324" y="97"/>
                    <a:pt x="324" y="97"/>
                    <a:pt x="324" y="97"/>
                  </a:cubicBezTo>
                  <a:cubicBezTo>
                    <a:pt x="322" y="93"/>
                    <a:pt x="322" y="93"/>
                    <a:pt x="322" y="93"/>
                  </a:cubicBezTo>
                  <a:cubicBezTo>
                    <a:pt x="322" y="93"/>
                    <a:pt x="314" y="92"/>
                    <a:pt x="313" y="92"/>
                  </a:cubicBezTo>
                  <a:cubicBezTo>
                    <a:pt x="312" y="91"/>
                    <a:pt x="307" y="91"/>
                    <a:pt x="307" y="91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58" y="122"/>
                    <a:pt x="258" y="122"/>
                    <a:pt x="258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47" y="120"/>
                    <a:pt x="247" y="120"/>
                    <a:pt x="247" y="120"/>
                  </a:cubicBezTo>
                  <a:cubicBezTo>
                    <a:pt x="244" y="120"/>
                    <a:pt x="244" y="120"/>
                    <a:pt x="244" y="120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9"/>
                    <a:pt x="217" y="117"/>
                    <a:pt x="216" y="117"/>
                  </a:cubicBezTo>
                  <a:cubicBezTo>
                    <a:pt x="215" y="116"/>
                    <a:pt x="212" y="112"/>
                    <a:pt x="212" y="112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9"/>
                    <a:pt x="170" y="95"/>
                    <a:pt x="169" y="95"/>
                  </a:cubicBezTo>
                  <a:cubicBezTo>
                    <a:pt x="168" y="94"/>
                    <a:pt x="164" y="89"/>
                    <a:pt x="164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1" y="62"/>
                    <a:pt x="150" y="60"/>
                  </a:cubicBezTo>
                  <a:cubicBezTo>
                    <a:pt x="149" y="58"/>
                    <a:pt x="148" y="54"/>
                    <a:pt x="148" y="53"/>
                  </a:cubicBezTo>
                  <a:cubicBezTo>
                    <a:pt x="148" y="51"/>
                    <a:pt x="145" y="47"/>
                    <a:pt x="143" y="46"/>
                  </a:cubicBezTo>
                  <a:cubicBezTo>
                    <a:pt x="142" y="45"/>
                    <a:pt x="141" y="39"/>
                    <a:pt x="140" y="37"/>
                  </a:cubicBezTo>
                  <a:cubicBezTo>
                    <a:pt x="139" y="36"/>
                    <a:pt x="135" y="33"/>
                    <a:pt x="135" y="33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14" y="22"/>
                    <a:pt x="113" y="21"/>
                  </a:cubicBezTo>
                  <a:cubicBezTo>
                    <a:pt x="112" y="20"/>
                    <a:pt x="107" y="18"/>
                    <a:pt x="106" y="17"/>
                  </a:cubicBezTo>
                  <a:cubicBezTo>
                    <a:pt x="106" y="16"/>
                    <a:pt x="105" y="10"/>
                    <a:pt x="105" y="10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96" y="0"/>
                    <a:pt x="95" y="0"/>
                  </a:cubicBezTo>
                  <a:cubicBezTo>
                    <a:pt x="95" y="0"/>
                    <a:pt x="89" y="1"/>
                    <a:pt x="89" y="1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2" y="17"/>
                    <a:pt x="41" y="17"/>
                  </a:cubicBezTo>
                  <a:cubicBezTo>
                    <a:pt x="39" y="18"/>
                    <a:pt x="33" y="22"/>
                    <a:pt x="33" y="2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5"/>
                    <a:pt x="4" y="35"/>
                    <a:pt x="4" y="35"/>
                  </a:cubicBezTo>
                  <a:lnTo>
                    <a:pt x="1" y="36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8" name="Freeform 13"/>
            <p:cNvSpPr>
              <a:spLocks/>
            </p:cNvSpPr>
            <p:nvPr/>
          </p:nvSpPr>
          <p:spPr bwMode="auto">
            <a:xfrm>
              <a:off x="9023350" y="1163638"/>
              <a:ext cx="469900" cy="525463"/>
            </a:xfrm>
            <a:custGeom>
              <a:avLst/>
              <a:gdLst>
                <a:gd name="T0" fmla="*/ 2 w 125"/>
                <a:gd name="T1" fmla="*/ 52 h 140"/>
                <a:gd name="T2" fmla="*/ 10 w 125"/>
                <a:gd name="T3" fmla="*/ 54 h 140"/>
                <a:gd name="T4" fmla="*/ 14 w 125"/>
                <a:gd name="T5" fmla="*/ 55 h 140"/>
                <a:gd name="T6" fmla="*/ 19 w 125"/>
                <a:gd name="T7" fmla="*/ 55 h 140"/>
                <a:gd name="T8" fmla="*/ 21 w 125"/>
                <a:gd name="T9" fmla="*/ 52 h 140"/>
                <a:gd name="T10" fmla="*/ 26 w 125"/>
                <a:gd name="T11" fmla="*/ 52 h 140"/>
                <a:gd name="T12" fmla="*/ 31 w 125"/>
                <a:gd name="T13" fmla="*/ 52 h 140"/>
                <a:gd name="T14" fmla="*/ 36 w 125"/>
                <a:gd name="T15" fmla="*/ 54 h 140"/>
                <a:gd name="T16" fmla="*/ 40 w 125"/>
                <a:gd name="T17" fmla="*/ 55 h 140"/>
                <a:gd name="T18" fmla="*/ 46 w 125"/>
                <a:gd name="T19" fmla="*/ 55 h 140"/>
                <a:gd name="T20" fmla="*/ 53 w 125"/>
                <a:gd name="T21" fmla="*/ 51 h 140"/>
                <a:gd name="T22" fmla="*/ 56 w 125"/>
                <a:gd name="T23" fmla="*/ 45 h 140"/>
                <a:gd name="T24" fmla="*/ 61 w 125"/>
                <a:gd name="T25" fmla="*/ 33 h 140"/>
                <a:gd name="T26" fmla="*/ 68 w 125"/>
                <a:gd name="T27" fmla="*/ 22 h 140"/>
                <a:gd name="T28" fmla="*/ 74 w 125"/>
                <a:gd name="T29" fmla="*/ 12 h 140"/>
                <a:gd name="T30" fmla="*/ 80 w 125"/>
                <a:gd name="T31" fmla="*/ 5 h 140"/>
                <a:gd name="T32" fmla="*/ 85 w 125"/>
                <a:gd name="T33" fmla="*/ 0 h 140"/>
                <a:gd name="T34" fmla="*/ 90 w 125"/>
                <a:gd name="T35" fmla="*/ 4 h 140"/>
                <a:gd name="T36" fmla="*/ 93 w 125"/>
                <a:gd name="T37" fmla="*/ 7 h 140"/>
                <a:gd name="T38" fmla="*/ 93 w 125"/>
                <a:gd name="T39" fmla="*/ 13 h 140"/>
                <a:gd name="T40" fmla="*/ 94 w 125"/>
                <a:gd name="T41" fmla="*/ 26 h 140"/>
                <a:gd name="T42" fmla="*/ 95 w 125"/>
                <a:gd name="T43" fmla="*/ 29 h 140"/>
                <a:gd name="T44" fmla="*/ 97 w 125"/>
                <a:gd name="T45" fmla="*/ 33 h 140"/>
                <a:gd name="T46" fmla="*/ 99 w 125"/>
                <a:gd name="T47" fmla="*/ 36 h 140"/>
                <a:gd name="T48" fmla="*/ 100 w 125"/>
                <a:gd name="T49" fmla="*/ 44 h 140"/>
                <a:gd name="T50" fmla="*/ 102 w 125"/>
                <a:gd name="T51" fmla="*/ 53 h 140"/>
                <a:gd name="T52" fmla="*/ 104 w 125"/>
                <a:gd name="T53" fmla="*/ 57 h 140"/>
                <a:gd name="T54" fmla="*/ 108 w 125"/>
                <a:gd name="T55" fmla="*/ 62 h 140"/>
                <a:gd name="T56" fmla="*/ 113 w 125"/>
                <a:gd name="T57" fmla="*/ 66 h 140"/>
                <a:gd name="T58" fmla="*/ 119 w 125"/>
                <a:gd name="T59" fmla="*/ 66 h 140"/>
                <a:gd name="T60" fmla="*/ 122 w 125"/>
                <a:gd name="T61" fmla="*/ 69 h 140"/>
                <a:gd name="T62" fmla="*/ 125 w 125"/>
                <a:gd name="T63" fmla="*/ 74 h 140"/>
                <a:gd name="T64" fmla="*/ 124 w 125"/>
                <a:gd name="T65" fmla="*/ 80 h 140"/>
                <a:gd name="T66" fmla="*/ 121 w 125"/>
                <a:gd name="T67" fmla="*/ 82 h 140"/>
                <a:gd name="T68" fmla="*/ 112 w 125"/>
                <a:gd name="T69" fmla="*/ 90 h 140"/>
                <a:gd name="T70" fmla="*/ 105 w 125"/>
                <a:gd name="T71" fmla="*/ 100 h 140"/>
                <a:gd name="T72" fmla="*/ 98 w 125"/>
                <a:gd name="T73" fmla="*/ 105 h 140"/>
                <a:gd name="T74" fmla="*/ 92 w 125"/>
                <a:gd name="T75" fmla="*/ 109 h 140"/>
                <a:gd name="T76" fmla="*/ 87 w 125"/>
                <a:gd name="T77" fmla="*/ 113 h 140"/>
                <a:gd name="T78" fmla="*/ 84 w 125"/>
                <a:gd name="T79" fmla="*/ 121 h 140"/>
                <a:gd name="T80" fmla="*/ 80 w 125"/>
                <a:gd name="T81" fmla="*/ 126 h 140"/>
                <a:gd name="T82" fmla="*/ 76 w 125"/>
                <a:gd name="T83" fmla="*/ 132 h 140"/>
                <a:gd name="T84" fmla="*/ 74 w 125"/>
                <a:gd name="T85" fmla="*/ 138 h 140"/>
                <a:gd name="T86" fmla="*/ 72 w 125"/>
                <a:gd name="T87" fmla="*/ 140 h 140"/>
                <a:gd name="T88" fmla="*/ 66 w 125"/>
                <a:gd name="T89" fmla="*/ 140 h 140"/>
                <a:gd name="T90" fmla="*/ 64 w 125"/>
                <a:gd name="T91" fmla="*/ 136 h 140"/>
                <a:gd name="T92" fmla="*/ 60 w 125"/>
                <a:gd name="T93" fmla="*/ 129 h 140"/>
                <a:gd name="T94" fmla="*/ 56 w 125"/>
                <a:gd name="T95" fmla="*/ 121 h 140"/>
                <a:gd name="T96" fmla="*/ 52 w 125"/>
                <a:gd name="T97" fmla="*/ 115 h 140"/>
                <a:gd name="T98" fmla="*/ 47 w 125"/>
                <a:gd name="T99" fmla="*/ 108 h 140"/>
                <a:gd name="T100" fmla="*/ 44 w 125"/>
                <a:gd name="T101" fmla="*/ 104 h 140"/>
                <a:gd name="T102" fmla="*/ 43 w 125"/>
                <a:gd name="T103" fmla="*/ 97 h 140"/>
                <a:gd name="T104" fmla="*/ 39 w 125"/>
                <a:gd name="T105" fmla="*/ 88 h 140"/>
                <a:gd name="T106" fmla="*/ 34 w 125"/>
                <a:gd name="T107" fmla="*/ 78 h 140"/>
                <a:gd name="T108" fmla="*/ 30 w 125"/>
                <a:gd name="T109" fmla="*/ 72 h 140"/>
                <a:gd name="T110" fmla="*/ 23 w 125"/>
                <a:gd name="T111" fmla="*/ 69 h 140"/>
                <a:gd name="T112" fmla="*/ 16 w 125"/>
                <a:gd name="T113" fmla="*/ 66 h 140"/>
                <a:gd name="T114" fmla="*/ 9 w 125"/>
                <a:gd name="T115" fmla="*/ 63 h 140"/>
                <a:gd name="T116" fmla="*/ 4 w 125"/>
                <a:gd name="T117" fmla="*/ 60 h 140"/>
                <a:gd name="T118" fmla="*/ 0 w 125"/>
                <a:gd name="T119" fmla="*/ 54 h 140"/>
                <a:gd name="T120" fmla="*/ 2 w 125"/>
                <a:gd name="T121" fmla="*/ 5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40">
                  <a:moveTo>
                    <a:pt x="2" y="52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5" y="46"/>
                    <a:pt x="56" y="45"/>
                  </a:cubicBezTo>
                  <a:cubicBezTo>
                    <a:pt x="57" y="44"/>
                    <a:pt x="61" y="33"/>
                    <a:pt x="61" y="3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12"/>
                    <a:pt x="93" y="13"/>
                  </a:cubicBezTo>
                  <a:cubicBezTo>
                    <a:pt x="93" y="14"/>
                    <a:pt x="94" y="26"/>
                    <a:pt x="94" y="26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9" y="35"/>
                    <a:pt x="99" y="36"/>
                  </a:cubicBezTo>
                  <a:cubicBezTo>
                    <a:pt x="99" y="38"/>
                    <a:pt x="100" y="43"/>
                    <a:pt x="100" y="44"/>
                  </a:cubicBezTo>
                  <a:cubicBezTo>
                    <a:pt x="100" y="45"/>
                    <a:pt x="102" y="53"/>
                    <a:pt x="102" y="53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2" y="81"/>
                    <a:pt x="121" y="82"/>
                  </a:cubicBezTo>
                  <a:cubicBezTo>
                    <a:pt x="120" y="83"/>
                    <a:pt x="115" y="88"/>
                    <a:pt x="112" y="90"/>
                  </a:cubicBezTo>
                  <a:cubicBezTo>
                    <a:pt x="110" y="93"/>
                    <a:pt x="105" y="100"/>
                    <a:pt x="105" y="100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4" y="108"/>
                    <a:pt x="92" y="109"/>
                  </a:cubicBezTo>
                  <a:cubicBezTo>
                    <a:pt x="90" y="110"/>
                    <a:pt x="87" y="113"/>
                    <a:pt x="87" y="113"/>
                  </a:cubicBezTo>
                  <a:cubicBezTo>
                    <a:pt x="87" y="114"/>
                    <a:pt x="84" y="121"/>
                    <a:pt x="84" y="121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4" y="138"/>
                    <a:pt x="73" y="140"/>
                    <a:pt x="72" y="140"/>
                  </a:cubicBezTo>
                  <a:cubicBezTo>
                    <a:pt x="70" y="140"/>
                    <a:pt x="66" y="140"/>
                    <a:pt x="66" y="140"/>
                  </a:cubicBezTo>
                  <a:cubicBezTo>
                    <a:pt x="66" y="140"/>
                    <a:pt x="65" y="137"/>
                    <a:pt x="64" y="136"/>
                  </a:cubicBezTo>
                  <a:cubicBezTo>
                    <a:pt x="63" y="135"/>
                    <a:pt x="61" y="131"/>
                    <a:pt x="60" y="129"/>
                  </a:cubicBezTo>
                  <a:cubicBezTo>
                    <a:pt x="59" y="127"/>
                    <a:pt x="56" y="121"/>
                    <a:pt x="56" y="121"/>
                  </a:cubicBezTo>
                  <a:cubicBezTo>
                    <a:pt x="56" y="121"/>
                    <a:pt x="53" y="117"/>
                    <a:pt x="52" y="115"/>
                  </a:cubicBezTo>
                  <a:cubicBezTo>
                    <a:pt x="51" y="114"/>
                    <a:pt x="49" y="109"/>
                    <a:pt x="47" y="108"/>
                  </a:cubicBezTo>
                  <a:cubicBezTo>
                    <a:pt x="46" y="107"/>
                    <a:pt x="44" y="104"/>
                    <a:pt x="44" y="104"/>
                  </a:cubicBezTo>
                  <a:cubicBezTo>
                    <a:pt x="44" y="104"/>
                    <a:pt x="44" y="99"/>
                    <a:pt x="43" y="97"/>
                  </a:cubicBezTo>
                  <a:cubicBezTo>
                    <a:pt x="43" y="96"/>
                    <a:pt x="41" y="89"/>
                    <a:pt x="39" y="88"/>
                  </a:cubicBezTo>
                  <a:cubicBezTo>
                    <a:pt x="38" y="86"/>
                    <a:pt x="35" y="78"/>
                    <a:pt x="34" y="78"/>
                  </a:cubicBezTo>
                  <a:cubicBezTo>
                    <a:pt x="33" y="77"/>
                    <a:pt x="32" y="73"/>
                    <a:pt x="30" y="72"/>
                  </a:cubicBezTo>
                  <a:cubicBezTo>
                    <a:pt x="28" y="72"/>
                    <a:pt x="25" y="71"/>
                    <a:pt x="23" y="69"/>
                  </a:cubicBezTo>
                  <a:cubicBezTo>
                    <a:pt x="21" y="68"/>
                    <a:pt x="17" y="67"/>
                    <a:pt x="16" y="66"/>
                  </a:cubicBezTo>
                  <a:cubicBezTo>
                    <a:pt x="14" y="66"/>
                    <a:pt x="12" y="63"/>
                    <a:pt x="9" y="63"/>
                  </a:cubicBezTo>
                  <a:cubicBezTo>
                    <a:pt x="7" y="62"/>
                    <a:pt x="5" y="61"/>
                    <a:pt x="4" y="60"/>
                  </a:cubicBezTo>
                  <a:cubicBezTo>
                    <a:pt x="3" y="59"/>
                    <a:pt x="0" y="56"/>
                    <a:pt x="0" y="54"/>
                  </a:cubicBezTo>
                  <a:cubicBezTo>
                    <a:pt x="0" y="53"/>
                    <a:pt x="2" y="52"/>
                    <a:pt x="2" y="52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7815263" y="2403475"/>
              <a:ext cx="666750" cy="542925"/>
            </a:xfrm>
            <a:custGeom>
              <a:avLst/>
              <a:gdLst>
                <a:gd name="T0" fmla="*/ 145 w 177"/>
                <a:gd name="T1" fmla="*/ 142 h 144"/>
                <a:gd name="T2" fmla="*/ 126 w 177"/>
                <a:gd name="T3" fmla="*/ 141 h 144"/>
                <a:gd name="T4" fmla="*/ 117 w 177"/>
                <a:gd name="T5" fmla="*/ 133 h 144"/>
                <a:gd name="T6" fmla="*/ 105 w 177"/>
                <a:gd name="T7" fmla="*/ 130 h 144"/>
                <a:gd name="T8" fmla="*/ 96 w 177"/>
                <a:gd name="T9" fmla="*/ 125 h 144"/>
                <a:gd name="T10" fmla="*/ 91 w 177"/>
                <a:gd name="T11" fmla="*/ 118 h 144"/>
                <a:gd name="T12" fmla="*/ 84 w 177"/>
                <a:gd name="T13" fmla="*/ 118 h 144"/>
                <a:gd name="T14" fmla="*/ 77 w 177"/>
                <a:gd name="T15" fmla="*/ 116 h 144"/>
                <a:gd name="T16" fmla="*/ 70 w 177"/>
                <a:gd name="T17" fmla="*/ 113 h 144"/>
                <a:gd name="T18" fmla="*/ 56 w 177"/>
                <a:gd name="T19" fmla="*/ 112 h 144"/>
                <a:gd name="T20" fmla="*/ 44 w 177"/>
                <a:gd name="T21" fmla="*/ 100 h 144"/>
                <a:gd name="T22" fmla="*/ 37 w 177"/>
                <a:gd name="T23" fmla="*/ 91 h 144"/>
                <a:gd name="T24" fmla="*/ 35 w 177"/>
                <a:gd name="T25" fmla="*/ 73 h 144"/>
                <a:gd name="T26" fmla="*/ 32 w 177"/>
                <a:gd name="T27" fmla="*/ 62 h 144"/>
                <a:gd name="T28" fmla="*/ 35 w 177"/>
                <a:gd name="T29" fmla="*/ 46 h 144"/>
                <a:gd name="T30" fmla="*/ 28 w 177"/>
                <a:gd name="T31" fmla="*/ 42 h 144"/>
                <a:gd name="T32" fmla="*/ 7 w 177"/>
                <a:gd name="T33" fmla="*/ 44 h 144"/>
                <a:gd name="T34" fmla="*/ 0 w 177"/>
                <a:gd name="T35" fmla="*/ 44 h 144"/>
                <a:gd name="T36" fmla="*/ 5 w 177"/>
                <a:gd name="T37" fmla="*/ 39 h 144"/>
                <a:gd name="T38" fmla="*/ 15 w 177"/>
                <a:gd name="T39" fmla="*/ 38 h 144"/>
                <a:gd name="T40" fmla="*/ 30 w 177"/>
                <a:gd name="T41" fmla="*/ 36 h 144"/>
                <a:gd name="T42" fmla="*/ 43 w 177"/>
                <a:gd name="T43" fmla="*/ 34 h 144"/>
                <a:gd name="T44" fmla="*/ 49 w 177"/>
                <a:gd name="T45" fmla="*/ 26 h 144"/>
                <a:gd name="T46" fmla="*/ 65 w 177"/>
                <a:gd name="T47" fmla="*/ 25 h 144"/>
                <a:gd name="T48" fmla="*/ 71 w 177"/>
                <a:gd name="T49" fmla="*/ 17 h 144"/>
                <a:gd name="T50" fmla="*/ 74 w 177"/>
                <a:gd name="T51" fmla="*/ 8 h 144"/>
                <a:gd name="T52" fmla="*/ 81 w 177"/>
                <a:gd name="T53" fmla="*/ 2 h 144"/>
                <a:gd name="T54" fmla="*/ 88 w 177"/>
                <a:gd name="T55" fmla="*/ 0 h 144"/>
                <a:gd name="T56" fmla="*/ 100 w 177"/>
                <a:gd name="T57" fmla="*/ 4 h 144"/>
                <a:gd name="T58" fmla="*/ 112 w 177"/>
                <a:gd name="T59" fmla="*/ 13 h 144"/>
                <a:gd name="T60" fmla="*/ 120 w 177"/>
                <a:gd name="T61" fmla="*/ 20 h 144"/>
                <a:gd name="T62" fmla="*/ 126 w 177"/>
                <a:gd name="T63" fmla="*/ 20 h 144"/>
                <a:gd name="T64" fmla="*/ 132 w 177"/>
                <a:gd name="T65" fmla="*/ 26 h 144"/>
                <a:gd name="T66" fmla="*/ 132 w 177"/>
                <a:gd name="T67" fmla="*/ 35 h 144"/>
                <a:gd name="T68" fmla="*/ 132 w 177"/>
                <a:gd name="T69" fmla="*/ 47 h 144"/>
                <a:gd name="T70" fmla="*/ 132 w 177"/>
                <a:gd name="T71" fmla="*/ 61 h 144"/>
                <a:gd name="T72" fmla="*/ 132 w 177"/>
                <a:gd name="T73" fmla="*/ 69 h 144"/>
                <a:gd name="T74" fmla="*/ 133 w 177"/>
                <a:gd name="T75" fmla="*/ 76 h 144"/>
                <a:gd name="T76" fmla="*/ 143 w 177"/>
                <a:gd name="T77" fmla="*/ 79 h 144"/>
                <a:gd name="T78" fmla="*/ 165 w 177"/>
                <a:gd name="T79" fmla="*/ 79 h 144"/>
                <a:gd name="T80" fmla="*/ 172 w 177"/>
                <a:gd name="T81" fmla="*/ 84 h 144"/>
                <a:gd name="T82" fmla="*/ 175 w 177"/>
                <a:gd name="T83" fmla="*/ 89 h 144"/>
                <a:gd name="T84" fmla="*/ 171 w 177"/>
                <a:gd name="T85" fmla="*/ 97 h 144"/>
                <a:gd name="T86" fmla="*/ 177 w 177"/>
                <a:gd name="T87" fmla="*/ 109 h 144"/>
                <a:gd name="T88" fmla="*/ 175 w 177"/>
                <a:gd name="T89" fmla="*/ 124 h 144"/>
                <a:gd name="T90" fmla="*/ 156 w 177"/>
                <a:gd name="T9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144">
                  <a:moveTo>
                    <a:pt x="156" y="144"/>
                  </a:moveTo>
                  <a:cubicBezTo>
                    <a:pt x="156" y="144"/>
                    <a:pt x="147" y="142"/>
                    <a:pt x="145" y="142"/>
                  </a:cubicBezTo>
                  <a:cubicBezTo>
                    <a:pt x="144" y="142"/>
                    <a:pt x="135" y="142"/>
                    <a:pt x="134" y="142"/>
                  </a:cubicBezTo>
                  <a:cubicBezTo>
                    <a:pt x="132" y="142"/>
                    <a:pt x="126" y="141"/>
                    <a:pt x="126" y="141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18" y="42"/>
                    <a:pt x="17" y="42"/>
                  </a:cubicBezTo>
                  <a:cubicBezTo>
                    <a:pt x="15" y="42"/>
                    <a:pt x="7" y="44"/>
                    <a:pt x="7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9" y="38"/>
                    <a:pt x="9" y="38"/>
                  </a:cubicBezTo>
                  <a:cubicBezTo>
                    <a:pt x="10" y="38"/>
                    <a:pt x="15" y="38"/>
                    <a:pt x="15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5" y="26"/>
                    <a:pt x="65" y="25"/>
                  </a:cubicBezTo>
                  <a:cubicBezTo>
                    <a:pt x="66" y="24"/>
                    <a:pt x="66" y="19"/>
                    <a:pt x="66" y="19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69" y="132"/>
                    <a:pt x="169" y="132"/>
                    <a:pt x="169" y="132"/>
                  </a:cubicBezTo>
                  <a:lnTo>
                    <a:pt x="156" y="144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0" name="Freeform 26"/>
            <p:cNvSpPr>
              <a:spLocks/>
            </p:cNvSpPr>
            <p:nvPr/>
          </p:nvSpPr>
          <p:spPr bwMode="auto">
            <a:xfrm>
              <a:off x="9444038" y="2122488"/>
              <a:ext cx="455612" cy="796925"/>
            </a:xfrm>
            <a:custGeom>
              <a:avLst/>
              <a:gdLst>
                <a:gd name="T0" fmla="*/ 61 w 121"/>
                <a:gd name="T1" fmla="*/ 1 h 212"/>
                <a:gd name="T2" fmla="*/ 74 w 121"/>
                <a:gd name="T3" fmla="*/ 6 h 212"/>
                <a:gd name="T4" fmla="*/ 79 w 121"/>
                <a:gd name="T5" fmla="*/ 21 h 212"/>
                <a:gd name="T6" fmla="*/ 77 w 121"/>
                <a:gd name="T7" fmla="*/ 41 h 212"/>
                <a:gd name="T8" fmla="*/ 73 w 121"/>
                <a:gd name="T9" fmla="*/ 50 h 212"/>
                <a:gd name="T10" fmla="*/ 80 w 121"/>
                <a:gd name="T11" fmla="*/ 59 h 212"/>
                <a:gd name="T12" fmla="*/ 87 w 121"/>
                <a:gd name="T13" fmla="*/ 69 h 212"/>
                <a:gd name="T14" fmla="*/ 101 w 121"/>
                <a:gd name="T15" fmla="*/ 72 h 212"/>
                <a:gd name="T16" fmla="*/ 101 w 121"/>
                <a:gd name="T17" fmla="*/ 82 h 212"/>
                <a:gd name="T18" fmla="*/ 93 w 121"/>
                <a:gd name="T19" fmla="*/ 89 h 212"/>
                <a:gd name="T20" fmla="*/ 91 w 121"/>
                <a:gd name="T21" fmla="*/ 99 h 212"/>
                <a:gd name="T22" fmla="*/ 98 w 121"/>
                <a:gd name="T23" fmla="*/ 109 h 212"/>
                <a:gd name="T24" fmla="*/ 101 w 121"/>
                <a:gd name="T25" fmla="*/ 118 h 212"/>
                <a:gd name="T26" fmla="*/ 106 w 121"/>
                <a:gd name="T27" fmla="*/ 128 h 212"/>
                <a:gd name="T28" fmla="*/ 113 w 121"/>
                <a:gd name="T29" fmla="*/ 133 h 212"/>
                <a:gd name="T30" fmla="*/ 121 w 121"/>
                <a:gd name="T31" fmla="*/ 137 h 212"/>
                <a:gd name="T32" fmla="*/ 113 w 121"/>
                <a:gd name="T33" fmla="*/ 144 h 212"/>
                <a:gd name="T34" fmla="*/ 107 w 121"/>
                <a:gd name="T35" fmla="*/ 154 h 212"/>
                <a:gd name="T36" fmla="*/ 106 w 121"/>
                <a:gd name="T37" fmla="*/ 165 h 212"/>
                <a:gd name="T38" fmla="*/ 112 w 121"/>
                <a:gd name="T39" fmla="*/ 172 h 212"/>
                <a:gd name="T40" fmla="*/ 110 w 121"/>
                <a:gd name="T41" fmla="*/ 185 h 212"/>
                <a:gd name="T42" fmla="*/ 111 w 121"/>
                <a:gd name="T43" fmla="*/ 194 h 212"/>
                <a:gd name="T44" fmla="*/ 107 w 121"/>
                <a:gd name="T45" fmla="*/ 200 h 212"/>
                <a:gd name="T46" fmla="*/ 88 w 121"/>
                <a:gd name="T47" fmla="*/ 207 h 212"/>
                <a:gd name="T48" fmla="*/ 73 w 121"/>
                <a:gd name="T49" fmla="*/ 210 h 212"/>
                <a:gd name="T50" fmla="*/ 65 w 121"/>
                <a:gd name="T51" fmla="*/ 209 h 212"/>
                <a:gd name="T52" fmla="*/ 56 w 121"/>
                <a:gd name="T53" fmla="*/ 205 h 212"/>
                <a:gd name="T54" fmla="*/ 47 w 121"/>
                <a:gd name="T55" fmla="*/ 198 h 212"/>
                <a:gd name="T56" fmla="*/ 36 w 121"/>
                <a:gd name="T57" fmla="*/ 199 h 212"/>
                <a:gd name="T58" fmla="*/ 28 w 121"/>
                <a:gd name="T59" fmla="*/ 207 h 212"/>
                <a:gd name="T60" fmla="*/ 18 w 121"/>
                <a:gd name="T61" fmla="*/ 203 h 212"/>
                <a:gd name="T62" fmla="*/ 10 w 121"/>
                <a:gd name="T63" fmla="*/ 192 h 212"/>
                <a:gd name="T64" fmla="*/ 2 w 121"/>
                <a:gd name="T65" fmla="*/ 192 h 212"/>
                <a:gd name="T66" fmla="*/ 0 w 121"/>
                <a:gd name="T67" fmla="*/ 168 h 212"/>
                <a:gd name="T68" fmla="*/ 6 w 121"/>
                <a:gd name="T69" fmla="*/ 137 h 212"/>
                <a:gd name="T70" fmla="*/ 13 w 121"/>
                <a:gd name="T71" fmla="*/ 120 h 212"/>
                <a:gd name="T72" fmla="*/ 16 w 121"/>
                <a:gd name="T73" fmla="*/ 104 h 212"/>
                <a:gd name="T74" fmla="*/ 28 w 121"/>
                <a:gd name="T75" fmla="*/ 92 h 212"/>
                <a:gd name="T76" fmla="*/ 34 w 121"/>
                <a:gd name="T77" fmla="*/ 81 h 212"/>
                <a:gd name="T78" fmla="*/ 36 w 121"/>
                <a:gd name="T79" fmla="*/ 67 h 212"/>
                <a:gd name="T80" fmla="*/ 35 w 121"/>
                <a:gd name="T81" fmla="*/ 53 h 212"/>
                <a:gd name="T82" fmla="*/ 44 w 121"/>
                <a:gd name="T83" fmla="*/ 41 h 212"/>
                <a:gd name="T84" fmla="*/ 55 w 121"/>
                <a:gd name="T85" fmla="*/ 30 h 212"/>
                <a:gd name="T86" fmla="*/ 60 w 121"/>
                <a:gd name="T87" fmla="*/ 15 h 212"/>
                <a:gd name="T88" fmla="*/ 56 w 121"/>
                <a:gd name="T89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212">
                  <a:moveTo>
                    <a:pt x="54" y="0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7" y="139"/>
                    <a:pt x="117" y="139"/>
                    <a:pt x="117" y="139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12" y="169"/>
                    <a:pt x="112" y="169"/>
                    <a:pt x="112" y="169"/>
                  </a:cubicBezTo>
                  <a:cubicBezTo>
                    <a:pt x="112" y="169"/>
                    <a:pt x="112" y="170"/>
                    <a:pt x="112" y="172"/>
                  </a:cubicBezTo>
                  <a:cubicBezTo>
                    <a:pt x="111" y="174"/>
                    <a:pt x="112" y="182"/>
                    <a:pt x="112" y="182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0" y="191"/>
                    <a:pt x="110" y="191"/>
                    <a:pt x="110" y="191"/>
                  </a:cubicBezTo>
                  <a:cubicBezTo>
                    <a:pt x="111" y="194"/>
                    <a:pt x="111" y="194"/>
                    <a:pt x="111" y="194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96" y="205"/>
                    <a:pt x="96" y="205"/>
                    <a:pt x="96" y="20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78" y="209"/>
                    <a:pt x="78" y="209"/>
                    <a:pt x="78" y="209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2" y="212"/>
                    <a:pt x="72" y="212"/>
                    <a:pt x="72" y="212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56" y="205"/>
                    <a:pt x="56" y="205"/>
                    <a:pt x="56" y="205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10" y="192"/>
                    <a:pt x="11" y="188"/>
                    <a:pt x="9" y="188"/>
                  </a:cubicBezTo>
                  <a:cubicBezTo>
                    <a:pt x="7" y="188"/>
                    <a:pt x="2" y="192"/>
                    <a:pt x="2" y="19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6" y="3"/>
                    <a:pt x="56" y="3"/>
                    <a:pt x="56" y="3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1" name="Freeform 35"/>
            <p:cNvSpPr>
              <a:spLocks/>
            </p:cNvSpPr>
            <p:nvPr/>
          </p:nvSpPr>
          <p:spPr bwMode="auto">
            <a:xfrm>
              <a:off x="9455150" y="1611313"/>
              <a:ext cx="184150" cy="138113"/>
            </a:xfrm>
            <a:custGeom>
              <a:avLst/>
              <a:gdLst>
                <a:gd name="T0" fmla="*/ 2 w 49"/>
                <a:gd name="T1" fmla="*/ 37 h 37"/>
                <a:gd name="T2" fmla="*/ 5 w 49"/>
                <a:gd name="T3" fmla="*/ 35 h 37"/>
                <a:gd name="T4" fmla="*/ 9 w 49"/>
                <a:gd name="T5" fmla="*/ 34 h 37"/>
                <a:gd name="T6" fmla="*/ 11 w 49"/>
                <a:gd name="T7" fmla="*/ 35 h 37"/>
                <a:gd name="T8" fmla="*/ 14 w 49"/>
                <a:gd name="T9" fmla="*/ 36 h 37"/>
                <a:gd name="T10" fmla="*/ 17 w 49"/>
                <a:gd name="T11" fmla="*/ 34 h 37"/>
                <a:gd name="T12" fmla="*/ 20 w 49"/>
                <a:gd name="T13" fmla="*/ 31 h 37"/>
                <a:gd name="T14" fmla="*/ 23 w 49"/>
                <a:gd name="T15" fmla="*/ 30 h 37"/>
                <a:gd name="T16" fmla="*/ 27 w 49"/>
                <a:gd name="T17" fmla="*/ 31 h 37"/>
                <a:gd name="T18" fmla="*/ 29 w 49"/>
                <a:gd name="T19" fmla="*/ 30 h 37"/>
                <a:gd name="T20" fmla="*/ 33 w 49"/>
                <a:gd name="T21" fmla="*/ 26 h 37"/>
                <a:gd name="T22" fmla="*/ 39 w 49"/>
                <a:gd name="T23" fmla="*/ 25 h 37"/>
                <a:gd name="T24" fmla="*/ 43 w 49"/>
                <a:gd name="T25" fmla="*/ 19 h 37"/>
                <a:gd name="T26" fmla="*/ 47 w 49"/>
                <a:gd name="T27" fmla="*/ 13 h 37"/>
                <a:gd name="T28" fmla="*/ 48 w 49"/>
                <a:gd name="T29" fmla="*/ 9 h 37"/>
                <a:gd name="T30" fmla="*/ 49 w 49"/>
                <a:gd name="T31" fmla="*/ 4 h 37"/>
                <a:gd name="T32" fmla="*/ 41 w 49"/>
                <a:gd name="T33" fmla="*/ 3 h 37"/>
                <a:gd name="T34" fmla="*/ 36 w 49"/>
                <a:gd name="T35" fmla="*/ 2 h 37"/>
                <a:gd name="T36" fmla="*/ 29 w 49"/>
                <a:gd name="T37" fmla="*/ 2 h 37"/>
                <a:gd name="T38" fmla="*/ 26 w 49"/>
                <a:gd name="T39" fmla="*/ 3 h 37"/>
                <a:gd name="T40" fmla="*/ 20 w 49"/>
                <a:gd name="T41" fmla="*/ 3 h 37"/>
                <a:gd name="T42" fmla="*/ 15 w 49"/>
                <a:gd name="T43" fmla="*/ 1 h 37"/>
                <a:gd name="T44" fmla="*/ 10 w 49"/>
                <a:gd name="T45" fmla="*/ 0 h 37"/>
                <a:gd name="T46" fmla="*/ 5 w 49"/>
                <a:gd name="T47" fmla="*/ 1 h 37"/>
                <a:gd name="T48" fmla="*/ 3 w 49"/>
                <a:gd name="T49" fmla="*/ 6 h 37"/>
                <a:gd name="T50" fmla="*/ 2 w 49"/>
                <a:gd name="T51" fmla="*/ 10 h 37"/>
                <a:gd name="T52" fmla="*/ 2 w 49"/>
                <a:gd name="T53" fmla="*/ 15 h 37"/>
                <a:gd name="T54" fmla="*/ 2 w 49"/>
                <a:gd name="T55" fmla="*/ 22 h 37"/>
                <a:gd name="T56" fmla="*/ 0 w 49"/>
                <a:gd name="T57" fmla="*/ 30 h 37"/>
                <a:gd name="T58" fmla="*/ 0 w 49"/>
                <a:gd name="T59" fmla="*/ 36 h 37"/>
                <a:gd name="T60" fmla="*/ 2 w 49"/>
                <a:gd name="T6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37">
                  <a:moveTo>
                    <a:pt x="2" y="37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21"/>
                    <a:pt x="2" y="22"/>
                  </a:cubicBezTo>
                  <a:cubicBezTo>
                    <a:pt x="1" y="23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" y="37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2" name="Freeform 36"/>
            <p:cNvSpPr>
              <a:spLocks/>
            </p:cNvSpPr>
            <p:nvPr/>
          </p:nvSpPr>
          <p:spPr bwMode="auto">
            <a:xfrm>
              <a:off x="9523413" y="1570038"/>
              <a:ext cx="30162" cy="30163"/>
            </a:xfrm>
            <a:custGeom>
              <a:avLst/>
              <a:gdLst>
                <a:gd name="T0" fmla="*/ 7 w 19"/>
                <a:gd name="T1" fmla="*/ 19 h 19"/>
                <a:gd name="T2" fmla="*/ 19 w 19"/>
                <a:gd name="T3" fmla="*/ 9 h 19"/>
                <a:gd name="T4" fmla="*/ 14 w 19"/>
                <a:gd name="T5" fmla="*/ 0 h 19"/>
                <a:gd name="T6" fmla="*/ 5 w 19"/>
                <a:gd name="T7" fmla="*/ 2 h 19"/>
                <a:gd name="T8" fmla="*/ 0 w 19"/>
                <a:gd name="T9" fmla="*/ 11 h 19"/>
                <a:gd name="T10" fmla="*/ 7 w 1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lnTo>
                    <a:pt x="19" y="9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11"/>
                  </a:lnTo>
                  <a:lnTo>
                    <a:pt x="7" y="1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3" name="Freeform 37"/>
            <p:cNvSpPr>
              <a:spLocks/>
            </p:cNvSpPr>
            <p:nvPr/>
          </p:nvSpPr>
          <p:spPr bwMode="auto">
            <a:xfrm>
              <a:off x="9466263" y="1539875"/>
              <a:ext cx="53975" cy="41275"/>
            </a:xfrm>
            <a:custGeom>
              <a:avLst/>
              <a:gdLst>
                <a:gd name="T0" fmla="*/ 14 w 14"/>
                <a:gd name="T1" fmla="*/ 2 h 11"/>
                <a:gd name="T2" fmla="*/ 12 w 14"/>
                <a:gd name="T3" fmla="*/ 8 h 11"/>
                <a:gd name="T4" fmla="*/ 11 w 14"/>
                <a:gd name="T5" fmla="*/ 11 h 11"/>
                <a:gd name="T6" fmla="*/ 7 w 14"/>
                <a:gd name="T7" fmla="*/ 10 h 11"/>
                <a:gd name="T8" fmla="*/ 0 w 14"/>
                <a:gd name="T9" fmla="*/ 10 h 11"/>
                <a:gd name="T10" fmla="*/ 2 w 14"/>
                <a:gd name="T11" fmla="*/ 5 h 11"/>
                <a:gd name="T12" fmla="*/ 7 w 14"/>
                <a:gd name="T13" fmla="*/ 0 h 11"/>
                <a:gd name="T14" fmla="*/ 14 w 14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8" y="10"/>
                    <a:pt x="7" y="10"/>
                  </a:cubicBezTo>
                  <a:cubicBezTo>
                    <a:pt x="6" y="10"/>
                    <a:pt x="0" y="10"/>
                    <a:pt x="0" y="1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4" name="Freeform 38"/>
            <p:cNvSpPr>
              <a:spLocks/>
            </p:cNvSpPr>
            <p:nvPr/>
          </p:nvSpPr>
          <p:spPr bwMode="auto">
            <a:xfrm>
              <a:off x="9388475" y="1576388"/>
              <a:ext cx="44450" cy="57150"/>
            </a:xfrm>
            <a:custGeom>
              <a:avLst/>
              <a:gdLst>
                <a:gd name="T0" fmla="*/ 16 w 28"/>
                <a:gd name="T1" fmla="*/ 22 h 36"/>
                <a:gd name="T2" fmla="*/ 2 w 28"/>
                <a:gd name="T3" fmla="*/ 36 h 36"/>
                <a:gd name="T4" fmla="*/ 0 w 28"/>
                <a:gd name="T5" fmla="*/ 22 h 36"/>
                <a:gd name="T6" fmla="*/ 4 w 28"/>
                <a:gd name="T7" fmla="*/ 7 h 36"/>
                <a:gd name="T8" fmla="*/ 16 w 28"/>
                <a:gd name="T9" fmla="*/ 0 h 36"/>
                <a:gd name="T10" fmla="*/ 28 w 28"/>
                <a:gd name="T11" fmla="*/ 0 h 36"/>
                <a:gd name="T12" fmla="*/ 28 w 28"/>
                <a:gd name="T13" fmla="*/ 7 h 36"/>
                <a:gd name="T14" fmla="*/ 23 w 28"/>
                <a:gd name="T15" fmla="*/ 17 h 36"/>
                <a:gd name="T16" fmla="*/ 16 w 28"/>
                <a:gd name="T1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16" y="22"/>
                  </a:moveTo>
                  <a:lnTo>
                    <a:pt x="2" y="36"/>
                  </a:lnTo>
                  <a:lnTo>
                    <a:pt x="0" y="22"/>
                  </a:lnTo>
                  <a:lnTo>
                    <a:pt x="4" y="7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3" y="17"/>
                  </a:lnTo>
                  <a:lnTo>
                    <a:pt x="16" y="2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5" name="Freeform 39"/>
            <p:cNvSpPr>
              <a:spLocks/>
            </p:cNvSpPr>
            <p:nvPr/>
          </p:nvSpPr>
          <p:spPr bwMode="auto">
            <a:xfrm>
              <a:off x="9312275" y="1652588"/>
              <a:ext cx="46037" cy="63500"/>
            </a:xfrm>
            <a:custGeom>
              <a:avLst/>
              <a:gdLst>
                <a:gd name="T0" fmla="*/ 29 w 29"/>
                <a:gd name="T1" fmla="*/ 9 h 40"/>
                <a:gd name="T2" fmla="*/ 19 w 29"/>
                <a:gd name="T3" fmla="*/ 21 h 40"/>
                <a:gd name="T4" fmla="*/ 10 w 29"/>
                <a:gd name="T5" fmla="*/ 35 h 40"/>
                <a:gd name="T6" fmla="*/ 0 w 29"/>
                <a:gd name="T7" fmla="*/ 40 h 40"/>
                <a:gd name="T8" fmla="*/ 7 w 29"/>
                <a:gd name="T9" fmla="*/ 23 h 40"/>
                <a:gd name="T10" fmla="*/ 17 w 29"/>
                <a:gd name="T11" fmla="*/ 4 h 40"/>
                <a:gd name="T12" fmla="*/ 24 w 29"/>
                <a:gd name="T13" fmla="*/ 0 h 40"/>
                <a:gd name="T14" fmla="*/ 29 w 29"/>
                <a:gd name="T1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lnTo>
                    <a:pt x="19" y="21"/>
                  </a:lnTo>
                  <a:lnTo>
                    <a:pt x="10" y="35"/>
                  </a:lnTo>
                  <a:lnTo>
                    <a:pt x="0" y="40"/>
                  </a:lnTo>
                  <a:lnTo>
                    <a:pt x="7" y="23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6" name="Freeform 40"/>
            <p:cNvSpPr>
              <a:spLocks/>
            </p:cNvSpPr>
            <p:nvPr/>
          </p:nvSpPr>
          <p:spPr bwMode="auto">
            <a:xfrm>
              <a:off x="9402763" y="1655763"/>
              <a:ext cx="41275" cy="26988"/>
            </a:xfrm>
            <a:custGeom>
              <a:avLst/>
              <a:gdLst>
                <a:gd name="T0" fmla="*/ 12 w 26"/>
                <a:gd name="T1" fmla="*/ 2 h 17"/>
                <a:gd name="T2" fmla="*/ 5 w 26"/>
                <a:gd name="T3" fmla="*/ 5 h 17"/>
                <a:gd name="T4" fmla="*/ 0 w 26"/>
                <a:gd name="T5" fmla="*/ 12 h 17"/>
                <a:gd name="T6" fmla="*/ 7 w 26"/>
                <a:gd name="T7" fmla="*/ 14 h 17"/>
                <a:gd name="T8" fmla="*/ 14 w 26"/>
                <a:gd name="T9" fmla="*/ 17 h 17"/>
                <a:gd name="T10" fmla="*/ 26 w 26"/>
                <a:gd name="T11" fmla="*/ 10 h 17"/>
                <a:gd name="T12" fmla="*/ 19 w 26"/>
                <a:gd name="T13" fmla="*/ 0 h 17"/>
                <a:gd name="T14" fmla="*/ 12 w 26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7">
                  <a:moveTo>
                    <a:pt x="12" y="2"/>
                  </a:moveTo>
                  <a:lnTo>
                    <a:pt x="5" y="5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14" y="17"/>
                  </a:lnTo>
                  <a:lnTo>
                    <a:pt x="26" y="10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7" name="Freeform 41"/>
            <p:cNvSpPr>
              <a:spLocks/>
            </p:cNvSpPr>
            <p:nvPr/>
          </p:nvSpPr>
          <p:spPr bwMode="auto">
            <a:xfrm>
              <a:off x="9429750" y="1603375"/>
              <a:ext cx="19050" cy="22225"/>
            </a:xfrm>
            <a:custGeom>
              <a:avLst/>
              <a:gdLst>
                <a:gd name="T0" fmla="*/ 0 w 12"/>
                <a:gd name="T1" fmla="*/ 14 h 14"/>
                <a:gd name="T2" fmla="*/ 9 w 12"/>
                <a:gd name="T3" fmla="*/ 14 h 14"/>
                <a:gd name="T4" fmla="*/ 12 w 12"/>
                <a:gd name="T5" fmla="*/ 0 h 14"/>
                <a:gd name="T6" fmla="*/ 2 w 12"/>
                <a:gd name="T7" fmla="*/ 5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lnTo>
                    <a:pt x="9" y="14"/>
                  </a:lnTo>
                  <a:lnTo>
                    <a:pt x="12" y="0"/>
                  </a:lnTo>
                  <a:lnTo>
                    <a:pt x="2" y="5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8" name="Freeform 42"/>
            <p:cNvSpPr>
              <a:spLocks/>
            </p:cNvSpPr>
            <p:nvPr/>
          </p:nvSpPr>
          <p:spPr bwMode="auto">
            <a:xfrm>
              <a:off x="9418638" y="1701800"/>
              <a:ext cx="22225" cy="25400"/>
            </a:xfrm>
            <a:custGeom>
              <a:avLst/>
              <a:gdLst>
                <a:gd name="T0" fmla="*/ 14 w 14"/>
                <a:gd name="T1" fmla="*/ 7 h 16"/>
                <a:gd name="T2" fmla="*/ 11 w 14"/>
                <a:gd name="T3" fmla="*/ 16 h 16"/>
                <a:gd name="T4" fmla="*/ 2 w 14"/>
                <a:gd name="T5" fmla="*/ 16 h 16"/>
                <a:gd name="T6" fmla="*/ 0 w 14"/>
                <a:gd name="T7" fmla="*/ 7 h 16"/>
                <a:gd name="T8" fmla="*/ 2 w 14"/>
                <a:gd name="T9" fmla="*/ 0 h 16"/>
                <a:gd name="T10" fmla="*/ 9 w 14"/>
                <a:gd name="T11" fmla="*/ 0 h 16"/>
                <a:gd name="T12" fmla="*/ 14 w 14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7"/>
                  </a:moveTo>
                  <a:lnTo>
                    <a:pt x="11" y="16"/>
                  </a:lnTo>
                  <a:lnTo>
                    <a:pt x="2" y="16"/>
                  </a:lnTo>
                  <a:lnTo>
                    <a:pt x="0" y="7"/>
                  </a:lnTo>
                  <a:lnTo>
                    <a:pt x="2" y="0"/>
                  </a:lnTo>
                  <a:lnTo>
                    <a:pt x="9" y="0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1061153"/>
              </p:ext>
            </p:extLst>
          </p:nvPr>
        </p:nvGraphicFramePr>
        <p:xfrm>
          <a:off x="1228822" y="2158425"/>
          <a:ext cx="1307815" cy="356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="" xmlns:a16="http://schemas.microsoft.com/office/drawing/2014/main" val="1842291246"/>
                    </a:ext>
                  </a:extLst>
                </a:gridCol>
                <a:gridCol w="731815">
                  <a:extLst>
                    <a:ext uri="{9D8B030D-6E8A-4147-A177-3AD203B41FA5}">
                      <a16:colId xmlns=""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SC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7832646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RS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6442360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PR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92077694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SP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357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61923838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RJ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20447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MG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89198762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ES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7668459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DF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70647341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GO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1441254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MS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7058966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MT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577220934"/>
                  </a:ext>
                </a:extLst>
              </a:tr>
            </a:tbl>
          </a:graphicData>
        </a:graphic>
      </p:graphicFrame>
      <p:graphicFrame>
        <p:nvGraphicFramePr>
          <p:cNvPr id="60" name="Tabela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3159395"/>
              </p:ext>
            </p:extLst>
          </p:nvPr>
        </p:nvGraphicFramePr>
        <p:xfrm>
          <a:off x="2772764" y="2158425"/>
          <a:ext cx="1307815" cy="2916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="" xmlns:a16="http://schemas.microsoft.com/office/drawing/2014/main" val="1842291246"/>
                    </a:ext>
                  </a:extLst>
                </a:gridCol>
                <a:gridCol w="731815">
                  <a:extLst>
                    <a:ext uri="{9D8B030D-6E8A-4147-A177-3AD203B41FA5}">
                      <a16:colId xmlns=""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SE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RN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PI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PE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58296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PB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69223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MA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9015862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CE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864321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BA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22318476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AL</a:t>
                      </a:r>
                      <a:endParaRPr lang="pt-BR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906855883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3683925"/>
              </p:ext>
            </p:extLst>
          </p:nvPr>
        </p:nvGraphicFramePr>
        <p:xfrm>
          <a:off x="4316705" y="2158425"/>
          <a:ext cx="1307815" cy="2268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="" xmlns:a16="http://schemas.microsoft.com/office/drawing/2014/main" val="1842291246"/>
                    </a:ext>
                  </a:extLst>
                </a:gridCol>
                <a:gridCol w="731815">
                  <a:extLst>
                    <a:ext uri="{9D8B030D-6E8A-4147-A177-3AD203B41FA5}">
                      <a16:colId xmlns=""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effectLst/>
                        </a:rPr>
                        <a:t>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7584362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effectLst/>
                        </a:rPr>
                        <a:t>AM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52150119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effectLst/>
                        </a:rPr>
                        <a:t>AC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86411858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effectLst/>
                        </a:rPr>
                        <a:t>PA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647353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effectLst/>
                        </a:rPr>
                        <a:t>AP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269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9493101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effectLst/>
                        </a:rPr>
                        <a:t>RR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279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1421022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fontAlgn="t"/>
                      <a:r>
                        <a:rPr lang="pt-BR" sz="1400" b="1" u="none" strike="noStrike" dirty="0">
                          <a:effectLst/>
                        </a:rPr>
                        <a:t>RO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058" marR="8058" marT="8058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14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243913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4427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8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8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6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8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8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8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3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8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motivos para empreender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P9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 que levou o(a) Sr.(a) a se tornar um(a) empresário(a).  (EST-RM)</a:t>
            </a:r>
          </a:p>
        </p:txBody>
      </p:sp>
      <p:grpSp>
        <p:nvGrpSpPr>
          <p:cNvPr id="23" name="+ informações"/>
          <p:cNvGrpSpPr/>
          <p:nvPr/>
        </p:nvGrpSpPr>
        <p:grpSpPr>
          <a:xfrm>
            <a:off x="10211744" y="5674629"/>
            <a:ext cx="1402473" cy="346249"/>
            <a:chOff x="7300120" y="5125288"/>
            <a:chExt cx="1748287" cy="431624"/>
          </a:xfrm>
        </p:grpSpPr>
        <p:sp>
          <p:nvSpPr>
            <p:cNvPr id="2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32" name="Tabe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2988853"/>
              </p:ext>
            </p:extLst>
          </p:nvPr>
        </p:nvGraphicFramePr>
        <p:xfrm>
          <a:off x="4605347" y="1710456"/>
          <a:ext cx="6205344" cy="27329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566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74791725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2214683912"/>
                    </a:ext>
                  </a:extLst>
                </a:gridCol>
                <a:gridCol w="775668">
                  <a:extLst>
                    <a:ext uri="{9D8B030D-6E8A-4147-A177-3AD203B41FA5}">
                      <a16:colId xmlns="" xmlns:a16="http://schemas.microsoft.com/office/drawing/2014/main" val="3132610418"/>
                    </a:ext>
                  </a:extLst>
                </a:gridCol>
              </a:tblGrid>
              <a:tr h="4554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554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554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554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554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5549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3" name="Tabela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382900"/>
              </p:ext>
            </p:extLst>
          </p:nvPr>
        </p:nvGraphicFramePr>
        <p:xfrm>
          <a:off x="4629411" y="4440501"/>
          <a:ext cx="61812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266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772660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34" name="Tabela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1636211"/>
              </p:ext>
            </p:extLst>
          </p:nvPr>
        </p:nvGraphicFramePr>
        <p:xfrm>
          <a:off x="4529220" y="1201441"/>
          <a:ext cx="6272016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400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784002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35" name="CaixaDeTexto 34"/>
          <p:cNvSpPr txBox="1"/>
          <p:nvPr/>
        </p:nvSpPr>
        <p:spPr>
          <a:xfrm>
            <a:off x="3516880" y="4502553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368422"/>
              </p:ext>
            </p:extLst>
          </p:nvPr>
        </p:nvGraphicFramePr>
        <p:xfrm>
          <a:off x="1021919" y="1785708"/>
          <a:ext cx="3370215" cy="26764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70215">
                  <a:extLst>
                    <a:ext uri="{9D8B030D-6E8A-4147-A177-3AD203B41FA5}">
                      <a16:colId xmlns="" xmlns:a16="http://schemas.microsoft.com/office/drawing/2014/main" val="3047009264"/>
                    </a:ext>
                  </a:extLst>
                </a:gridCol>
              </a:tblGrid>
              <a:tr h="43793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conhecimento | experiência na área em que atuo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16933582"/>
                  </a:ext>
                </a:extLst>
              </a:tr>
              <a:tr h="43584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vontade de abrir um negócio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48765642"/>
                  </a:ext>
                </a:extLst>
              </a:tr>
              <a:tr h="43584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oportunidade de mercado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49391818"/>
                  </a:ext>
                </a:extLst>
              </a:tr>
              <a:tr h="43584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necessidade de aumentar a renda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83430098"/>
                  </a:ext>
                </a:extLst>
              </a:tr>
              <a:tr h="43584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motivos diversos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75088475"/>
                  </a:ext>
                </a:extLst>
              </a:tr>
              <a:tr h="43584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desemprego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40330209"/>
                  </a:ext>
                </a:extLst>
              </a:tr>
            </a:tbl>
          </a:graphicData>
        </a:graphic>
      </p:graphicFrame>
      <p:sp>
        <p:nvSpPr>
          <p:cNvPr id="18" name="CaixaDeTexto 5"/>
          <p:cNvSpPr txBox="1"/>
          <p:nvPr/>
        </p:nvSpPr>
        <p:spPr>
          <a:xfrm>
            <a:off x="705579" y="4969002"/>
            <a:ext cx="936317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as motivações para empreender, considerados os respectivos portes atuais dessas empresas ou mesmo os demais critérios de segmentação, foram todas muito similares, quando comparadas opção a opção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(p9)</a:t>
            </a:r>
          </a:p>
        </p:txBody>
      </p:sp>
    </p:spTree>
    <p:extLst>
      <p:ext uri="{BB962C8B-B14F-4D97-AF65-F5344CB8AC3E}">
        <p14:creationId xmlns:p14="http://schemas.microsoft.com/office/powerpoint/2010/main" val="511267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4" grpId="0"/>
      <p:bldP spid="35" grpId="0"/>
      <p:bldP spid="35" grpId="1"/>
      <p:bldP spid="1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P9 </a:t>
            </a:r>
            <a:r>
              <a:rPr lang="pt-BR" sz="1100" dirty="0">
                <a:solidFill>
                  <a:schemeClr val="bg1"/>
                </a:solidFill>
              </a:rPr>
              <a:t>O que levou o(a) Sr.(a) a se tornar um(a) empresário(a).  (EST-RM)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6804643"/>
              </p:ext>
            </p:extLst>
          </p:nvPr>
        </p:nvGraphicFramePr>
        <p:xfrm>
          <a:off x="2957071" y="1814722"/>
          <a:ext cx="9011115" cy="277612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74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46268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6268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6268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6268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6268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6268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9698750"/>
              </p:ext>
            </p:extLst>
          </p:nvPr>
        </p:nvGraphicFramePr>
        <p:xfrm>
          <a:off x="2974540" y="1351171"/>
          <a:ext cx="8976177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9" name="CaixaDeTexto 8"/>
          <p:cNvSpPr txBox="1"/>
          <p:nvPr/>
        </p:nvSpPr>
        <p:spPr>
          <a:xfrm>
            <a:off x="1942454" y="4672063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bg2">
                    <a:lumMod val="50000"/>
                  </a:schemeClr>
                </a:solidFill>
              </a:rPr>
              <a:t>base:</a:t>
            </a:r>
          </a:p>
        </p:txBody>
      </p:sp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6126681"/>
              </p:ext>
            </p:extLst>
          </p:nvPr>
        </p:nvGraphicFramePr>
        <p:xfrm>
          <a:off x="2942828" y="4629190"/>
          <a:ext cx="903960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480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480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12" name="+ informações"/>
          <p:cNvGrpSpPr/>
          <p:nvPr/>
        </p:nvGrpSpPr>
        <p:grpSpPr>
          <a:xfrm>
            <a:off x="10249755" y="5721039"/>
            <a:ext cx="1402473" cy="346249"/>
            <a:chOff x="7300120" y="5125288"/>
            <a:chExt cx="1748287" cy="431624"/>
          </a:xfrm>
        </p:grpSpPr>
        <p:sp>
          <p:nvSpPr>
            <p:cNvPr id="1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1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motivos para empreender</a:t>
            </a:r>
          </a:p>
        </p:txBody>
      </p:sp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2615674"/>
              </p:ext>
            </p:extLst>
          </p:nvPr>
        </p:nvGraphicFramePr>
        <p:xfrm>
          <a:off x="143791" y="1798408"/>
          <a:ext cx="2764812" cy="28645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64812">
                  <a:extLst>
                    <a:ext uri="{9D8B030D-6E8A-4147-A177-3AD203B41FA5}">
                      <a16:colId xmlns="" xmlns:a16="http://schemas.microsoft.com/office/drawing/2014/main" val="3047009264"/>
                    </a:ext>
                  </a:extLst>
                </a:gridCol>
              </a:tblGrid>
              <a:tr h="46613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conhecimento | experiência na área em que atuo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16933582"/>
                  </a:ext>
                </a:extLst>
              </a:tr>
              <a:tr h="46754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vontade de abrir um negócio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48765642"/>
                  </a:ext>
                </a:extLst>
              </a:tr>
              <a:tr h="46754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oportunidade de mercado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49391818"/>
                  </a:ext>
                </a:extLst>
              </a:tr>
              <a:tr h="46754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necessidade de aumentar a renda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83430098"/>
                  </a:ext>
                </a:extLst>
              </a:tr>
              <a:tr h="46754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motivos diversos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75088475"/>
                  </a:ext>
                </a:extLst>
              </a:tr>
              <a:tr h="46754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desemprego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403302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8856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9" grpId="0"/>
      <p:bldP spid="9" grpId="1"/>
      <p:bldP spid="21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8741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motivos para empreender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P9 </a:t>
            </a:r>
            <a:r>
              <a:rPr lang="pt-BR" sz="1100" dirty="0">
                <a:solidFill>
                  <a:schemeClr val="bg1"/>
                </a:solidFill>
              </a:rPr>
              <a:t>O que levou o(a) Sr.(a) a se tornar um(a) empreendedor(a).  (EST-RM)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6076034"/>
              </p:ext>
            </p:extLst>
          </p:nvPr>
        </p:nvGraphicFramePr>
        <p:xfrm>
          <a:off x="5870180" y="1623961"/>
          <a:ext cx="2873770" cy="33138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475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7475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7475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74754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74754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</a:tblGrid>
              <a:tr h="55230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5230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5230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55230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55230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55230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7933287"/>
              </p:ext>
            </p:extLst>
          </p:nvPr>
        </p:nvGraphicFramePr>
        <p:xfrm>
          <a:off x="5878915" y="1161531"/>
          <a:ext cx="2856300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126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7126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57126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71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7126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9" name="CaixaDeTexto 8"/>
          <p:cNvSpPr txBox="1"/>
          <p:nvPr/>
        </p:nvSpPr>
        <p:spPr>
          <a:xfrm>
            <a:off x="4650265" y="5052932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bg2">
                    <a:lumMod val="50000"/>
                  </a:schemeClr>
                </a:solidFill>
              </a:rPr>
              <a:t>base:</a:t>
            </a:r>
          </a:p>
        </p:txBody>
      </p:sp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2967561"/>
              </p:ext>
            </p:extLst>
          </p:nvPr>
        </p:nvGraphicFramePr>
        <p:xfrm>
          <a:off x="5878915" y="5010059"/>
          <a:ext cx="287377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4754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74754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57475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7475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7475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12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1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6164295"/>
              </p:ext>
            </p:extLst>
          </p:nvPr>
        </p:nvGraphicFramePr>
        <p:xfrm>
          <a:off x="2571752" y="1630893"/>
          <a:ext cx="3096355" cy="32999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96355">
                  <a:extLst>
                    <a:ext uri="{9D8B030D-6E8A-4147-A177-3AD203B41FA5}">
                      <a16:colId xmlns="" xmlns:a16="http://schemas.microsoft.com/office/drawing/2014/main" val="3047009264"/>
                    </a:ext>
                  </a:extLst>
                </a:gridCol>
              </a:tblGrid>
              <a:tr h="54861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conhecimento | experiência na área em que atuo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16933582"/>
                  </a:ext>
                </a:extLst>
              </a:tr>
              <a:tr h="5502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vontade de abrir um negócio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48765642"/>
                  </a:ext>
                </a:extLst>
              </a:tr>
              <a:tr h="5502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oportunidade de mercado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49391818"/>
                  </a:ext>
                </a:extLst>
              </a:tr>
              <a:tr h="5502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necessidade de aumentar a renda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83430098"/>
                  </a:ext>
                </a:extLst>
              </a:tr>
              <a:tr h="5502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motivos diversos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75088475"/>
                  </a:ext>
                </a:extLst>
              </a:tr>
              <a:tr h="55027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i="1" u="none" strike="noStrike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desemprego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403302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1879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9" grpId="0"/>
      <p:bldP spid="9" grpId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66076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ocupação antes </a:t>
            </a:r>
          </a:p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de abrir a 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P10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era a sua principal ocupação antes de abrir sua empresa? (ESP-RU)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8.565 </a:t>
            </a:r>
          </a:p>
        </p:txBody>
      </p:sp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310452956"/>
              </p:ext>
            </p:extLst>
          </p:nvPr>
        </p:nvGraphicFramePr>
        <p:xfrm>
          <a:off x="250349" y="2421628"/>
          <a:ext cx="3176564" cy="28204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1647297"/>
              </p:ext>
            </p:extLst>
          </p:nvPr>
        </p:nvGraphicFramePr>
        <p:xfrm>
          <a:off x="3215312" y="1774647"/>
          <a:ext cx="4202347" cy="402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4555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4445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1233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8201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empregado(a) com carteira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pt-BR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E84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201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empregado(a) sem carteira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pt-BR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79B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201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empreendedor informal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pt-BR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C396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8201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estudante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pt-BR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94B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8201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microempreendedor individual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pt-BR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425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8201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outras ocupações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pt-BR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8201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servidor público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pt-BR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6CC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8201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dona(o) de casa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pt-BR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E480E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96792862"/>
                  </a:ext>
                </a:extLst>
              </a:tr>
              <a:tr h="28201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desempregado(a)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pt-BR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6363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8396194"/>
                  </a:ext>
                </a:extLst>
              </a:tr>
              <a:tr h="282014"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aposentado(a)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pt-BR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85366774"/>
                  </a:ext>
                </a:extLst>
              </a:tr>
              <a:tr h="28201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t-BR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pt-BR" dirty="0"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0" name="CaixaDeTexto 5"/>
          <p:cNvSpPr txBox="1"/>
          <p:nvPr/>
        </p:nvSpPr>
        <p:spPr>
          <a:xfrm>
            <a:off x="8314543" y="902395"/>
            <a:ext cx="3655481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praticamente 7 em cada 10 empreendedores (68%) iniciaram a vida profissional como funcionário de alguma empresa, o que talvez explique a longevidade e o porte alcançado pelas mesmas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(p10)</a:t>
            </a:r>
          </a:p>
        </p:txBody>
      </p:sp>
      <p:grpSp>
        <p:nvGrpSpPr>
          <p:cNvPr id="54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5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5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5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5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17" name="CaixaDeTexto 5"/>
          <p:cNvSpPr txBox="1"/>
          <p:nvPr/>
        </p:nvSpPr>
        <p:spPr>
          <a:xfrm>
            <a:off x="8351951" y="3210302"/>
            <a:ext cx="373403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</a:t>
            </a:r>
            <a:r>
              <a:rPr lang="pt-BR" dirty="0"/>
              <a:t>or outro lado, aproximadamente 1 em cada 4 </a:t>
            </a:r>
            <a:r>
              <a:rPr lang="pt-BR" dirty="0" smtClean="0"/>
              <a:t>(23</a:t>
            </a:r>
            <a:r>
              <a:rPr lang="pt-BR" dirty="0"/>
              <a:t>%) iniciou as </a:t>
            </a:r>
            <a:r>
              <a:rPr lang="pt-BR" dirty="0" smtClean="0"/>
              <a:t>atividades por conta própria, sem ter sido empregado em </a:t>
            </a:r>
            <a:r>
              <a:rPr lang="pt-BR" dirty="0"/>
              <a:t>outra empresa, o que, de alguma </a:t>
            </a:r>
            <a:r>
              <a:rPr lang="pt-BR" dirty="0" smtClean="0"/>
              <a:t>forma, </a:t>
            </a:r>
            <a:r>
              <a:rPr lang="pt-BR" dirty="0"/>
              <a:t>espelharia o empreendedorismo de sucesso no </a:t>
            </a:r>
            <a:r>
              <a:rPr lang="pt-BR" dirty="0" smtClean="0"/>
              <a:t>Brasil.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  <a:ea typeface="Verdana" pitchFamily="34" charset="0"/>
              <a:cs typeface="Arial" charset="0"/>
            </a:endParaRPr>
          </a:p>
        </p:txBody>
      </p:sp>
      <p:grpSp>
        <p:nvGrpSpPr>
          <p:cNvPr id="26" name="Grupo 25"/>
          <p:cNvGrpSpPr/>
          <p:nvPr/>
        </p:nvGrpSpPr>
        <p:grpSpPr>
          <a:xfrm>
            <a:off x="7453015" y="2525027"/>
            <a:ext cx="1075541" cy="1054781"/>
            <a:chOff x="7447722" y="2726436"/>
            <a:chExt cx="1075541" cy="1054781"/>
          </a:xfrm>
        </p:grpSpPr>
        <p:grpSp>
          <p:nvGrpSpPr>
            <p:cNvPr id="24" name="Grupo 23"/>
            <p:cNvGrpSpPr/>
            <p:nvPr/>
          </p:nvGrpSpPr>
          <p:grpSpPr>
            <a:xfrm>
              <a:off x="7447722" y="2726436"/>
              <a:ext cx="596348" cy="1054781"/>
              <a:chOff x="7474226" y="2726436"/>
              <a:chExt cx="596348" cy="1054781"/>
            </a:xfrm>
          </p:grpSpPr>
          <p:cxnSp>
            <p:nvCxnSpPr>
              <p:cNvPr id="3" name="Conector reto 2"/>
              <p:cNvCxnSpPr/>
              <p:nvPr/>
            </p:nvCxnSpPr>
            <p:spPr>
              <a:xfrm>
                <a:off x="7474226" y="2744452"/>
                <a:ext cx="596348" cy="3512"/>
              </a:xfrm>
              <a:prstGeom prst="line">
                <a:avLst/>
              </a:prstGeom>
              <a:ln w="63500"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Conector reto 22"/>
              <p:cNvCxnSpPr/>
              <p:nvPr/>
            </p:nvCxnSpPr>
            <p:spPr>
              <a:xfrm>
                <a:off x="7474226" y="3777705"/>
                <a:ext cx="596348" cy="3512"/>
              </a:xfrm>
              <a:prstGeom prst="line">
                <a:avLst/>
              </a:prstGeom>
              <a:ln w="63500"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Conector reto 18"/>
              <p:cNvCxnSpPr/>
              <p:nvPr/>
            </p:nvCxnSpPr>
            <p:spPr>
              <a:xfrm>
                <a:off x="8070574" y="2726436"/>
                <a:ext cx="0" cy="0"/>
              </a:xfrm>
              <a:prstGeom prst="line">
                <a:avLst/>
              </a:prstGeom>
              <a:ln w="19050">
                <a:solidFill>
                  <a:srgbClr val="00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" name="CaixaDeTexto 24"/>
            <p:cNvSpPr txBox="1"/>
            <p:nvPr/>
          </p:nvSpPr>
          <p:spPr>
            <a:xfrm>
              <a:off x="7624231" y="2981033"/>
              <a:ext cx="8990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3200" b="1" dirty="0">
                  <a:solidFill>
                    <a:srgbClr val="003399"/>
                  </a:solidFill>
                </a:rPr>
                <a:t>23%</a:t>
              </a:r>
            </a:p>
          </p:txBody>
        </p:sp>
      </p:grpSp>
      <p:sp>
        <p:nvSpPr>
          <p:cNvPr id="27" name="Retângulo 26"/>
          <p:cNvSpPr/>
          <p:nvPr/>
        </p:nvSpPr>
        <p:spPr>
          <a:xfrm>
            <a:off x="3215312" y="2489865"/>
            <a:ext cx="5313244" cy="1159099"/>
          </a:xfrm>
          <a:prstGeom prst="rect">
            <a:avLst/>
          </a:prstGeom>
          <a:solidFill>
            <a:srgbClr val="3D6DCE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3038185" y="2460576"/>
            <a:ext cx="5313766" cy="1553715"/>
          </a:xfrm>
          <a:prstGeom prst="rect">
            <a:avLst/>
          </a:prstGeom>
          <a:solidFill>
            <a:srgbClr val="FFFFFF">
              <a:alpha val="67843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8" name="Retângulo 27"/>
          <p:cNvSpPr/>
          <p:nvPr/>
        </p:nvSpPr>
        <p:spPr>
          <a:xfrm>
            <a:off x="3214790" y="4290873"/>
            <a:ext cx="5313766" cy="1553715"/>
          </a:xfrm>
          <a:prstGeom prst="rect">
            <a:avLst/>
          </a:prstGeom>
          <a:solidFill>
            <a:srgbClr val="FFFFFF">
              <a:alpha val="67843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52168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8" decel="45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7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5" dur="1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6" presetClass="emph" presetSubtype="0" decel="84000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" dur="350" fill="hold"/>
                                        <p:tgtEl>
                                          <p:spTgt spid="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3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8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6" grpId="1"/>
      <p:bldGraphic spid="7" grpId="0">
        <p:bldAsOne/>
      </p:bldGraphic>
      <p:bldGraphic spid="7" grpId="1">
        <p:bldAsOne/>
      </p:bldGraphic>
      <p:bldGraphic spid="7" grpId="2">
        <p:bldAsOne/>
      </p:bldGraphic>
      <p:bldP spid="10" grpId="0"/>
      <p:bldP spid="17" grpId="0"/>
      <p:bldP spid="27" grpId="0" animBg="1"/>
      <p:bldP spid="2" grpId="0" animBg="1"/>
      <p:bldP spid="2" grpId="1" animBg="1"/>
      <p:bldP spid="28" grpId="0" animBg="1"/>
      <p:bldP spid="28" grpId="1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44390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ocupação antes </a:t>
            </a:r>
          </a:p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de abrir a 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P10 </a:t>
            </a:r>
            <a:r>
              <a:rPr lang="pt-BR" sz="1100" dirty="0">
                <a:solidFill>
                  <a:schemeClr val="bg1"/>
                </a:solidFill>
              </a:rPr>
              <a:t>Qual era a sua principal ocupação antes de abrir sua empresa? (ESP-RU)</a:t>
            </a:r>
          </a:p>
        </p:txBody>
      </p:sp>
      <p:sp>
        <p:nvSpPr>
          <p:cNvPr id="11" name="CaixaDeTexto 5"/>
          <p:cNvSpPr txBox="1"/>
          <p:nvPr/>
        </p:nvSpPr>
        <p:spPr>
          <a:xfrm>
            <a:off x="4445000" y="928616"/>
            <a:ext cx="7264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os percentuais, mais uma vez, se apresentam como muito similares, independentemente do critério de segmentação considerado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(p10)</a:t>
            </a:r>
          </a:p>
        </p:txBody>
      </p:sp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8261166"/>
              </p:ext>
            </p:extLst>
          </p:nvPr>
        </p:nvGraphicFramePr>
        <p:xfrm>
          <a:off x="719872" y="2551538"/>
          <a:ext cx="10277921" cy="304151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524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2660024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440881359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20986974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614127565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49805991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62391608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389973671"/>
                    </a:ext>
                  </a:extLst>
                </a:gridCol>
              </a:tblGrid>
              <a:tr h="3639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empregado(a) com carteira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empregado(a) sem carteira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empreendedor informal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estudante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microempreendedor individual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ocupações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servidor público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dona(o) de casa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96792862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desempregado(a)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8396194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aposentado(a)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85366774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8251545"/>
              </p:ext>
            </p:extLst>
          </p:nvPr>
        </p:nvGraphicFramePr>
        <p:xfrm>
          <a:off x="3975480" y="1955176"/>
          <a:ext cx="702231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7778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 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24" name="+ informações"/>
          <p:cNvGrpSpPr/>
          <p:nvPr/>
        </p:nvGrpSpPr>
        <p:grpSpPr>
          <a:xfrm>
            <a:off x="1021919" y="5663860"/>
            <a:ext cx="1402473" cy="346249"/>
            <a:chOff x="7300120" y="5125288"/>
            <a:chExt cx="1748287" cy="431624"/>
          </a:xfrm>
        </p:grpSpPr>
        <p:sp>
          <p:nvSpPr>
            <p:cNvPr id="2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33" name="Tabela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922361"/>
              </p:ext>
            </p:extLst>
          </p:nvPr>
        </p:nvGraphicFramePr>
        <p:xfrm>
          <a:off x="3975480" y="5707183"/>
          <a:ext cx="7091536" cy="274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644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27495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4" name="CaixaDeTexto 33"/>
          <p:cNvSpPr txBox="1"/>
          <p:nvPr/>
        </p:nvSpPr>
        <p:spPr>
          <a:xfrm>
            <a:off x="2957638" y="5718344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1900416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" dur="8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4" grpId="0"/>
      <p:bldP spid="11" grpId="0"/>
      <p:bldP spid="34" grpId="0"/>
      <p:bldP spid="34" grpId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44390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ocupação antes </a:t>
            </a:r>
          </a:p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de abrir a 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P10 </a:t>
            </a:r>
            <a:r>
              <a:rPr lang="pt-BR" sz="1100" dirty="0">
                <a:solidFill>
                  <a:schemeClr val="bg1"/>
                </a:solidFill>
              </a:rPr>
              <a:t>Qual era a sua principal ocupação antes de abrir sua empresa? (ESP-RU)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8786669"/>
              </p:ext>
            </p:extLst>
          </p:nvPr>
        </p:nvGraphicFramePr>
        <p:xfrm>
          <a:off x="5034288" y="1855619"/>
          <a:ext cx="3825410" cy="33772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508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65082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65082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765082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765082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97274742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25523643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02987473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32938188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6960109"/>
              </p:ext>
            </p:extLst>
          </p:nvPr>
        </p:nvGraphicFramePr>
        <p:xfrm>
          <a:off x="2087112" y="1800663"/>
          <a:ext cx="2868553" cy="34871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85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empregado(a) com carteira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empregado(a) sem carteira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empreendedor informal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estudante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microempreendedor individual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ocupações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servidor público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089539823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dona(o) de casa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144922209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desempregado(a)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373240857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aposentado(a)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29343826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5733567"/>
              </p:ext>
            </p:extLst>
          </p:nvPr>
        </p:nvGraphicFramePr>
        <p:xfrm>
          <a:off x="5039803" y="1264064"/>
          <a:ext cx="3810580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211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9" name="CaixaDeTexto 8"/>
          <p:cNvSpPr txBox="1"/>
          <p:nvPr/>
        </p:nvSpPr>
        <p:spPr>
          <a:xfrm>
            <a:off x="4043724" y="5447821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7809637"/>
              </p:ext>
            </p:extLst>
          </p:nvPr>
        </p:nvGraphicFramePr>
        <p:xfrm>
          <a:off x="5039803" y="5398937"/>
          <a:ext cx="38105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211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12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1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4438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4" grpId="0"/>
      <p:bldP spid="9" grpId="0"/>
      <p:bldP spid="9" grpId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40453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ocupação antes </a:t>
            </a:r>
          </a:p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de abrir a 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P10 </a:t>
            </a:r>
            <a:r>
              <a:rPr lang="pt-BR" sz="1100" dirty="0">
                <a:solidFill>
                  <a:schemeClr val="bg1"/>
                </a:solidFill>
              </a:rPr>
              <a:t>Qual era a sua principal ocupação antes de abrir sua empresa? (ESP-RU)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2988175"/>
              </p:ext>
            </p:extLst>
          </p:nvPr>
        </p:nvGraphicFramePr>
        <p:xfrm>
          <a:off x="2581275" y="2085320"/>
          <a:ext cx="9011115" cy="37103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74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3373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93391596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977646525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75563415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4936068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8416624"/>
              </p:ext>
            </p:extLst>
          </p:nvPr>
        </p:nvGraphicFramePr>
        <p:xfrm>
          <a:off x="2598744" y="1535131"/>
          <a:ext cx="8976177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9" name="CaixaDeTexto 8"/>
          <p:cNvSpPr txBox="1"/>
          <p:nvPr/>
        </p:nvSpPr>
        <p:spPr>
          <a:xfrm>
            <a:off x="1602659" y="582364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1281497"/>
              </p:ext>
            </p:extLst>
          </p:nvPr>
        </p:nvGraphicFramePr>
        <p:xfrm>
          <a:off x="2598744" y="5780767"/>
          <a:ext cx="8976177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11" name="+ informações"/>
          <p:cNvGrpSpPr/>
          <p:nvPr/>
        </p:nvGrpSpPr>
        <p:grpSpPr>
          <a:xfrm>
            <a:off x="10647104" y="787010"/>
            <a:ext cx="1402473" cy="346249"/>
            <a:chOff x="7300120" y="5125288"/>
            <a:chExt cx="1748287" cy="431624"/>
          </a:xfrm>
        </p:grpSpPr>
        <p:sp>
          <p:nvSpPr>
            <p:cNvPr id="1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1" name="Tabela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961261"/>
              </p:ext>
            </p:extLst>
          </p:nvPr>
        </p:nvGraphicFramePr>
        <p:xfrm>
          <a:off x="0" y="2065855"/>
          <a:ext cx="2455201" cy="37492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5520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4084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empregado(a) com carteira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empregado(a) sem carteira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empreendedor informal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estudante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microempreendedor individual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ocupações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servidor público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089539823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dona(o) de casa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144922209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desempregado(a)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373240857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aposentado(a)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29343826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3525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4" grpId="0"/>
      <p:bldP spid="9" grpId="0"/>
      <p:bldP spid="9" grpId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1119978282"/>
              </p:ext>
            </p:extLst>
          </p:nvPr>
        </p:nvGraphicFramePr>
        <p:xfrm>
          <a:off x="469900" y="2977008"/>
          <a:ext cx="6350000" cy="30939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CaixaDeTexto 19"/>
          <p:cNvSpPr txBox="1"/>
          <p:nvPr/>
        </p:nvSpPr>
        <p:spPr>
          <a:xfrm>
            <a:off x="1021919" y="309957"/>
            <a:ext cx="66076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tempo trabalhado</a:t>
            </a:r>
          </a:p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informalmente</a:t>
            </a:r>
          </a:p>
        </p:txBody>
      </p:sp>
      <p:sp>
        <p:nvSpPr>
          <p:cNvPr id="9" name="Retângulo 8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P11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Por quanto tempo o(a) Sr.(a)  teve um negócio sem CNPJ? (ESP-RU)</a:t>
            </a:r>
          </a:p>
        </p:txBody>
      </p:sp>
      <p:sp>
        <p:nvSpPr>
          <p:cNvPr id="12" name="CaixaDeTexto 5"/>
          <p:cNvSpPr txBox="1"/>
          <p:nvPr/>
        </p:nvSpPr>
        <p:spPr>
          <a:xfrm>
            <a:off x="5033848" y="2658348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811 </a:t>
            </a:r>
          </a:p>
        </p:txBody>
      </p:sp>
      <p:sp>
        <p:nvSpPr>
          <p:cNvPr id="13" name="CaixaDeTexto 5"/>
          <p:cNvSpPr txBox="1"/>
          <p:nvPr/>
        </p:nvSpPr>
        <p:spPr>
          <a:xfrm>
            <a:off x="7275382" y="1847146"/>
            <a:ext cx="454967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a informalidade ainda é uma realidade bastante presente nas empresas brasileiras e uma situação complexa de ser vencida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(p10)</a:t>
            </a:r>
          </a:p>
        </p:txBody>
      </p:sp>
      <p:sp>
        <p:nvSpPr>
          <p:cNvPr id="14" name="CaixaDeTexto 19"/>
          <p:cNvSpPr txBox="1"/>
          <p:nvPr/>
        </p:nvSpPr>
        <p:spPr>
          <a:xfrm>
            <a:off x="1877517" y="1803054"/>
            <a:ext cx="192111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i="1" dirty="0">
                <a:solidFill>
                  <a:srgbClr val="5B9BD5"/>
                </a:solidFill>
                <a:effectLst/>
                <a:latin typeface="+mn-lt"/>
              </a:rPr>
              <a:t>tempo</a:t>
            </a:r>
          </a:p>
          <a:p>
            <a:pPr algn="l"/>
            <a:r>
              <a:rPr lang="pt-BR" sz="2800" i="1" dirty="0">
                <a:solidFill>
                  <a:srgbClr val="5B9BD5"/>
                </a:solidFill>
                <a:effectLst/>
                <a:latin typeface="+mn-lt"/>
              </a:rPr>
              <a:t>médio</a:t>
            </a:r>
          </a:p>
        </p:txBody>
      </p:sp>
      <p:grpSp>
        <p:nvGrpSpPr>
          <p:cNvPr id="15" name="Group 4"/>
          <p:cNvGrpSpPr>
            <a:grpSpLocks noChangeAspect="1"/>
          </p:cNvGrpSpPr>
          <p:nvPr/>
        </p:nvGrpSpPr>
        <p:grpSpPr bwMode="auto">
          <a:xfrm>
            <a:off x="914309" y="1734498"/>
            <a:ext cx="975646" cy="974279"/>
            <a:chOff x="510" y="847"/>
            <a:chExt cx="714" cy="713"/>
          </a:xfrm>
          <a:solidFill>
            <a:srgbClr val="003399"/>
          </a:solidFill>
        </p:grpSpPr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795" y="847"/>
              <a:ext cx="145" cy="146"/>
            </a:xfrm>
            <a:custGeom>
              <a:avLst/>
              <a:gdLst>
                <a:gd name="T0" fmla="*/ 77 w 416"/>
                <a:gd name="T1" fmla="*/ 417 h 421"/>
                <a:gd name="T2" fmla="*/ 99 w 416"/>
                <a:gd name="T3" fmla="*/ 409 h 421"/>
                <a:gd name="T4" fmla="*/ 102 w 416"/>
                <a:gd name="T5" fmla="*/ 363 h 421"/>
                <a:gd name="T6" fmla="*/ 65 w 416"/>
                <a:gd name="T7" fmla="*/ 268 h 421"/>
                <a:gd name="T8" fmla="*/ 208 w 416"/>
                <a:gd name="T9" fmla="*/ 70 h 421"/>
                <a:gd name="T10" fmla="*/ 351 w 416"/>
                <a:gd name="T11" fmla="*/ 268 h 421"/>
                <a:gd name="T12" fmla="*/ 314 w 416"/>
                <a:gd name="T13" fmla="*/ 363 h 421"/>
                <a:gd name="T14" fmla="*/ 317 w 416"/>
                <a:gd name="T15" fmla="*/ 409 h 421"/>
                <a:gd name="T16" fmla="*/ 363 w 416"/>
                <a:gd name="T17" fmla="*/ 406 h 421"/>
                <a:gd name="T18" fmla="*/ 416 w 416"/>
                <a:gd name="T19" fmla="*/ 268 h 421"/>
                <a:gd name="T20" fmla="*/ 221 w 416"/>
                <a:gd name="T21" fmla="*/ 4 h 421"/>
                <a:gd name="T22" fmla="*/ 195 w 416"/>
                <a:gd name="T23" fmla="*/ 4 h 421"/>
                <a:gd name="T24" fmla="*/ 0 w 416"/>
                <a:gd name="T25" fmla="*/ 268 h 421"/>
                <a:gd name="T26" fmla="*/ 53 w 416"/>
                <a:gd name="T27" fmla="*/ 406 h 421"/>
                <a:gd name="T28" fmla="*/ 77 w 416"/>
                <a:gd name="T29" fmla="*/ 41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6" h="421">
                  <a:moveTo>
                    <a:pt x="77" y="417"/>
                  </a:moveTo>
                  <a:cubicBezTo>
                    <a:pt x="85" y="417"/>
                    <a:pt x="93" y="415"/>
                    <a:pt x="99" y="409"/>
                  </a:cubicBezTo>
                  <a:cubicBezTo>
                    <a:pt x="113" y="397"/>
                    <a:pt x="114" y="376"/>
                    <a:pt x="102" y="363"/>
                  </a:cubicBezTo>
                  <a:cubicBezTo>
                    <a:pt x="78" y="337"/>
                    <a:pt x="65" y="303"/>
                    <a:pt x="65" y="268"/>
                  </a:cubicBezTo>
                  <a:cubicBezTo>
                    <a:pt x="65" y="192"/>
                    <a:pt x="123" y="112"/>
                    <a:pt x="208" y="70"/>
                  </a:cubicBezTo>
                  <a:cubicBezTo>
                    <a:pt x="293" y="112"/>
                    <a:pt x="351" y="192"/>
                    <a:pt x="351" y="268"/>
                  </a:cubicBezTo>
                  <a:cubicBezTo>
                    <a:pt x="351" y="303"/>
                    <a:pt x="338" y="337"/>
                    <a:pt x="314" y="363"/>
                  </a:cubicBezTo>
                  <a:cubicBezTo>
                    <a:pt x="302" y="376"/>
                    <a:pt x="304" y="397"/>
                    <a:pt x="317" y="409"/>
                  </a:cubicBezTo>
                  <a:cubicBezTo>
                    <a:pt x="330" y="421"/>
                    <a:pt x="351" y="420"/>
                    <a:pt x="363" y="406"/>
                  </a:cubicBezTo>
                  <a:cubicBezTo>
                    <a:pt x="397" y="368"/>
                    <a:pt x="416" y="319"/>
                    <a:pt x="416" y="268"/>
                  </a:cubicBezTo>
                  <a:cubicBezTo>
                    <a:pt x="416" y="163"/>
                    <a:pt x="336" y="54"/>
                    <a:pt x="221" y="4"/>
                  </a:cubicBezTo>
                  <a:cubicBezTo>
                    <a:pt x="213" y="0"/>
                    <a:pt x="203" y="0"/>
                    <a:pt x="195" y="4"/>
                  </a:cubicBezTo>
                  <a:cubicBezTo>
                    <a:pt x="80" y="54"/>
                    <a:pt x="0" y="163"/>
                    <a:pt x="0" y="268"/>
                  </a:cubicBezTo>
                  <a:cubicBezTo>
                    <a:pt x="0" y="319"/>
                    <a:pt x="19" y="368"/>
                    <a:pt x="53" y="406"/>
                  </a:cubicBezTo>
                  <a:cubicBezTo>
                    <a:pt x="59" y="414"/>
                    <a:pt x="68" y="417"/>
                    <a:pt x="77" y="4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688" y="1315"/>
              <a:ext cx="69" cy="23"/>
            </a:xfrm>
            <a:custGeom>
              <a:avLst/>
              <a:gdLst>
                <a:gd name="T0" fmla="*/ 32 w 196"/>
                <a:gd name="T1" fmla="*/ 65 h 65"/>
                <a:gd name="T2" fmla="*/ 163 w 196"/>
                <a:gd name="T3" fmla="*/ 65 h 65"/>
                <a:gd name="T4" fmla="*/ 196 w 196"/>
                <a:gd name="T5" fmla="*/ 33 h 65"/>
                <a:gd name="T6" fmla="*/ 163 w 196"/>
                <a:gd name="T7" fmla="*/ 0 h 65"/>
                <a:gd name="T8" fmla="*/ 32 w 196"/>
                <a:gd name="T9" fmla="*/ 0 h 65"/>
                <a:gd name="T10" fmla="*/ 0 w 196"/>
                <a:gd name="T11" fmla="*/ 33 h 65"/>
                <a:gd name="T12" fmla="*/ 32 w 196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65">
                  <a:moveTo>
                    <a:pt x="32" y="65"/>
                  </a:moveTo>
                  <a:cubicBezTo>
                    <a:pt x="163" y="65"/>
                    <a:pt x="163" y="65"/>
                    <a:pt x="163" y="65"/>
                  </a:cubicBezTo>
                  <a:cubicBezTo>
                    <a:pt x="181" y="65"/>
                    <a:pt x="196" y="51"/>
                    <a:pt x="196" y="33"/>
                  </a:cubicBezTo>
                  <a:cubicBezTo>
                    <a:pt x="196" y="15"/>
                    <a:pt x="181" y="0"/>
                    <a:pt x="16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1"/>
                    <a:pt x="14" y="65"/>
                    <a:pt x="32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510" y="974"/>
              <a:ext cx="714" cy="586"/>
            </a:xfrm>
            <a:custGeom>
              <a:avLst/>
              <a:gdLst>
                <a:gd name="T0" fmla="*/ 1759 w 2048"/>
                <a:gd name="T1" fmla="*/ 1465 h 1683"/>
                <a:gd name="T2" fmla="*/ 1668 w 2048"/>
                <a:gd name="T3" fmla="*/ 1234 h 1683"/>
                <a:gd name="T4" fmla="*/ 1518 w 2048"/>
                <a:gd name="T5" fmla="*/ 504 h 1683"/>
                <a:gd name="T6" fmla="*/ 1144 w 2048"/>
                <a:gd name="T7" fmla="*/ 207 h 1683"/>
                <a:gd name="T8" fmla="*/ 1057 w 2048"/>
                <a:gd name="T9" fmla="*/ 131 h 1683"/>
                <a:gd name="T10" fmla="*/ 1024 w 2048"/>
                <a:gd name="T11" fmla="*/ 0 h 1683"/>
                <a:gd name="T12" fmla="*/ 991 w 2048"/>
                <a:gd name="T13" fmla="*/ 131 h 1683"/>
                <a:gd name="T14" fmla="*/ 904 w 2048"/>
                <a:gd name="T15" fmla="*/ 207 h 1683"/>
                <a:gd name="T16" fmla="*/ 413 w 2048"/>
                <a:gd name="T17" fmla="*/ 504 h 1683"/>
                <a:gd name="T18" fmla="*/ 376 w 2048"/>
                <a:gd name="T19" fmla="*/ 800 h 1683"/>
                <a:gd name="T20" fmla="*/ 347 w 2048"/>
                <a:gd name="T21" fmla="*/ 893 h 1683"/>
                <a:gd name="T22" fmla="*/ 380 w 2048"/>
                <a:gd name="T23" fmla="*/ 1014 h 1683"/>
                <a:gd name="T24" fmla="*/ 347 w 2048"/>
                <a:gd name="T25" fmla="*/ 1135 h 1683"/>
                <a:gd name="T26" fmla="*/ 380 w 2048"/>
                <a:gd name="T27" fmla="*/ 1256 h 1683"/>
                <a:gd name="T28" fmla="*/ 347 w 2048"/>
                <a:gd name="T29" fmla="*/ 1377 h 1683"/>
                <a:gd name="T30" fmla="*/ 374 w 2048"/>
                <a:gd name="T31" fmla="*/ 1465 h 1683"/>
                <a:gd name="T32" fmla="*/ 0 w 2048"/>
                <a:gd name="T33" fmla="*/ 1498 h 1683"/>
                <a:gd name="T34" fmla="*/ 52 w 2048"/>
                <a:gd name="T35" fmla="*/ 1530 h 1683"/>
                <a:gd name="T36" fmla="*/ 185 w 2048"/>
                <a:gd name="T37" fmla="*/ 1683 h 1683"/>
                <a:gd name="T38" fmla="*/ 1978 w 2048"/>
                <a:gd name="T39" fmla="*/ 1596 h 1683"/>
                <a:gd name="T40" fmla="*/ 2015 w 2048"/>
                <a:gd name="T41" fmla="*/ 1530 h 1683"/>
                <a:gd name="T42" fmla="*/ 2015 w 2048"/>
                <a:gd name="T43" fmla="*/ 1465 h 1683"/>
                <a:gd name="T44" fmla="*/ 980 w 2048"/>
                <a:gd name="T45" fmla="*/ 196 h 1683"/>
                <a:gd name="T46" fmla="*/ 1078 w 2048"/>
                <a:gd name="T47" fmla="*/ 207 h 1683"/>
                <a:gd name="T48" fmla="*/ 970 w 2048"/>
                <a:gd name="T49" fmla="*/ 504 h 1683"/>
                <a:gd name="T50" fmla="*/ 328 w 2048"/>
                <a:gd name="T51" fmla="*/ 654 h 1683"/>
                <a:gd name="T52" fmla="*/ 1518 w 2048"/>
                <a:gd name="T53" fmla="*/ 570 h 1683"/>
                <a:gd name="T54" fmla="*/ 1603 w 2048"/>
                <a:gd name="T55" fmla="*/ 1263 h 1683"/>
                <a:gd name="T56" fmla="*/ 1720 w 2048"/>
                <a:gd name="T57" fmla="*/ 1381 h 1683"/>
                <a:gd name="T58" fmla="*/ 1528 w 2048"/>
                <a:gd name="T59" fmla="*/ 1465 h 1683"/>
                <a:gd name="T60" fmla="*/ 1496 w 2048"/>
                <a:gd name="T61" fmla="*/ 739 h 1683"/>
                <a:gd name="T62" fmla="*/ 328 w 2048"/>
                <a:gd name="T63" fmla="*/ 654 h 1683"/>
                <a:gd name="T64" fmla="*/ 413 w 2048"/>
                <a:gd name="T65" fmla="*/ 1377 h 1683"/>
                <a:gd name="T66" fmla="*/ 445 w 2048"/>
                <a:gd name="T67" fmla="*/ 1256 h 1683"/>
                <a:gd name="T68" fmla="*/ 413 w 2048"/>
                <a:gd name="T69" fmla="*/ 1135 h 1683"/>
                <a:gd name="T70" fmla="*/ 445 w 2048"/>
                <a:gd name="T71" fmla="*/ 1014 h 1683"/>
                <a:gd name="T72" fmla="*/ 413 w 2048"/>
                <a:gd name="T73" fmla="*/ 893 h 1683"/>
                <a:gd name="T74" fmla="*/ 442 w 2048"/>
                <a:gd name="T75" fmla="*/ 804 h 1683"/>
                <a:gd name="T76" fmla="*/ 1463 w 2048"/>
                <a:gd name="T77" fmla="*/ 981 h 1683"/>
                <a:gd name="T78" fmla="*/ 772 w 2048"/>
                <a:gd name="T79" fmla="*/ 1014 h 1683"/>
                <a:gd name="T80" fmla="*/ 1463 w 2048"/>
                <a:gd name="T81" fmla="*/ 1046 h 1683"/>
                <a:gd name="T82" fmla="*/ 543 w 2048"/>
                <a:gd name="T83" fmla="*/ 1223 h 1683"/>
                <a:gd name="T84" fmla="*/ 543 w 2048"/>
                <a:gd name="T85" fmla="*/ 1288 h 1683"/>
                <a:gd name="T86" fmla="*/ 1463 w 2048"/>
                <a:gd name="T87" fmla="*/ 1465 h 1683"/>
                <a:gd name="T88" fmla="*/ 425 w 2048"/>
                <a:gd name="T89" fmla="*/ 1422 h 1683"/>
                <a:gd name="T90" fmla="*/ 1863 w 2048"/>
                <a:gd name="T91" fmla="*/ 1618 h 1683"/>
                <a:gd name="T92" fmla="*/ 133 w 2048"/>
                <a:gd name="T93" fmla="*/ 1578 h 1683"/>
                <a:gd name="T94" fmla="*/ 1928 w 2048"/>
                <a:gd name="T95" fmla="*/ 1530 h 1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8" h="1683">
                  <a:moveTo>
                    <a:pt x="2015" y="1465"/>
                  </a:moveTo>
                  <a:cubicBezTo>
                    <a:pt x="1759" y="1465"/>
                    <a:pt x="1759" y="1465"/>
                    <a:pt x="1759" y="1465"/>
                  </a:cubicBezTo>
                  <a:cubicBezTo>
                    <a:pt x="1775" y="1441"/>
                    <a:pt x="1785" y="1412"/>
                    <a:pt x="1785" y="1381"/>
                  </a:cubicBezTo>
                  <a:cubicBezTo>
                    <a:pt x="1785" y="1309"/>
                    <a:pt x="1735" y="1249"/>
                    <a:pt x="1668" y="1234"/>
                  </a:cubicBezTo>
                  <a:cubicBezTo>
                    <a:pt x="1668" y="654"/>
                    <a:pt x="1668" y="654"/>
                    <a:pt x="1668" y="654"/>
                  </a:cubicBezTo>
                  <a:cubicBezTo>
                    <a:pt x="1668" y="572"/>
                    <a:pt x="1601" y="504"/>
                    <a:pt x="1518" y="504"/>
                  </a:cubicBezTo>
                  <a:cubicBezTo>
                    <a:pt x="1144" y="504"/>
                    <a:pt x="1144" y="504"/>
                    <a:pt x="1144" y="504"/>
                  </a:cubicBezTo>
                  <a:cubicBezTo>
                    <a:pt x="1144" y="207"/>
                    <a:pt x="1144" y="207"/>
                    <a:pt x="1144" y="207"/>
                  </a:cubicBezTo>
                  <a:cubicBezTo>
                    <a:pt x="1144" y="165"/>
                    <a:pt x="1110" y="131"/>
                    <a:pt x="1068" y="131"/>
                  </a:cubicBezTo>
                  <a:cubicBezTo>
                    <a:pt x="1057" y="131"/>
                    <a:pt x="1057" y="131"/>
                    <a:pt x="1057" y="131"/>
                  </a:cubicBezTo>
                  <a:cubicBezTo>
                    <a:pt x="1057" y="33"/>
                    <a:pt x="1057" y="33"/>
                    <a:pt x="1057" y="33"/>
                  </a:cubicBezTo>
                  <a:cubicBezTo>
                    <a:pt x="1057" y="15"/>
                    <a:pt x="1042" y="0"/>
                    <a:pt x="1024" y="0"/>
                  </a:cubicBezTo>
                  <a:cubicBezTo>
                    <a:pt x="1006" y="0"/>
                    <a:pt x="991" y="15"/>
                    <a:pt x="991" y="33"/>
                  </a:cubicBezTo>
                  <a:cubicBezTo>
                    <a:pt x="991" y="131"/>
                    <a:pt x="991" y="131"/>
                    <a:pt x="991" y="131"/>
                  </a:cubicBezTo>
                  <a:cubicBezTo>
                    <a:pt x="980" y="131"/>
                    <a:pt x="980" y="131"/>
                    <a:pt x="980" y="131"/>
                  </a:cubicBezTo>
                  <a:cubicBezTo>
                    <a:pt x="938" y="131"/>
                    <a:pt x="904" y="165"/>
                    <a:pt x="904" y="207"/>
                  </a:cubicBezTo>
                  <a:cubicBezTo>
                    <a:pt x="904" y="504"/>
                    <a:pt x="904" y="504"/>
                    <a:pt x="904" y="504"/>
                  </a:cubicBezTo>
                  <a:cubicBezTo>
                    <a:pt x="413" y="504"/>
                    <a:pt x="413" y="504"/>
                    <a:pt x="413" y="504"/>
                  </a:cubicBezTo>
                  <a:cubicBezTo>
                    <a:pt x="330" y="504"/>
                    <a:pt x="263" y="572"/>
                    <a:pt x="263" y="654"/>
                  </a:cubicBezTo>
                  <a:cubicBezTo>
                    <a:pt x="263" y="724"/>
                    <a:pt x="311" y="783"/>
                    <a:pt x="376" y="800"/>
                  </a:cubicBezTo>
                  <a:cubicBezTo>
                    <a:pt x="374" y="805"/>
                    <a:pt x="371" y="810"/>
                    <a:pt x="368" y="816"/>
                  </a:cubicBezTo>
                  <a:cubicBezTo>
                    <a:pt x="358" y="833"/>
                    <a:pt x="347" y="854"/>
                    <a:pt x="347" y="893"/>
                  </a:cubicBezTo>
                  <a:cubicBezTo>
                    <a:pt x="347" y="931"/>
                    <a:pt x="358" y="952"/>
                    <a:pt x="368" y="969"/>
                  </a:cubicBezTo>
                  <a:cubicBezTo>
                    <a:pt x="375" y="982"/>
                    <a:pt x="380" y="992"/>
                    <a:pt x="380" y="1014"/>
                  </a:cubicBezTo>
                  <a:cubicBezTo>
                    <a:pt x="380" y="1036"/>
                    <a:pt x="375" y="1045"/>
                    <a:pt x="368" y="1058"/>
                  </a:cubicBezTo>
                  <a:cubicBezTo>
                    <a:pt x="358" y="1075"/>
                    <a:pt x="347" y="1096"/>
                    <a:pt x="347" y="1135"/>
                  </a:cubicBezTo>
                  <a:cubicBezTo>
                    <a:pt x="347" y="1173"/>
                    <a:pt x="358" y="1194"/>
                    <a:pt x="368" y="1211"/>
                  </a:cubicBezTo>
                  <a:cubicBezTo>
                    <a:pt x="375" y="1225"/>
                    <a:pt x="380" y="1234"/>
                    <a:pt x="380" y="1256"/>
                  </a:cubicBezTo>
                  <a:cubicBezTo>
                    <a:pt x="380" y="1278"/>
                    <a:pt x="375" y="1287"/>
                    <a:pt x="368" y="1301"/>
                  </a:cubicBezTo>
                  <a:cubicBezTo>
                    <a:pt x="358" y="1317"/>
                    <a:pt x="347" y="1338"/>
                    <a:pt x="347" y="1377"/>
                  </a:cubicBezTo>
                  <a:cubicBezTo>
                    <a:pt x="347" y="1415"/>
                    <a:pt x="358" y="1436"/>
                    <a:pt x="368" y="1453"/>
                  </a:cubicBezTo>
                  <a:cubicBezTo>
                    <a:pt x="370" y="1457"/>
                    <a:pt x="372" y="1461"/>
                    <a:pt x="374" y="1465"/>
                  </a:cubicBezTo>
                  <a:cubicBezTo>
                    <a:pt x="33" y="1465"/>
                    <a:pt x="33" y="1465"/>
                    <a:pt x="33" y="1465"/>
                  </a:cubicBezTo>
                  <a:cubicBezTo>
                    <a:pt x="15" y="1465"/>
                    <a:pt x="0" y="1480"/>
                    <a:pt x="0" y="1498"/>
                  </a:cubicBezTo>
                  <a:cubicBezTo>
                    <a:pt x="0" y="1516"/>
                    <a:pt x="15" y="1530"/>
                    <a:pt x="33" y="1530"/>
                  </a:cubicBezTo>
                  <a:cubicBezTo>
                    <a:pt x="52" y="1530"/>
                    <a:pt x="52" y="1530"/>
                    <a:pt x="52" y="1530"/>
                  </a:cubicBezTo>
                  <a:cubicBezTo>
                    <a:pt x="70" y="1596"/>
                    <a:pt x="70" y="1596"/>
                    <a:pt x="70" y="1596"/>
                  </a:cubicBezTo>
                  <a:cubicBezTo>
                    <a:pt x="84" y="1645"/>
                    <a:pt x="135" y="1683"/>
                    <a:pt x="185" y="1683"/>
                  </a:cubicBezTo>
                  <a:cubicBezTo>
                    <a:pt x="1863" y="1683"/>
                    <a:pt x="1863" y="1683"/>
                    <a:pt x="1863" y="1683"/>
                  </a:cubicBezTo>
                  <a:cubicBezTo>
                    <a:pt x="1913" y="1683"/>
                    <a:pt x="1964" y="1645"/>
                    <a:pt x="1978" y="1596"/>
                  </a:cubicBezTo>
                  <a:cubicBezTo>
                    <a:pt x="1996" y="1530"/>
                    <a:pt x="1996" y="1530"/>
                    <a:pt x="1996" y="1530"/>
                  </a:cubicBezTo>
                  <a:cubicBezTo>
                    <a:pt x="2015" y="1530"/>
                    <a:pt x="2015" y="1530"/>
                    <a:pt x="2015" y="1530"/>
                  </a:cubicBezTo>
                  <a:cubicBezTo>
                    <a:pt x="2033" y="1530"/>
                    <a:pt x="2048" y="1516"/>
                    <a:pt x="2048" y="1498"/>
                  </a:cubicBezTo>
                  <a:cubicBezTo>
                    <a:pt x="2048" y="1480"/>
                    <a:pt x="2033" y="1465"/>
                    <a:pt x="2015" y="1465"/>
                  </a:cubicBezTo>
                  <a:close/>
                  <a:moveTo>
                    <a:pt x="970" y="207"/>
                  </a:moveTo>
                  <a:cubicBezTo>
                    <a:pt x="970" y="201"/>
                    <a:pt x="975" y="196"/>
                    <a:pt x="980" y="196"/>
                  </a:cubicBezTo>
                  <a:cubicBezTo>
                    <a:pt x="1068" y="196"/>
                    <a:pt x="1068" y="196"/>
                    <a:pt x="1068" y="196"/>
                  </a:cubicBezTo>
                  <a:cubicBezTo>
                    <a:pt x="1073" y="196"/>
                    <a:pt x="1078" y="201"/>
                    <a:pt x="1078" y="207"/>
                  </a:cubicBezTo>
                  <a:cubicBezTo>
                    <a:pt x="1078" y="504"/>
                    <a:pt x="1078" y="504"/>
                    <a:pt x="1078" y="504"/>
                  </a:cubicBezTo>
                  <a:cubicBezTo>
                    <a:pt x="970" y="504"/>
                    <a:pt x="970" y="504"/>
                    <a:pt x="970" y="504"/>
                  </a:cubicBezTo>
                  <a:lnTo>
                    <a:pt x="970" y="207"/>
                  </a:lnTo>
                  <a:close/>
                  <a:moveTo>
                    <a:pt x="328" y="654"/>
                  </a:moveTo>
                  <a:cubicBezTo>
                    <a:pt x="328" y="608"/>
                    <a:pt x="366" y="570"/>
                    <a:pt x="413" y="570"/>
                  </a:cubicBezTo>
                  <a:cubicBezTo>
                    <a:pt x="1518" y="570"/>
                    <a:pt x="1518" y="570"/>
                    <a:pt x="1518" y="570"/>
                  </a:cubicBezTo>
                  <a:cubicBezTo>
                    <a:pt x="1565" y="570"/>
                    <a:pt x="1603" y="608"/>
                    <a:pt x="1603" y="654"/>
                  </a:cubicBezTo>
                  <a:cubicBezTo>
                    <a:pt x="1603" y="1263"/>
                    <a:pt x="1603" y="1263"/>
                    <a:pt x="1603" y="1263"/>
                  </a:cubicBezTo>
                  <a:cubicBezTo>
                    <a:pt x="1603" y="1281"/>
                    <a:pt x="1617" y="1296"/>
                    <a:pt x="1635" y="1296"/>
                  </a:cubicBezTo>
                  <a:cubicBezTo>
                    <a:pt x="1682" y="1296"/>
                    <a:pt x="1720" y="1334"/>
                    <a:pt x="1720" y="1381"/>
                  </a:cubicBezTo>
                  <a:cubicBezTo>
                    <a:pt x="1720" y="1427"/>
                    <a:pt x="1682" y="1465"/>
                    <a:pt x="1635" y="1465"/>
                  </a:cubicBezTo>
                  <a:cubicBezTo>
                    <a:pt x="1528" y="1465"/>
                    <a:pt x="1528" y="1465"/>
                    <a:pt x="1528" y="1465"/>
                  </a:cubicBezTo>
                  <a:cubicBezTo>
                    <a:pt x="1528" y="771"/>
                    <a:pt x="1528" y="771"/>
                    <a:pt x="1528" y="771"/>
                  </a:cubicBezTo>
                  <a:cubicBezTo>
                    <a:pt x="1528" y="753"/>
                    <a:pt x="1514" y="739"/>
                    <a:pt x="1496" y="739"/>
                  </a:cubicBezTo>
                  <a:cubicBezTo>
                    <a:pt x="413" y="739"/>
                    <a:pt x="413" y="739"/>
                    <a:pt x="413" y="739"/>
                  </a:cubicBezTo>
                  <a:cubicBezTo>
                    <a:pt x="366" y="739"/>
                    <a:pt x="328" y="701"/>
                    <a:pt x="328" y="654"/>
                  </a:cubicBezTo>
                  <a:close/>
                  <a:moveTo>
                    <a:pt x="425" y="1422"/>
                  </a:moveTo>
                  <a:cubicBezTo>
                    <a:pt x="417" y="1408"/>
                    <a:pt x="413" y="1399"/>
                    <a:pt x="413" y="1377"/>
                  </a:cubicBezTo>
                  <a:cubicBezTo>
                    <a:pt x="413" y="1355"/>
                    <a:pt x="417" y="1346"/>
                    <a:pt x="425" y="1332"/>
                  </a:cubicBezTo>
                  <a:cubicBezTo>
                    <a:pt x="434" y="1315"/>
                    <a:pt x="445" y="1294"/>
                    <a:pt x="445" y="1256"/>
                  </a:cubicBezTo>
                  <a:cubicBezTo>
                    <a:pt x="445" y="1217"/>
                    <a:pt x="434" y="1196"/>
                    <a:pt x="425" y="1180"/>
                  </a:cubicBezTo>
                  <a:cubicBezTo>
                    <a:pt x="417" y="1166"/>
                    <a:pt x="413" y="1157"/>
                    <a:pt x="413" y="1135"/>
                  </a:cubicBezTo>
                  <a:cubicBezTo>
                    <a:pt x="413" y="1113"/>
                    <a:pt x="417" y="1104"/>
                    <a:pt x="425" y="1090"/>
                  </a:cubicBezTo>
                  <a:cubicBezTo>
                    <a:pt x="434" y="1073"/>
                    <a:pt x="445" y="1052"/>
                    <a:pt x="445" y="1014"/>
                  </a:cubicBezTo>
                  <a:cubicBezTo>
                    <a:pt x="445" y="975"/>
                    <a:pt x="434" y="954"/>
                    <a:pt x="425" y="937"/>
                  </a:cubicBezTo>
                  <a:cubicBezTo>
                    <a:pt x="417" y="924"/>
                    <a:pt x="413" y="914"/>
                    <a:pt x="413" y="893"/>
                  </a:cubicBezTo>
                  <a:cubicBezTo>
                    <a:pt x="413" y="871"/>
                    <a:pt x="417" y="861"/>
                    <a:pt x="425" y="848"/>
                  </a:cubicBezTo>
                  <a:cubicBezTo>
                    <a:pt x="431" y="836"/>
                    <a:pt x="438" y="823"/>
                    <a:pt x="442" y="804"/>
                  </a:cubicBezTo>
                  <a:cubicBezTo>
                    <a:pt x="1463" y="804"/>
                    <a:pt x="1463" y="804"/>
                    <a:pt x="1463" y="804"/>
                  </a:cubicBezTo>
                  <a:cubicBezTo>
                    <a:pt x="1463" y="981"/>
                    <a:pt x="1463" y="981"/>
                    <a:pt x="1463" y="981"/>
                  </a:cubicBezTo>
                  <a:cubicBezTo>
                    <a:pt x="805" y="981"/>
                    <a:pt x="805" y="981"/>
                    <a:pt x="805" y="981"/>
                  </a:cubicBezTo>
                  <a:cubicBezTo>
                    <a:pt x="787" y="981"/>
                    <a:pt x="772" y="996"/>
                    <a:pt x="772" y="1014"/>
                  </a:cubicBezTo>
                  <a:cubicBezTo>
                    <a:pt x="772" y="1032"/>
                    <a:pt x="787" y="1046"/>
                    <a:pt x="805" y="1046"/>
                  </a:cubicBezTo>
                  <a:cubicBezTo>
                    <a:pt x="1463" y="1046"/>
                    <a:pt x="1463" y="1046"/>
                    <a:pt x="1463" y="1046"/>
                  </a:cubicBezTo>
                  <a:cubicBezTo>
                    <a:pt x="1463" y="1223"/>
                    <a:pt x="1463" y="1223"/>
                    <a:pt x="1463" y="1223"/>
                  </a:cubicBezTo>
                  <a:cubicBezTo>
                    <a:pt x="543" y="1223"/>
                    <a:pt x="543" y="1223"/>
                    <a:pt x="543" y="1223"/>
                  </a:cubicBezTo>
                  <a:cubicBezTo>
                    <a:pt x="525" y="1223"/>
                    <a:pt x="511" y="1238"/>
                    <a:pt x="511" y="1256"/>
                  </a:cubicBezTo>
                  <a:cubicBezTo>
                    <a:pt x="511" y="1274"/>
                    <a:pt x="525" y="1288"/>
                    <a:pt x="543" y="1288"/>
                  </a:cubicBezTo>
                  <a:cubicBezTo>
                    <a:pt x="1463" y="1288"/>
                    <a:pt x="1463" y="1288"/>
                    <a:pt x="1463" y="1288"/>
                  </a:cubicBezTo>
                  <a:cubicBezTo>
                    <a:pt x="1463" y="1465"/>
                    <a:pt x="1463" y="1465"/>
                    <a:pt x="1463" y="1465"/>
                  </a:cubicBezTo>
                  <a:cubicBezTo>
                    <a:pt x="442" y="1465"/>
                    <a:pt x="442" y="1465"/>
                    <a:pt x="442" y="1465"/>
                  </a:cubicBezTo>
                  <a:cubicBezTo>
                    <a:pt x="438" y="1446"/>
                    <a:pt x="431" y="1433"/>
                    <a:pt x="425" y="1422"/>
                  </a:cubicBezTo>
                  <a:close/>
                  <a:moveTo>
                    <a:pt x="1915" y="1578"/>
                  </a:moveTo>
                  <a:cubicBezTo>
                    <a:pt x="1909" y="1599"/>
                    <a:pt x="1884" y="1618"/>
                    <a:pt x="1863" y="1618"/>
                  </a:cubicBezTo>
                  <a:cubicBezTo>
                    <a:pt x="185" y="1618"/>
                    <a:pt x="185" y="1618"/>
                    <a:pt x="185" y="1618"/>
                  </a:cubicBezTo>
                  <a:cubicBezTo>
                    <a:pt x="164" y="1618"/>
                    <a:pt x="139" y="1599"/>
                    <a:pt x="133" y="1578"/>
                  </a:cubicBezTo>
                  <a:cubicBezTo>
                    <a:pt x="120" y="1530"/>
                    <a:pt x="120" y="1530"/>
                    <a:pt x="120" y="1530"/>
                  </a:cubicBezTo>
                  <a:cubicBezTo>
                    <a:pt x="1928" y="1530"/>
                    <a:pt x="1928" y="1530"/>
                    <a:pt x="1928" y="1530"/>
                  </a:cubicBezTo>
                  <a:lnTo>
                    <a:pt x="1915" y="15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9" name="Forma livre 27"/>
          <p:cNvSpPr/>
          <p:nvPr/>
        </p:nvSpPr>
        <p:spPr>
          <a:xfrm rot="10800000">
            <a:off x="4468043" y="3494828"/>
            <a:ext cx="2002330" cy="684566"/>
          </a:xfrm>
          <a:custGeom>
            <a:avLst/>
            <a:gdLst>
              <a:gd name="connsiteX0" fmla="*/ 1955800 w 1955800"/>
              <a:gd name="connsiteY0" fmla="*/ 0 h 139700"/>
              <a:gd name="connsiteX1" fmla="*/ 1955800 w 1955800"/>
              <a:gd name="connsiteY1" fmla="*/ 139700 h 139700"/>
              <a:gd name="connsiteX2" fmla="*/ 0 w 1955800"/>
              <a:gd name="connsiteY2" fmla="*/ 139700 h 139700"/>
              <a:gd name="connsiteX3" fmla="*/ 0 w 1955800"/>
              <a:gd name="connsiteY3" fmla="*/ 0 h 139700"/>
              <a:gd name="connsiteX0" fmla="*/ 1955800 w 1955800"/>
              <a:gd name="connsiteY0" fmla="*/ 0 h 139700"/>
              <a:gd name="connsiteX1" fmla="*/ 1955800 w 1955800"/>
              <a:gd name="connsiteY1" fmla="*/ 139700 h 139700"/>
              <a:gd name="connsiteX2" fmla="*/ 0 w 1955800"/>
              <a:gd name="connsiteY2" fmla="*/ 139700 h 139700"/>
              <a:gd name="connsiteX3" fmla="*/ 0 w 1955800"/>
              <a:gd name="connsiteY3" fmla="*/ 54939 h 139700"/>
              <a:gd name="connsiteX0" fmla="*/ 1949782 w 1955800"/>
              <a:gd name="connsiteY0" fmla="*/ 0 h 272313"/>
              <a:gd name="connsiteX1" fmla="*/ 1955800 w 1955800"/>
              <a:gd name="connsiteY1" fmla="*/ 272313 h 272313"/>
              <a:gd name="connsiteX2" fmla="*/ 0 w 1955800"/>
              <a:gd name="connsiteY2" fmla="*/ 272313 h 272313"/>
              <a:gd name="connsiteX3" fmla="*/ 0 w 1955800"/>
              <a:gd name="connsiteY3" fmla="*/ 187552 h 27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800" h="272313">
                <a:moveTo>
                  <a:pt x="1949782" y="0"/>
                </a:moveTo>
                <a:lnTo>
                  <a:pt x="1955800" y="272313"/>
                </a:lnTo>
                <a:lnTo>
                  <a:pt x="0" y="272313"/>
                </a:lnTo>
                <a:lnTo>
                  <a:pt x="0" y="187552"/>
                </a:lnTo>
              </a:path>
            </a:pathLst>
          </a:custGeom>
          <a:noFill/>
          <a:ln>
            <a:solidFill>
              <a:srgbClr val="00727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u="sng"/>
          </a:p>
        </p:txBody>
      </p:sp>
      <p:sp>
        <p:nvSpPr>
          <p:cNvPr id="20" name="CaixaDeTexto 19"/>
          <p:cNvSpPr txBox="1"/>
          <p:nvPr/>
        </p:nvSpPr>
        <p:spPr>
          <a:xfrm>
            <a:off x="4873193" y="3209340"/>
            <a:ext cx="75925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2400" i="1" dirty="0">
                <a:solidFill>
                  <a:srgbClr val="007279"/>
                </a:solidFill>
                <a:effectLst/>
                <a:latin typeface="+mn-lt"/>
              </a:rPr>
              <a:t>36</a:t>
            </a:r>
            <a:r>
              <a:rPr lang="pt-BR" sz="1400" i="1" dirty="0">
                <a:solidFill>
                  <a:srgbClr val="007279"/>
                </a:solidFill>
                <a:effectLst/>
                <a:latin typeface="+mn-lt"/>
              </a:rPr>
              <a:t>%</a:t>
            </a:r>
            <a:endParaRPr lang="pt-BR" sz="800" i="1" dirty="0">
              <a:solidFill>
                <a:srgbClr val="007279"/>
              </a:solidFill>
              <a:effectLst/>
              <a:latin typeface="+mn-lt"/>
            </a:endParaRPr>
          </a:p>
        </p:txBody>
      </p:sp>
      <p:sp>
        <p:nvSpPr>
          <p:cNvPr id="21" name="CaixaDeTexto 19"/>
          <p:cNvSpPr txBox="1"/>
          <p:nvPr/>
        </p:nvSpPr>
        <p:spPr>
          <a:xfrm>
            <a:off x="3471201" y="1521629"/>
            <a:ext cx="401025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8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11 </a:t>
            </a:r>
            <a:r>
              <a:rPr lang="pt-BR" sz="4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anos</a:t>
            </a:r>
            <a:endParaRPr lang="pt-BR" sz="18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grpSp>
        <p:nvGrpSpPr>
          <p:cNvPr id="22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2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31" name="CaixaDeTexto 5"/>
          <p:cNvSpPr txBox="1"/>
          <p:nvPr/>
        </p:nvSpPr>
        <p:spPr>
          <a:xfrm>
            <a:off x="7275383" y="3541796"/>
            <a:ext cx="417725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Prova disso é que esses empreendedores de sucesso ficaram, na média, 11 anos nesse “estágio”.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  <a:ea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4911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</p:childTnLst>
        </p:cTn>
      </p:par>
    </p:tnLst>
    <p:bldLst>
      <p:bldGraphic spid="7" grpId="0">
        <p:bldAsOne/>
      </p:bldGraphic>
      <p:bldP spid="8" grpId="0"/>
      <p:bldP spid="12" grpId="0"/>
      <p:bldP spid="12" grpId="1"/>
      <p:bldP spid="13" grpId="0"/>
      <p:bldP spid="14" grpId="0"/>
      <p:bldP spid="19" grpId="0" animBg="1"/>
      <p:bldP spid="20" grpId="0" animBg="1"/>
      <p:bldP spid="21" grpId="0"/>
      <p:bldP spid="31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ixaDeTexto 19"/>
          <p:cNvSpPr txBox="1"/>
          <p:nvPr/>
        </p:nvSpPr>
        <p:spPr>
          <a:xfrm>
            <a:off x="1021919" y="309957"/>
            <a:ext cx="66076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tempo trabalhado</a:t>
            </a:r>
          </a:p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informalmente</a:t>
            </a:r>
          </a:p>
        </p:txBody>
      </p:sp>
      <p:sp>
        <p:nvSpPr>
          <p:cNvPr id="9" name="Retângulo 8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P11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Por quanto tempo o(a) Sr.(a)  teve um negócio sem CNPJ? (ESP-RU)</a:t>
            </a:r>
          </a:p>
        </p:txBody>
      </p:sp>
      <p:graphicFrame>
        <p:nvGraphicFramePr>
          <p:cNvPr id="65" name="Gráfico 64"/>
          <p:cNvGraphicFramePr/>
          <p:nvPr>
            <p:extLst>
              <p:ext uri="{D42A27DB-BD31-4B8C-83A1-F6EECF244321}">
                <p14:modId xmlns:p14="http://schemas.microsoft.com/office/powerpoint/2010/main" val="2131970245"/>
              </p:ext>
            </p:extLst>
          </p:nvPr>
        </p:nvGraphicFramePr>
        <p:xfrm>
          <a:off x="1679193" y="2098746"/>
          <a:ext cx="2314930" cy="24986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6" name="Gráfico 65"/>
          <p:cNvGraphicFramePr/>
          <p:nvPr>
            <p:extLst>
              <p:ext uri="{D42A27DB-BD31-4B8C-83A1-F6EECF244321}">
                <p14:modId xmlns:p14="http://schemas.microsoft.com/office/powerpoint/2010/main" val="466751450"/>
              </p:ext>
            </p:extLst>
          </p:nvPr>
        </p:nvGraphicFramePr>
        <p:xfrm>
          <a:off x="4746270" y="2098746"/>
          <a:ext cx="2314930" cy="24986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7" name="Gráfico 66"/>
          <p:cNvGraphicFramePr/>
          <p:nvPr>
            <p:extLst>
              <p:ext uri="{D42A27DB-BD31-4B8C-83A1-F6EECF244321}">
                <p14:modId xmlns:p14="http://schemas.microsoft.com/office/powerpoint/2010/main" val="3280156264"/>
              </p:ext>
            </p:extLst>
          </p:nvPr>
        </p:nvGraphicFramePr>
        <p:xfrm>
          <a:off x="8429270" y="2098746"/>
          <a:ext cx="2314930" cy="24986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" name="Agrupar 1"/>
          <p:cNvGrpSpPr/>
          <p:nvPr/>
        </p:nvGrpSpPr>
        <p:grpSpPr>
          <a:xfrm>
            <a:off x="2017434" y="4078939"/>
            <a:ext cx="1951872" cy="400110"/>
            <a:chOff x="2017434" y="4078939"/>
            <a:chExt cx="1951872" cy="400110"/>
          </a:xfrm>
        </p:grpSpPr>
        <p:sp>
          <p:nvSpPr>
            <p:cNvPr id="68" name="CaixaDeTexto 19"/>
            <p:cNvSpPr txBox="1"/>
            <p:nvPr/>
          </p:nvSpPr>
          <p:spPr>
            <a:xfrm>
              <a:off x="2017434" y="4078939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ME</a:t>
              </a:r>
            </a:p>
          </p:txBody>
        </p:sp>
        <p:sp>
          <p:nvSpPr>
            <p:cNvPr id="69" name="CaixaDeTexto 19"/>
            <p:cNvSpPr txBox="1"/>
            <p:nvPr/>
          </p:nvSpPr>
          <p:spPr>
            <a:xfrm>
              <a:off x="3113714" y="4078939"/>
              <a:ext cx="85559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EPP</a:t>
              </a:r>
            </a:p>
          </p:txBody>
        </p:sp>
      </p:grpSp>
      <p:grpSp>
        <p:nvGrpSpPr>
          <p:cNvPr id="3" name="Agrupar 2"/>
          <p:cNvGrpSpPr/>
          <p:nvPr/>
        </p:nvGrpSpPr>
        <p:grpSpPr>
          <a:xfrm>
            <a:off x="4753329" y="4078939"/>
            <a:ext cx="2554965" cy="707886"/>
            <a:chOff x="4753329" y="4078939"/>
            <a:chExt cx="2554965" cy="707886"/>
          </a:xfrm>
        </p:grpSpPr>
        <p:sp>
          <p:nvSpPr>
            <p:cNvPr id="70" name="CaixaDeTexto 19"/>
            <p:cNvSpPr txBox="1"/>
            <p:nvPr/>
          </p:nvSpPr>
          <p:spPr>
            <a:xfrm>
              <a:off x="4753329" y="4078939"/>
              <a:ext cx="99077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cliente Sebrae</a:t>
              </a:r>
            </a:p>
          </p:txBody>
        </p:sp>
        <p:sp>
          <p:nvSpPr>
            <p:cNvPr id="71" name="CaixaDeTexto 19"/>
            <p:cNvSpPr txBox="1"/>
            <p:nvPr/>
          </p:nvSpPr>
          <p:spPr>
            <a:xfrm>
              <a:off x="5874305" y="4078939"/>
              <a:ext cx="14339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cliente Sebrae</a:t>
              </a:r>
            </a:p>
          </p:txBody>
        </p:sp>
      </p:grpSp>
      <p:grpSp>
        <p:nvGrpSpPr>
          <p:cNvPr id="4" name="Agrupar 3"/>
          <p:cNvGrpSpPr/>
          <p:nvPr/>
        </p:nvGrpSpPr>
        <p:grpSpPr>
          <a:xfrm>
            <a:off x="8506634" y="4078939"/>
            <a:ext cx="2280082" cy="707886"/>
            <a:chOff x="8506634" y="4078939"/>
            <a:chExt cx="2280082" cy="707886"/>
          </a:xfrm>
        </p:grpSpPr>
        <p:sp>
          <p:nvSpPr>
            <p:cNvPr id="72" name="CaixaDeTexto 19"/>
            <p:cNvSpPr txBox="1"/>
            <p:nvPr/>
          </p:nvSpPr>
          <p:spPr>
            <a:xfrm>
              <a:off x="8506634" y="4078939"/>
              <a:ext cx="11617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optante Simples</a:t>
              </a:r>
            </a:p>
          </p:txBody>
        </p:sp>
        <p:sp>
          <p:nvSpPr>
            <p:cNvPr id="73" name="CaixaDeTexto 19"/>
            <p:cNvSpPr txBox="1"/>
            <p:nvPr/>
          </p:nvSpPr>
          <p:spPr>
            <a:xfrm>
              <a:off x="9664424" y="4078939"/>
              <a:ext cx="112229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optante</a:t>
              </a:r>
            </a:p>
          </p:txBody>
        </p:sp>
      </p:grpSp>
      <p:grpSp>
        <p:nvGrpSpPr>
          <p:cNvPr id="74" name="+ informações"/>
          <p:cNvGrpSpPr/>
          <p:nvPr/>
        </p:nvGrpSpPr>
        <p:grpSpPr>
          <a:xfrm>
            <a:off x="10211744" y="5674629"/>
            <a:ext cx="1402473" cy="346249"/>
            <a:chOff x="7300120" y="5125288"/>
            <a:chExt cx="1748287" cy="431624"/>
          </a:xfrm>
        </p:grpSpPr>
        <p:sp>
          <p:nvSpPr>
            <p:cNvPr id="7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7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7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7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83" name="Tabela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2345267"/>
              </p:ext>
            </p:extLst>
          </p:nvPr>
        </p:nvGraphicFramePr>
        <p:xfrm>
          <a:off x="1679192" y="4861829"/>
          <a:ext cx="9107528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3844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13844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13844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36264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1740618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1138441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1138441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1138441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150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84" name="CaixaDeTexto 83"/>
          <p:cNvSpPr txBox="1"/>
          <p:nvPr/>
        </p:nvSpPr>
        <p:spPr>
          <a:xfrm>
            <a:off x="282603" y="4923881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27" name="CaixaDeTexto 19"/>
          <p:cNvSpPr txBox="1"/>
          <p:nvPr/>
        </p:nvSpPr>
        <p:spPr>
          <a:xfrm>
            <a:off x="6360617" y="639391"/>
            <a:ext cx="192111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i="1" dirty="0">
                <a:solidFill>
                  <a:srgbClr val="5B9BD5"/>
                </a:solidFill>
                <a:effectLst/>
                <a:latin typeface="+mn-lt"/>
              </a:rPr>
              <a:t>tempo</a:t>
            </a:r>
          </a:p>
          <a:p>
            <a:pPr algn="l"/>
            <a:r>
              <a:rPr lang="pt-BR" sz="2800" i="1" dirty="0">
                <a:solidFill>
                  <a:srgbClr val="5B9BD5"/>
                </a:solidFill>
                <a:effectLst/>
                <a:latin typeface="+mn-lt"/>
              </a:rPr>
              <a:t>médio</a:t>
            </a:r>
          </a:p>
        </p:txBody>
      </p:sp>
      <p:grpSp>
        <p:nvGrpSpPr>
          <p:cNvPr id="28" name="Group 4"/>
          <p:cNvGrpSpPr>
            <a:grpSpLocks noChangeAspect="1"/>
          </p:cNvGrpSpPr>
          <p:nvPr/>
        </p:nvGrpSpPr>
        <p:grpSpPr bwMode="auto">
          <a:xfrm>
            <a:off x="5397409" y="570835"/>
            <a:ext cx="975646" cy="974279"/>
            <a:chOff x="510" y="847"/>
            <a:chExt cx="714" cy="713"/>
          </a:xfrm>
          <a:solidFill>
            <a:srgbClr val="003399"/>
          </a:solidFill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795" y="847"/>
              <a:ext cx="145" cy="146"/>
            </a:xfrm>
            <a:custGeom>
              <a:avLst/>
              <a:gdLst>
                <a:gd name="T0" fmla="*/ 77 w 416"/>
                <a:gd name="T1" fmla="*/ 417 h 421"/>
                <a:gd name="T2" fmla="*/ 99 w 416"/>
                <a:gd name="T3" fmla="*/ 409 h 421"/>
                <a:gd name="T4" fmla="*/ 102 w 416"/>
                <a:gd name="T5" fmla="*/ 363 h 421"/>
                <a:gd name="T6" fmla="*/ 65 w 416"/>
                <a:gd name="T7" fmla="*/ 268 h 421"/>
                <a:gd name="T8" fmla="*/ 208 w 416"/>
                <a:gd name="T9" fmla="*/ 70 h 421"/>
                <a:gd name="T10" fmla="*/ 351 w 416"/>
                <a:gd name="T11" fmla="*/ 268 h 421"/>
                <a:gd name="T12" fmla="*/ 314 w 416"/>
                <a:gd name="T13" fmla="*/ 363 h 421"/>
                <a:gd name="T14" fmla="*/ 317 w 416"/>
                <a:gd name="T15" fmla="*/ 409 h 421"/>
                <a:gd name="T16" fmla="*/ 363 w 416"/>
                <a:gd name="T17" fmla="*/ 406 h 421"/>
                <a:gd name="T18" fmla="*/ 416 w 416"/>
                <a:gd name="T19" fmla="*/ 268 h 421"/>
                <a:gd name="T20" fmla="*/ 221 w 416"/>
                <a:gd name="T21" fmla="*/ 4 h 421"/>
                <a:gd name="T22" fmla="*/ 195 w 416"/>
                <a:gd name="T23" fmla="*/ 4 h 421"/>
                <a:gd name="T24" fmla="*/ 0 w 416"/>
                <a:gd name="T25" fmla="*/ 268 h 421"/>
                <a:gd name="T26" fmla="*/ 53 w 416"/>
                <a:gd name="T27" fmla="*/ 406 h 421"/>
                <a:gd name="T28" fmla="*/ 77 w 416"/>
                <a:gd name="T29" fmla="*/ 41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6" h="421">
                  <a:moveTo>
                    <a:pt x="77" y="417"/>
                  </a:moveTo>
                  <a:cubicBezTo>
                    <a:pt x="85" y="417"/>
                    <a:pt x="93" y="415"/>
                    <a:pt x="99" y="409"/>
                  </a:cubicBezTo>
                  <a:cubicBezTo>
                    <a:pt x="113" y="397"/>
                    <a:pt x="114" y="376"/>
                    <a:pt x="102" y="363"/>
                  </a:cubicBezTo>
                  <a:cubicBezTo>
                    <a:pt x="78" y="337"/>
                    <a:pt x="65" y="303"/>
                    <a:pt x="65" y="268"/>
                  </a:cubicBezTo>
                  <a:cubicBezTo>
                    <a:pt x="65" y="192"/>
                    <a:pt x="123" y="112"/>
                    <a:pt x="208" y="70"/>
                  </a:cubicBezTo>
                  <a:cubicBezTo>
                    <a:pt x="293" y="112"/>
                    <a:pt x="351" y="192"/>
                    <a:pt x="351" y="268"/>
                  </a:cubicBezTo>
                  <a:cubicBezTo>
                    <a:pt x="351" y="303"/>
                    <a:pt x="338" y="337"/>
                    <a:pt x="314" y="363"/>
                  </a:cubicBezTo>
                  <a:cubicBezTo>
                    <a:pt x="302" y="376"/>
                    <a:pt x="304" y="397"/>
                    <a:pt x="317" y="409"/>
                  </a:cubicBezTo>
                  <a:cubicBezTo>
                    <a:pt x="330" y="421"/>
                    <a:pt x="351" y="420"/>
                    <a:pt x="363" y="406"/>
                  </a:cubicBezTo>
                  <a:cubicBezTo>
                    <a:pt x="397" y="368"/>
                    <a:pt x="416" y="319"/>
                    <a:pt x="416" y="268"/>
                  </a:cubicBezTo>
                  <a:cubicBezTo>
                    <a:pt x="416" y="163"/>
                    <a:pt x="336" y="54"/>
                    <a:pt x="221" y="4"/>
                  </a:cubicBezTo>
                  <a:cubicBezTo>
                    <a:pt x="213" y="0"/>
                    <a:pt x="203" y="0"/>
                    <a:pt x="195" y="4"/>
                  </a:cubicBezTo>
                  <a:cubicBezTo>
                    <a:pt x="80" y="54"/>
                    <a:pt x="0" y="163"/>
                    <a:pt x="0" y="268"/>
                  </a:cubicBezTo>
                  <a:cubicBezTo>
                    <a:pt x="0" y="319"/>
                    <a:pt x="19" y="368"/>
                    <a:pt x="53" y="406"/>
                  </a:cubicBezTo>
                  <a:cubicBezTo>
                    <a:pt x="59" y="414"/>
                    <a:pt x="68" y="417"/>
                    <a:pt x="77" y="4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688" y="1315"/>
              <a:ext cx="69" cy="23"/>
            </a:xfrm>
            <a:custGeom>
              <a:avLst/>
              <a:gdLst>
                <a:gd name="T0" fmla="*/ 32 w 196"/>
                <a:gd name="T1" fmla="*/ 65 h 65"/>
                <a:gd name="T2" fmla="*/ 163 w 196"/>
                <a:gd name="T3" fmla="*/ 65 h 65"/>
                <a:gd name="T4" fmla="*/ 196 w 196"/>
                <a:gd name="T5" fmla="*/ 33 h 65"/>
                <a:gd name="T6" fmla="*/ 163 w 196"/>
                <a:gd name="T7" fmla="*/ 0 h 65"/>
                <a:gd name="T8" fmla="*/ 32 w 196"/>
                <a:gd name="T9" fmla="*/ 0 h 65"/>
                <a:gd name="T10" fmla="*/ 0 w 196"/>
                <a:gd name="T11" fmla="*/ 33 h 65"/>
                <a:gd name="T12" fmla="*/ 32 w 196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65">
                  <a:moveTo>
                    <a:pt x="32" y="65"/>
                  </a:moveTo>
                  <a:cubicBezTo>
                    <a:pt x="163" y="65"/>
                    <a:pt x="163" y="65"/>
                    <a:pt x="163" y="65"/>
                  </a:cubicBezTo>
                  <a:cubicBezTo>
                    <a:pt x="181" y="65"/>
                    <a:pt x="196" y="51"/>
                    <a:pt x="196" y="33"/>
                  </a:cubicBezTo>
                  <a:cubicBezTo>
                    <a:pt x="196" y="15"/>
                    <a:pt x="181" y="0"/>
                    <a:pt x="16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1"/>
                    <a:pt x="14" y="65"/>
                    <a:pt x="32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510" y="974"/>
              <a:ext cx="714" cy="586"/>
            </a:xfrm>
            <a:custGeom>
              <a:avLst/>
              <a:gdLst>
                <a:gd name="T0" fmla="*/ 1759 w 2048"/>
                <a:gd name="T1" fmla="*/ 1465 h 1683"/>
                <a:gd name="T2" fmla="*/ 1668 w 2048"/>
                <a:gd name="T3" fmla="*/ 1234 h 1683"/>
                <a:gd name="T4" fmla="*/ 1518 w 2048"/>
                <a:gd name="T5" fmla="*/ 504 h 1683"/>
                <a:gd name="T6" fmla="*/ 1144 w 2048"/>
                <a:gd name="T7" fmla="*/ 207 h 1683"/>
                <a:gd name="T8" fmla="*/ 1057 w 2048"/>
                <a:gd name="T9" fmla="*/ 131 h 1683"/>
                <a:gd name="T10" fmla="*/ 1024 w 2048"/>
                <a:gd name="T11" fmla="*/ 0 h 1683"/>
                <a:gd name="T12" fmla="*/ 991 w 2048"/>
                <a:gd name="T13" fmla="*/ 131 h 1683"/>
                <a:gd name="T14" fmla="*/ 904 w 2048"/>
                <a:gd name="T15" fmla="*/ 207 h 1683"/>
                <a:gd name="T16" fmla="*/ 413 w 2048"/>
                <a:gd name="T17" fmla="*/ 504 h 1683"/>
                <a:gd name="T18" fmla="*/ 376 w 2048"/>
                <a:gd name="T19" fmla="*/ 800 h 1683"/>
                <a:gd name="T20" fmla="*/ 347 w 2048"/>
                <a:gd name="T21" fmla="*/ 893 h 1683"/>
                <a:gd name="T22" fmla="*/ 380 w 2048"/>
                <a:gd name="T23" fmla="*/ 1014 h 1683"/>
                <a:gd name="T24" fmla="*/ 347 w 2048"/>
                <a:gd name="T25" fmla="*/ 1135 h 1683"/>
                <a:gd name="T26" fmla="*/ 380 w 2048"/>
                <a:gd name="T27" fmla="*/ 1256 h 1683"/>
                <a:gd name="T28" fmla="*/ 347 w 2048"/>
                <a:gd name="T29" fmla="*/ 1377 h 1683"/>
                <a:gd name="T30" fmla="*/ 374 w 2048"/>
                <a:gd name="T31" fmla="*/ 1465 h 1683"/>
                <a:gd name="T32" fmla="*/ 0 w 2048"/>
                <a:gd name="T33" fmla="*/ 1498 h 1683"/>
                <a:gd name="T34" fmla="*/ 52 w 2048"/>
                <a:gd name="T35" fmla="*/ 1530 h 1683"/>
                <a:gd name="T36" fmla="*/ 185 w 2048"/>
                <a:gd name="T37" fmla="*/ 1683 h 1683"/>
                <a:gd name="T38" fmla="*/ 1978 w 2048"/>
                <a:gd name="T39" fmla="*/ 1596 h 1683"/>
                <a:gd name="T40" fmla="*/ 2015 w 2048"/>
                <a:gd name="T41" fmla="*/ 1530 h 1683"/>
                <a:gd name="T42" fmla="*/ 2015 w 2048"/>
                <a:gd name="T43" fmla="*/ 1465 h 1683"/>
                <a:gd name="T44" fmla="*/ 980 w 2048"/>
                <a:gd name="T45" fmla="*/ 196 h 1683"/>
                <a:gd name="T46" fmla="*/ 1078 w 2048"/>
                <a:gd name="T47" fmla="*/ 207 h 1683"/>
                <a:gd name="T48" fmla="*/ 970 w 2048"/>
                <a:gd name="T49" fmla="*/ 504 h 1683"/>
                <a:gd name="T50" fmla="*/ 328 w 2048"/>
                <a:gd name="T51" fmla="*/ 654 h 1683"/>
                <a:gd name="T52" fmla="*/ 1518 w 2048"/>
                <a:gd name="T53" fmla="*/ 570 h 1683"/>
                <a:gd name="T54" fmla="*/ 1603 w 2048"/>
                <a:gd name="T55" fmla="*/ 1263 h 1683"/>
                <a:gd name="T56" fmla="*/ 1720 w 2048"/>
                <a:gd name="T57" fmla="*/ 1381 h 1683"/>
                <a:gd name="T58" fmla="*/ 1528 w 2048"/>
                <a:gd name="T59" fmla="*/ 1465 h 1683"/>
                <a:gd name="T60" fmla="*/ 1496 w 2048"/>
                <a:gd name="T61" fmla="*/ 739 h 1683"/>
                <a:gd name="T62" fmla="*/ 328 w 2048"/>
                <a:gd name="T63" fmla="*/ 654 h 1683"/>
                <a:gd name="T64" fmla="*/ 413 w 2048"/>
                <a:gd name="T65" fmla="*/ 1377 h 1683"/>
                <a:gd name="T66" fmla="*/ 445 w 2048"/>
                <a:gd name="T67" fmla="*/ 1256 h 1683"/>
                <a:gd name="T68" fmla="*/ 413 w 2048"/>
                <a:gd name="T69" fmla="*/ 1135 h 1683"/>
                <a:gd name="T70" fmla="*/ 445 w 2048"/>
                <a:gd name="T71" fmla="*/ 1014 h 1683"/>
                <a:gd name="T72" fmla="*/ 413 w 2048"/>
                <a:gd name="T73" fmla="*/ 893 h 1683"/>
                <a:gd name="T74" fmla="*/ 442 w 2048"/>
                <a:gd name="T75" fmla="*/ 804 h 1683"/>
                <a:gd name="T76" fmla="*/ 1463 w 2048"/>
                <a:gd name="T77" fmla="*/ 981 h 1683"/>
                <a:gd name="T78" fmla="*/ 772 w 2048"/>
                <a:gd name="T79" fmla="*/ 1014 h 1683"/>
                <a:gd name="T80" fmla="*/ 1463 w 2048"/>
                <a:gd name="T81" fmla="*/ 1046 h 1683"/>
                <a:gd name="T82" fmla="*/ 543 w 2048"/>
                <a:gd name="T83" fmla="*/ 1223 h 1683"/>
                <a:gd name="T84" fmla="*/ 543 w 2048"/>
                <a:gd name="T85" fmla="*/ 1288 h 1683"/>
                <a:gd name="T86" fmla="*/ 1463 w 2048"/>
                <a:gd name="T87" fmla="*/ 1465 h 1683"/>
                <a:gd name="T88" fmla="*/ 425 w 2048"/>
                <a:gd name="T89" fmla="*/ 1422 h 1683"/>
                <a:gd name="T90" fmla="*/ 1863 w 2048"/>
                <a:gd name="T91" fmla="*/ 1618 h 1683"/>
                <a:gd name="T92" fmla="*/ 133 w 2048"/>
                <a:gd name="T93" fmla="*/ 1578 h 1683"/>
                <a:gd name="T94" fmla="*/ 1928 w 2048"/>
                <a:gd name="T95" fmla="*/ 1530 h 1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8" h="1683">
                  <a:moveTo>
                    <a:pt x="2015" y="1465"/>
                  </a:moveTo>
                  <a:cubicBezTo>
                    <a:pt x="1759" y="1465"/>
                    <a:pt x="1759" y="1465"/>
                    <a:pt x="1759" y="1465"/>
                  </a:cubicBezTo>
                  <a:cubicBezTo>
                    <a:pt x="1775" y="1441"/>
                    <a:pt x="1785" y="1412"/>
                    <a:pt x="1785" y="1381"/>
                  </a:cubicBezTo>
                  <a:cubicBezTo>
                    <a:pt x="1785" y="1309"/>
                    <a:pt x="1735" y="1249"/>
                    <a:pt x="1668" y="1234"/>
                  </a:cubicBezTo>
                  <a:cubicBezTo>
                    <a:pt x="1668" y="654"/>
                    <a:pt x="1668" y="654"/>
                    <a:pt x="1668" y="654"/>
                  </a:cubicBezTo>
                  <a:cubicBezTo>
                    <a:pt x="1668" y="572"/>
                    <a:pt x="1601" y="504"/>
                    <a:pt x="1518" y="504"/>
                  </a:cubicBezTo>
                  <a:cubicBezTo>
                    <a:pt x="1144" y="504"/>
                    <a:pt x="1144" y="504"/>
                    <a:pt x="1144" y="504"/>
                  </a:cubicBezTo>
                  <a:cubicBezTo>
                    <a:pt x="1144" y="207"/>
                    <a:pt x="1144" y="207"/>
                    <a:pt x="1144" y="207"/>
                  </a:cubicBezTo>
                  <a:cubicBezTo>
                    <a:pt x="1144" y="165"/>
                    <a:pt x="1110" y="131"/>
                    <a:pt x="1068" y="131"/>
                  </a:cubicBezTo>
                  <a:cubicBezTo>
                    <a:pt x="1057" y="131"/>
                    <a:pt x="1057" y="131"/>
                    <a:pt x="1057" y="131"/>
                  </a:cubicBezTo>
                  <a:cubicBezTo>
                    <a:pt x="1057" y="33"/>
                    <a:pt x="1057" y="33"/>
                    <a:pt x="1057" y="33"/>
                  </a:cubicBezTo>
                  <a:cubicBezTo>
                    <a:pt x="1057" y="15"/>
                    <a:pt x="1042" y="0"/>
                    <a:pt x="1024" y="0"/>
                  </a:cubicBezTo>
                  <a:cubicBezTo>
                    <a:pt x="1006" y="0"/>
                    <a:pt x="991" y="15"/>
                    <a:pt x="991" y="33"/>
                  </a:cubicBezTo>
                  <a:cubicBezTo>
                    <a:pt x="991" y="131"/>
                    <a:pt x="991" y="131"/>
                    <a:pt x="991" y="131"/>
                  </a:cubicBezTo>
                  <a:cubicBezTo>
                    <a:pt x="980" y="131"/>
                    <a:pt x="980" y="131"/>
                    <a:pt x="980" y="131"/>
                  </a:cubicBezTo>
                  <a:cubicBezTo>
                    <a:pt x="938" y="131"/>
                    <a:pt x="904" y="165"/>
                    <a:pt x="904" y="207"/>
                  </a:cubicBezTo>
                  <a:cubicBezTo>
                    <a:pt x="904" y="504"/>
                    <a:pt x="904" y="504"/>
                    <a:pt x="904" y="504"/>
                  </a:cubicBezTo>
                  <a:cubicBezTo>
                    <a:pt x="413" y="504"/>
                    <a:pt x="413" y="504"/>
                    <a:pt x="413" y="504"/>
                  </a:cubicBezTo>
                  <a:cubicBezTo>
                    <a:pt x="330" y="504"/>
                    <a:pt x="263" y="572"/>
                    <a:pt x="263" y="654"/>
                  </a:cubicBezTo>
                  <a:cubicBezTo>
                    <a:pt x="263" y="724"/>
                    <a:pt x="311" y="783"/>
                    <a:pt x="376" y="800"/>
                  </a:cubicBezTo>
                  <a:cubicBezTo>
                    <a:pt x="374" y="805"/>
                    <a:pt x="371" y="810"/>
                    <a:pt x="368" y="816"/>
                  </a:cubicBezTo>
                  <a:cubicBezTo>
                    <a:pt x="358" y="833"/>
                    <a:pt x="347" y="854"/>
                    <a:pt x="347" y="893"/>
                  </a:cubicBezTo>
                  <a:cubicBezTo>
                    <a:pt x="347" y="931"/>
                    <a:pt x="358" y="952"/>
                    <a:pt x="368" y="969"/>
                  </a:cubicBezTo>
                  <a:cubicBezTo>
                    <a:pt x="375" y="982"/>
                    <a:pt x="380" y="992"/>
                    <a:pt x="380" y="1014"/>
                  </a:cubicBezTo>
                  <a:cubicBezTo>
                    <a:pt x="380" y="1036"/>
                    <a:pt x="375" y="1045"/>
                    <a:pt x="368" y="1058"/>
                  </a:cubicBezTo>
                  <a:cubicBezTo>
                    <a:pt x="358" y="1075"/>
                    <a:pt x="347" y="1096"/>
                    <a:pt x="347" y="1135"/>
                  </a:cubicBezTo>
                  <a:cubicBezTo>
                    <a:pt x="347" y="1173"/>
                    <a:pt x="358" y="1194"/>
                    <a:pt x="368" y="1211"/>
                  </a:cubicBezTo>
                  <a:cubicBezTo>
                    <a:pt x="375" y="1225"/>
                    <a:pt x="380" y="1234"/>
                    <a:pt x="380" y="1256"/>
                  </a:cubicBezTo>
                  <a:cubicBezTo>
                    <a:pt x="380" y="1278"/>
                    <a:pt x="375" y="1287"/>
                    <a:pt x="368" y="1301"/>
                  </a:cubicBezTo>
                  <a:cubicBezTo>
                    <a:pt x="358" y="1317"/>
                    <a:pt x="347" y="1338"/>
                    <a:pt x="347" y="1377"/>
                  </a:cubicBezTo>
                  <a:cubicBezTo>
                    <a:pt x="347" y="1415"/>
                    <a:pt x="358" y="1436"/>
                    <a:pt x="368" y="1453"/>
                  </a:cubicBezTo>
                  <a:cubicBezTo>
                    <a:pt x="370" y="1457"/>
                    <a:pt x="372" y="1461"/>
                    <a:pt x="374" y="1465"/>
                  </a:cubicBezTo>
                  <a:cubicBezTo>
                    <a:pt x="33" y="1465"/>
                    <a:pt x="33" y="1465"/>
                    <a:pt x="33" y="1465"/>
                  </a:cubicBezTo>
                  <a:cubicBezTo>
                    <a:pt x="15" y="1465"/>
                    <a:pt x="0" y="1480"/>
                    <a:pt x="0" y="1498"/>
                  </a:cubicBezTo>
                  <a:cubicBezTo>
                    <a:pt x="0" y="1516"/>
                    <a:pt x="15" y="1530"/>
                    <a:pt x="33" y="1530"/>
                  </a:cubicBezTo>
                  <a:cubicBezTo>
                    <a:pt x="52" y="1530"/>
                    <a:pt x="52" y="1530"/>
                    <a:pt x="52" y="1530"/>
                  </a:cubicBezTo>
                  <a:cubicBezTo>
                    <a:pt x="70" y="1596"/>
                    <a:pt x="70" y="1596"/>
                    <a:pt x="70" y="1596"/>
                  </a:cubicBezTo>
                  <a:cubicBezTo>
                    <a:pt x="84" y="1645"/>
                    <a:pt x="135" y="1683"/>
                    <a:pt x="185" y="1683"/>
                  </a:cubicBezTo>
                  <a:cubicBezTo>
                    <a:pt x="1863" y="1683"/>
                    <a:pt x="1863" y="1683"/>
                    <a:pt x="1863" y="1683"/>
                  </a:cubicBezTo>
                  <a:cubicBezTo>
                    <a:pt x="1913" y="1683"/>
                    <a:pt x="1964" y="1645"/>
                    <a:pt x="1978" y="1596"/>
                  </a:cubicBezTo>
                  <a:cubicBezTo>
                    <a:pt x="1996" y="1530"/>
                    <a:pt x="1996" y="1530"/>
                    <a:pt x="1996" y="1530"/>
                  </a:cubicBezTo>
                  <a:cubicBezTo>
                    <a:pt x="2015" y="1530"/>
                    <a:pt x="2015" y="1530"/>
                    <a:pt x="2015" y="1530"/>
                  </a:cubicBezTo>
                  <a:cubicBezTo>
                    <a:pt x="2033" y="1530"/>
                    <a:pt x="2048" y="1516"/>
                    <a:pt x="2048" y="1498"/>
                  </a:cubicBezTo>
                  <a:cubicBezTo>
                    <a:pt x="2048" y="1480"/>
                    <a:pt x="2033" y="1465"/>
                    <a:pt x="2015" y="1465"/>
                  </a:cubicBezTo>
                  <a:close/>
                  <a:moveTo>
                    <a:pt x="970" y="207"/>
                  </a:moveTo>
                  <a:cubicBezTo>
                    <a:pt x="970" y="201"/>
                    <a:pt x="975" y="196"/>
                    <a:pt x="980" y="196"/>
                  </a:cubicBezTo>
                  <a:cubicBezTo>
                    <a:pt x="1068" y="196"/>
                    <a:pt x="1068" y="196"/>
                    <a:pt x="1068" y="196"/>
                  </a:cubicBezTo>
                  <a:cubicBezTo>
                    <a:pt x="1073" y="196"/>
                    <a:pt x="1078" y="201"/>
                    <a:pt x="1078" y="207"/>
                  </a:cubicBezTo>
                  <a:cubicBezTo>
                    <a:pt x="1078" y="504"/>
                    <a:pt x="1078" y="504"/>
                    <a:pt x="1078" y="504"/>
                  </a:cubicBezTo>
                  <a:cubicBezTo>
                    <a:pt x="970" y="504"/>
                    <a:pt x="970" y="504"/>
                    <a:pt x="970" y="504"/>
                  </a:cubicBezTo>
                  <a:lnTo>
                    <a:pt x="970" y="207"/>
                  </a:lnTo>
                  <a:close/>
                  <a:moveTo>
                    <a:pt x="328" y="654"/>
                  </a:moveTo>
                  <a:cubicBezTo>
                    <a:pt x="328" y="608"/>
                    <a:pt x="366" y="570"/>
                    <a:pt x="413" y="570"/>
                  </a:cubicBezTo>
                  <a:cubicBezTo>
                    <a:pt x="1518" y="570"/>
                    <a:pt x="1518" y="570"/>
                    <a:pt x="1518" y="570"/>
                  </a:cubicBezTo>
                  <a:cubicBezTo>
                    <a:pt x="1565" y="570"/>
                    <a:pt x="1603" y="608"/>
                    <a:pt x="1603" y="654"/>
                  </a:cubicBezTo>
                  <a:cubicBezTo>
                    <a:pt x="1603" y="1263"/>
                    <a:pt x="1603" y="1263"/>
                    <a:pt x="1603" y="1263"/>
                  </a:cubicBezTo>
                  <a:cubicBezTo>
                    <a:pt x="1603" y="1281"/>
                    <a:pt x="1617" y="1296"/>
                    <a:pt x="1635" y="1296"/>
                  </a:cubicBezTo>
                  <a:cubicBezTo>
                    <a:pt x="1682" y="1296"/>
                    <a:pt x="1720" y="1334"/>
                    <a:pt x="1720" y="1381"/>
                  </a:cubicBezTo>
                  <a:cubicBezTo>
                    <a:pt x="1720" y="1427"/>
                    <a:pt x="1682" y="1465"/>
                    <a:pt x="1635" y="1465"/>
                  </a:cubicBezTo>
                  <a:cubicBezTo>
                    <a:pt x="1528" y="1465"/>
                    <a:pt x="1528" y="1465"/>
                    <a:pt x="1528" y="1465"/>
                  </a:cubicBezTo>
                  <a:cubicBezTo>
                    <a:pt x="1528" y="771"/>
                    <a:pt x="1528" y="771"/>
                    <a:pt x="1528" y="771"/>
                  </a:cubicBezTo>
                  <a:cubicBezTo>
                    <a:pt x="1528" y="753"/>
                    <a:pt x="1514" y="739"/>
                    <a:pt x="1496" y="739"/>
                  </a:cubicBezTo>
                  <a:cubicBezTo>
                    <a:pt x="413" y="739"/>
                    <a:pt x="413" y="739"/>
                    <a:pt x="413" y="739"/>
                  </a:cubicBezTo>
                  <a:cubicBezTo>
                    <a:pt x="366" y="739"/>
                    <a:pt x="328" y="701"/>
                    <a:pt x="328" y="654"/>
                  </a:cubicBezTo>
                  <a:close/>
                  <a:moveTo>
                    <a:pt x="425" y="1422"/>
                  </a:moveTo>
                  <a:cubicBezTo>
                    <a:pt x="417" y="1408"/>
                    <a:pt x="413" y="1399"/>
                    <a:pt x="413" y="1377"/>
                  </a:cubicBezTo>
                  <a:cubicBezTo>
                    <a:pt x="413" y="1355"/>
                    <a:pt x="417" y="1346"/>
                    <a:pt x="425" y="1332"/>
                  </a:cubicBezTo>
                  <a:cubicBezTo>
                    <a:pt x="434" y="1315"/>
                    <a:pt x="445" y="1294"/>
                    <a:pt x="445" y="1256"/>
                  </a:cubicBezTo>
                  <a:cubicBezTo>
                    <a:pt x="445" y="1217"/>
                    <a:pt x="434" y="1196"/>
                    <a:pt x="425" y="1180"/>
                  </a:cubicBezTo>
                  <a:cubicBezTo>
                    <a:pt x="417" y="1166"/>
                    <a:pt x="413" y="1157"/>
                    <a:pt x="413" y="1135"/>
                  </a:cubicBezTo>
                  <a:cubicBezTo>
                    <a:pt x="413" y="1113"/>
                    <a:pt x="417" y="1104"/>
                    <a:pt x="425" y="1090"/>
                  </a:cubicBezTo>
                  <a:cubicBezTo>
                    <a:pt x="434" y="1073"/>
                    <a:pt x="445" y="1052"/>
                    <a:pt x="445" y="1014"/>
                  </a:cubicBezTo>
                  <a:cubicBezTo>
                    <a:pt x="445" y="975"/>
                    <a:pt x="434" y="954"/>
                    <a:pt x="425" y="937"/>
                  </a:cubicBezTo>
                  <a:cubicBezTo>
                    <a:pt x="417" y="924"/>
                    <a:pt x="413" y="914"/>
                    <a:pt x="413" y="893"/>
                  </a:cubicBezTo>
                  <a:cubicBezTo>
                    <a:pt x="413" y="871"/>
                    <a:pt x="417" y="861"/>
                    <a:pt x="425" y="848"/>
                  </a:cubicBezTo>
                  <a:cubicBezTo>
                    <a:pt x="431" y="836"/>
                    <a:pt x="438" y="823"/>
                    <a:pt x="442" y="804"/>
                  </a:cubicBezTo>
                  <a:cubicBezTo>
                    <a:pt x="1463" y="804"/>
                    <a:pt x="1463" y="804"/>
                    <a:pt x="1463" y="804"/>
                  </a:cubicBezTo>
                  <a:cubicBezTo>
                    <a:pt x="1463" y="981"/>
                    <a:pt x="1463" y="981"/>
                    <a:pt x="1463" y="981"/>
                  </a:cubicBezTo>
                  <a:cubicBezTo>
                    <a:pt x="805" y="981"/>
                    <a:pt x="805" y="981"/>
                    <a:pt x="805" y="981"/>
                  </a:cubicBezTo>
                  <a:cubicBezTo>
                    <a:pt x="787" y="981"/>
                    <a:pt x="772" y="996"/>
                    <a:pt x="772" y="1014"/>
                  </a:cubicBezTo>
                  <a:cubicBezTo>
                    <a:pt x="772" y="1032"/>
                    <a:pt x="787" y="1046"/>
                    <a:pt x="805" y="1046"/>
                  </a:cubicBezTo>
                  <a:cubicBezTo>
                    <a:pt x="1463" y="1046"/>
                    <a:pt x="1463" y="1046"/>
                    <a:pt x="1463" y="1046"/>
                  </a:cubicBezTo>
                  <a:cubicBezTo>
                    <a:pt x="1463" y="1223"/>
                    <a:pt x="1463" y="1223"/>
                    <a:pt x="1463" y="1223"/>
                  </a:cubicBezTo>
                  <a:cubicBezTo>
                    <a:pt x="543" y="1223"/>
                    <a:pt x="543" y="1223"/>
                    <a:pt x="543" y="1223"/>
                  </a:cubicBezTo>
                  <a:cubicBezTo>
                    <a:pt x="525" y="1223"/>
                    <a:pt x="511" y="1238"/>
                    <a:pt x="511" y="1256"/>
                  </a:cubicBezTo>
                  <a:cubicBezTo>
                    <a:pt x="511" y="1274"/>
                    <a:pt x="525" y="1288"/>
                    <a:pt x="543" y="1288"/>
                  </a:cubicBezTo>
                  <a:cubicBezTo>
                    <a:pt x="1463" y="1288"/>
                    <a:pt x="1463" y="1288"/>
                    <a:pt x="1463" y="1288"/>
                  </a:cubicBezTo>
                  <a:cubicBezTo>
                    <a:pt x="1463" y="1465"/>
                    <a:pt x="1463" y="1465"/>
                    <a:pt x="1463" y="1465"/>
                  </a:cubicBezTo>
                  <a:cubicBezTo>
                    <a:pt x="442" y="1465"/>
                    <a:pt x="442" y="1465"/>
                    <a:pt x="442" y="1465"/>
                  </a:cubicBezTo>
                  <a:cubicBezTo>
                    <a:pt x="438" y="1446"/>
                    <a:pt x="431" y="1433"/>
                    <a:pt x="425" y="1422"/>
                  </a:cubicBezTo>
                  <a:close/>
                  <a:moveTo>
                    <a:pt x="1915" y="1578"/>
                  </a:moveTo>
                  <a:cubicBezTo>
                    <a:pt x="1909" y="1599"/>
                    <a:pt x="1884" y="1618"/>
                    <a:pt x="1863" y="1618"/>
                  </a:cubicBezTo>
                  <a:cubicBezTo>
                    <a:pt x="185" y="1618"/>
                    <a:pt x="185" y="1618"/>
                    <a:pt x="185" y="1618"/>
                  </a:cubicBezTo>
                  <a:cubicBezTo>
                    <a:pt x="164" y="1618"/>
                    <a:pt x="139" y="1599"/>
                    <a:pt x="133" y="1578"/>
                  </a:cubicBezTo>
                  <a:cubicBezTo>
                    <a:pt x="120" y="1530"/>
                    <a:pt x="120" y="1530"/>
                    <a:pt x="120" y="1530"/>
                  </a:cubicBezTo>
                  <a:cubicBezTo>
                    <a:pt x="1928" y="1530"/>
                    <a:pt x="1928" y="1530"/>
                    <a:pt x="1928" y="1530"/>
                  </a:cubicBezTo>
                  <a:lnTo>
                    <a:pt x="1915" y="15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2" name="CaixaDeTexto 19"/>
          <p:cNvSpPr txBox="1"/>
          <p:nvPr/>
        </p:nvSpPr>
        <p:spPr>
          <a:xfrm>
            <a:off x="7954301" y="357966"/>
            <a:ext cx="262168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8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11 </a:t>
            </a:r>
            <a:r>
              <a:rPr lang="pt-BR" sz="4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anos</a:t>
            </a:r>
            <a:endParaRPr lang="pt-BR" sz="18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51541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8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</p:childTnLst>
        </p:cTn>
      </p:par>
    </p:tnLst>
    <p:bldLst>
      <p:bldP spid="8" grpId="0"/>
      <p:bldGraphic spid="65" grpId="0">
        <p:bldAsOne/>
      </p:bldGraphic>
      <p:bldGraphic spid="66" grpId="0">
        <p:bldAsOne/>
      </p:bldGraphic>
      <p:bldGraphic spid="67" grpId="0">
        <p:bldAsOne/>
      </p:bldGraphic>
      <p:bldP spid="84" grpId="0"/>
      <p:bldP spid="84" grpId="1"/>
      <p:bldP spid="27" grpId="0"/>
      <p:bldP spid="32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66076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tempo trabalhado</a:t>
            </a:r>
          </a:p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informalmente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P11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Por quanto tempo o(a) Sr.(a)  teve um negócio sem CNPJ? (ESP-RU)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4801444"/>
              </p:ext>
            </p:extLst>
          </p:nvPr>
        </p:nvGraphicFramePr>
        <p:xfrm>
          <a:off x="751045" y="1825942"/>
          <a:ext cx="10243422" cy="9115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327520496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9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0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1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2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3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7" name="Tabe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0517207"/>
              </p:ext>
            </p:extLst>
          </p:nvPr>
        </p:nvGraphicFramePr>
        <p:xfrm>
          <a:off x="11276142" y="1185291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t-BR" sz="900" b="1" i="0" u="none" strike="noStrike" dirty="0">
                          <a:solidFill>
                            <a:srgbClr val="767171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aphicFrame>
        <p:nvGraphicFramePr>
          <p:cNvPr id="18" name="Tabel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2169303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9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20" name="CaixaDeTexto 19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21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22" name="Elipse 21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" name="CaixaDeTexto 22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24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" name="CaixaDeTexto 24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graphicFrame>
        <p:nvGraphicFramePr>
          <p:cNvPr id="26" name="Tabela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4861629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7" name="CaixaDeTexto 26"/>
          <p:cNvSpPr txBox="1"/>
          <p:nvPr/>
        </p:nvSpPr>
        <p:spPr>
          <a:xfrm>
            <a:off x="-247985" y="537528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29" name="Conector reto 28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0" name="CaixaDeTexto 29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4588232"/>
              </p:ext>
            </p:extLst>
          </p:nvPr>
        </p:nvGraphicFramePr>
        <p:xfrm>
          <a:off x="751042" y="25366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2" name="CaixaDeTexto 31"/>
          <p:cNvSpPr txBox="1"/>
          <p:nvPr/>
        </p:nvSpPr>
        <p:spPr>
          <a:xfrm>
            <a:off x="-266800" y="2526053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35" name="CaixaDeTexto 34"/>
          <p:cNvSpPr txBox="1"/>
          <p:nvPr/>
        </p:nvSpPr>
        <p:spPr>
          <a:xfrm>
            <a:off x="8012127" y="1088325"/>
            <a:ext cx="14729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tempo em </a:t>
            </a:r>
            <a:r>
              <a:rPr lang="pt-BR" sz="1600" b="1" i="1" dirty="0">
                <a:solidFill>
                  <a:srgbClr val="0070C0"/>
                </a:solidFill>
              </a:rPr>
              <a:t>anos</a:t>
            </a:r>
          </a:p>
        </p:txBody>
      </p:sp>
    </p:spTree>
    <p:extLst>
      <p:ext uri="{BB962C8B-B14F-4D97-AF65-F5344CB8AC3E}">
        <p14:creationId xmlns:p14="http://schemas.microsoft.com/office/powerpoint/2010/main" val="404333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Graphic spid="7" grpId="0">
        <p:bldAsOne/>
      </p:bldGraphic>
      <p:bldP spid="27" grpId="0"/>
      <p:bldP spid="27" grpId="1"/>
      <p:bldP spid="28" grpId="0"/>
      <p:bldP spid="30" grpId="0"/>
      <p:bldP spid="32" grpId="0"/>
      <p:bldP spid="32" grpId="1"/>
      <p:bldP spid="3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384393" y="304023"/>
            <a:ext cx="29439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36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Adobe Fan Heiti Std B" panose="020B0700000000000000" pitchFamily="34" charset="-128"/>
              </a:rPr>
              <a:t>entrevistas</a:t>
            </a:r>
          </a:p>
        </p:txBody>
      </p:sp>
      <p:sp>
        <p:nvSpPr>
          <p:cNvPr id="5" name="Pentágono 53"/>
          <p:cNvSpPr/>
          <p:nvPr/>
        </p:nvSpPr>
        <p:spPr>
          <a:xfrm rot="5400000">
            <a:off x="324456" y="-45428"/>
            <a:ext cx="1517777" cy="1097553"/>
          </a:xfrm>
          <a:prstGeom prst="homePlate">
            <a:avLst>
              <a:gd name="adj" fmla="val 17389"/>
            </a:avLst>
          </a:prstGeom>
          <a:solidFill>
            <a:srgbClr val="FFF9E7"/>
          </a:solidFill>
          <a:ln w="28575">
            <a:solidFill>
              <a:srgbClr val="C19F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719013" y="150107"/>
            <a:ext cx="782162" cy="800247"/>
            <a:chOff x="328" y="1912"/>
            <a:chExt cx="519" cy="531"/>
          </a:xfrm>
          <a:solidFill>
            <a:srgbClr val="002060"/>
          </a:solidFill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390" y="2209"/>
              <a:ext cx="98" cy="137"/>
            </a:xfrm>
            <a:custGeom>
              <a:avLst/>
              <a:gdLst>
                <a:gd name="T0" fmla="*/ 387 w 686"/>
                <a:gd name="T1" fmla="*/ 373 h 962"/>
                <a:gd name="T2" fmla="*/ 329 w 686"/>
                <a:gd name="T3" fmla="*/ 405 h 962"/>
                <a:gd name="T4" fmla="*/ 253 w 686"/>
                <a:gd name="T5" fmla="*/ 434 h 962"/>
                <a:gd name="T6" fmla="*/ 160 w 686"/>
                <a:gd name="T7" fmla="*/ 454 h 962"/>
                <a:gd name="T8" fmla="*/ 178 w 686"/>
                <a:gd name="T9" fmla="*/ 682 h 962"/>
                <a:gd name="T10" fmla="*/ 199 w 686"/>
                <a:gd name="T11" fmla="*/ 735 h 962"/>
                <a:gd name="T12" fmla="*/ 237 w 686"/>
                <a:gd name="T13" fmla="*/ 776 h 962"/>
                <a:gd name="T14" fmla="*/ 288 w 686"/>
                <a:gd name="T15" fmla="*/ 804 h 962"/>
                <a:gd name="T16" fmla="*/ 343 w 686"/>
                <a:gd name="T17" fmla="*/ 813 h 962"/>
                <a:gd name="T18" fmla="*/ 399 w 686"/>
                <a:gd name="T19" fmla="*/ 804 h 962"/>
                <a:gd name="T20" fmla="*/ 450 w 686"/>
                <a:gd name="T21" fmla="*/ 776 h 962"/>
                <a:gd name="T22" fmla="*/ 487 w 686"/>
                <a:gd name="T23" fmla="*/ 735 h 962"/>
                <a:gd name="T24" fmla="*/ 510 w 686"/>
                <a:gd name="T25" fmla="*/ 682 h 962"/>
                <a:gd name="T26" fmla="*/ 530 w 686"/>
                <a:gd name="T27" fmla="*/ 406 h 962"/>
                <a:gd name="T28" fmla="*/ 464 w 686"/>
                <a:gd name="T29" fmla="*/ 384 h 962"/>
                <a:gd name="T30" fmla="*/ 411 w 686"/>
                <a:gd name="T31" fmla="*/ 356 h 962"/>
                <a:gd name="T32" fmla="*/ 500 w 686"/>
                <a:gd name="T33" fmla="*/ 237 h 962"/>
                <a:gd name="T34" fmla="*/ 507 w 686"/>
                <a:gd name="T35" fmla="*/ 241 h 962"/>
                <a:gd name="T36" fmla="*/ 524 w 686"/>
                <a:gd name="T37" fmla="*/ 249 h 962"/>
                <a:gd name="T38" fmla="*/ 536 w 686"/>
                <a:gd name="T39" fmla="*/ 232 h 962"/>
                <a:gd name="T40" fmla="*/ 516 w 686"/>
                <a:gd name="T41" fmla="*/ 193 h 962"/>
                <a:gd name="T42" fmla="*/ 235 w 686"/>
                <a:gd name="T43" fmla="*/ 151 h 962"/>
                <a:gd name="T44" fmla="*/ 195 w 686"/>
                <a:gd name="T45" fmla="*/ 168 h 962"/>
                <a:gd name="T46" fmla="*/ 163 w 686"/>
                <a:gd name="T47" fmla="*/ 202 h 962"/>
                <a:gd name="T48" fmla="*/ 149 w 686"/>
                <a:gd name="T49" fmla="*/ 243 h 962"/>
                <a:gd name="T50" fmla="*/ 151 w 686"/>
                <a:gd name="T51" fmla="*/ 305 h 962"/>
                <a:gd name="T52" fmla="*/ 225 w 686"/>
                <a:gd name="T53" fmla="*/ 287 h 962"/>
                <a:gd name="T54" fmla="*/ 280 w 686"/>
                <a:gd name="T55" fmla="*/ 264 h 962"/>
                <a:gd name="T56" fmla="*/ 318 w 686"/>
                <a:gd name="T57" fmla="*/ 239 h 962"/>
                <a:gd name="T58" fmla="*/ 342 w 686"/>
                <a:gd name="T59" fmla="*/ 218 h 962"/>
                <a:gd name="T60" fmla="*/ 354 w 686"/>
                <a:gd name="T61" fmla="*/ 204 h 962"/>
                <a:gd name="T62" fmla="*/ 259 w 686"/>
                <a:gd name="T63" fmla="*/ 149 h 962"/>
                <a:gd name="T64" fmla="*/ 429 w 686"/>
                <a:gd name="T65" fmla="*/ 0 h 962"/>
                <a:gd name="T66" fmla="*/ 498 w 686"/>
                <a:gd name="T67" fmla="*/ 10 h 962"/>
                <a:gd name="T68" fmla="*/ 563 w 686"/>
                <a:gd name="T69" fmla="*/ 38 h 962"/>
                <a:gd name="T70" fmla="*/ 617 w 686"/>
                <a:gd name="T71" fmla="*/ 82 h 962"/>
                <a:gd name="T72" fmla="*/ 658 w 686"/>
                <a:gd name="T73" fmla="*/ 140 h 962"/>
                <a:gd name="T74" fmla="*/ 682 w 686"/>
                <a:gd name="T75" fmla="*/ 206 h 962"/>
                <a:gd name="T76" fmla="*/ 686 w 686"/>
                <a:gd name="T77" fmla="*/ 276 h 962"/>
                <a:gd name="T78" fmla="*/ 662 w 686"/>
                <a:gd name="T79" fmla="*/ 664 h 962"/>
                <a:gd name="T80" fmla="*/ 646 w 686"/>
                <a:gd name="T81" fmla="*/ 742 h 962"/>
                <a:gd name="T82" fmla="*/ 612 w 686"/>
                <a:gd name="T83" fmla="*/ 813 h 962"/>
                <a:gd name="T84" fmla="*/ 561 w 686"/>
                <a:gd name="T85" fmla="*/ 874 h 962"/>
                <a:gd name="T86" fmla="*/ 497 w 686"/>
                <a:gd name="T87" fmla="*/ 922 h 962"/>
                <a:gd name="T88" fmla="*/ 422 w 686"/>
                <a:gd name="T89" fmla="*/ 952 h 962"/>
                <a:gd name="T90" fmla="*/ 343 w 686"/>
                <a:gd name="T91" fmla="*/ 962 h 962"/>
                <a:gd name="T92" fmla="*/ 264 w 686"/>
                <a:gd name="T93" fmla="*/ 952 h 962"/>
                <a:gd name="T94" fmla="*/ 190 w 686"/>
                <a:gd name="T95" fmla="*/ 922 h 962"/>
                <a:gd name="T96" fmla="*/ 125 w 686"/>
                <a:gd name="T97" fmla="*/ 874 h 962"/>
                <a:gd name="T98" fmla="*/ 74 w 686"/>
                <a:gd name="T99" fmla="*/ 813 h 962"/>
                <a:gd name="T100" fmla="*/ 41 w 686"/>
                <a:gd name="T101" fmla="*/ 742 h 962"/>
                <a:gd name="T102" fmla="*/ 26 w 686"/>
                <a:gd name="T103" fmla="*/ 664 h 962"/>
                <a:gd name="T104" fmla="*/ 8 w 686"/>
                <a:gd name="T105" fmla="*/ 392 h 962"/>
                <a:gd name="T106" fmla="*/ 0 w 686"/>
                <a:gd name="T107" fmla="*/ 241 h 962"/>
                <a:gd name="T108" fmla="*/ 15 w 686"/>
                <a:gd name="T109" fmla="*/ 172 h 962"/>
                <a:gd name="T110" fmla="*/ 47 w 686"/>
                <a:gd name="T111" fmla="*/ 109 h 962"/>
                <a:gd name="T112" fmla="*/ 96 w 686"/>
                <a:gd name="T113" fmla="*/ 58 h 962"/>
                <a:gd name="T114" fmla="*/ 155 w 686"/>
                <a:gd name="T115" fmla="*/ 22 h 962"/>
                <a:gd name="T116" fmla="*/ 223 w 686"/>
                <a:gd name="T117" fmla="*/ 2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6" h="962">
                  <a:moveTo>
                    <a:pt x="411" y="356"/>
                  </a:moveTo>
                  <a:lnTo>
                    <a:pt x="387" y="373"/>
                  </a:lnTo>
                  <a:lnTo>
                    <a:pt x="360" y="389"/>
                  </a:lnTo>
                  <a:lnTo>
                    <a:pt x="329" y="405"/>
                  </a:lnTo>
                  <a:lnTo>
                    <a:pt x="294" y="420"/>
                  </a:lnTo>
                  <a:lnTo>
                    <a:pt x="253" y="434"/>
                  </a:lnTo>
                  <a:lnTo>
                    <a:pt x="209" y="445"/>
                  </a:lnTo>
                  <a:lnTo>
                    <a:pt x="160" y="454"/>
                  </a:lnTo>
                  <a:lnTo>
                    <a:pt x="173" y="653"/>
                  </a:lnTo>
                  <a:lnTo>
                    <a:pt x="178" y="682"/>
                  </a:lnTo>
                  <a:lnTo>
                    <a:pt x="186" y="709"/>
                  </a:lnTo>
                  <a:lnTo>
                    <a:pt x="199" y="735"/>
                  </a:lnTo>
                  <a:lnTo>
                    <a:pt x="216" y="757"/>
                  </a:lnTo>
                  <a:lnTo>
                    <a:pt x="237" y="776"/>
                  </a:lnTo>
                  <a:lnTo>
                    <a:pt x="261" y="792"/>
                  </a:lnTo>
                  <a:lnTo>
                    <a:pt x="288" y="804"/>
                  </a:lnTo>
                  <a:lnTo>
                    <a:pt x="315" y="811"/>
                  </a:lnTo>
                  <a:lnTo>
                    <a:pt x="343" y="813"/>
                  </a:lnTo>
                  <a:lnTo>
                    <a:pt x="371" y="811"/>
                  </a:lnTo>
                  <a:lnTo>
                    <a:pt x="399" y="804"/>
                  </a:lnTo>
                  <a:lnTo>
                    <a:pt x="425" y="792"/>
                  </a:lnTo>
                  <a:lnTo>
                    <a:pt x="450" y="776"/>
                  </a:lnTo>
                  <a:lnTo>
                    <a:pt x="470" y="757"/>
                  </a:lnTo>
                  <a:lnTo>
                    <a:pt x="487" y="735"/>
                  </a:lnTo>
                  <a:lnTo>
                    <a:pt x="501" y="709"/>
                  </a:lnTo>
                  <a:lnTo>
                    <a:pt x="510" y="682"/>
                  </a:lnTo>
                  <a:lnTo>
                    <a:pt x="514" y="653"/>
                  </a:lnTo>
                  <a:lnTo>
                    <a:pt x="530" y="406"/>
                  </a:lnTo>
                  <a:lnTo>
                    <a:pt x="494" y="394"/>
                  </a:lnTo>
                  <a:lnTo>
                    <a:pt x="464" y="384"/>
                  </a:lnTo>
                  <a:lnTo>
                    <a:pt x="440" y="373"/>
                  </a:lnTo>
                  <a:lnTo>
                    <a:pt x="411" y="356"/>
                  </a:lnTo>
                  <a:close/>
                  <a:moveTo>
                    <a:pt x="516" y="193"/>
                  </a:moveTo>
                  <a:lnTo>
                    <a:pt x="500" y="237"/>
                  </a:lnTo>
                  <a:lnTo>
                    <a:pt x="503" y="239"/>
                  </a:lnTo>
                  <a:lnTo>
                    <a:pt x="507" y="241"/>
                  </a:lnTo>
                  <a:lnTo>
                    <a:pt x="514" y="245"/>
                  </a:lnTo>
                  <a:lnTo>
                    <a:pt x="524" y="249"/>
                  </a:lnTo>
                  <a:lnTo>
                    <a:pt x="539" y="254"/>
                  </a:lnTo>
                  <a:lnTo>
                    <a:pt x="536" y="232"/>
                  </a:lnTo>
                  <a:lnTo>
                    <a:pt x="528" y="211"/>
                  </a:lnTo>
                  <a:lnTo>
                    <a:pt x="516" y="193"/>
                  </a:lnTo>
                  <a:close/>
                  <a:moveTo>
                    <a:pt x="259" y="149"/>
                  </a:moveTo>
                  <a:lnTo>
                    <a:pt x="235" y="151"/>
                  </a:lnTo>
                  <a:lnTo>
                    <a:pt x="214" y="158"/>
                  </a:lnTo>
                  <a:lnTo>
                    <a:pt x="195" y="168"/>
                  </a:lnTo>
                  <a:lnTo>
                    <a:pt x="178" y="184"/>
                  </a:lnTo>
                  <a:lnTo>
                    <a:pt x="163" y="202"/>
                  </a:lnTo>
                  <a:lnTo>
                    <a:pt x="154" y="222"/>
                  </a:lnTo>
                  <a:lnTo>
                    <a:pt x="149" y="243"/>
                  </a:lnTo>
                  <a:lnTo>
                    <a:pt x="147" y="267"/>
                  </a:lnTo>
                  <a:lnTo>
                    <a:pt x="151" y="305"/>
                  </a:lnTo>
                  <a:lnTo>
                    <a:pt x="190" y="298"/>
                  </a:lnTo>
                  <a:lnTo>
                    <a:pt x="225" y="287"/>
                  </a:lnTo>
                  <a:lnTo>
                    <a:pt x="254" y="276"/>
                  </a:lnTo>
                  <a:lnTo>
                    <a:pt x="280" y="264"/>
                  </a:lnTo>
                  <a:lnTo>
                    <a:pt x="302" y="251"/>
                  </a:lnTo>
                  <a:lnTo>
                    <a:pt x="318" y="239"/>
                  </a:lnTo>
                  <a:lnTo>
                    <a:pt x="332" y="228"/>
                  </a:lnTo>
                  <a:lnTo>
                    <a:pt x="342" y="218"/>
                  </a:lnTo>
                  <a:lnTo>
                    <a:pt x="350" y="210"/>
                  </a:lnTo>
                  <a:lnTo>
                    <a:pt x="354" y="204"/>
                  </a:lnTo>
                  <a:lnTo>
                    <a:pt x="375" y="149"/>
                  </a:lnTo>
                  <a:lnTo>
                    <a:pt x="259" y="149"/>
                  </a:lnTo>
                  <a:close/>
                  <a:moveTo>
                    <a:pt x="259" y="0"/>
                  </a:moveTo>
                  <a:lnTo>
                    <a:pt x="429" y="0"/>
                  </a:lnTo>
                  <a:lnTo>
                    <a:pt x="464" y="2"/>
                  </a:lnTo>
                  <a:lnTo>
                    <a:pt x="498" y="10"/>
                  </a:lnTo>
                  <a:lnTo>
                    <a:pt x="531" y="22"/>
                  </a:lnTo>
                  <a:lnTo>
                    <a:pt x="563" y="38"/>
                  </a:lnTo>
                  <a:lnTo>
                    <a:pt x="591" y="58"/>
                  </a:lnTo>
                  <a:lnTo>
                    <a:pt x="617" y="82"/>
                  </a:lnTo>
                  <a:lnTo>
                    <a:pt x="639" y="109"/>
                  </a:lnTo>
                  <a:lnTo>
                    <a:pt x="658" y="140"/>
                  </a:lnTo>
                  <a:lnTo>
                    <a:pt x="672" y="172"/>
                  </a:lnTo>
                  <a:lnTo>
                    <a:pt x="682" y="206"/>
                  </a:lnTo>
                  <a:lnTo>
                    <a:pt x="686" y="241"/>
                  </a:lnTo>
                  <a:lnTo>
                    <a:pt x="686" y="276"/>
                  </a:lnTo>
                  <a:lnTo>
                    <a:pt x="682" y="354"/>
                  </a:lnTo>
                  <a:lnTo>
                    <a:pt x="662" y="664"/>
                  </a:lnTo>
                  <a:lnTo>
                    <a:pt x="656" y="703"/>
                  </a:lnTo>
                  <a:lnTo>
                    <a:pt x="646" y="742"/>
                  </a:lnTo>
                  <a:lnTo>
                    <a:pt x="631" y="780"/>
                  </a:lnTo>
                  <a:lnTo>
                    <a:pt x="612" y="813"/>
                  </a:lnTo>
                  <a:lnTo>
                    <a:pt x="590" y="846"/>
                  </a:lnTo>
                  <a:lnTo>
                    <a:pt x="561" y="874"/>
                  </a:lnTo>
                  <a:lnTo>
                    <a:pt x="531" y="900"/>
                  </a:lnTo>
                  <a:lnTo>
                    <a:pt x="497" y="922"/>
                  </a:lnTo>
                  <a:lnTo>
                    <a:pt x="460" y="940"/>
                  </a:lnTo>
                  <a:lnTo>
                    <a:pt x="422" y="952"/>
                  </a:lnTo>
                  <a:lnTo>
                    <a:pt x="383" y="959"/>
                  </a:lnTo>
                  <a:lnTo>
                    <a:pt x="343" y="962"/>
                  </a:lnTo>
                  <a:lnTo>
                    <a:pt x="304" y="959"/>
                  </a:lnTo>
                  <a:lnTo>
                    <a:pt x="264" y="952"/>
                  </a:lnTo>
                  <a:lnTo>
                    <a:pt x="226" y="940"/>
                  </a:lnTo>
                  <a:lnTo>
                    <a:pt x="190" y="922"/>
                  </a:lnTo>
                  <a:lnTo>
                    <a:pt x="155" y="900"/>
                  </a:lnTo>
                  <a:lnTo>
                    <a:pt x="125" y="874"/>
                  </a:lnTo>
                  <a:lnTo>
                    <a:pt x="98" y="846"/>
                  </a:lnTo>
                  <a:lnTo>
                    <a:pt x="74" y="813"/>
                  </a:lnTo>
                  <a:lnTo>
                    <a:pt x="55" y="780"/>
                  </a:lnTo>
                  <a:lnTo>
                    <a:pt x="41" y="742"/>
                  </a:lnTo>
                  <a:lnTo>
                    <a:pt x="30" y="703"/>
                  </a:lnTo>
                  <a:lnTo>
                    <a:pt x="26" y="664"/>
                  </a:lnTo>
                  <a:lnTo>
                    <a:pt x="8" y="392"/>
                  </a:lnTo>
                  <a:lnTo>
                    <a:pt x="8" y="392"/>
                  </a:lnTo>
                  <a:lnTo>
                    <a:pt x="0" y="276"/>
                  </a:lnTo>
                  <a:lnTo>
                    <a:pt x="0" y="241"/>
                  </a:lnTo>
                  <a:lnTo>
                    <a:pt x="6" y="206"/>
                  </a:lnTo>
                  <a:lnTo>
                    <a:pt x="15" y="172"/>
                  </a:lnTo>
                  <a:lnTo>
                    <a:pt x="29" y="140"/>
                  </a:lnTo>
                  <a:lnTo>
                    <a:pt x="47" y="109"/>
                  </a:lnTo>
                  <a:lnTo>
                    <a:pt x="70" y="82"/>
                  </a:lnTo>
                  <a:lnTo>
                    <a:pt x="96" y="58"/>
                  </a:lnTo>
                  <a:lnTo>
                    <a:pt x="124" y="38"/>
                  </a:lnTo>
                  <a:lnTo>
                    <a:pt x="155" y="22"/>
                  </a:lnTo>
                  <a:lnTo>
                    <a:pt x="189" y="10"/>
                  </a:lnTo>
                  <a:lnTo>
                    <a:pt x="223" y="2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328" y="2352"/>
              <a:ext cx="222" cy="91"/>
            </a:xfrm>
            <a:custGeom>
              <a:avLst/>
              <a:gdLst>
                <a:gd name="T0" fmla="*/ 468 w 1552"/>
                <a:gd name="T1" fmla="*/ 150 h 635"/>
                <a:gd name="T2" fmla="*/ 394 w 1552"/>
                <a:gd name="T3" fmla="*/ 164 h 635"/>
                <a:gd name="T4" fmla="*/ 315 w 1552"/>
                <a:gd name="T5" fmla="*/ 204 h 635"/>
                <a:gd name="T6" fmla="*/ 250 w 1552"/>
                <a:gd name="T7" fmla="*/ 261 h 635"/>
                <a:gd name="T8" fmla="*/ 201 w 1552"/>
                <a:gd name="T9" fmla="*/ 334 h 635"/>
                <a:gd name="T10" fmla="*/ 174 w 1552"/>
                <a:gd name="T11" fmla="*/ 419 h 635"/>
                <a:gd name="T12" fmla="*/ 1388 w 1552"/>
                <a:gd name="T13" fmla="*/ 487 h 635"/>
                <a:gd name="T14" fmla="*/ 1366 w 1552"/>
                <a:gd name="T15" fmla="*/ 375 h 635"/>
                <a:gd name="T16" fmla="*/ 1328 w 1552"/>
                <a:gd name="T17" fmla="*/ 296 h 635"/>
                <a:gd name="T18" fmla="*/ 1270 w 1552"/>
                <a:gd name="T19" fmla="*/ 231 h 635"/>
                <a:gd name="T20" fmla="*/ 1197 w 1552"/>
                <a:gd name="T21" fmla="*/ 181 h 635"/>
                <a:gd name="T22" fmla="*/ 1114 w 1552"/>
                <a:gd name="T23" fmla="*/ 153 h 635"/>
                <a:gd name="T24" fmla="*/ 1052 w 1552"/>
                <a:gd name="T25" fmla="*/ 147 h 635"/>
                <a:gd name="T26" fmla="*/ 828 w 1552"/>
                <a:gd name="T27" fmla="*/ 318 h 635"/>
                <a:gd name="T28" fmla="*/ 794 w 1552"/>
                <a:gd name="T29" fmla="*/ 338 h 635"/>
                <a:gd name="T30" fmla="*/ 756 w 1552"/>
                <a:gd name="T31" fmla="*/ 338 h 635"/>
                <a:gd name="T32" fmla="*/ 723 w 1552"/>
                <a:gd name="T33" fmla="*/ 318 h 635"/>
                <a:gd name="T34" fmla="*/ 498 w 1552"/>
                <a:gd name="T35" fmla="*/ 147 h 635"/>
                <a:gd name="T36" fmla="*/ 583 w 1552"/>
                <a:gd name="T37" fmla="*/ 0 h 635"/>
                <a:gd name="T38" fmla="*/ 620 w 1552"/>
                <a:gd name="T39" fmla="*/ 10 h 635"/>
                <a:gd name="T40" fmla="*/ 775 w 1552"/>
                <a:gd name="T41" fmla="*/ 161 h 635"/>
                <a:gd name="T42" fmla="*/ 930 w 1552"/>
                <a:gd name="T43" fmla="*/ 10 h 635"/>
                <a:gd name="T44" fmla="*/ 968 w 1552"/>
                <a:gd name="T45" fmla="*/ 0 h 635"/>
                <a:gd name="T46" fmla="*/ 1097 w 1552"/>
                <a:gd name="T47" fmla="*/ 2 h 635"/>
                <a:gd name="T48" fmla="*/ 1193 w 1552"/>
                <a:gd name="T49" fmla="*/ 21 h 635"/>
                <a:gd name="T50" fmla="*/ 1288 w 1552"/>
                <a:gd name="T51" fmla="*/ 63 h 635"/>
                <a:gd name="T52" fmla="*/ 1372 w 1552"/>
                <a:gd name="T53" fmla="*/ 124 h 635"/>
                <a:gd name="T54" fmla="*/ 1440 w 1552"/>
                <a:gd name="T55" fmla="*/ 200 h 635"/>
                <a:gd name="T56" fmla="*/ 1492 w 1552"/>
                <a:gd name="T57" fmla="*/ 291 h 635"/>
                <a:gd name="T58" fmla="*/ 1522 w 1552"/>
                <a:gd name="T59" fmla="*/ 392 h 635"/>
                <a:gd name="T60" fmla="*/ 1552 w 1552"/>
                <a:gd name="T61" fmla="*/ 564 h 635"/>
                <a:gd name="T62" fmla="*/ 1543 w 1552"/>
                <a:gd name="T63" fmla="*/ 594 h 635"/>
                <a:gd name="T64" fmla="*/ 1522 w 1552"/>
                <a:gd name="T65" fmla="*/ 619 h 635"/>
                <a:gd name="T66" fmla="*/ 1493 w 1552"/>
                <a:gd name="T67" fmla="*/ 633 h 635"/>
                <a:gd name="T68" fmla="*/ 73 w 1552"/>
                <a:gd name="T69" fmla="*/ 635 h 635"/>
                <a:gd name="T70" fmla="*/ 42 w 1552"/>
                <a:gd name="T71" fmla="*/ 628 h 635"/>
                <a:gd name="T72" fmla="*/ 17 w 1552"/>
                <a:gd name="T73" fmla="*/ 608 h 635"/>
                <a:gd name="T74" fmla="*/ 2 w 1552"/>
                <a:gd name="T75" fmla="*/ 580 h 635"/>
                <a:gd name="T76" fmla="*/ 1 w 1552"/>
                <a:gd name="T77" fmla="*/ 548 h 635"/>
                <a:gd name="T78" fmla="*/ 42 w 1552"/>
                <a:gd name="T79" fmla="*/ 340 h 635"/>
                <a:gd name="T80" fmla="*/ 82 w 1552"/>
                <a:gd name="T81" fmla="*/ 244 h 635"/>
                <a:gd name="T82" fmla="*/ 143 w 1552"/>
                <a:gd name="T83" fmla="*/ 160 h 635"/>
                <a:gd name="T84" fmla="*/ 219 w 1552"/>
                <a:gd name="T85" fmla="*/ 91 h 635"/>
                <a:gd name="T86" fmla="*/ 309 w 1552"/>
                <a:gd name="T87" fmla="*/ 39 h 635"/>
                <a:gd name="T88" fmla="*/ 410 w 1552"/>
                <a:gd name="T89" fmla="*/ 8 h 635"/>
                <a:gd name="T90" fmla="*/ 498 w 1552"/>
                <a:gd name="T91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2" h="635">
                  <a:moveTo>
                    <a:pt x="498" y="147"/>
                  </a:moveTo>
                  <a:lnTo>
                    <a:pt x="468" y="150"/>
                  </a:lnTo>
                  <a:lnTo>
                    <a:pt x="438" y="153"/>
                  </a:lnTo>
                  <a:lnTo>
                    <a:pt x="394" y="164"/>
                  </a:lnTo>
                  <a:lnTo>
                    <a:pt x="353" y="181"/>
                  </a:lnTo>
                  <a:lnTo>
                    <a:pt x="315" y="204"/>
                  </a:lnTo>
                  <a:lnTo>
                    <a:pt x="281" y="231"/>
                  </a:lnTo>
                  <a:lnTo>
                    <a:pt x="250" y="261"/>
                  </a:lnTo>
                  <a:lnTo>
                    <a:pt x="224" y="296"/>
                  </a:lnTo>
                  <a:lnTo>
                    <a:pt x="201" y="334"/>
                  </a:lnTo>
                  <a:lnTo>
                    <a:pt x="186" y="375"/>
                  </a:lnTo>
                  <a:lnTo>
                    <a:pt x="174" y="419"/>
                  </a:lnTo>
                  <a:lnTo>
                    <a:pt x="162" y="487"/>
                  </a:lnTo>
                  <a:lnTo>
                    <a:pt x="1388" y="487"/>
                  </a:lnTo>
                  <a:lnTo>
                    <a:pt x="1376" y="419"/>
                  </a:lnTo>
                  <a:lnTo>
                    <a:pt x="1366" y="375"/>
                  </a:lnTo>
                  <a:lnTo>
                    <a:pt x="1349" y="334"/>
                  </a:lnTo>
                  <a:lnTo>
                    <a:pt x="1328" y="296"/>
                  </a:lnTo>
                  <a:lnTo>
                    <a:pt x="1301" y="261"/>
                  </a:lnTo>
                  <a:lnTo>
                    <a:pt x="1270" y="231"/>
                  </a:lnTo>
                  <a:lnTo>
                    <a:pt x="1235" y="204"/>
                  </a:lnTo>
                  <a:lnTo>
                    <a:pt x="1197" y="181"/>
                  </a:lnTo>
                  <a:lnTo>
                    <a:pt x="1157" y="164"/>
                  </a:lnTo>
                  <a:lnTo>
                    <a:pt x="1114" y="153"/>
                  </a:lnTo>
                  <a:lnTo>
                    <a:pt x="1083" y="150"/>
                  </a:lnTo>
                  <a:lnTo>
                    <a:pt x="1052" y="147"/>
                  </a:lnTo>
                  <a:lnTo>
                    <a:pt x="998" y="147"/>
                  </a:lnTo>
                  <a:lnTo>
                    <a:pt x="828" y="318"/>
                  </a:lnTo>
                  <a:lnTo>
                    <a:pt x="812" y="331"/>
                  </a:lnTo>
                  <a:lnTo>
                    <a:pt x="794" y="338"/>
                  </a:lnTo>
                  <a:lnTo>
                    <a:pt x="775" y="340"/>
                  </a:lnTo>
                  <a:lnTo>
                    <a:pt x="756" y="338"/>
                  </a:lnTo>
                  <a:lnTo>
                    <a:pt x="739" y="331"/>
                  </a:lnTo>
                  <a:lnTo>
                    <a:pt x="723" y="318"/>
                  </a:lnTo>
                  <a:lnTo>
                    <a:pt x="552" y="147"/>
                  </a:lnTo>
                  <a:lnTo>
                    <a:pt x="498" y="147"/>
                  </a:lnTo>
                  <a:close/>
                  <a:moveTo>
                    <a:pt x="498" y="0"/>
                  </a:moveTo>
                  <a:lnTo>
                    <a:pt x="583" y="0"/>
                  </a:lnTo>
                  <a:lnTo>
                    <a:pt x="602" y="2"/>
                  </a:lnTo>
                  <a:lnTo>
                    <a:pt x="620" y="10"/>
                  </a:lnTo>
                  <a:lnTo>
                    <a:pt x="636" y="21"/>
                  </a:lnTo>
                  <a:lnTo>
                    <a:pt x="775" y="161"/>
                  </a:lnTo>
                  <a:lnTo>
                    <a:pt x="916" y="21"/>
                  </a:lnTo>
                  <a:lnTo>
                    <a:pt x="930" y="10"/>
                  </a:lnTo>
                  <a:lnTo>
                    <a:pt x="948" y="2"/>
                  </a:lnTo>
                  <a:lnTo>
                    <a:pt x="968" y="0"/>
                  </a:lnTo>
                  <a:lnTo>
                    <a:pt x="1052" y="0"/>
                  </a:lnTo>
                  <a:lnTo>
                    <a:pt x="1097" y="2"/>
                  </a:lnTo>
                  <a:lnTo>
                    <a:pt x="1141" y="8"/>
                  </a:lnTo>
                  <a:lnTo>
                    <a:pt x="1193" y="21"/>
                  </a:lnTo>
                  <a:lnTo>
                    <a:pt x="1242" y="39"/>
                  </a:lnTo>
                  <a:lnTo>
                    <a:pt x="1288" y="63"/>
                  </a:lnTo>
                  <a:lnTo>
                    <a:pt x="1332" y="91"/>
                  </a:lnTo>
                  <a:lnTo>
                    <a:pt x="1372" y="124"/>
                  </a:lnTo>
                  <a:lnTo>
                    <a:pt x="1409" y="160"/>
                  </a:lnTo>
                  <a:lnTo>
                    <a:pt x="1440" y="200"/>
                  </a:lnTo>
                  <a:lnTo>
                    <a:pt x="1468" y="244"/>
                  </a:lnTo>
                  <a:lnTo>
                    <a:pt x="1492" y="291"/>
                  </a:lnTo>
                  <a:lnTo>
                    <a:pt x="1510" y="340"/>
                  </a:lnTo>
                  <a:lnTo>
                    <a:pt x="1522" y="392"/>
                  </a:lnTo>
                  <a:lnTo>
                    <a:pt x="1550" y="548"/>
                  </a:lnTo>
                  <a:lnTo>
                    <a:pt x="1552" y="564"/>
                  </a:lnTo>
                  <a:lnTo>
                    <a:pt x="1549" y="580"/>
                  </a:lnTo>
                  <a:lnTo>
                    <a:pt x="1543" y="594"/>
                  </a:lnTo>
                  <a:lnTo>
                    <a:pt x="1535" y="608"/>
                  </a:lnTo>
                  <a:lnTo>
                    <a:pt x="1522" y="619"/>
                  </a:lnTo>
                  <a:lnTo>
                    <a:pt x="1509" y="628"/>
                  </a:lnTo>
                  <a:lnTo>
                    <a:pt x="1493" y="633"/>
                  </a:lnTo>
                  <a:lnTo>
                    <a:pt x="1477" y="635"/>
                  </a:lnTo>
                  <a:lnTo>
                    <a:pt x="73" y="635"/>
                  </a:lnTo>
                  <a:lnTo>
                    <a:pt x="57" y="633"/>
                  </a:lnTo>
                  <a:lnTo>
                    <a:pt x="42" y="628"/>
                  </a:lnTo>
                  <a:lnTo>
                    <a:pt x="28" y="619"/>
                  </a:lnTo>
                  <a:lnTo>
                    <a:pt x="17" y="608"/>
                  </a:lnTo>
                  <a:lnTo>
                    <a:pt x="8" y="594"/>
                  </a:lnTo>
                  <a:lnTo>
                    <a:pt x="2" y="580"/>
                  </a:lnTo>
                  <a:lnTo>
                    <a:pt x="0" y="564"/>
                  </a:lnTo>
                  <a:lnTo>
                    <a:pt x="1" y="548"/>
                  </a:lnTo>
                  <a:lnTo>
                    <a:pt x="29" y="392"/>
                  </a:lnTo>
                  <a:lnTo>
                    <a:pt x="42" y="340"/>
                  </a:lnTo>
                  <a:lnTo>
                    <a:pt x="60" y="291"/>
                  </a:lnTo>
                  <a:lnTo>
                    <a:pt x="82" y="244"/>
                  </a:lnTo>
                  <a:lnTo>
                    <a:pt x="110" y="200"/>
                  </a:lnTo>
                  <a:lnTo>
                    <a:pt x="143" y="160"/>
                  </a:lnTo>
                  <a:lnTo>
                    <a:pt x="179" y="124"/>
                  </a:lnTo>
                  <a:lnTo>
                    <a:pt x="219" y="91"/>
                  </a:lnTo>
                  <a:lnTo>
                    <a:pt x="262" y="63"/>
                  </a:lnTo>
                  <a:lnTo>
                    <a:pt x="309" y="39"/>
                  </a:lnTo>
                  <a:lnTo>
                    <a:pt x="358" y="21"/>
                  </a:lnTo>
                  <a:lnTo>
                    <a:pt x="410" y="8"/>
                  </a:lnTo>
                  <a:lnTo>
                    <a:pt x="453" y="2"/>
                  </a:lnTo>
                  <a:lnTo>
                    <a:pt x="4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687" y="2209"/>
              <a:ext cx="98" cy="137"/>
            </a:xfrm>
            <a:custGeom>
              <a:avLst/>
              <a:gdLst>
                <a:gd name="T0" fmla="*/ 387 w 686"/>
                <a:gd name="T1" fmla="*/ 373 h 962"/>
                <a:gd name="T2" fmla="*/ 329 w 686"/>
                <a:gd name="T3" fmla="*/ 405 h 962"/>
                <a:gd name="T4" fmla="*/ 253 w 686"/>
                <a:gd name="T5" fmla="*/ 434 h 962"/>
                <a:gd name="T6" fmla="*/ 160 w 686"/>
                <a:gd name="T7" fmla="*/ 454 h 962"/>
                <a:gd name="T8" fmla="*/ 177 w 686"/>
                <a:gd name="T9" fmla="*/ 682 h 962"/>
                <a:gd name="T10" fmla="*/ 199 w 686"/>
                <a:gd name="T11" fmla="*/ 735 h 962"/>
                <a:gd name="T12" fmla="*/ 236 w 686"/>
                <a:gd name="T13" fmla="*/ 776 h 962"/>
                <a:gd name="T14" fmla="*/ 287 w 686"/>
                <a:gd name="T15" fmla="*/ 804 h 962"/>
                <a:gd name="T16" fmla="*/ 343 w 686"/>
                <a:gd name="T17" fmla="*/ 813 h 962"/>
                <a:gd name="T18" fmla="*/ 400 w 686"/>
                <a:gd name="T19" fmla="*/ 804 h 962"/>
                <a:gd name="T20" fmla="*/ 449 w 686"/>
                <a:gd name="T21" fmla="*/ 776 h 962"/>
                <a:gd name="T22" fmla="*/ 487 w 686"/>
                <a:gd name="T23" fmla="*/ 735 h 962"/>
                <a:gd name="T24" fmla="*/ 510 w 686"/>
                <a:gd name="T25" fmla="*/ 682 h 962"/>
                <a:gd name="T26" fmla="*/ 530 w 686"/>
                <a:gd name="T27" fmla="*/ 406 h 962"/>
                <a:gd name="T28" fmla="*/ 464 w 686"/>
                <a:gd name="T29" fmla="*/ 384 h 962"/>
                <a:gd name="T30" fmla="*/ 411 w 686"/>
                <a:gd name="T31" fmla="*/ 356 h 962"/>
                <a:gd name="T32" fmla="*/ 500 w 686"/>
                <a:gd name="T33" fmla="*/ 237 h 962"/>
                <a:gd name="T34" fmla="*/ 508 w 686"/>
                <a:gd name="T35" fmla="*/ 241 h 962"/>
                <a:gd name="T36" fmla="*/ 524 w 686"/>
                <a:gd name="T37" fmla="*/ 249 h 962"/>
                <a:gd name="T38" fmla="*/ 536 w 686"/>
                <a:gd name="T39" fmla="*/ 232 h 962"/>
                <a:gd name="T40" fmla="*/ 517 w 686"/>
                <a:gd name="T41" fmla="*/ 193 h 962"/>
                <a:gd name="T42" fmla="*/ 235 w 686"/>
                <a:gd name="T43" fmla="*/ 151 h 962"/>
                <a:gd name="T44" fmla="*/ 195 w 686"/>
                <a:gd name="T45" fmla="*/ 168 h 962"/>
                <a:gd name="T46" fmla="*/ 163 w 686"/>
                <a:gd name="T47" fmla="*/ 202 h 962"/>
                <a:gd name="T48" fmla="*/ 149 w 686"/>
                <a:gd name="T49" fmla="*/ 243 h 962"/>
                <a:gd name="T50" fmla="*/ 150 w 686"/>
                <a:gd name="T51" fmla="*/ 305 h 962"/>
                <a:gd name="T52" fmla="*/ 225 w 686"/>
                <a:gd name="T53" fmla="*/ 287 h 962"/>
                <a:gd name="T54" fmla="*/ 280 w 686"/>
                <a:gd name="T55" fmla="*/ 264 h 962"/>
                <a:gd name="T56" fmla="*/ 319 w 686"/>
                <a:gd name="T57" fmla="*/ 239 h 962"/>
                <a:gd name="T58" fmla="*/ 342 w 686"/>
                <a:gd name="T59" fmla="*/ 218 h 962"/>
                <a:gd name="T60" fmla="*/ 355 w 686"/>
                <a:gd name="T61" fmla="*/ 204 h 962"/>
                <a:gd name="T62" fmla="*/ 258 w 686"/>
                <a:gd name="T63" fmla="*/ 149 h 962"/>
                <a:gd name="T64" fmla="*/ 429 w 686"/>
                <a:gd name="T65" fmla="*/ 0 h 962"/>
                <a:gd name="T66" fmla="*/ 499 w 686"/>
                <a:gd name="T67" fmla="*/ 10 h 962"/>
                <a:gd name="T68" fmla="*/ 563 w 686"/>
                <a:gd name="T69" fmla="*/ 37 h 962"/>
                <a:gd name="T70" fmla="*/ 617 w 686"/>
                <a:gd name="T71" fmla="*/ 82 h 962"/>
                <a:gd name="T72" fmla="*/ 657 w 686"/>
                <a:gd name="T73" fmla="*/ 140 h 962"/>
                <a:gd name="T74" fmla="*/ 681 w 686"/>
                <a:gd name="T75" fmla="*/ 206 h 962"/>
                <a:gd name="T76" fmla="*/ 686 w 686"/>
                <a:gd name="T77" fmla="*/ 276 h 962"/>
                <a:gd name="T78" fmla="*/ 662 w 686"/>
                <a:gd name="T79" fmla="*/ 664 h 962"/>
                <a:gd name="T80" fmla="*/ 646 w 686"/>
                <a:gd name="T81" fmla="*/ 742 h 962"/>
                <a:gd name="T82" fmla="*/ 612 w 686"/>
                <a:gd name="T83" fmla="*/ 813 h 962"/>
                <a:gd name="T84" fmla="*/ 562 w 686"/>
                <a:gd name="T85" fmla="*/ 874 h 962"/>
                <a:gd name="T86" fmla="*/ 496 w 686"/>
                <a:gd name="T87" fmla="*/ 922 h 962"/>
                <a:gd name="T88" fmla="*/ 422 w 686"/>
                <a:gd name="T89" fmla="*/ 952 h 962"/>
                <a:gd name="T90" fmla="*/ 343 w 686"/>
                <a:gd name="T91" fmla="*/ 962 h 962"/>
                <a:gd name="T92" fmla="*/ 265 w 686"/>
                <a:gd name="T93" fmla="*/ 952 h 962"/>
                <a:gd name="T94" fmla="*/ 189 w 686"/>
                <a:gd name="T95" fmla="*/ 922 h 962"/>
                <a:gd name="T96" fmla="*/ 125 w 686"/>
                <a:gd name="T97" fmla="*/ 874 h 962"/>
                <a:gd name="T98" fmla="*/ 74 w 686"/>
                <a:gd name="T99" fmla="*/ 813 h 962"/>
                <a:gd name="T100" fmla="*/ 41 w 686"/>
                <a:gd name="T101" fmla="*/ 742 h 962"/>
                <a:gd name="T102" fmla="*/ 25 w 686"/>
                <a:gd name="T103" fmla="*/ 664 h 962"/>
                <a:gd name="T104" fmla="*/ 8 w 686"/>
                <a:gd name="T105" fmla="*/ 392 h 962"/>
                <a:gd name="T106" fmla="*/ 0 w 686"/>
                <a:gd name="T107" fmla="*/ 241 h 962"/>
                <a:gd name="T108" fmla="*/ 15 w 686"/>
                <a:gd name="T109" fmla="*/ 172 h 962"/>
                <a:gd name="T110" fmla="*/ 47 w 686"/>
                <a:gd name="T111" fmla="*/ 109 h 962"/>
                <a:gd name="T112" fmla="*/ 96 w 686"/>
                <a:gd name="T113" fmla="*/ 58 h 962"/>
                <a:gd name="T114" fmla="*/ 155 w 686"/>
                <a:gd name="T115" fmla="*/ 22 h 962"/>
                <a:gd name="T116" fmla="*/ 223 w 686"/>
                <a:gd name="T117" fmla="*/ 2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6" h="962">
                  <a:moveTo>
                    <a:pt x="411" y="356"/>
                  </a:moveTo>
                  <a:lnTo>
                    <a:pt x="387" y="373"/>
                  </a:lnTo>
                  <a:lnTo>
                    <a:pt x="360" y="389"/>
                  </a:lnTo>
                  <a:lnTo>
                    <a:pt x="329" y="405"/>
                  </a:lnTo>
                  <a:lnTo>
                    <a:pt x="294" y="420"/>
                  </a:lnTo>
                  <a:lnTo>
                    <a:pt x="253" y="434"/>
                  </a:lnTo>
                  <a:lnTo>
                    <a:pt x="209" y="445"/>
                  </a:lnTo>
                  <a:lnTo>
                    <a:pt x="160" y="454"/>
                  </a:lnTo>
                  <a:lnTo>
                    <a:pt x="173" y="653"/>
                  </a:lnTo>
                  <a:lnTo>
                    <a:pt x="177" y="682"/>
                  </a:lnTo>
                  <a:lnTo>
                    <a:pt x="186" y="709"/>
                  </a:lnTo>
                  <a:lnTo>
                    <a:pt x="199" y="735"/>
                  </a:lnTo>
                  <a:lnTo>
                    <a:pt x="216" y="757"/>
                  </a:lnTo>
                  <a:lnTo>
                    <a:pt x="236" y="776"/>
                  </a:lnTo>
                  <a:lnTo>
                    <a:pt x="261" y="792"/>
                  </a:lnTo>
                  <a:lnTo>
                    <a:pt x="287" y="804"/>
                  </a:lnTo>
                  <a:lnTo>
                    <a:pt x="315" y="811"/>
                  </a:lnTo>
                  <a:lnTo>
                    <a:pt x="343" y="813"/>
                  </a:lnTo>
                  <a:lnTo>
                    <a:pt x="371" y="811"/>
                  </a:lnTo>
                  <a:lnTo>
                    <a:pt x="400" y="804"/>
                  </a:lnTo>
                  <a:lnTo>
                    <a:pt x="425" y="792"/>
                  </a:lnTo>
                  <a:lnTo>
                    <a:pt x="449" y="776"/>
                  </a:lnTo>
                  <a:lnTo>
                    <a:pt x="470" y="757"/>
                  </a:lnTo>
                  <a:lnTo>
                    <a:pt x="487" y="735"/>
                  </a:lnTo>
                  <a:lnTo>
                    <a:pt x="501" y="709"/>
                  </a:lnTo>
                  <a:lnTo>
                    <a:pt x="510" y="682"/>
                  </a:lnTo>
                  <a:lnTo>
                    <a:pt x="513" y="653"/>
                  </a:lnTo>
                  <a:lnTo>
                    <a:pt x="530" y="406"/>
                  </a:lnTo>
                  <a:lnTo>
                    <a:pt x="494" y="394"/>
                  </a:lnTo>
                  <a:lnTo>
                    <a:pt x="464" y="384"/>
                  </a:lnTo>
                  <a:lnTo>
                    <a:pt x="440" y="373"/>
                  </a:lnTo>
                  <a:lnTo>
                    <a:pt x="411" y="356"/>
                  </a:lnTo>
                  <a:close/>
                  <a:moveTo>
                    <a:pt x="517" y="193"/>
                  </a:moveTo>
                  <a:lnTo>
                    <a:pt x="500" y="237"/>
                  </a:lnTo>
                  <a:lnTo>
                    <a:pt x="503" y="239"/>
                  </a:lnTo>
                  <a:lnTo>
                    <a:pt x="508" y="241"/>
                  </a:lnTo>
                  <a:lnTo>
                    <a:pt x="514" y="245"/>
                  </a:lnTo>
                  <a:lnTo>
                    <a:pt x="524" y="249"/>
                  </a:lnTo>
                  <a:lnTo>
                    <a:pt x="539" y="254"/>
                  </a:lnTo>
                  <a:lnTo>
                    <a:pt x="536" y="232"/>
                  </a:lnTo>
                  <a:lnTo>
                    <a:pt x="528" y="211"/>
                  </a:lnTo>
                  <a:lnTo>
                    <a:pt x="517" y="193"/>
                  </a:lnTo>
                  <a:close/>
                  <a:moveTo>
                    <a:pt x="258" y="149"/>
                  </a:moveTo>
                  <a:lnTo>
                    <a:pt x="235" y="151"/>
                  </a:lnTo>
                  <a:lnTo>
                    <a:pt x="214" y="158"/>
                  </a:lnTo>
                  <a:lnTo>
                    <a:pt x="195" y="168"/>
                  </a:lnTo>
                  <a:lnTo>
                    <a:pt x="178" y="184"/>
                  </a:lnTo>
                  <a:lnTo>
                    <a:pt x="163" y="202"/>
                  </a:lnTo>
                  <a:lnTo>
                    <a:pt x="154" y="222"/>
                  </a:lnTo>
                  <a:lnTo>
                    <a:pt x="149" y="243"/>
                  </a:lnTo>
                  <a:lnTo>
                    <a:pt x="148" y="267"/>
                  </a:lnTo>
                  <a:lnTo>
                    <a:pt x="150" y="305"/>
                  </a:lnTo>
                  <a:lnTo>
                    <a:pt x="190" y="298"/>
                  </a:lnTo>
                  <a:lnTo>
                    <a:pt x="225" y="287"/>
                  </a:lnTo>
                  <a:lnTo>
                    <a:pt x="254" y="276"/>
                  </a:lnTo>
                  <a:lnTo>
                    <a:pt x="280" y="264"/>
                  </a:lnTo>
                  <a:lnTo>
                    <a:pt x="302" y="251"/>
                  </a:lnTo>
                  <a:lnTo>
                    <a:pt x="319" y="239"/>
                  </a:lnTo>
                  <a:lnTo>
                    <a:pt x="332" y="228"/>
                  </a:lnTo>
                  <a:lnTo>
                    <a:pt x="342" y="218"/>
                  </a:lnTo>
                  <a:lnTo>
                    <a:pt x="350" y="210"/>
                  </a:lnTo>
                  <a:lnTo>
                    <a:pt x="355" y="204"/>
                  </a:lnTo>
                  <a:lnTo>
                    <a:pt x="375" y="149"/>
                  </a:lnTo>
                  <a:lnTo>
                    <a:pt x="258" y="149"/>
                  </a:lnTo>
                  <a:close/>
                  <a:moveTo>
                    <a:pt x="258" y="0"/>
                  </a:moveTo>
                  <a:lnTo>
                    <a:pt x="429" y="0"/>
                  </a:lnTo>
                  <a:lnTo>
                    <a:pt x="464" y="2"/>
                  </a:lnTo>
                  <a:lnTo>
                    <a:pt x="499" y="10"/>
                  </a:lnTo>
                  <a:lnTo>
                    <a:pt x="531" y="22"/>
                  </a:lnTo>
                  <a:lnTo>
                    <a:pt x="563" y="37"/>
                  </a:lnTo>
                  <a:lnTo>
                    <a:pt x="591" y="58"/>
                  </a:lnTo>
                  <a:lnTo>
                    <a:pt x="617" y="82"/>
                  </a:lnTo>
                  <a:lnTo>
                    <a:pt x="639" y="109"/>
                  </a:lnTo>
                  <a:lnTo>
                    <a:pt x="657" y="140"/>
                  </a:lnTo>
                  <a:lnTo>
                    <a:pt x="672" y="172"/>
                  </a:lnTo>
                  <a:lnTo>
                    <a:pt x="681" y="206"/>
                  </a:lnTo>
                  <a:lnTo>
                    <a:pt x="686" y="241"/>
                  </a:lnTo>
                  <a:lnTo>
                    <a:pt x="686" y="276"/>
                  </a:lnTo>
                  <a:lnTo>
                    <a:pt x="681" y="354"/>
                  </a:lnTo>
                  <a:lnTo>
                    <a:pt x="662" y="664"/>
                  </a:lnTo>
                  <a:lnTo>
                    <a:pt x="656" y="703"/>
                  </a:lnTo>
                  <a:lnTo>
                    <a:pt x="646" y="742"/>
                  </a:lnTo>
                  <a:lnTo>
                    <a:pt x="631" y="780"/>
                  </a:lnTo>
                  <a:lnTo>
                    <a:pt x="612" y="813"/>
                  </a:lnTo>
                  <a:lnTo>
                    <a:pt x="589" y="846"/>
                  </a:lnTo>
                  <a:lnTo>
                    <a:pt x="562" y="874"/>
                  </a:lnTo>
                  <a:lnTo>
                    <a:pt x="531" y="900"/>
                  </a:lnTo>
                  <a:lnTo>
                    <a:pt x="496" y="922"/>
                  </a:lnTo>
                  <a:lnTo>
                    <a:pt x="460" y="940"/>
                  </a:lnTo>
                  <a:lnTo>
                    <a:pt x="422" y="952"/>
                  </a:lnTo>
                  <a:lnTo>
                    <a:pt x="383" y="959"/>
                  </a:lnTo>
                  <a:lnTo>
                    <a:pt x="343" y="962"/>
                  </a:lnTo>
                  <a:lnTo>
                    <a:pt x="304" y="959"/>
                  </a:lnTo>
                  <a:lnTo>
                    <a:pt x="265" y="952"/>
                  </a:lnTo>
                  <a:lnTo>
                    <a:pt x="226" y="940"/>
                  </a:lnTo>
                  <a:lnTo>
                    <a:pt x="189" y="922"/>
                  </a:lnTo>
                  <a:lnTo>
                    <a:pt x="155" y="900"/>
                  </a:lnTo>
                  <a:lnTo>
                    <a:pt x="125" y="874"/>
                  </a:lnTo>
                  <a:lnTo>
                    <a:pt x="97" y="846"/>
                  </a:lnTo>
                  <a:lnTo>
                    <a:pt x="74" y="813"/>
                  </a:lnTo>
                  <a:lnTo>
                    <a:pt x="55" y="780"/>
                  </a:lnTo>
                  <a:lnTo>
                    <a:pt x="41" y="742"/>
                  </a:lnTo>
                  <a:lnTo>
                    <a:pt x="31" y="703"/>
                  </a:lnTo>
                  <a:lnTo>
                    <a:pt x="25" y="664"/>
                  </a:lnTo>
                  <a:lnTo>
                    <a:pt x="8" y="392"/>
                  </a:lnTo>
                  <a:lnTo>
                    <a:pt x="8" y="392"/>
                  </a:lnTo>
                  <a:lnTo>
                    <a:pt x="0" y="276"/>
                  </a:lnTo>
                  <a:lnTo>
                    <a:pt x="0" y="241"/>
                  </a:lnTo>
                  <a:lnTo>
                    <a:pt x="5" y="206"/>
                  </a:lnTo>
                  <a:lnTo>
                    <a:pt x="15" y="172"/>
                  </a:lnTo>
                  <a:lnTo>
                    <a:pt x="28" y="140"/>
                  </a:lnTo>
                  <a:lnTo>
                    <a:pt x="47" y="109"/>
                  </a:lnTo>
                  <a:lnTo>
                    <a:pt x="70" y="82"/>
                  </a:lnTo>
                  <a:lnTo>
                    <a:pt x="96" y="58"/>
                  </a:lnTo>
                  <a:lnTo>
                    <a:pt x="124" y="38"/>
                  </a:lnTo>
                  <a:lnTo>
                    <a:pt x="155" y="22"/>
                  </a:lnTo>
                  <a:lnTo>
                    <a:pt x="188" y="10"/>
                  </a:lnTo>
                  <a:lnTo>
                    <a:pt x="223" y="2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625" y="2352"/>
              <a:ext cx="222" cy="91"/>
            </a:xfrm>
            <a:custGeom>
              <a:avLst/>
              <a:gdLst>
                <a:gd name="T0" fmla="*/ 468 w 1553"/>
                <a:gd name="T1" fmla="*/ 150 h 635"/>
                <a:gd name="T2" fmla="*/ 395 w 1553"/>
                <a:gd name="T3" fmla="*/ 164 h 635"/>
                <a:gd name="T4" fmla="*/ 316 w 1553"/>
                <a:gd name="T5" fmla="*/ 204 h 635"/>
                <a:gd name="T6" fmla="*/ 251 w 1553"/>
                <a:gd name="T7" fmla="*/ 261 h 635"/>
                <a:gd name="T8" fmla="*/ 202 w 1553"/>
                <a:gd name="T9" fmla="*/ 334 h 635"/>
                <a:gd name="T10" fmla="*/ 175 w 1553"/>
                <a:gd name="T11" fmla="*/ 419 h 635"/>
                <a:gd name="T12" fmla="*/ 1389 w 1553"/>
                <a:gd name="T13" fmla="*/ 487 h 635"/>
                <a:gd name="T14" fmla="*/ 1366 w 1553"/>
                <a:gd name="T15" fmla="*/ 375 h 635"/>
                <a:gd name="T16" fmla="*/ 1328 w 1553"/>
                <a:gd name="T17" fmla="*/ 296 h 635"/>
                <a:gd name="T18" fmla="*/ 1271 w 1553"/>
                <a:gd name="T19" fmla="*/ 231 h 635"/>
                <a:gd name="T20" fmla="*/ 1198 w 1553"/>
                <a:gd name="T21" fmla="*/ 181 h 635"/>
                <a:gd name="T22" fmla="*/ 1115 w 1553"/>
                <a:gd name="T23" fmla="*/ 153 h 635"/>
                <a:gd name="T24" fmla="*/ 1053 w 1553"/>
                <a:gd name="T25" fmla="*/ 147 h 635"/>
                <a:gd name="T26" fmla="*/ 828 w 1553"/>
                <a:gd name="T27" fmla="*/ 318 h 635"/>
                <a:gd name="T28" fmla="*/ 795 w 1553"/>
                <a:gd name="T29" fmla="*/ 338 h 635"/>
                <a:gd name="T30" fmla="*/ 757 w 1553"/>
                <a:gd name="T31" fmla="*/ 338 h 635"/>
                <a:gd name="T32" fmla="*/ 723 w 1553"/>
                <a:gd name="T33" fmla="*/ 318 h 635"/>
                <a:gd name="T34" fmla="*/ 500 w 1553"/>
                <a:gd name="T35" fmla="*/ 147 h 635"/>
                <a:gd name="T36" fmla="*/ 584 w 1553"/>
                <a:gd name="T37" fmla="*/ 0 h 635"/>
                <a:gd name="T38" fmla="*/ 621 w 1553"/>
                <a:gd name="T39" fmla="*/ 10 h 635"/>
                <a:gd name="T40" fmla="*/ 776 w 1553"/>
                <a:gd name="T41" fmla="*/ 161 h 635"/>
                <a:gd name="T42" fmla="*/ 932 w 1553"/>
                <a:gd name="T43" fmla="*/ 10 h 635"/>
                <a:gd name="T44" fmla="*/ 969 w 1553"/>
                <a:gd name="T45" fmla="*/ 0 h 635"/>
                <a:gd name="T46" fmla="*/ 1098 w 1553"/>
                <a:gd name="T47" fmla="*/ 2 h 635"/>
                <a:gd name="T48" fmla="*/ 1194 w 1553"/>
                <a:gd name="T49" fmla="*/ 21 h 635"/>
                <a:gd name="T50" fmla="*/ 1289 w 1553"/>
                <a:gd name="T51" fmla="*/ 63 h 635"/>
                <a:gd name="T52" fmla="*/ 1373 w 1553"/>
                <a:gd name="T53" fmla="*/ 124 h 635"/>
                <a:gd name="T54" fmla="*/ 1441 w 1553"/>
                <a:gd name="T55" fmla="*/ 200 h 635"/>
                <a:gd name="T56" fmla="*/ 1493 w 1553"/>
                <a:gd name="T57" fmla="*/ 291 h 635"/>
                <a:gd name="T58" fmla="*/ 1523 w 1553"/>
                <a:gd name="T59" fmla="*/ 392 h 635"/>
                <a:gd name="T60" fmla="*/ 1553 w 1553"/>
                <a:gd name="T61" fmla="*/ 564 h 635"/>
                <a:gd name="T62" fmla="*/ 1544 w 1553"/>
                <a:gd name="T63" fmla="*/ 594 h 635"/>
                <a:gd name="T64" fmla="*/ 1523 w 1553"/>
                <a:gd name="T65" fmla="*/ 619 h 635"/>
                <a:gd name="T66" fmla="*/ 1494 w 1553"/>
                <a:gd name="T67" fmla="*/ 633 h 635"/>
                <a:gd name="T68" fmla="*/ 74 w 1553"/>
                <a:gd name="T69" fmla="*/ 635 h 635"/>
                <a:gd name="T70" fmla="*/ 43 w 1553"/>
                <a:gd name="T71" fmla="*/ 628 h 635"/>
                <a:gd name="T72" fmla="*/ 18 w 1553"/>
                <a:gd name="T73" fmla="*/ 608 h 635"/>
                <a:gd name="T74" fmla="*/ 2 w 1553"/>
                <a:gd name="T75" fmla="*/ 580 h 635"/>
                <a:gd name="T76" fmla="*/ 1 w 1553"/>
                <a:gd name="T77" fmla="*/ 548 h 635"/>
                <a:gd name="T78" fmla="*/ 42 w 1553"/>
                <a:gd name="T79" fmla="*/ 340 h 635"/>
                <a:gd name="T80" fmla="*/ 83 w 1553"/>
                <a:gd name="T81" fmla="*/ 244 h 635"/>
                <a:gd name="T82" fmla="*/ 143 w 1553"/>
                <a:gd name="T83" fmla="*/ 160 h 635"/>
                <a:gd name="T84" fmla="*/ 219 w 1553"/>
                <a:gd name="T85" fmla="*/ 91 h 635"/>
                <a:gd name="T86" fmla="*/ 309 w 1553"/>
                <a:gd name="T87" fmla="*/ 39 h 635"/>
                <a:gd name="T88" fmla="*/ 411 w 1553"/>
                <a:gd name="T89" fmla="*/ 8 h 635"/>
                <a:gd name="T90" fmla="*/ 500 w 1553"/>
                <a:gd name="T91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3" h="635">
                  <a:moveTo>
                    <a:pt x="500" y="147"/>
                  </a:moveTo>
                  <a:lnTo>
                    <a:pt x="468" y="150"/>
                  </a:lnTo>
                  <a:lnTo>
                    <a:pt x="438" y="153"/>
                  </a:lnTo>
                  <a:lnTo>
                    <a:pt x="395" y="164"/>
                  </a:lnTo>
                  <a:lnTo>
                    <a:pt x="354" y="181"/>
                  </a:lnTo>
                  <a:lnTo>
                    <a:pt x="316" y="204"/>
                  </a:lnTo>
                  <a:lnTo>
                    <a:pt x="281" y="231"/>
                  </a:lnTo>
                  <a:lnTo>
                    <a:pt x="251" y="261"/>
                  </a:lnTo>
                  <a:lnTo>
                    <a:pt x="225" y="296"/>
                  </a:lnTo>
                  <a:lnTo>
                    <a:pt x="202" y="334"/>
                  </a:lnTo>
                  <a:lnTo>
                    <a:pt x="187" y="375"/>
                  </a:lnTo>
                  <a:lnTo>
                    <a:pt x="175" y="419"/>
                  </a:lnTo>
                  <a:lnTo>
                    <a:pt x="163" y="487"/>
                  </a:lnTo>
                  <a:lnTo>
                    <a:pt x="1389" y="487"/>
                  </a:lnTo>
                  <a:lnTo>
                    <a:pt x="1377" y="419"/>
                  </a:lnTo>
                  <a:lnTo>
                    <a:pt x="1366" y="375"/>
                  </a:lnTo>
                  <a:lnTo>
                    <a:pt x="1350" y="334"/>
                  </a:lnTo>
                  <a:lnTo>
                    <a:pt x="1328" y="296"/>
                  </a:lnTo>
                  <a:lnTo>
                    <a:pt x="1302" y="261"/>
                  </a:lnTo>
                  <a:lnTo>
                    <a:pt x="1271" y="231"/>
                  </a:lnTo>
                  <a:lnTo>
                    <a:pt x="1236" y="204"/>
                  </a:lnTo>
                  <a:lnTo>
                    <a:pt x="1198" y="181"/>
                  </a:lnTo>
                  <a:lnTo>
                    <a:pt x="1158" y="164"/>
                  </a:lnTo>
                  <a:lnTo>
                    <a:pt x="1115" y="153"/>
                  </a:lnTo>
                  <a:lnTo>
                    <a:pt x="1083" y="150"/>
                  </a:lnTo>
                  <a:lnTo>
                    <a:pt x="1053" y="147"/>
                  </a:lnTo>
                  <a:lnTo>
                    <a:pt x="999" y="147"/>
                  </a:lnTo>
                  <a:lnTo>
                    <a:pt x="828" y="318"/>
                  </a:lnTo>
                  <a:lnTo>
                    <a:pt x="812" y="331"/>
                  </a:lnTo>
                  <a:lnTo>
                    <a:pt x="795" y="338"/>
                  </a:lnTo>
                  <a:lnTo>
                    <a:pt x="776" y="340"/>
                  </a:lnTo>
                  <a:lnTo>
                    <a:pt x="757" y="338"/>
                  </a:lnTo>
                  <a:lnTo>
                    <a:pt x="739" y="331"/>
                  </a:lnTo>
                  <a:lnTo>
                    <a:pt x="723" y="318"/>
                  </a:lnTo>
                  <a:lnTo>
                    <a:pt x="554" y="147"/>
                  </a:lnTo>
                  <a:lnTo>
                    <a:pt x="500" y="147"/>
                  </a:lnTo>
                  <a:close/>
                  <a:moveTo>
                    <a:pt x="500" y="0"/>
                  </a:moveTo>
                  <a:lnTo>
                    <a:pt x="584" y="0"/>
                  </a:lnTo>
                  <a:lnTo>
                    <a:pt x="603" y="2"/>
                  </a:lnTo>
                  <a:lnTo>
                    <a:pt x="621" y="10"/>
                  </a:lnTo>
                  <a:lnTo>
                    <a:pt x="637" y="21"/>
                  </a:lnTo>
                  <a:lnTo>
                    <a:pt x="776" y="161"/>
                  </a:lnTo>
                  <a:lnTo>
                    <a:pt x="916" y="21"/>
                  </a:lnTo>
                  <a:lnTo>
                    <a:pt x="932" y="10"/>
                  </a:lnTo>
                  <a:lnTo>
                    <a:pt x="950" y="2"/>
                  </a:lnTo>
                  <a:lnTo>
                    <a:pt x="969" y="0"/>
                  </a:lnTo>
                  <a:lnTo>
                    <a:pt x="1053" y="0"/>
                  </a:lnTo>
                  <a:lnTo>
                    <a:pt x="1098" y="2"/>
                  </a:lnTo>
                  <a:lnTo>
                    <a:pt x="1142" y="8"/>
                  </a:lnTo>
                  <a:lnTo>
                    <a:pt x="1194" y="21"/>
                  </a:lnTo>
                  <a:lnTo>
                    <a:pt x="1242" y="39"/>
                  </a:lnTo>
                  <a:lnTo>
                    <a:pt x="1289" y="63"/>
                  </a:lnTo>
                  <a:lnTo>
                    <a:pt x="1333" y="91"/>
                  </a:lnTo>
                  <a:lnTo>
                    <a:pt x="1373" y="124"/>
                  </a:lnTo>
                  <a:lnTo>
                    <a:pt x="1410" y="160"/>
                  </a:lnTo>
                  <a:lnTo>
                    <a:pt x="1441" y="200"/>
                  </a:lnTo>
                  <a:lnTo>
                    <a:pt x="1469" y="244"/>
                  </a:lnTo>
                  <a:lnTo>
                    <a:pt x="1493" y="291"/>
                  </a:lnTo>
                  <a:lnTo>
                    <a:pt x="1510" y="340"/>
                  </a:lnTo>
                  <a:lnTo>
                    <a:pt x="1523" y="392"/>
                  </a:lnTo>
                  <a:lnTo>
                    <a:pt x="1551" y="548"/>
                  </a:lnTo>
                  <a:lnTo>
                    <a:pt x="1553" y="564"/>
                  </a:lnTo>
                  <a:lnTo>
                    <a:pt x="1549" y="580"/>
                  </a:lnTo>
                  <a:lnTo>
                    <a:pt x="1544" y="594"/>
                  </a:lnTo>
                  <a:lnTo>
                    <a:pt x="1535" y="608"/>
                  </a:lnTo>
                  <a:lnTo>
                    <a:pt x="1523" y="619"/>
                  </a:lnTo>
                  <a:lnTo>
                    <a:pt x="1510" y="628"/>
                  </a:lnTo>
                  <a:lnTo>
                    <a:pt x="1494" y="633"/>
                  </a:lnTo>
                  <a:lnTo>
                    <a:pt x="1478" y="635"/>
                  </a:lnTo>
                  <a:lnTo>
                    <a:pt x="74" y="635"/>
                  </a:lnTo>
                  <a:lnTo>
                    <a:pt x="58" y="633"/>
                  </a:lnTo>
                  <a:lnTo>
                    <a:pt x="43" y="628"/>
                  </a:lnTo>
                  <a:lnTo>
                    <a:pt x="29" y="619"/>
                  </a:lnTo>
                  <a:lnTo>
                    <a:pt x="18" y="608"/>
                  </a:lnTo>
                  <a:lnTo>
                    <a:pt x="9" y="594"/>
                  </a:lnTo>
                  <a:lnTo>
                    <a:pt x="2" y="580"/>
                  </a:lnTo>
                  <a:lnTo>
                    <a:pt x="0" y="564"/>
                  </a:lnTo>
                  <a:lnTo>
                    <a:pt x="1" y="548"/>
                  </a:lnTo>
                  <a:lnTo>
                    <a:pt x="29" y="392"/>
                  </a:lnTo>
                  <a:lnTo>
                    <a:pt x="42" y="340"/>
                  </a:lnTo>
                  <a:lnTo>
                    <a:pt x="60" y="291"/>
                  </a:lnTo>
                  <a:lnTo>
                    <a:pt x="83" y="244"/>
                  </a:lnTo>
                  <a:lnTo>
                    <a:pt x="111" y="200"/>
                  </a:lnTo>
                  <a:lnTo>
                    <a:pt x="143" y="160"/>
                  </a:lnTo>
                  <a:lnTo>
                    <a:pt x="180" y="124"/>
                  </a:lnTo>
                  <a:lnTo>
                    <a:pt x="219" y="91"/>
                  </a:lnTo>
                  <a:lnTo>
                    <a:pt x="263" y="63"/>
                  </a:lnTo>
                  <a:lnTo>
                    <a:pt x="309" y="39"/>
                  </a:lnTo>
                  <a:lnTo>
                    <a:pt x="359" y="21"/>
                  </a:lnTo>
                  <a:lnTo>
                    <a:pt x="411" y="8"/>
                  </a:lnTo>
                  <a:lnTo>
                    <a:pt x="455" y="2"/>
                  </a:lnTo>
                  <a:lnTo>
                    <a:pt x="5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538" y="1912"/>
              <a:ext cx="98" cy="137"/>
            </a:xfrm>
            <a:custGeom>
              <a:avLst/>
              <a:gdLst>
                <a:gd name="T0" fmla="*/ 386 w 686"/>
                <a:gd name="T1" fmla="*/ 372 h 961"/>
                <a:gd name="T2" fmla="*/ 328 w 686"/>
                <a:gd name="T3" fmla="*/ 404 h 961"/>
                <a:gd name="T4" fmla="*/ 253 w 686"/>
                <a:gd name="T5" fmla="*/ 433 h 961"/>
                <a:gd name="T6" fmla="*/ 159 w 686"/>
                <a:gd name="T7" fmla="*/ 454 h 961"/>
                <a:gd name="T8" fmla="*/ 176 w 686"/>
                <a:gd name="T9" fmla="*/ 681 h 961"/>
                <a:gd name="T10" fmla="*/ 198 w 686"/>
                <a:gd name="T11" fmla="*/ 734 h 961"/>
                <a:gd name="T12" fmla="*/ 236 w 686"/>
                <a:gd name="T13" fmla="*/ 776 h 961"/>
                <a:gd name="T14" fmla="*/ 287 w 686"/>
                <a:gd name="T15" fmla="*/ 803 h 961"/>
                <a:gd name="T16" fmla="*/ 343 w 686"/>
                <a:gd name="T17" fmla="*/ 813 h 961"/>
                <a:gd name="T18" fmla="*/ 398 w 686"/>
                <a:gd name="T19" fmla="*/ 803 h 961"/>
                <a:gd name="T20" fmla="*/ 449 w 686"/>
                <a:gd name="T21" fmla="*/ 776 h 961"/>
                <a:gd name="T22" fmla="*/ 487 w 686"/>
                <a:gd name="T23" fmla="*/ 734 h 961"/>
                <a:gd name="T24" fmla="*/ 508 w 686"/>
                <a:gd name="T25" fmla="*/ 681 h 961"/>
                <a:gd name="T26" fmla="*/ 528 w 686"/>
                <a:gd name="T27" fmla="*/ 405 h 961"/>
                <a:gd name="T28" fmla="*/ 463 w 686"/>
                <a:gd name="T29" fmla="*/ 384 h 961"/>
                <a:gd name="T30" fmla="*/ 409 w 686"/>
                <a:gd name="T31" fmla="*/ 355 h 961"/>
                <a:gd name="T32" fmla="*/ 499 w 686"/>
                <a:gd name="T33" fmla="*/ 237 h 961"/>
                <a:gd name="T34" fmla="*/ 507 w 686"/>
                <a:gd name="T35" fmla="*/ 241 h 961"/>
                <a:gd name="T36" fmla="*/ 523 w 686"/>
                <a:gd name="T37" fmla="*/ 248 h 961"/>
                <a:gd name="T38" fmla="*/ 535 w 686"/>
                <a:gd name="T39" fmla="*/ 232 h 961"/>
                <a:gd name="T40" fmla="*/ 516 w 686"/>
                <a:gd name="T41" fmla="*/ 191 h 961"/>
                <a:gd name="T42" fmla="*/ 235 w 686"/>
                <a:gd name="T43" fmla="*/ 151 h 961"/>
                <a:gd name="T44" fmla="*/ 193 w 686"/>
                <a:gd name="T45" fmla="*/ 168 h 961"/>
                <a:gd name="T46" fmla="*/ 163 w 686"/>
                <a:gd name="T47" fmla="*/ 202 h 961"/>
                <a:gd name="T48" fmla="*/ 147 w 686"/>
                <a:gd name="T49" fmla="*/ 243 h 961"/>
                <a:gd name="T50" fmla="*/ 149 w 686"/>
                <a:gd name="T51" fmla="*/ 305 h 961"/>
                <a:gd name="T52" fmla="*/ 224 w 686"/>
                <a:gd name="T53" fmla="*/ 287 h 961"/>
                <a:gd name="T54" fmla="*/ 279 w 686"/>
                <a:gd name="T55" fmla="*/ 264 h 961"/>
                <a:gd name="T56" fmla="*/ 318 w 686"/>
                <a:gd name="T57" fmla="*/ 239 h 961"/>
                <a:gd name="T58" fmla="*/ 342 w 686"/>
                <a:gd name="T59" fmla="*/ 217 h 961"/>
                <a:gd name="T60" fmla="*/ 353 w 686"/>
                <a:gd name="T61" fmla="*/ 204 h 961"/>
                <a:gd name="T62" fmla="*/ 257 w 686"/>
                <a:gd name="T63" fmla="*/ 148 h 961"/>
                <a:gd name="T64" fmla="*/ 427 w 686"/>
                <a:gd name="T65" fmla="*/ 0 h 961"/>
                <a:gd name="T66" fmla="*/ 497 w 686"/>
                <a:gd name="T67" fmla="*/ 10 h 961"/>
                <a:gd name="T68" fmla="*/ 561 w 686"/>
                <a:gd name="T69" fmla="*/ 37 h 961"/>
                <a:gd name="T70" fmla="*/ 616 w 686"/>
                <a:gd name="T71" fmla="*/ 82 h 961"/>
                <a:gd name="T72" fmla="*/ 657 w 686"/>
                <a:gd name="T73" fmla="*/ 140 h 961"/>
                <a:gd name="T74" fmla="*/ 680 w 686"/>
                <a:gd name="T75" fmla="*/ 205 h 961"/>
                <a:gd name="T76" fmla="*/ 686 w 686"/>
                <a:gd name="T77" fmla="*/ 276 h 961"/>
                <a:gd name="T78" fmla="*/ 660 w 686"/>
                <a:gd name="T79" fmla="*/ 662 h 961"/>
                <a:gd name="T80" fmla="*/ 645 w 686"/>
                <a:gd name="T81" fmla="*/ 742 h 961"/>
                <a:gd name="T82" fmla="*/ 612 w 686"/>
                <a:gd name="T83" fmla="*/ 813 h 961"/>
                <a:gd name="T84" fmla="*/ 561 w 686"/>
                <a:gd name="T85" fmla="*/ 874 h 961"/>
                <a:gd name="T86" fmla="*/ 496 w 686"/>
                <a:gd name="T87" fmla="*/ 921 h 961"/>
                <a:gd name="T88" fmla="*/ 420 w 686"/>
                <a:gd name="T89" fmla="*/ 952 h 961"/>
                <a:gd name="T90" fmla="*/ 343 w 686"/>
                <a:gd name="T91" fmla="*/ 961 h 961"/>
                <a:gd name="T92" fmla="*/ 264 w 686"/>
                <a:gd name="T93" fmla="*/ 952 h 961"/>
                <a:gd name="T94" fmla="*/ 189 w 686"/>
                <a:gd name="T95" fmla="*/ 921 h 961"/>
                <a:gd name="T96" fmla="*/ 123 w 686"/>
                <a:gd name="T97" fmla="*/ 874 h 961"/>
                <a:gd name="T98" fmla="*/ 73 w 686"/>
                <a:gd name="T99" fmla="*/ 813 h 961"/>
                <a:gd name="T100" fmla="*/ 39 w 686"/>
                <a:gd name="T101" fmla="*/ 742 h 961"/>
                <a:gd name="T102" fmla="*/ 24 w 686"/>
                <a:gd name="T103" fmla="*/ 662 h 961"/>
                <a:gd name="T104" fmla="*/ 0 w 686"/>
                <a:gd name="T105" fmla="*/ 276 h 961"/>
                <a:gd name="T106" fmla="*/ 4 w 686"/>
                <a:gd name="T107" fmla="*/ 205 h 961"/>
                <a:gd name="T108" fmla="*/ 28 w 686"/>
                <a:gd name="T109" fmla="*/ 140 h 961"/>
                <a:gd name="T110" fmla="*/ 68 w 686"/>
                <a:gd name="T111" fmla="*/ 82 h 961"/>
                <a:gd name="T112" fmla="*/ 123 w 686"/>
                <a:gd name="T113" fmla="*/ 37 h 961"/>
                <a:gd name="T114" fmla="*/ 188 w 686"/>
                <a:gd name="T115" fmla="*/ 10 h 961"/>
                <a:gd name="T116" fmla="*/ 257 w 686"/>
                <a:gd name="T117" fmla="*/ 0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6" h="961">
                  <a:moveTo>
                    <a:pt x="409" y="355"/>
                  </a:moveTo>
                  <a:lnTo>
                    <a:pt x="386" y="372"/>
                  </a:lnTo>
                  <a:lnTo>
                    <a:pt x="359" y="389"/>
                  </a:lnTo>
                  <a:lnTo>
                    <a:pt x="328" y="404"/>
                  </a:lnTo>
                  <a:lnTo>
                    <a:pt x="292" y="420"/>
                  </a:lnTo>
                  <a:lnTo>
                    <a:pt x="253" y="433"/>
                  </a:lnTo>
                  <a:lnTo>
                    <a:pt x="208" y="445"/>
                  </a:lnTo>
                  <a:lnTo>
                    <a:pt x="159" y="454"/>
                  </a:lnTo>
                  <a:lnTo>
                    <a:pt x="172" y="653"/>
                  </a:lnTo>
                  <a:lnTo>
                    <a:pt x="176" y="681"/>
                  </a:lnTo>
                  <a:lnTo>
                    <a:pt x="185" y="708"/>
                  </a:lnTo>
                  <a:lnTo>
                    <a:pt x="198" y="734"/>
                  </a:lnTo>
                  <a:lnTo>
                    <a:pt x="216" y="756"/>
                  </a:lnTo>
                  <a:lnTo>
                    <a:pt x="236" y="776"/>
                  </a:lnTo>
                  <a:lnTo>
                    <a:pt x="260" y="792"/>
                  </a:lnTo>
                  <a:lnTo>
                    <a:pt x="287" y="803"/>
                  </a:lnTo>
                  <a:lnTo>
                    <a:pt x="315" y="811"/>
                  </a:lnTo>
                  <a:lnTo>
                    <a:pt x="343" y="813"/>
                  </a:lnTo>
                  <a:lnTo>
                    <a:pt x="371" y="811"/>
                  </a:lnTo>
                  <a:lnTo>
                    <a:pt x="398" y="803"/>
                  </a:lnTo>
                  <a:lnTo>
                    <a:pt x="425" y="792"/>
                  </a:lnTo>
                  <a:lnTo>
                    <a:pt x="449" y="776"/>
                  </a:lnTo>
                  <a:lnTo>
                    <a:pt x="469" y="756"/>
                  </a:lnTo>
                  <a:lnTo>
                    <a:pt x="487" y="734"/>
                  </a:lnTo>
                  <a:lnTo>
                    <a:pt x="499" y="708"/>
                  </a:lnTo>
                  <a:lnTo>
                    <a:pt x="508" y="681"/>
                  </a:lnTo>
                  <a:lnTo>
                    <a:pt x="513" y="653"/>
                  </a:lnTo>
                  <a:lnTo>
                    <a:pt x="528" y="405"/>
                  </a:lnTo>
                  <a:lnTo>
                    <a:pt x="492" y="394"/>
                  </a:lnTo>
                  <a:lnTo>
                    <a:pt x="463" y="384"/>
                  </a:lnTo>
                  <a:lnTo>
                    <a:pt x="438" y="373"/>
                  </a:lnTo>
                  <a:lnTo>
                    <a:pt x="409" y="355"/>
                  </a:lnTo>
                  <a:close/>
                  <a:moveTo>
                    <a:pt x="516" y="191"/>
                  </a:moveTo>
                  <a:lnTo>
                    <a:pt x="499" y="237"/>
                  </a:lnTo>
                  <a:lnTo>
                    <a:pt x="503" y="239"/>
                  </a:lnTo>
                  <a:lnTo>
                    <a:pt x="507" y="241"/>
                  </a:lnTo>
                  <a:lnTo>
                    <a:pt x="513" y="244"/>
                  </a:lnTo>
                  <a:lnTo>
                    <a:pt x="523" y="248"/>
                  </a:lnTo>
                  <a:lnTo>
                    <a:pt x="537" y="253"/>
                  </a:lnTo>
                  <a:lnTo>
                    <a:pt x="535" y="232"/>
                  </a:lnTo>
                  <a:lnTo>
                    <a:pt x="527" y="211"/>
                  </a:lnTo>
                  <a:lnTo>
                    <a:pt x="516" y="191"/>
                  </a:lnTo>
                  <a:close/>
                  <a:moveTo>
                    <a:pt x="257" y="148"/>
                  </a:moveTo>
                  <a:lnTo>
                    <a:pt x="235" y="151"/>
                  </a:lnTo>
                  <a:lnTo>
                    <a:pt x="213" y="158"/>
                  </a:lnTo>
                  <a:lnTo>
                    <a:pt x="193" y="168"/>
                  </a:lnTo>
                  <a:lnTo>
                    <a:pt x="176" y="184"/>
                  </a:lnTo>
                  <a:lnTo>
                    <a:pt x="163" y="202"/>
                  </a:lnTo>
                  <a:lnTo>
                    <a:pt x="153" y="222"/>
                  </a:lnTo>
                  <a:lnTo>
                    <a:pt x="147" y="243"/>
                  </a:lnTo>
                  <a:lnTo>
                    <a:pt x="147" y="266"/>
                  </a:lnTo>
                  <a:lnTo>
                    <a:pt x="149" y="305"/>
                  </a:lnTo>
                  <a:lnTo>
                    <a:pt x="189" y="297"/>
                  </a:lnTo>
                  <a:lnTo>
                    <a:pt x="224" y="287"/>
                  </a:lnTo>
                  <a:lnTo>
                    <a:pt x="254" y="276"/>
                  </a:lnTo>
                  <a:lnTo>
                    <a:pt x="279" y="264"/>
                  </a:lnTo>
                  <a:lnTo>
                    <a:pt x="300" y="251"/>
                  </a:lnTo>
                  <a:lnTo>
                    <a:pt x="318" y="239"/>
                  </a:lnTo>
                  <a:lnTo>
                    <a:pt x="332" y="228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3" y="204"/>
                  </a:lnTo>
                  <a:lnTo>
                    <a:pt x="374" y="148"/>
                  </a:lnTo>
                  <a:lnTo>
                    <a:pt x="257" y="148"/>
                  </a:lnTo>
                  <a:close/>
                  <a:moveTo>
                    <a:pt x="257" y="0"/>
                  </a:moveTo>
                  <a:lnTo>
                    <a:pt x="427" y="0"/>
                  </a:lnTo>
                  <a:lnTo>
                    <a:pt x="463" y="2"/>
                  </a:lnTo>
                  <a:lnTo>
                    <a:pt x="497" y="10"/>
                  </a:lnTo>
                  <a:lnTo>
                    <a:pt x="531" y="21"/>
                  </a:lnTo>
                  <a:lnTo>
                    <a:pt x="561" y="37"/>
                  </a:lnTo>
                  <a:lnTo>
                    <a:pt x="590" y="57"/>
                  </a:lnTo>
                  <a:lnTo>
                    <a:pt x="616" y="82"/>
                  </a:lnTo>
                  <a:lnTo>
                    <a:pt x="639" y="109"/>
                  </a:lnTo>
                  <a:lnTo>
                    <a:pt x="657" y="140"/>
                  </a:lnTo>
                  <a:lnTo>
                    <a:pt x="671" y="171"/>
                  </a:lnTo>
                  <a:lnTo>
                    <a:pt x="680" y="205"/>
                  </a:lnTo>
                  <a:lnTo>
                    <a:pt x="685" y="240"/>
                  </a:lnTo>
                  <a:lnTo>
                    <a:pt x="686" y="276"/>
                  </a:lnTo>
                  <a:lnTo>
                    <a:pt x="680" y="354"/>
                  </a:lnTo>
                  <a:lnTo>
                    <a:pt x="660" y="662"/>
                  </a:lnTo>
                  <a:lnTo>
                    <a:pt x="656" y="703"/>
                  </a:lnTo>
                  <a:lnTo>
                    <a:pt x="645" y="742"/>
                  </a:lnTo>
                  <a:lnTo>
                    <a:pt x="631" y="778"/>
                  </a:lnTo>
                  <a:lnTo>
                    <a:pt x="612" y="813"/>
                  </a:lnTo>
                  <a:lnTo>
                    <a:pt x="588" y="845"/>
                  </a:lnTo>
                  <a:lnTo>
                    <a:pt x="561" y="874"/>
                  </a:lnTo>
                  <a:lnTo>
                    <a:pt x="531" y="900"/>
                  </a:lnTo>
                  <a:lnTo>
                    <a:pt x="496" y="921"/>
                  </a:lnTo>
                  <a:lnTo>
                    <a:pt x="459" y="939"/>
                  </a:lnTo>
                  <a:lnTo>
                    <a:pt x="420" y="952"/>
                  </a:lnTo>
                  <a:lnTo>
                    <a:pt x="382" y="959"/>
                  </a:lnTo>
                  <a:lnTo>
                    <a:pt x="343" y="961"/>
                  </a:lnTo>
                  <a:lnTo>
                    <a:pt x="302" y="959"/>
                  </a:lnTo>
                  <a:lnTo>
                    <a:pt x="264" y="952"/>
                  </a:lnTo>
                  <a:lnTo>
                    <a:pt x="226" y="939"/>
                  </a:lnTo>
                  <a:lnTo>
                    <a:pt x="189" y="921"/>
                  </a:lnTo>
                  <a:lnTo>
                    <a:pt x="155" y="900"/>
                  </a:lnTo>
                  <a:lnTo>
                    <a:pt x="123" y="874"/>
                  </a:lnTo>
                  <a:lnTo>
                    <a:pt x="96" y="845"/>
                  </a:lnTo>
                  <a:lnTo>
                    <a:pt x="73" y="813"/>
                  </a:lnTo>
                  <a:lnTo>
                    <a:pt x="54" y="778"/>
                  </a:lnTo>
                  <a:lnTo>
                    <a:pt x="39" y="742"/>
                  </a:lnTo>
                  <a:lnTo>
                    <a:pt x="30" y="703"/>
                  </a:lnTo>
                  <a:lnTo>
                    <a:pt x="24" y="662"/>
                  </a:lnTo>
                  <a:lnTo>
                    <a:pt x="6" y="392"/>
                  </a:lnTo>
                  <a:lnTo>
                    <a:pt x="0" y="276"/>
                  </a:lnTo>
                  <a:lnTo>
                    <a:pt x="0" y="240"/>
                  </a:lnTo>
                  <a:lnTo>
                    <a:pt x="4" y="205"/>
                  </a:lnTo>
                  <a:lnTo>
                    <a:pt x="14" y="171"/>
                  </a:lnTo>
                  <a:lnTo>
                    <a:pt x="28" y="140"/>
                  </a:lnTo>
                  <a:lnTo>
                    <a:pt x="46" y="109"/>
                  </a:lnTo>
                  <a:lnTo>
                    <a:pt x="68" y="82"/>
                  </a:lnTo>
                  <a:lnTo>
                    <a:pt x="94" y="57"/>
                  </a:lnTo>
                  <a:lnTo>
                    <a:pt x="123" y="37"/>
                  </a:lnTo>
                  <a:lnTo>
                    <a:pt x="155" y="21"/>
                  </a:lnTo>
                  <a:lnTo>
                    <a:pt x="188" y="10"/>
                  </a:lnTo>
                  <a:lnTo>
                    <a:pt x="222" y="2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476" y="2055"/>
              <a:ext cx="222" cy="91"/>
            </a:xfrm>
            <a:custGeom>
              <a:avLst/>
              <a:gdLst>
                <a:gd name="T0" fmla="*/ 469 w 1552"/>
                <a:gd name="T1" fmla="*/ 148 h 635"/>
                <a:gd name="T2" fmla="*/ 394 w 1552"/>
                <a:gd name="T3" fmla="*/ 164 h 635"/>
                <a:gd name="T4" fmla="*/ 317 w 1552"/>
                <a:gd name="T5" fmla="*/ 203 h 635"/>
                <a:gd name="T6" fmla="*/ 251 w 1552"/>
                <a:gd name="T7" fmla="*/ 261 h 635"/>
                <a:gd name="T8" fmla="*/ 203 w 1552"/>
                <a:gd name="T9" fmla="*/ 334 h 635"/>
                <a:gd name="T10" fmla="*/ 175 w 1552"/>
                <a:gd name="T11" fmla="*/ 419 h 635"/>
                <a:gd name="T12" fmla="*/ 1390 w 1552"/>
                <a:gd name="T13" fmla="*/ 486 h 635"/>
                <a:gd name="T14" fmla="*/ 1366 w 1552"/>
                <a:gd name="T15" fmla="*/ 375 h 635"/>
                <a:gd name="T16" fmla="*/ 1328 w 1552"/>
                <a:gd name="T17" fmla="*/ 296 h 635"/>
                <a:gd name="T18" fmla="*/ 1271 w 1552"/>
                <a:gd name="T19" fmla="*/ 230 h 635"/>
                <a:gd name="T20" fmla="*/ 1199 w 1552"/>
                <a:gd name="T21" fmla="*/ 181 h 635"/>
                <a:gd name="T22" fmla="*/ 1114 w 1552"/>
                <a:gd name="T23" fmla="*/ 153 h 635"/>
                <a:gd name="T24" fmla="*/ 1054 w 1552"/>
                <a:gd name="T25" fmla="*/ 147 h 635"/>
                <a:gd name="T26" fmla="*/ 829 w 1552"/>
                <a:gd name="T27" fmla="*/ 318 h 635"/>
                <a:gd name="T28" fmla="*/ 795 w 1552"/>
                <a:gd name="T29" fmla="*/ 337 h 635"/>
                <a:gd name="T30" fmla="*/ 758 w 1552"/>
                <a:gd name="T31" fmla="*/ 337 h 635"/>
                <a:gd name="T32" fmla="*/ 724 w 1552"/>
                <a:gd name="T33" fmla="*/ 318 h 635"/>
                <a:gd name="T34" fmla="*/ 499 w 1552"/>
                <a:gd name="T35" fmla="*/ 147 h 635"/>
                <a:gd name="T36" fmla="*/ 584 w 1552"/>
                <a:gd name="T37" fmla="*/ 0 h 635"/>
                <a:gd name="T38" fmla="*/ 620 w 1552"/>
                <a:gd name="T39" fmla="*/ 9 h 635"/>
                <a:gd name="T40" fmla="*/ 777 w 1552"/>
                <a:gd name="T41" fmla="*/ 161 h 635"/>
                <a:gd name="T42" fmla="*/ 932 w 1552"/>
                <a:gd name="T43" fmla="*/ 9 h 635"/>
                <a:gd name="T44" fmla="*/ 968 w 1552"/>
                <a:gd name="T45" fmla="*/ 0 h 635"/>
                <a:gd name="T46" fmla="*/ 1097 w 1552"/>
                <a:gd name="T47" fmla="*/ 2 h 635"/>
                <a:gd name="T48" fmla="*/ 1193 w 1552"/>
                <a:gd name="T49" fmla="*/ 20 h 635"/>
                <a:gd name="T50" fmla="*/ 1289 w 1552"/>
                <a:gd name="T51" fmla="*/ 62 h 635"/>
                <a:gd name="T52" fmla="*/ 1373 w 1552"/>
                <a:gd name="T53" fmla="*/ 122 h 635"/>
                <a:gd name="T54" fmla="*/ 1442 w 1552"/>
                <a:gd name="T55" fmla="*/ 200 h 635"/>
                <a:gd name="T56" fmla="*/ 1492 w 1552"/>
                <a:gd name="T57" fmla="*/ 290 h 635"/>
                <a:gd name="T58" fmla="*/ 1523 w 1552"/>
                <a:gd name="T59" fmla="*/ 392 h 635"/>
                <a:gd name="T60" fmla="*/ 1552 w 1552"/>
                <a:gd name="T61" fmla="*/ 564 h 635"/>
                <a:gd name="T62" fmla="*/ 1544 w 1552"/>
                <a:gd name="T63" fmla="*/ 594 h 635"/>
                <a:gd name="T64" fmla="*/ 1524 w 1552"/>
                <a:gd name="T65" fmla="*/ 619 h 635"/>
                <a:gd name="T66" fmla="*/ 1495 w 1552"/>
                <a:gd name="T67" fmla="*/ 633 h 635"/>
                <a:gd name="T68" fmla="*/ 75 w 1552"/>
                <a:gd name="T69" fmla="*/ 635 h 635"/>
                <a:gd name="T70" fmla="*/ 43 w 1552"/>
                <a:gd name="T71" fmla="*/ 628 h 635"/>
                <a:gd name="T72" fmla="*/ 17 w 1552"/>
                <a:gd name="T73" fmla="*/ 608 h 635"/>
                <a:gd name="T74" fmla="*/ 3 w 1552"/>
                <a:gd name="T75" fmla="*/ 580 h 635"/>
                <a:gd name="T76" fmla="*/ 2 w 1552"/>
                <a:gd name="T77" fmla="*/ 547 h 635"/>
                <a:gd name="T78" fmla="*/ 42 w 1552"/>
                <a:gd name="T79" fmla="*/ 340 h 635"/>
                <a:gd name="T80" fmla="*/ 83 w 1552"/>
                <a:gd name="T81" fmla="*/ 244 h 635"/>
                <a:gd name="T82" fmla="*/ 143 w 1552"/>
                <a:gd name="T83" fmla="*/ 160 h 635"/>
                <a:gd name="T84" fmla="*/ 220 w 1552"/>
                <a:gd name="T85" fmla="*/ 90 h 635"/>
                <a:gd name="T86" fmla="*/ 310 w 1552"/>
                <a:gd name="T87" fmla="*/ 39 h 635"/>
                <a:gd name="T88" fmla="*/ 411 w 1552"/>
                <a:gd name="T89" fmla="*/ 7 h 635"/>
                <a:gd name="T90" fmla="*/ 499 w 1552"/>
                <a:gd name="T91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2" h="635">
                  <a:moveTo>
                    <a:pt x="499" y="147"/>
                  </a:moveTo>
                  <a:lnTo>
                    <a:pt x="469" y="148"/>
                  </a:lnTo>
                  <a:lnTo>
                    <a:pt x="438" y="153"/>
                  </a:lnTo>
                  <a:lnTo>
                    <a:pt x="394" y="164"/>
                  </a:lnTo>
                  <a:lnTo>
                    <a:pt x="354" y="181"/>
                  </a:lnTo>
                  <a:lnTo>
                    <a:pt x="317" y="203"/>
                  </a:lnTo>
                  <a:lnTo>
                    <a:pt x="282" y="230"/>
                  </a:lnTo>
                  <a:lnTo>
                    <a:pt x="251" y="261"/>
                  </a:lnTo>
                  <a:lnTo>
                    <a:pt x="224" y="296"/>
                  </a:lnTo>
                  <a:lnTo>
                    <a:pt x="203" y="334"/>
                  </a:lnTo>
                  <a:lnTo>
                    <a:pt x="186" y="375"/>
                  </a:lnTo>
                  <a:lnTo>
                    <a:pt x="175" y="419"/>
                  </a:lnTo>
                  <a:lnTo>
                    <a:pt x="162" y="486"/>
                  </a:lnTo>
                  <a:lnTo>
                    <a:pt x="1390" y="486"/>
                  </a:lnTo>
                  <a:lnTo>
                    <a:pt x="1378" y="419"/>
                  </a:lnTo>
                  <a:lnTo>
                    <a:pt x="1366" y="375"/>
                  </a:lnTo>
                  <a:lnTo>
                    <a:pt x="1349" y="334"/>
                  </a:lnTo>
                  <a:lnTo>
                    <a:pt x="1328" y="296"/>
                  </a:lnTo>
                  <a:lnTo>
                    <a:pt x="1301" y="261"/>
                  </a:lnTo>
                  <a:lnTo>
                    <a:pt x="1271" y="230"/>
                  </a:lnTo>
                  <a:lnTo>
                    <a:pt x="1236" y="203"/>
                  </a:lnTo>
                  <a:lnTo>
                    <a:pt x="1199" y="181"/>
                  </a:lnTo>
                  <a:lnTo>
                    <a:pt x="1158" y="164"/>
                  </a:lnTo>
                  <a:lnTo>
                    <a:pt x="1114" y="153"/>
                  </a:lnTo>
                  <a:lnTo>
                    <a:pt x="1084" y="148"/>
                  </a:lnTo>
                  <a:lnTo>
                    <a:pt x="1054" y="147"/>
                  </a:lnTo>
                  <a:lnTo>
                    <a:pt x="1000" y="147"/>
                  </a:lnTo>
                  <a:lnTo>
                    <a:pt x="829" y="318"/>
                  </a:lnTo>
                  <a:lnTo>
                    <a:pt x="813" y="330"/>
                  </a:lnTo>
                  <a:lnTo>
                    <a:pt x="795" y="337"/>
                  </a:lnTo>
                  <a:lnTo>
                    <a:pt x="777" y="340"/>
                  </a:lnTo>
                  <a:lnTo>
                    <a:pt x="758" y="337"/>
                  </a:lnTo>
                  <a:lnTo>
                    <a:pt x="740" y="330"/>
                  </a:lnTo>
                  <a:lnTo>
                    <a:pt x="724" y="318"/>
                  </a:lnTo>
                  <a:lnTo>
                    <a:pt x="553" y="147"/>
                  </a:lnTo>
                  <a:lnTo>
                    <a:pt x="499" y="147"/>
                  </a:lnTo>
                  <a:close/>
                  <a:moveTo>
                    <a:pt x="499" y="0"/>
                  </a:moveTo>
                  <a:lnTo>
                    <a:pt x="584" y="0"/>
                  </a:lnTo>
                  <a:lnTo>
                    <a:pt x="604" y="2"/>
                  </a:lnTo>
                  <a:lnTo>
                    <a:pt x="620" y="9"/>
                  </a:lnTo>
                  <a:lnTo>
                    <a:pt x="636" y="21"/>
                  </a:lnTo>
                  <a:lnTo>
                    <a:pt x="777" y="161"/>
                  </a:lnTo>
                  <a:lnTo>
                    <a:pt x="916" y="21"/>
                  </a:lnTo>
                  <a:lnTo>
                    <a:pt x="932" y="9"/>
                  </a:lnTo>
                  <a:lnTo>
                    <a:pt x="949" y="2"/>
                  </a:lnTo>
                  <a:lnTo>
                    <a:pt x="968" y="0"/>
                  </a:lnTo>
                  <a:lnTo>
                    <a:pt x="1054" y="0"/>
                  </a:lnTo>
                  <a:lnTo>
                    <a:pt x="1097" y="2"/>
                  </a:lnTo>
                  <a:lnTo>
                    <a:pt x="1141" y="7"/>
                  </a:lnTo>
                  <a:lnTo>
                    <a:pt x="1193" y="20"/>
                  </a:lnTo>
                  <a:lnTo>
                    <a:pt x="1243" y="39"/>
                  </a:lnTo>
                  <a:lnTo>
                    <a:pt x="1289" y="62"/>
                  </a:lnTo>
                  <a:lnTo>
                    <a:pt x="1333" y="90"/>
                  </a:lnTo>
                  <a:lnTo>
                    <a:pt x="1373" y="122"/>
                  </a:lnTo>
                  <a:lnTo>
                    <a:pt x="1409" y="160"/>
                  </a:lnTo>
                  <a:lnTo>
                    <a:pt x="1442" y="200"/>
                  </a:lnTo>
                  <a:lnTo>
                    <a:pt x="1470" y="244"/>
                  </a:lnTo>
                  <a:lnTo>
                    <a:pt x="1492" y="290"/>
                  </a:lnTo>
                  <a:lnTo>
                    <a:pt x="1510" y="340"/>
                  </a:lnTo>
                  <a:lnTo>
                    <a:pt x="1523" y="392"/>
                  </a:lnTo>
                  <a:lnTo>
                    <a:pt x="1551" y="547"/>
                  </a:lnTo>
                  <a:lnTo>
                    <a:pt x="1552" y="564"/>
                  </a:lnTo>
                  <a:lnTo>
                    <a:pt x="1550" y="580"/>
                  </a:lnTo>
                  <a:lnTo>
                    <a:pt x="1544" y="594"/>
                  </a:lnTo>
                  <a:lnTo>
                    <a:pt x="1535" y="608"/>
                  </a:lnTo>
                  <a:lnTo>
                    <a:pt x="1524" y="619"/>
                  </a:lnTo>
                  <a:lnTo>
                    <a:pt x="1509" y="628"/>
                  </a:lnTo>
                  <a:lnTo>
                    <a:pt x="1495" y="633"/>
                  </a:lnTo>
                  <a:lnTo>
                    <a:pt x="1478" y="635"/>
                  </a:lnTo>
                  <a:lnTo>
                    <a:pt x="75" y="635"/>
                  </a:lnTo>
                  <a:lnTo>
                    <a:pt x="58" y="633"/>
                  </a:lnTo>
                  <a:lnTo>
                    <a:pt x="43" y="628"/>
                  </a:lnTo>
                  <a:lnTo>
                    <a:pt x="30" y="619"/>
                  </a:lnTo>
                  <a:lnTo>
                    <a:pt x="17" y="608"/>
                  </a:lnTo>
                  <a:lnTo>
                    <a:pt x="8" y="594"/>
                  </a:lnTo>
                  <a:lnTo>
                    <a:pt x="3" y="580"/>
                  </a:lnTo>
                  <a:lnTo>
                    <a:pt x="0" y="564"/>
                  </a:lnTo>
                  <a:lnTo>
                    <a:pt x="2" y="547"/>
                  </a:lnTo>
                  <a:lnTo>
                    <a:pt x="30" y="392"/>
                  </a:lnTo>
                  <a:lnTo>
                    <a:pt x="42" y="340"/>
                  </a:lnTo>
                  <a:lnTo>
                    <a:pt x="60" y="290"/>
                  </a:lnTo>
                  <a:lnTo>
                    <a:pt x="83" y="244"/>
                  </a:lnTo>
                  <a:lnTo>
                    <a:pt x="111" y="200"/>
                  </a:lnTo>
                  <a:lnTo>
                    <a:pt x="143" y="160"/>
                  </a:lnTo>
                  <a:lnTo>
                    <a:pt x="179" y="122"/>
                  </a:lnTo>
                  <a:lnTo>
                    <a:pt x="220" y="90"/>
                  </a:lnTo>
                  <a:lnTo>
                    <a:pt x="264" y="62"/>
                  </a:lnTo>
                  <a:lnTo>
                    <a:pt x="310" y="39"/>
                  </a:lnTo>
                  <a:lnTo>
                    <a:pt x="359" y="20"/>
                  </a:lnTo>
                  <a:lnTo>
                    <a:pt x="411" y="7"/>
                  </a:lnTo>
                  <a:lnTo>
                    <a:pt x="455" y="2"/>
                  </a:lnTo>
                  <a:lnTo>
                    <a:pt x="4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73" y="2165"/>
              <a:ext cx="21" cy="25"/>
            </a:xfrm>
            <a:custGeom>
              <a:avLst/>
              <a:gdLst>
                <a:gd name="T0" fmla="*/ 74 w 147"/>
                <a:gd name="T1" fmla="*/ 0 h 171"/>
                <a:gd name="T2" fmla="*/ 93 w 147"/>
                <a:gd name="T3" fmla="*/ 3 h 171"/>
                <a:gd name="T4" fmla="*/ 111 w 147"/>
                <a:gd name="T5" fmla="*/ 10 h 171"/>
                <a:gd name="T6" fmla="*/ 126 w 147"/>
                <a:gd name="T7" fmla="*/ 22 h 171"/>
                <a:gd name="T8" fmla="*/ 137 w 147"/>
                <a:gd name="T9" fmla="*/ 37 h 171"/>
                <a:gd name="T10" fmla="*/ 145 w 147"/>
                <a:gd name="T11" fmla="*/ 55 h 171"/>
                <a:gd name="T12" fmla="*/ 147 w 147"/>
                <a:gd name="T13" fmla="*/ 74 h 171"/>
                <a:gd name="T14" fmla="*/ 147 w 147"/>
                <a:gd name="T15" fmla="*/ 97 h 171"/>
                <a:gd name="T16" fmla="*/ 145 w 147"/>
                <a:gd name="T17" fmla="*/ 116 h 171"/>
                <a:gd name="T18" fmla="*/ 137 w 147"/>
                <a:gd name="T19" fmla="*/ 134 h 171"/>
                <a:gd name="T20" fmla="*/ 126 w 147"/>
                <a:gd name="T21" fmla="*/ 149 h 171"/>
                <a:gd name="T22" fmla="*/ 111 w 147"/>
                <a:gd name="T23" fmla="*/ 161 h 171"/>
                <a:gd name="T24" fmla="*/ 93 w 147"/>
                <a:gd name="T25" fmla="*/ 168 h 171"/>
                <a:gd name="T26" fmla="*/ 74 w 147"/>
                <a:gd name="T27" fmla="*/ 171 h 171"/>
                <a:gd name="T28" fmla="*/ 54 w 147"/>
                <a:gd name="T29" fmla="*/ 168 h 171"/>
                <a:gd name="T30" fmla="*/ 37 w 147"/>
                <a:gd name="T31" fmla="*/ 161 h 171"/>
                <a:gd name="T32" fmla="*/ 21 w 147"/>
                <a:gd name="T33" fmla="*/ 149 h 171"/>
                <a:gd name="T34" fmla="*/ 10 w 147"/>
                <a:gd name="T35" fmla="*/ 134 h 171"/>
                <a:gd name="T36" fmla="*/ 2 w 147"/>
                <a:gd name="T37" fmla="*/ 116 h 171"/>
                <a:gd name="T38" fmla="*/ 0 w 147"/>
                <a:gd name="T39" fmla="*/ 97 h 171"/>
                <a:gd name="T40" fmla="*/ 0 w 147"/>
                <a:gd name="T41" fmla="*/ 74 h 171"/>
                <a:gd name="T42" fmla="*/ 2 w 147"/>
                <a:gd name="T43" fmla="*/ 55 h 171"/>
                <a:gd name="T44" fmla="*/ 10 w 147"/>
                <a:gd name="T45" fmla="*/ 37 h 171"/>
                <a:gd name="T46" fmla="*/ 21 w 147"/>
                <a:gd name="T47" fmla="*/ 22 h 171"/>
                <a:gd name="T48" fmla="*/ 37 w 147"/>
                <a:gd name="T49" fmla="*/ 10 h 171"/>
                <a:gd name="T50" fmla="*/ 54 w 147"/>
                <a:gd name="T51" fmla="*/ 3 h 171"/>
                <a:gd name="T52" fmla="*/ 74 w 147"/>
                <a:gd name="T5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71">
                  <a:moveTo>
                    <a:pt x="74" y="0"/>
                  </a:moveTo>
                  <a:lnTo>
                    <a:pt x="93" y="3"/>
                  </a:lnTo>
                  <a:lnTo>
                    <a:pt x="111" y="10"/>
                  </a:lnTo>
                  <a:lnTo>
                    <a:pt x="126" y="22"/>
                  </a:lnTo>
                  <a:lnTo>
                    <a:pt x="137" y="37"/>
                  </a:lnTo>
                  <a:lnTo>
                    <a:pt x="145" y="55"/>
                  </a:lnTo>
                  <a:lnTo>
                    <a:pt x="147" y="74"/>
                  </a:lnTo>
                  <a:lnTo>
                    <a:pt x="147" y="97"/>
                  </a:lnTo>
                  <a:lnTo>
                    <a:pt x="145" y="116"/>
                  </a:lnTo>
                  <a:lnTo>
                    <a:pt x="137" y="134"/>
                  </a:lnTo>
                  <a:lnTo>
                    <a:pt x="126" y="149"/>
                  </a:lnTo>
                  <a:lnTo>
                    <a:pt x="111" y="161"/>
                  </a:lnTo>
                  <a:lnTo>
                    <a:pt x="93" y="168"/>
                  </a:lnTo>
                  <a:lnTo>
                    <a:pt x="74" y="171"/>
                  </a:lnTo>
                  <a:lnTo>
                    <a:pt x="54" y="168"/>
                  </a:lnTo>
                  <a:lnTo>
                    <a:pt x="37" y="161"/>
                  </a:lnTo>
                  <a:lnTo>
                    <a:pt x="21" y="149"/>
                  </a:lnTo>
                  <a:lnTo>
                    <a:pt x="10" y="134"/>
                  </a:lnTo>
                  <a:lnTo>
                    <a:pt x="2" y="116"/>
                  </a:lnTo>
                  <a:lnTo>
                    <a:pt x="0" y="97"/>
                  </a:lnTo>
                  <a:lnTo>
                    <a:pt x="0" y="74"/>
                  </a:lnTo>
                  <a:lnTo>
                    <a:pt x="2" y="55"/>
                  </a:lnTo>
                  <a:lnTo>
                    <a:pt x="10" y="37"/>
                  </a:lnTo>
                  <a:lnTo>
                    <a:pt x="21" y="22"/>
                  </a:lnTo>
                  <a:lnTo>
                    <a:pt x="37" y="10"/>
                  </a:lnTo>
                  <a:lnTo>
                    <a:pt x="54" y="3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04" y="2199"/>
              <a:ext cx="159" cy="107"/>
            </a:xfrm>
            <a:custGeom>
              <a:avLst/>
              <a:gdLst>
                <a:gd name="T0" fmla="*/ 557 w 1113"/>
                <a:gd name="T1" fmla="*/ 0 h 746"/>
                <a:gd name="T2" fmla="*/ 576 w 1113"/>
                <a:gd name="T3" fmla="*/ 2 h 746"/>
                <a:gd name="T4" fmla="*/ 594 w 1113"/>
                <a:gd name="T5" fmla="*/ 10 h 746"/>
                <a:gd name="T6" fmla="*/ 609 w 1113"/>
                <a:gd name="T7" fmla="*/ 21 h 746"/>
                <a:gd name="T8" fmla="*/ 620 w 1113"/>
                <a:gd name="T9" fmla="*/ 36 h 746"/>
                <a:gd name="T10" fmla="*/ 628 w 1113"/>
                <a:gd name="T11" fmla="*/ 54 h 746"/>
                <a:gd name="T12" fmla="*/ 630 w 1113"/>
                <a:gd name="T13" fmla="*/ 73 h 746"/>
                <a:gd name="T14" fmla="*/ 630 w 1113"/>
                <a:gd name="T15" fmla="*/ 350 h 746"/>
                <a:gd name="T16" fmla="*/ 1077 w 1113"/>
                <a:gd name="T17" fmla="*/ 608 h 746"/>
                <a:gd name="T18" fmla="*/ 1092 w 1113"/>
                <a:gd name="T19" fmla="*/ 620 h 746"/>
                <a:gd name="T20" fmla="*/ 1104 w 1113"/>
                <a:gd name="T21" fmla="*/ 635 h 746"/>
                <a:gd name="T22" fmla="*/ 1111 w 1113"/>
                <a:gd name="T23" fmla="*/ 653 h 746"/>
                <a:gd name="T24" fmla="*/ 1113 w 1113"/>
                <a:gd name="T25" fmla="*/ 672 h 746"/>
                <a:gd name="T26" fmla="*/ 1111 w 1113"/>
                <a:gd name="T27" fmla="*/ 691 h 746"/>
                <a:gd name="T28" fmla="*/ 1104 w 1113"/>
                <a:gd name="T29" fmla="*/ 709 h 746"/>
                <a:gd name="T30" fmla="*/ 1092 w 1113"/>
                <a:gd name="T31" fmla="*/ 725 h 746"/>
                <a:gd name="T32" fmla="*/ 1076 w 1113"/>
                <a:gd name="T33" fmla="*/ 736 h 746"/>
                <a:gd name="T34" fmla="*/ 1058 w 1113"/>
                <a:gd name="T35" fmla="*/ 744 h 746"/>
                <a:gd name="T36" fmla="*/ 1040 w 1113"/>
                <a:gd name="T37" fmla="*/ 746 h 746"/>
                <a:gd name="T38" fmla="*/ 1021 w 1113"/>
                <a:gd name="T39" fmla="*/ 744 h 746"/>
                <a:gd name="T40" fmla="*/ 1003 w 1113"/>
                <a:gd name="T41" fmla="*/ 736 h 746"/>
                <a:gd name="T42" fmla="*/ 557 w 1113"/>
                <a:gd name="T43" fmla="*/ 478 h 746"/>
                <a:gd name="T44" fmla="*/ 112 w 1113"/>
                <a:gd name="T45" fmla="*/ 736 h 746"/>
                <a:gd name="T46" fmla="*/ 94 w 1113"/>
                <a:gd name="T47" fmla="*/ 744 h 746"/>
                <a:gd name="T48" fmla="*/ 75 w 1113"/>
                <a:gd name="T49" fmla="*/ 746 h 746"/>
                <a:gd name="T50" fmla="*/ 56 w 1113"/>
                <a:gd name="T51" fmla="*/ 744 h 746"/>
                <a:gd name="T52" fmla="*/ 38 w 1113"/>
                <a:gd name="T53" fmla="*/ 736 h 746"/>
                <a:gd name="T54" fmla="*/ 23 w 1113"/>
                <a:gd name="T55" fmla="*/ 725 h 746"/>
                <a:gd name="T56" fmla="*/ 11 w 1113"/>
                <a:gd name="T57" fmla="*/ 709 h 746"/>
                <a:gd name="T58" fmla="*/ 3 w 1113"/>
                <a:gd name="T59" fmla="*/ 691 h 746"/>
                <a:gd name="T60" fmla="*/ 0 w 1113"/>
                <a:gd name="T61" fmla="*/ 672 h 746"/>
                <a:gd name="T62" fmla="*/ 3 w 1113"/>
                <a:gd name="T63" fmla="*/ 653 h 746"/>
                <a:gd name="T64" fmla="*/ 11 w 1113"/>
                <a:gd name="T65" fmla="*/ 635 h 746"/>
                <a:gd name="T66" fmla="*/ 22 w 1113"/>
                <a:gd name="T67" fmla="*/ 620 h 746"/>
                <a:gd name="T68" fmla="*/ 38 w 1113"/>
                <a:gd name="T69" fmla="*/ 608 h 746"/>
                <a:gd name="T70" fmla="*/ 483 w 1113"/>
                <a:gd name="T71" fmla="*/ 350 h 746"/>
                <a:gd name="T72" fmla="*/ 483 w 1113"/>
                <a:gd name="T73" fmla="*/ 73 h 746"/>
                <a:gd name="T74" fmla="*/ 485 w 1113"/>
                <a:gd name="T75" fmla="*/ 54 h 746"/>
                <a:gd name="T76" fmla="*/ 493 w 1113"/>
                <a:gd name="T77" fmla="*/ 36 h 746"/>
                <a:gd name="T78" fmla="*/ 504 w 1113"/>
                <a:gd name="T79" fmla="*/ 21 h 746"/>
                <a:gd name="T80" fmla="*/ 520 w 1113"/>
                <a:gd name="T81" fmla="*/ 10 h 746"/>
                <a:gd name="T82" fmla="*/ 537 w 1113"/>
                <a:gd name="T83" fmla="*/ 2 h 746"/>
                <a:gd name="T84" fmla="*/ 557 w 1113"/>
                <a:gd name="T85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3" h="746">
                  <a:moveTo>
                    <a:pt x="557" y="0"/>
                  </a:moveTo>
                  <a:lnTo>
                    <a:pt x="576" y="2"/>
                  </a:lnTo>
                  <a:lnTo>
                    <a:pt x="594" y="10"/>
                  </a:lnTo>
                  <a:lnTo>
                    <a:pt x="609" y="21"/>
                  </a:lnTo>
                  <a:lnTo>
                    <a:pt x="620" y="36"/>
                  </a:lnTo>
                  <a:lnTo>
                    <a:pt x="628" y="54"/>
                  </a:lnTo>
                  <a:lnTo>
                    <a:pt x="630" y="73"/>
                  </a:lnTo>
                  <a:lnTo>
                    <a:pt x="630" y="350"/>
                  </a:lnTo>
                  <a:lnTo>
                    <a:pt x="1077" y="608"/>
                  </a:lnTo>
                  <a:lnTo>
                    <a:pt x="1092" y="620"/>
                  </a:lnTo>
                  <a:lnTo>
                    <a:pt x="1104" y="635"/>
                  </a:lnTo>
                  <a:lnTo>
                    <a:pt x="1111" y="653"/>
                  </a:lnTo>
                  <a:lnTo>
                    <a:pt x="1113" y="672"/>
                  </a:lnTo>
                  <a:lnTo>
                    <a:pt x="1111" y="691"/>
                  </a:lnTo>
                  <a:lnTo>
                    <a:pt x="1104" y="709"/>
                  </a:lnTo>
                  <a:lnTo>
                    <a:pt x="1092" y="725"/>
                  </a:lnTo>
                  <a:lnTo>
                    <a:pt x="1076" y="736"/>
                  </a:lnTo>
                  <a:lnTo>
                    <a:pt x="1058" y="744"/>
                  </a:lnTo>
                  <a:lnTo>
                    <a:pt x="1040" y="746"/>
                  </a:lnTo>
                  <a:lnTo>
                    <a:pt x="1021" y="744"/>
                  </a:lnTo>
                  <a:lnTo>
                    <a:pt x="1003" y="736"/>
                  </a:lnTo>
                  <a:lnTo>
                    <a:pt x="557" y="478"/>
                  </a:lnTo>
                  <a:lnTo>
                    <a:pt x="112" y="736"/>
                  </a:lnTo>
                  <a:lnTo>
                    <a:pt x="94" y="744"/>
                  </a:lnTo>
                  <a:lnTo>
                    <a:pt x="75" y="746"/>
                  </a:lnTo>
                  <a:lnTo>
                    <a:pt x="56" y="744"/>
                  </a:lnTo>
                  <a:lnTo>
                    <a:pt x="38" y="736"/>
                  </a:lnTo>
                  <a:lnTo>
                    <a:pt x="23" y="725"/>
                  </a:lnTo>
                  <a:lnTo>
                    <a:pt x="11" y="709"/>
                  </a:lnTo>
                  <a:lnTo>
                    <a:pt x="3" y="691"/>
                  </a:lnTo>
                  <a:lnTo>
                    <a:pt x="0" y="672"/>
                  </a:lnTo>
                  <a:lnTo>
                    <a:pt x="3" y="653"/>
                  </a:lnTo>
                  <a:lnTo>
                    <a:pt x="11" y="635"/>
                  </a:lnTo>
                  <a:lnTo>
                    <a:pt x="22" y="620"/>
                  </a:lnTo>
                  <a:lnTo>
                    <a:pt x="38" y="608"/>
                  </a:lnTo>
                  <a:lnTo>
                    <a:pt x="483" y="350"/>
                  </a:lnTo>
                  <a:lnTo>
                    <a:pt x="483" y="73"/>
                  </a:lnTo>
                  <a:lnTo>
                    <a:pt x="485" y="54"/>
                  </a:lnTo>
                  <a:lnTo>
                    <a:pt x="493" y="36"/>
                  </a:lnTo>
                  <a:lnTo>
                    <a:pt x="504" y="21"/>
                  </a:lnTo>
                  <a:lnTo>
                    <a:pt x="520" y="10"/>
                  </a:lnTo>
                  <a:lnTo>
                    <a:pt x="537" y="2"/>
                  </a:lnTo>
                  <a:lnTo>
                    <a:pt x="5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5" name="Grupo 39"/>
          <p:cNvGrpSpPr/>
          <p:nvPr/>
        </p:nvGrpSpPr>
        <p:grpSpPr>
          <a:xfrm>
            <a:off x="4328243" y="1747697"/>
            <a:ext cx="3903662" cy="3922713"/>
            <a:chOff x="4362681" y="1404787"/>
            <a:chExt cx="3903662" cy="3922713"/>
          </a:xfrm>
        </p:grpSpPr>
        <p:grpSp>
          <p:nvGrpSpPr>
            <p:cNvPr id="16" name="Grupo 40"/>
            <p:cNvGrpSpPr/>
            <p:nvPr/>
          </p:nvGrpSpPr>
          <p:grpSpPr>
            <a:xfrm>
              <a:off x="4362681" y="1404787"/>
              <a:ext cx="3903662" cy="3922713"/>
              <a:chOff x="7016884" y="1356712"/>
              <a:chExt cx="3903662" cy="3922713"/>
            </a:xfrm>
            <a:solidFill>
              <a:schemeClr val="bg2"/>
            </a:solidFill>
          </p:grpSpPr>
          <p:grpSp>
            <p:nvGrpSpPr>
              <p:cNvPr id="21" name="Grupo 48"/>
              <p:cNvGrpSpPr/>
              <p:nvPr/>
            </p:nvGrpSpPr>
            <p:grpSpPr>
              <a:xfrm>
                <a:off x="8244021" y="2644175"/>
                <a:ext cx="1563687" cy="1649413"/>
                <a:chOff x="8328025" y="2344738"/>
                <a:chExt cx="1563687" cy="1649413"/>
              </a:xfrm>
              <a:grpFill/>
            </p:grpSpPr>
            <p:sp>
              <p:nvSpPr>
                <p:cNvPr id="57" name="Freeform 16"/>
                <p:cNvSpPr>
                  <a:spLocks/>
                </p:cNvSpPr>
                <p:nvPr/>
              </p:nvSpPr>
              <p:spPr bwMode="auto">
                <a:xfrm>
                  <a:off x="8328025" y="2344738"/>
                  <a:ext cx="1135062" cy="1044575"/>
                </a:xfrm>
                <a:custGeom>
                  <a:avLst/>
                  <a:gdLst>
                    <a:gd name="T0" fmla="*/ 84 w 302"/>
                    <a:gd name="T1" fmla="*/ 37 h 278"/>
                    <a:gd name="T2" fmla="*/ 89 w 302"/>
                    <a:gd name="T3" fmla="*/ 24 h 278"/>
                    <a:gd name="T4" fmla="*/ 90 w 302"/>
                    <a:gd name="T5" fmla="*/ 9 h 278"/>
                    <a:gd name="T6" fmla="*/ 92 w 302"/>
                    <a:gd name="T7" fmla="*/ 0 h 278"/>
                    <a:gd name="T8" fmla="*/ 96 w 302"/>
                    <a:gd name="T9" fmla="*/ 2 h 278"/>
                    <a:gd name="T10" fmla="*/ 99 w 302"/>
                    <a:gd name="T11" fmla="*/ 11 h 278"/>
                    <a:gd name="T12" fmla="*/ 103 w 302"/>
                    <a:gd name="T13" fmla="*/ 33 h 278"/>
                    <a:gd name="T14" fmla="*/ 128 w 302"/>
                    <a:gd name="T15" fmla="*/ 54 h 278"/>
                    <a:gd name="T16" fmla="*/ 172 w 302"/>
                    <a:gd name="T17" fmla="*/ 57 h 278"/>
                    <a:gd name="T18" fmla="*/ 302 w 302"/>
                    <a:gd name="T19" fmla="*/ 64 h 278"/>
                    <a:gd name="T20" fmla="*/ 299 w 302"/>
                    <a:gd name="T21" fmla="*/ 74 h 278"/>
                    <a:gd name="T22" fmla="*/ 291 w 302"/>
                    <a:gd name="T23" fmla="*/ 104 h 278"/>
                    <a:gd name="T24" fmla="*/ 293 w 302"/>
                    <a:gd name="T25" fmla="*/ 143 h 278"/>
                    <a:gd name="T26" fmla="*/ 284 w 302"/>
                    <a:gd name="T27" fmla="*/ 172 h 278"/>
                    <a:gd name="T28" fmla="*/ 278 w 302"/>
                    <a:gd name="T29" fmla="*/ 195 h 278"/>
                    <a:gd name="T30" fmla="*/ 266 w 302"/>
                    <a:gd name="T31" fmla="*/ 203 h 278"/>
                    <a:gd name="T32" fmla="*/ 260 w 302"/>
                    <a:gd name="T33" fmla="*/ 215 h 278"/>
                    <a:gd name="T34" fmla="*/ 249 w 302"/>
                    <a:gd name="T35" fmla="*/ 222 h 278"/>
                    <a:gd name="T36" fmla="*/ 237 w 302"/>
                    <a:gd name="T37" fmla="*/ 237 h 278"/>
                    <a:gd name="T38" fmla="*/ 227 w 302"/>
                    <a:gd name="T39" fmla="*/ 252 h 278"/>
                    <a:gd name="T40" fmla="*/ 222 w 302"/>
                    <a:gd name="T41" fmla="*/ 261 h 278"/>
                    <a:gd name="T42" fmla="*/ 224 w 302"/>
                    <a:gd name="T43" fmla="*/ 271 h 278"/>
                    <a:gd name="T44" fmla="*/ 224 w 302"/>
                    <a:gd name="T45" fmla="*/ 278 h 278"/>
                    <a:gd name="T46" fmla="*/ 213 w 302"/>
                    <a:gd name="T47" fmla="*/ 275 h 278"/>
                    <a:gd name="T48" fmla="*/ 213 w 302"/>
                    <a:gd name="T49" fmla="*/ 265 h 278"/>
                    <a:gd name="T50" fmla="*/ 205 w 302"/>
                    <a:gd name="T51" fmla="*/ 260 h 278"/>
                    <a:gd name="T52" fmla="*/ 198 w 302"/>
                    <a:gd name="T53" fmla="*/ 266 h 278"/>
                    <a:gd name="T54" fmla="*/ 185 w 302"/>
                    <a:gd name="T55" fmla="*/ 264 h 278"/>
                    <a:gd name="T56" fmla="*/ 169 w 302"/>
                    <a:gd name="T57" fmla="*/ 265 h 278"/>
                    <a:gd name="T58" fmla="*/ 156 w 302"/>
                    <a:gd name="T59" fmla="*/ 258 h 278"/>
                    <a:gd name="T60" fmla="*/ 137 w 302"/>
                    <a:gd name="T61" fmla="*/ 256 h 278"/>
                    <a:gd name="T62" fmla="*/ 124 w 302"/>
                    <a:gd name="T63" fmla="*/ 261 h 278"/>
                    <a:gd name="T64" fmla="*/ 118 w 302"/>
                    <a:gd name="T65" fmla="*/ 270 h 278"/>
                    <a:gd name="T66" fmla="*/ 110 w 302"/>
                    <a:gd name="T67" fmla="*/ 269 h 278"/>
                    <a:gd name="T68" fmla="*/ 100 w 302"/>
                    <a:gd name="T69" fmla="*/ 263 h 278"/>
                    <a:gd name="T70" fmla="*/ 89 w 302"/>
                    <a:gd name="T71" fmla="*/ 257 h 278"/>
                    <a:gd name="T72" fmla="*/ 85 w 302"/>
                    <a:gd name="T73" fmla="*/ 243 h 278"/>
                    <a:gd name="T74" fmla="*/ 88 w 302"/>
                    <a:gd name="T75" fmla="*/ 237 h 278"/>
                    <a:gd name="T76" fmla="*/ 89 w 302"/>
                    <a:gd name="T77" fmla="*/ 230 h 278"/>
                    <a:gd name="T78" fmla="*/ 39 w 302"/>
                    <a:gd name="T79" fmla="*/ 220 h 278"/>
                    <a:gd name="T80" fmla="*/ 35 w 302"/>
                    <a:gd name="T81" fmla="*/ 209 h 278"/>
                    <a:gd name="T82" fmla="*/ 31 w 302"/>
                    <a:gd name="T83" fmla="*/ 202 h 278"/>
                    <a:gd name="T84" fmla="*/ 37 w 302"/>
                    <a:gd name="T85" fmla="*/ 196 h 278"/>
                    <a:gd name="T86" fmla="*/ 34 w 302"/>
                    <a:gd name="T87" fmla="*/ 182 h 278"/>
                    <a:gd name="T88" fmla="*/ 28 w 302"/>
                    <a:gd name="T89" fmla="*/ 163 h 278"/>
                    <a:gd name="T90" fmla="*/ 46 w 302"/>
                    <a:gd name="T91" fmla="*/ 138 h 278"/>
                    <a:gd name="T92" fmla="*/ 43 w 302"/>
                    <a:gd name="T93" fmla="*/ 115 h 278"/>
                    <a:gd name="T94" fmla="*/ 43 w 302"/>
                    <a:gd name="T95" fmla="*/ 105 h 278"/>
                    <a:gd name="T96" fmla="*/ 41 w 302"/>
                    <a:gd name="T97" fmla="*/ 94 h 278"/>
                    <a:gd name="T98" fmla="*/ 24 w 302"/>
                    <a:gd name="T99" fmla="*/ 89 h 278"/>
                    <a:gd name="T100" fmla="*/ 3 w 302"/>
                    <a:gd name="T101" fmla="*/ 76 h 278"/>
                    <a:gd name="T102" fmla="*/ 2 w 302"/>
                    <a:gd name="T103" fmla="*/ 64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2" h="278">
                      <a:moveTo>
                        <a:pt x="2" y="36"/>
                      </a:move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6" y="32"/>
                        <a:pt x="86" y="32"/>
                        <a:pt x="86" y="32"/>
                      </a:cubicBezTo>
                      <a:cubicBezTo>
                        <a:pt x="89" y="24"/>
                        <a:pt x="89" y="24"/>
                        <a:pt x="89" y="24"/>
                      </a:cubicBezTo>
                      <a:cubicBezTo>
                        <a:pt x="90" y="16"/>
                        <a:pt x="90" y="16"/>
                        <a:pt x="90" y="16"/>
                      </a:cubicBezTo>
                      <a:cubicBezTo>
                        <a:pt x="90" y="9"/>
                        <a:pt x="90" y="9"/>
                        <a:pt x="90" y="9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102" y="20"/>
                        <a:pt x="102" y="20"/>
                        <a:pt x="102" y="20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7" y="37"/>
                        <a:pt x="107" y="37"/>
                        <a:pt x="107" y="37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37" y="55"/>
                        <a:pt x="137" y="55"/>
                        <a:pt x="137" y="55"/>
                      </a:cubicBezTo>
                      <a:cubicBezTo>
                        <a:pt x="172" y="57"/>
                        <a:pt x="172" y="57"/>
                        <a:pt x="172" y="57"/>
                      </a:cubicBezTo>
                      <a:cubicBezTo>
                        <a:pt x="247" y="60"/>
                        <a:pt x="247" y="60"/>
                        <a:pt x="247" y="60"/>
                      </a:cubicBezTo>
                      <a:cubicBezTo>
                        <a:pt x="302" y="64"/>
                        <a:pt x="302" y="64"/>
                        <a:pt x="302" y="64"/>
                      </a:cubicBezTo>
                      <a:cubicBezTo>
                        <a:pt x="302" y="66"/>
                        <a:pt x="302" y="66"/>
                        <a:pt x="302" y="66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cubicBezTo>
                        <a:pt x="292" y="95"/>
                        <a:pt x="292" y="95"/>
                        <a:pt x="292" y="95"/>
                      </a:cubicBezTo>
                      <a:cubicBezTo>
                        <a:pt x="292" y="95"/>
                        <a:pt x="291" y="94"/>
                        <a:pt x="291" y="104"/>
                      </a:cubicBezTo>
                      <a:cubicBezTo>
                        <a:pt x="291" y="114"/>
                        <a:pt x="291" y="135"/>
                        <a:pt x="291" y="135"/>
                      </a:cubicBezTo>
                      <a:cubicBezTo>
                        <a:pt x="293" y="143"/>
                        <a:pt x="293" y="143"/>
                        <a:pt x="293" y="143"/>
                      </a:cubicBezTo>
                      <a:cubicBezTo>
                        <a:pt x="293" y="143"/>
                        <a:pt x="294" y="152"/>
                        <a:pt x="290" y="157"/>
                      </a:cubicBezTo>
                      <a:cubicBezTo>
                        <a:pt x="286" y="162"/>
                        <a:pt x="284" y="172"/>
                        <a:pt x="284" y="172"/>
                      </a:cubicBezTo>
                      <a:cubicBezTo>
                        <a:pt x="281" y="190"/>
                        <a:pt x="281" y="190"/>
                        <a:pt x="281" y="190"/>
                      </a:cubicBezTo>
                      <a:cubicBezTo>
                        <a:pt x="278" y="195"/>
                        <a:pt x="278" y="195"/>
                        <a:pt x="278" y="195"/>
                      </a:cubicBezTo>
                      <a:cubicBezTo>
                        <a:pt x="271" y="198"/>
                        <a:pt x="271" y="198"/>
                        <a:pt x="271" y="198"/>
                      </a:cubicBezTo>
                      <a:cubicBezTo>
                        <a:pt x="266" y="203"/>
                        <a:pt x="266" y="203"/>
                        <a:pt x="266" y="203"/>
                      </a:cubicBezTo>
                      <a:cubicBezTo>
                        <a:pt x="262" y="210"/>
                        <a:pt x="262" y="210"/>
                        <a:pt x="262" y="210"/>
                      </a:cubicBezTo>
                      <a:cubicBezTo>
                        <a:pt x="260" y="215"/>
                        <a:pt x="260" y="215"/>
                        <a:pt x="260" y="215"/>
                      </a:cubicBezTo>
                      <a:cubicBezTo>
                        <a:pt x="256" y="217"/>
                        <a:pt x="256" y="217"/>
                        <a:pt x="256" y="217"/>
                      </a:cubicBezTo>
                      <a:cubicBezTo>
                        <a:pt x="249" y="222"/>
                        <a:pt x="249" y="222"/>
                        <a:pt x="249" y="222"/>
                      </a:cubicBezTo>
                      <a:cubicBezTo>
                        <a:pt x="244" y="227"/>
                        <a:pt x="244" y="227"/>
                        <a:pt x="244" y="227"/>
                      </a:cubicBezTo>
                      <a:cubicBezTo>
                        <a:pt x="237" y="237"/>
                        <a:pt x="237" y="237"/>
                        <a:pt x="237" y="237"/>
                      </a:cubicBezTo>
                      <a:cubicBezTo>
                        <a:pt x="232" y="245"/>
                        <a:pt x="232" y="245"/>
                        <a:pt x="232" y="245"/>
                      </a:cubicBezTo>
                      <a:cubicBezTo>
                        <a:pt x="227" y="252"/>
                        <a:pt x="227" y="252"/>
                        <a:pt x="227" y="252"/>
                      </a:cubicBezTo>
                      <a:cubicBezTo>
                        <a:pt x="223" y="256"/>
                        <a:pt x="223" y="256"/>
                        <a:pt x="223" y="256"/>
                      </a:cubicBezTo>
                      <a:cubicBezTo>
                        <a:pt x="222" y="261"/>
                        <a:pt x="222" y="261"/>
                        <a:pt x="222" y="261"/>
                      </a:cubicBezTo>
                      <a:cubicBezTo>
                        <a:pt x="222" y="267"/>
                        <a:pt x="222" y="267"/>
                        <a:pt x="222" y="267"/>
                      </a:cubicBezTo>
                      <a:cubicBezTo>
                        <a:pt x="224" y="271"/>
                        <a:pt x="224" y="271"/>
                        <a:pt x="224" y="271"/>
                      </a:cubicBezTo>
                      <a:cubicBezTo>
                        <a:pt x="224" y="273"/>
                        <a:pt x="224" y="273"/>
                        <a:pt x="224" y="273"/>
                      </a:cubicBezTo>
                      <a:cubicBezTo>
                        <a:pt x="224" y="278"/>
                        <a:pt x="224" y="278"/>
                        <a:pt x="224" y="278"/>
                      </a:cubicBezTo>
                      <a:cubicBezTo>
                        <a:pt x="214" y="278"/>
                        <a:pt x="214" y="278"/>
                        <a:pt x="214" y="278"/>
                      </a:cubicBezTo>
                      <a:cubicBezTo>
                        <a:pt x="213" y="275"/>
                        <a:pt x="213" y="275"/>
                        <a:pt x="213" y="275"/>
                      </a:cubicBezTo>
                      <a:cubicBezTo>
                        <a:pt x="214" y="269"/>
                        <a:pt x="214" y="269"/>
                        <a:pt x="214" y="269"/>
                      </a:cubicBezTo>
                      <a:cubicBezTo>
                        <a:pt x="213" y="265"/>
                        <a:pt x="213" y="265"/>
                        <a:pt x="213" y="265"/>
                      </a:cubicBezTo>
                      <a:cubicBezTo>
                        <a:pt x="210" y="260"/>
                        <a:pt x="210" y="260"/>
                        <a:pt x="210" y="260"/>
                      </a:cubicBezTo>
                      <a:cubicBezTo>
                        <a:pt x="205" y="260"/>
                        <a:pt x="205" y="260"/>
                        <a:pt x="205" y="260"/>
                      </a:cubicBezTo>
                      <a:cubicBezTo>
                        <a:pt x="200" y="263"/>
                        <a:pt x="200" y="263"/>
                        <a:pt x="200" y="263"/>
                      </a:cubicBezTo>
                      <a:cubicBezTo>
                        <a:pt x="198" y="266"/>
                        <a:pt x="198" y="266"/>
                        <a:pt x="198" y="266"/>
                      </a:cubicBezTo>
                      <a:cubicBezTo>
                        <a:pt x="198" y="266"/>
                        <a:pt x="193" y="266"/>
                        <a:pt x="191" y="266"/>
                      </a:cubicBezTo>
                      <a:cubicBezTo>
                        <a:pt x="189" y="266"/>
                        <a:pt x="185" y="264"/>
                        <a:pt x="185" y="264"/>
                      </a:cubicBezTo>
                      <a:cubicBezTo>
                        <a:pt x="181" y="264"/>
                        <a:pt x="181" y="264"/>
                        <a:pt x="181" y="264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2" y="262"/>
                        <a:pt x="162" y="262"/>
                        <a:pt x="162" y="262"/>
                      </a:cubicBezTo>
                      <a:cubicBezTo>
                        <a:pt x="162" y="262"/>
                        <a:pt x="160" y="261"/>
                        <a:pt x="156" y="258"/>
                      </a:cubicBezTo>
                      <a:cubicBezTo>
                        <a:pt x="152" y="255"/>
                        <a:pt x="149" y="255"/>
                        <a:pt x="148" y="255"/>
                      </a:cubicBezTo>
                      <a:cubicBezTo>
                        <a:pt x="146" y="255"/>
                        <a:pt x="140" y="255"/>
                        <a:pt x="137" y="256"/>
                      </a:cubicBezTo>
                      <a:cubicBezTo>
                        <a:pt x="133" y="257"/>
                        <a:pt x="135" y="257"/>
                        <a:pt x="132" y="257"/>
                      </a:cubicBezTo>
                      <a:cubicBezTo>
                        <a:pt x="129" y="257"/>
                        <a:pt x="125" y="260"/>
                        <a:pt x="124" y="261"/>
                      </a:cubicBezTo>
                      <a:cubicBezTo>
                        <a:pt x="123" y="261"/>
                        <a:pt x="120" y="266"/>
                        <a:pt x="120" y="266"/>
                      </a:cubicBezTo>
                      <a:cubicBezTo>
                        <a:pt x="118" y="270"/>
                        <a:pt x="118" y="270"/>
                        <a:pt x="118" y="270"/>
                      </a:cubicBezTo>
                      <a:cubicBezTo>
                        <a:pt x="112" y="269"/>
                        <a:pt x="112" y="269"/>
                        <a:pt x="112" y="269"/>
                      </a:cubicBezTo>
                      <a:cubicBezTo>
                        <a:pt x="110" y="269"/>
                        <a:pt x="110" y="269"/>
                        <a:pt x="110" y="269"/>
                      </a:cubicBezTo>
                      <a:cubicBezTo>
                        <a:pt x="107" y="267"/>
                        <a:pt x="107" y="267"/>
                        <a:pt x="107" y="267"/>
                      </a:cubicBezTo>
                      <a:cubicBezTo>
                        <a:pt x="100" y="263"/>
                        <a:pt x="100" y="263"/>
                        <a:pt x="100" y="263"/>
                      </a:cubicBezTo>
                      <a:cubicBezTo>
                        <a:pt x="95" y="261"/>
                        <a:pt x="95" y="261"/>
                        <a:pt x="95" y="261"/>
                      </a:cubicBezTo>
                      <a:cubicBezTo>
                        <a:pt x="89" y="257"/>
                        <a:pt x="89" y="257"/>
                        <a:pt x="89" y="257"/>
                      </a:cubicBezTo>
                      <a:cubicBezTo>
                        <a:pt x="87" y="254"/>
                        <a:pt x="87" y="254"/>
                        <a:pt x="87" y="254"/>
                      </a:cubicBezTo>
                      <a:cubicBezTo>
                        <a:pt x="85" y="243"/>
                        <a:pt x="85" y="243"/>
                        <a:pt x="85" y="243"/>
                      </a:cubicBezTo>
                      <a:cubicBezTo>
                        <a:pt x="85" y="239"/>
                        <a:pt x="85" y="239"/>
                        <a:pt x="85" y="239"/>
                      </a:cubicBezTo>
                      <a:cubicBezTo>
                        <a:pt x="88" y="237"/>
                        <a:pt x="88" y="237"/>
                        <a:pt x="88" y="237"/>
                      </a:cubicBezTo>
                      <a:cubicBezTo>
                        <a:pt x="89" y="233"/>
                        <a:pt x="89" y="233"/>
                        <a:pt x="89" y="233"/>
                      </a:cubicBezTo>
                      <a:cubicBezTo>
                        <a:pt x="89" y="230"/>
                        <a:pt x="89" y="230"/>
                        <a:pt x="89" y="230"/>
                      </a:cubicBezTo>
                      <a:cubicBezTo>
                        <a:pt x="40" y="229"/>
                        <a:pt x="40" y="229"/>
                        <a:pt x="40" y="229"/>
                      </a:cubicBezTo>
                      <a:cubicBezTo>
                        <a:pt x="39" y="220"/>
                        <a:pt x="39" y="220"/>
                        <a:pt x="39" y="220"/>
                      </a:cubicBezTo>
                      <a:cubicBezTo>
                        <a:pt x="37" y="211"/>
                        <a:pt x="37" y="211"/>
                        <a:pt x="37" y="211"/>
                      </a:cubicBezTo>
                      <a:cubicBezTo>
                        <a:pt x="35" y="209"/>
                        <a:pt x="35" y="209"/>
                        <a:pt x="35" y="209"/>
                      </a:cubicBezTo>
                      <a:cubicBezTo>
                        <a:pt x="33" y="206"/>
                        <a:pt x="33" y="206"/>
                        <a:pt x="33" y="206"/>
                      </a:cubicBezTo>
                      <a:cubicBezTo>
                        <a:pt x="31" y="202"/>
                        <a:pt x="31" y="202"/>
                        <a:pt x="31" y="202"/>
                      </a:cubicBezTo>
                      <a:cubicBezTo>
                        <a:pt x="36" y="202"/>
                        <a:pt x="36" y="202"/>
                        <a:pt x="36" y="202"/>
                      </a:cubicBezTo>
                      <a:cubicBezTo>
                        <a:pt x="37" y="196"/>
                        <a:pt x="37" y="196"/>
                        <a:pt x="37" y="196"/>
                      </a:cubicBezTo>
                      <a:cubicBezTo>
                        <a:pt x="36" y="186"/>
                        <a:pt x="36" y="186"/>
                        <a:pt x="36" y="186"/>
                      </a:cubicBezTo>
                      <a:cubicBezTo>
                        <a:pt x="34" y="182"/>
                        <a:pt x="34" y="182"/>
                        <a:pt x="34" y="182"/>
                      </a:cubicBezTo>
                      <a:cubicBezTo>
                        <a:pt x="31" y="165"/>
                        <a:pt x="31" y="165"/>
                        <a:pt x="31" y="165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32" y="159"/>
                        <a:pt x="32" y="159"/>
                        <a:pt x="32" y="159"/>
                      </a:cubicBezTo>
                      <a:cubicBezTo>
                        <a:pt x="46" y="138"/>
                        <a:pt x="46" y="138"/>
                        <a:pt x="46" y="138"/>
                      </a:cubicBezTo>
                      <a:cubicBezTo>
                        <a:pt x="46" y="119"/>
                        <a:pt x="46" y="119"/>
                        <a:pt x="46" y="119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ubicBezTo>
                        <a:pt x="43" y="105"/>
                        <a:pt x="45" y="99"/>
                        <a:pt x="44" y="98"/>
                      </a:cubicBezTo>
                      <a:cubicBezTo>
                        <a:pt x="43" y="97"/>
                        <a:pt x="42" y="95"/>
                        <a:pt x="41" y="94"/>
                      </a:cubicBezTo>
                      <a:cubicBezTo>
                        <a:pt x="40" y="93"/>
                        <a:pt x="33" y="92"/>
                        <a:pt x="33" y="92"/>
                      </a:cubicBezTo>
                      <a:cubicBezTo>
                        <a:pt x="33" y="92"/>
                        <a:pt x="25" y="89"/>
                        <a:pt x="24" y="89"/>
                      </a:cubicBezTo>
                      <a:cubicBezTo>
                        <a:pt x="23" y="89"/>
                        <a:pt x="2" y="89"/>
                        <a:pt x="2" y="89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2" y="64"/>
                        <a:pt x="2" y="64"/>
                        <a:pt x="2" y="64"/>
                      </a:cubicBezTo>
                      <a:lnTo>
                        <a:pt x="2" y="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58" name="Freeform 17"/>
                <p:cNvSpPr>
                  <a:spLocks/>
                </p:cNvSpPr>
                <p:nvPr/>
              </p:nvSpPr>
              <p:spPr bwMode="auto">
                <a:xfrm>
                  <a:off x="8677275" y="3325813"/>
                  <a:ext cx="700087" cy="668338"/>
                </a:xfrm>
                <a:custGeom>
                  <a:avLst/>
                  <a:gdLst>
                    <a:gd name="T0" fmla="*/ 11 w 186"/>
                    <a:gd name="T1" fmla="*/ 16 h 178"/>
                    <a:gd name="T2" fmla="*/ 15 w 186"/>
                    <a:gd name="T3" fmla="*/ 28 h 178"/>
                    <a:gd name="T4" fmla="*/ 10 w 186"/>
                    <a:gd name="T5" fmla="*/ 42 h 178"/>
                    <a:gd name="T6" fmla="*/ 6 w 186"/>
                    <a:gd name="T7" fmla="*/ 56 h 178"/>
                    <a:gd name="T8" fmla="*/ 1 w 186"/>
                    <a:gd name="T9" fmla="*/ 66 h 178"/>
                    <a:gd name="T10" fmla="*/ 2 w 186"/>
                    <a:gd name="T11" fmla="*/ 77 h 178"/>
                    <a:gd name="T12" fmla="*/ 1 w 186"/>
                    <a:gd name="T13" fmla="*/ 87 h 178"/>
                    <a:gd name="T14" fmla="*/ 6 w 186"/>
                    <a:gd name="T15" fmla="*/ 100 h 178"/>
                    <a:gd name="T16" fmla="*/ 7 w 186"/>
                    <a:gd name="T17" fmla="*/ 120 h 178"/>
                    <a:gd name="T18" fmla="*/ 16 w 186"/>
                    <a:gd name="T19" fmla="*/ 128 h 178"/>
                    <a:gd name="T20" fmla="*/ 30 w 186"/>
                    <a:gd name="T21" fmla="*/ 129 h 178"/>
                    <a:gd name="T22" fmla="*/ 53 w 186"/>
                    <a:gd name="T23" fmla="*/ 130 h 178"/>
                    <a:gd name="T24" fmla="*/ 62 w 186"/>
                    <a:gd name="T25" fmla="*/ 136 h 178"/>
                    <a:gd name="T26" fmla="*/ 66 w 186"/>
                    <a:gd name="T27" fmla="*/ 149 h 178"/>
                    <a:gd name="T28" fmla="*/ 69 w 186"/>
                    <a:gd name="T29" fmla="*/ 158 h 178"/>
                    <a:gd name="T30" fmla="*/ 72 w 186"/>
                    <a:gd name="T31" fmla="*/ 168 h 178"/>
                    <a:gd name="T32" fmla="*/ 75 w 186"/>
                    <a:gd name="T33" fmla="*/ 178 h 178"/>
                    <a:gd name="T34" fmla="*/ 87 w 186"/>
                    <a:gd name="T35" fmla="*/ 175 h 178"/>
                    <a:gd name="T36" fmla="*/ 97 w 186"/>
                    <a:gd name="T37" fmla="*/ 173 h 178"/>
                    <a:gd name="T38" fmla="*/ 103 w 186"/>
                    <a:gd name="T39" fmla="*/ 177 h 178"/>
                    <a:gd name="T40" fmla="*/ 106 w 186"/>
                    <a:gd name="T41" fmla="*/ 166 h 178"/>
                    <a:gd name="T42" fmla="*/ 113 w 186"/>
                    <a:gd name="T43" fmla="*/ 158 h 178"/>
                    <a:gd name="T44" fmla="*/ 120 w 186"/>
                    <a:gd name="T45" fmla="*/ 148 h 178"/>
                    <a:gd name="T46" fmla="*/ 138 w 186"/>
                    <a:gd name="T47" fmla="*/ 137 h 178"/>
                    <a:gd name="T48" fmla="*/ 158 w 186"/>
                    <a:gd name="T49" fmla="*/ 120 h 178"/>
                    <a:gd name="T50" fmla="*/ 162 w 186"/>
                    <a:gd name="T51" fmla="*/ 110 h 178"/>
                    <a:gd name="T52" fmla="*/ 167 w 186"/>
                    <a:gd name="T53" fmla="*/ 97 h 178"/>
                    <a:gd name="T54" fmla="*/ 179 w 186"/>
                    <a:gd name="T55" fmla="*/ 81 h 178"/>
                    <a:gd name="T56" fmla="*/ 186 w 186"/>
                    <a:gd name="T57" fmla="*/ 76 h 178"/>
                    <a:gd name="T58" fmla="*/ 179 w 186"/>
                    <a:gd name="T59" fmla="*/ 55 h 178"/>
                    <a:gd name="T60" fmla="*/ 157 w 186"/>
                    <a:gd name="T61" fmla="*/ 45 h 178"/>
                    <a:gd name="T62" fmla="*/ 142 w 186"/>
                    <a:gd name="T63" fmla="*/ 40 h 178"/>
                    <a:gd name="T64" fmla="*/ 135 w 186"/>
                    <a:gd name="T65" fmla="*/ 29 h 178"/>
                    <a:gd name="T66" fmla="*/ 128 w 186"/>
                    <a:gd name="T67" fmla="*/ 22 h 178"/>
                    <a:gd name="T68" fmla="*/ 111 w 186"/>
                    <a:gd name="T69" fmla="*/ 21 h 178"/>
                    <a:gd name="T70" fmla="*/ 112 w 186"/>
                    <a:gd name="T71" fmla="*/ 12 h 178"/>
                    <a:gd name="T72" fmla="*/ 115 w 186"/>
                    <a:gd name="T73" fmla="*/ 4 h 178"/>
                    <a:gd name="T74" fmla="*/ 111 w 186"/>
                    <a:gd name="T75" fmla="*/ 6 h 178"/>
                    <a:gd name="T76" fmla="*/ 99 w 186"/>
                    <a:gd name="T77" fmla="*/ 8 h 178"/>
                    <a:gd name="T78" fmla="*/ 85 w 186"/>
                    <a:gd name="T79" fmla="*/ 9 h 178"/>
                    <a:gd name="T80" fmla="*/ 71 w 186"/>
                    <a:gd name="T81" fmla="*/ 8 h 178"/>
                    <a:gd name="T82" fmla="*/ 57 w 186"/>
                    <a:gd name="T83" fmla="*/ 1 h 178"/>
                    <a:gd name="T84" fmla="*/ 46 w 186"/>
                    <a:gd name="T85" fmla="*/ 1 h 178"/>
                    <a:gd name="T86" fmla="*/ 34 w 186"/>
                    <a:gd name="T87" fmla="*/ 6 h 178"/>
                    <a:gd name="T88" fmla="*/ 26 w 186"/>
                    <a:gd name="T89" fmla="*/ 14 h 178"/>
                    <a:gd name="T90" fmla="*/ 16 w 186"/>
                    <a:gd name="T91" fmla="*/ 13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6" h="178">
                      <a:moveTo>
                        <a:pt x="9" y="9"/>
                      </a:move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4" y="21"/>
                        <a:pt x="14" y="22"/>
                      </a:cubicBezTo>
                      <a:cubicBezTo>
                        <a:pt x="15" y="23"/>
                        <a:pt x="15" y="28"/>
                        <a:pt x="15" y="28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2"/>
                        <a:pt x="11" y="48"/>
                        <a:pt x="11" y="49"/>
                      </a:cubicBezTo>
                      <a:cubicBezTo>
                        <a:pt x="11" y="50"/>
                        <a:pt x="6" y="56"/>
                        <a:pt x="6" y="56"/>
                      </a:cubicBezTo>
                      <a:cubicBezTo>
                        <a:pt x="1" y="61"/>
                        <a:pt x="1" y="61"/>
                        <a:pt x="1" y="61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2" y="77"/>
                        <a:pt x="0" y="80"/>
                        <a:pt x="0" y="81"/>
                      </a:cubicBezTo>
                      <a:cubicBezTo>
                        <a:pt x="0" y="82"/>
                        <a:pt x="1" y="85"/>
                        <a:pt x="1" y="87"/>
                      </a:cubicBezTo>
                      <a:cubicBezTo>
                        <a:pt x="1" y="88"/>
                        <a:pt x="4" y="94"/>
                        <a:pt x="4" y="95"/>
                      </a:cubicBezTo>
                      <a:cubicBezTo>
                        <a:pt x="4" y="96"/>
                        <a:pt x="6" y="100"/>
                        <a:pt x="6" y="100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27"/>
                        <a:pt x="7" y="127"/>
                        <a:pt x="7" y="127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18" y="129"/>
                        <a:pt x="18" y="129"/>
                        <a:pt x="1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44" y="128"/>
                        <a:pt x="44" y="128"/>
                        <a:pt x="44" y="128"/>
                      </a:cubicBezTo>
                      <a:cubicBezTo>
                        <a:pt x="53" y="130"/>
                        <a:pt x="53" y="130"/>
                        <a:pt x="53" y="130"/>
                      </a:cubicBezTo>
                      <a:cubicBezTo>
                        <a:pt x="59" y="132"/>
                        <a:pt x="59" y="132"/>
                        <a:pt x="59" y="132"/>
                      </a:cubicBezTo>
                      <a:cubicBezTo>
                        <a:pt x="62" y="136"/>
                        <a:pt x="62" y="136"/>
                        <a:pt x="62" y="136"/>
                      </a:cubicBezTo>
                      <a:cubicBezTo>
                        <a:pt x="65" y="141"/>
                        <a:pt x="65" y="141"/>
                        <a:pt x="65" y="141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ubicBezTo>
                        <a:pt x="66" y="156"/>
                        <a:pt x="66" y="156"/>
                        <a:pt x="66" y="156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1" y="162"/>
                        <a:pt x="71" y="162"/>
                        <a:pt x="71" y="162"/>
                      </a:cubicBezTo>
                      <a:cubicBezTo>
                        <a:pt x="72" y="168"/>
                        <a:pt x="72" y="168"/>
                        <a:pt x="72" y="168"/>
                      </a:cubicBezTo>
                      <a:cubicBezTo>
                        <a:pt x="73" y="175"/>
                        <a:pt x="73" y="175"/>
                        <a:pt x="73" y="175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83" y="178"/>
                        <a:pt x="83" y="178"/>
                        <a:pt x="83" y="178"/>
                      </a:cubicBezTo>
                      <a:cubicBezTo>
                        <a:pt x="87" y="175"/>
                        <a:pt x="87" y="175"/>
                        <a:pt x="87" y="175"/>
                      </a:cubicBezTo>
                      <a:cubicBezTo>
                        <a:pt x="91" y="173"/>
                        <a:pt x="91" y="173"/>
                        <a:pt x="91" y="173"/>
                      </a:cubicBezTo>
                      <a:cubicBezTo>
                        <a:pt x="97" y="173"/>
                        <a:pt x="97" y="173"/>
                        <a:pt x="97" y="173"/>
                      </a:cubicBezTo>
                      <a:cubicBezTo>
                        <a:pt x="99" y="176"/>
                        <a:pt x="99" y="176"/>
                        <a:pt x="99" y="176"/>
                      </a:cubicBezTo>
                      <a:cubicBezTo>
                        <a:pt x="103" y="177"/>
                        <a:pt x="103" y="177"/>
                        <a:pt x="103" y="177"/>
                      </a:cubicBezTo>
                      <a:cubicBezTo>
                        <a:pt x="105" y="174"/>
                        <a:pt x="105" y="174"/>
                        <a:pt x="105" y="174"/>
                      </a:cubicBezTo>
                      <a:cubicBezTo>
                        <a:pt x="106" y="166"/>
                        <a:pt x="106" y="166"/>
                        <a:pt x="106" y="166"/>
                      </a:cubicBezTo>
                      <a:cubicBezTo>
                        <a:pt x="112" y="162"/>
                        <a:pt x="112" y="162"/>
                        <a:pt x="112" y="162"/>
                      </a:cubicBezTo>
                      <a:cubicBezTo>
                        <a:pt x="113" y="158"/>
                        <a:pt x="113" y="158"/>
                        <a:pt x="113" y="158"/>
                      </a:cubicBezTo>
                      <a:cubicBezTo>
                        <a:pt x="116" y="153"/>
                        <a:pt x="116" y="153"/>
                        <a:pt x="116" y="153"/>
                      </a:cubicBezTo>
                      <a:cubicBezTo>
                        <a:pt x="120" y="148"/>
                        <a:pt x="120" y="148"/>
                        <a:pt x="120" y="148"/>
                      </a:cubicBezTo>
                      <a:cubicBezTo>
                        <a:pt x="133" y="142"/>
                        <a:pt x="133" y="142"/>
                        <a:pt x="133" y="142"/>
                      </a:cubicBezTo>
                      <a:cubicBezTo>
                        <a:pt x="138" y="137"/>
                        <a:pt x="138" y="137"/>
                        <a:pt x="138" y="137"/>
                      </a:cubicBezTo>
                      <a:cubicBezTo>
                        <a:pt x="146" y="130"/>
                        <a:pt x="146" y="130"/>
                        <a:pt x="146" y="130"/>
                      </a:cubicBezTo>
                      <a:cubicBezTo>
                        <a:pt x="158" y="120"/>
                        <a:pt x="158" y="120"/>
                        <a:pt x="158" y="120"/>
                      </a:cubicBezTo>
                      <a:cubicBezTo>
                        <a:pt x="158" y="120"/>
                        <a:pt x="158" y="116"/>
                        <a:pt x="159" y="115"/>
                      </a:cubicBezTo>
                      <a:cubicBezTo>
                        <a:pt x="159" y="114"/>
                        <a:pt x="162" y="110"/>
                        <a:pt x="162" y="110"/>
                      </a:cubicBezTo>
                      <a:cubicBezTo>
                        <a:pt x="163" y="104"/>
                        <a:pt x="163" y="104"/>
                        <a:pt x="163" y="104"/>
                      </a:cubicBezTo>
                      <a:cubicBezTo>
                        <a:pt x="167" y="97"/>
                        <a:pt x="167" y="97"/>
                        <a:pt x="167" y="97"/>
                      </a:cubicBezTo>
                      <a:cubicBezTo>
                        <a:pt x="174" y="88"/>
                        <a:pt x="174" y="88"/>
                        <a:pt x="174" y="88"/>
                      </a:cubicBezTo>
                      <a:cubicBezTo>
                        <a:pt x="179" y="81"/>
                        <a:pt x="179" y="81"/>
                        <a:pt x="179" y="81"/>
                      </a:cubicBezTo>
                      <a:cubicBezTo>
                        <a:pt x="184" y="77"/>
                        <a:pt x="184" y="77"/>
                        <a:pt x="184" y="77"/>
                      </a:cubicBezTo>
                      <a:cubicBezTo>
                        <a:pt x="186" y="76"/>
                        <a:pt x="186" y="76"/>
                        <a:pt x="186" y="76"/>
                      </a:cubicBezTo>
                      <a:cubicBezTo>
                        <a:pt x="186" y="57"/>
                        <a:pt x="186" y="57"/>
                        <a:pt x="186" y="57"/>
                      </a:cubicBezTo>
                      <a:cubicBezTo>
                        <a:pt x="179" y="55"/>
                        <a:pt x="179" y="55"/>
                        <a:pt x="179" y="55"/>
                      </a:cubicBezTo>
                      <a:cubicBezTo>
                        <a:pt x="169" y="52"/>
                        <a:pt x="169" y="52"/>
                        <a:pt x="169" y="52"/>
                      </a:cubicBezTo>
                      <a:cubicBezTo>
                        <a:pt x="169" y="52"/>
                        <a:pt x="159" y="46"/>
                        <a:pt x="157" y="45"/>
                      </a:cubicBezTo>
                      <a:cubicBezTo>
                        <a:pt x="156" y="44"/>
                        <a:pt x="151" y="42"/>
                        <a:pt x="150" y="41"/>
                      </a:cubicBezTo>
                      <a:cubicBezTo>
                        <a:pt x="149" y="40"/>
                        <a:pt x="144" y="40"/>
                        <a:pt x="142" y="40"/>
                      </a:cubicBezTo>
                      <a:cubicBezTo>
                        <a:pt x="140" y="40"/>
                        <a:pt x="137" y="40"/>
                        <a:pt x="135" y="39"/>
                      </a:cubicBezTo>
                      <a:cubicBezTo>
                        <a:pt x="134" y="38"/>
                        <a:pt x="135" y="29"/>
                        <a:pt x="135" y="29"/>
                      </a:cubicBezTo>
                      <a:cubicBezTo>
                        <a:pt x="135" y="29"/>
                        <a:pt x="130" y="27"/>
                        <a:pt x="129" y="26"/>
                      </a:cubicBezTo>
                      <a:cubicBezTo>
                        <a:pt x="128" y="25"/>
                        <a:pt x="130" y="23"/>
                        <a:pt x="128" y="22"/>
                      </a:cubicBezTo>
                      <a:cubicBezTo>
                        <a:pt x="126" y="21"/>
                        <a:pt x="121" y="21"/>
                        <a:pt x="119" y="21"/>
                      </a:cubicBezTo>
                      <a:cubicBezTo>
                        <a:pt x="117" y="21"/>
                        <a:pt x="111" y="21"/>
                        <a:pt x="111" y="21"/>
                      </a:cubicBezTo>
                      <a:cubicBezTo>
                        <a:pt x="109" y="15"/>
                        <a:pt x="109" y="15"/>
                        <a:pt x="109" y="15"/>
                      </a:cubicBezTo>
                      <a:cubicBezTo>
                        <a:pt x="112" y="12"/>
                        <a:pt x="112" y="12"/>
                        <a:pt x="112" y="12"/>
                      </a:cubicBezTo>
                      <a:cubicBezTo>
                        <a:pt x="113" y="8"/>
                        <a:pt x="113" y="8"/>
                        <a:pt x="113" y="8"/>
                      </a:cubicBezTo>
                      <a:cubicBezTo>
                        <a:pt x="115" y="4"/>
                        <a:pt x="115" y="4"/>
                        <a:pt x="115" y="4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111" y="6"/>
                        <a:pt x="111" y="6"/>
                        <a:pt x="111" y="6"/>
                      </a:cubicBezTo>
                      <a:cubicBezTo>
                        <a:pt x="105" y="8"/>
                        <a:pt x="105" y="8"/>
                        <a:pt x="105" y="8"/>
                      </a:cubicBezTo>
                      <a:cubicBezTo>
                        <a:pt x="99" y="8"/>
                        <a:pt x="99" y="8"/>
                        <a:pt x="99" y="8"/>
                      </a:cubicBezTo>
                      <a:cubicBezTo>
                        <a:pt x="99" y="8"/>
                        <a:pt x="93" y="8"/>
                        <a:pt x="92" y="8"/>
                      </a:cubicBezTo>
                      <a:cubicBezTo>
                        <a:pt x="91" y="8"/>
                        <a:pt x="85" y="9"/>
                        <a:pt x="85" y="9"/>
                      </a:cubicBezTo>
                      <a:cubicBezTo>
                        <a:pt x="85" y="9"/>
                        <a:pt x="80" y="9"/>
                        <a:pt x="78" y="9"/>
                      </a:cubicBezTo>
                      <a:cubicBezTo>
                        <a:pt x="76" y="9"/>
                        <a:pt x="73" y="9"/>
                        <a:pt x="71" y="8"/>
                      </a:cubicBezTo>
                      <a:cubicBezTo>
                        <a:pt x="69" y="7"/>
                        <a:pt x="66" y="6"/>
                        <a:pt x="65" y="5"/>
                      </a:cubicBezTo>
                      <a:cubicBezTo>
                        <a:pt x="64" y="5"/>
                        <a:pt x="57" y="1"/>
                        <a:pt x="57" y="1"/>
                      </a:cubicBezTo>
                      <a:cubicBezTo>
                        <a:pt x="57" y="1"/>
                        <a:pt x="55" y="0"/>
                        <a:pt x="53" y="0"/>
                      </a:cubicBezTo>
                      <a:cubicBezTo>
                        <a:pt x="52" y="0"/>
                        <a:pt x="47" y="1"/>
                        <a:pt x="46" y="1"/>
                      </a:cubicBezTo>
                      <a:cubicBezTo>
                        <a:pt x="45" y="1"/>
                        <a:pt x="38" y="3"/>
                        <a:pt x="38" y="3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18" y="13"/>
                        <a:pt x="16" y="13"/>
                      </a:cubicBezTo>
                      <a:cubicBezTo>
                        <a:pt x="15" y="13"/>
                        <a:pt x="9" y="9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59" name="Freeform 18"/>
                <p:cNvSpPr>
                  <a:spLocks/>
                </p:cNvSpPr>
                <p:nvPr/>
              </p:nvSpPr>
              <p:spPr bwMode="auto">
                <a:xfrm>
                  <a:off x="9185275" y="2878138"/>
                  <a:ext cx="706437" cy="654050"/>
                </a:xfrm>
                <a:custGeom>
                  <a:avLst/>
                  <a:gdLst>
                    <a:gd name="T0" fmla="*/ 78 w 188"/>
                    <a:gd name="T1" fmla="*/ 3 h 174"/>
                    <a:gd name="T2" fmla="*/ 89 w 188"/>
                    <a:gd name="T3" fmla="*/ 8 h 174"/>
                    <a:gd name="T4" fmla="*/ 101 w 188"/>
                    <a:gd name="T5" fmla="*/ 15 h 174"/>
                    <a:gd name="T6" fmla="*/ 107 w 188"/>
                    <a:gd name="T7" fmla="*/ 4 h 174"/>
                    <a:gd name="T8" fmla="*/ 117 w 188"/>
                    <a:gd name="T9" fmla="*/ 9 h 174"/>
                    <a:gd name="T10" fmla="*/ 122 w 188"/>
                    <a:gd name="T11" fmla="*/ 14 h 174"/>
                    <a:gd name="T12" fmla="*/ 134 w 188"/>
                    <a:gd name="T13" fmla="*/ 14 h 174"/>
                    <a:gd name="T14" fmla="*/ 141 w 188"/>
                    <a:gd name="T15" fmla="*/ 18 h 174"/>
                    <a:gd name="T16" fmla="*/ 148 w 188"/>
                    <a:gd name="T17" fmla="*/ 15 h 174"/>
                    <a:gd name="T18" fmla="*/ 159 w 188"/>
                    <a:gd name="T19" fmla="*/ 10 h 174"/>
                    <a:gd name="T20" fmla="*/ 173 w 188"/>
                    <a:gd name="T21" fmla="*/ 7 h 174"/>
                    <a:gd name="T22" fmla="*/ 182 w 188"/>
                    <a:gd name="T23" fmla="*/ 6 h 174"/>
                    <a:gd name="T24" fmla="*/ 180 w 188"/>
                    <a:gd name="T25" fmla="*/ 17 h 174"/>
                    <a:gd name="T26" fmla="*/ 183 w 188"/>
                    <a:gd name="T27" fmla="*/ 37 h 174"/>
                    <a:gd name="T28" fmla="*/ 188 w 188"/>
                    <a:gd name="T29" fmla="*/ 42 h 174"/>
                    <a:gd name="T30" fmla="*/ 187 w 188"/>
                    <a:gd name="T31" fmla="*/ 54 h 174"/>
                    <a:gd name="T32" fmla="*/ 181 w 188"/>
                    <a:gd name="T33" fmla="*/ 51 h 174"/>
                    <a:gd name="T34" fmla="*/ 173 w 188"/>
                    <a:gd name="T35" fmla="*/ 50 h 174"/>
                    <a:gd name="T36" fmla="*/ 172 w 188"/>
                    <a:gd name="T37" fmla="*/ 57 h 174"/>
                    <a:gd name="T38" fmla="*/ 162 w 188"/>
                    <a:gd name="T39" fmla="*/ 59 h 174"/>
                    <a:gd name="T40" fmla="*/ 162 w 188"/>
                    <a:gd name="T41" fmla="*/ 72 h 174"/>
                    <a:gd name="T42" fmla="*/ 163 w 188"/>
                    <a:gd name="T43" fmla="*/ 77 h 174"/>
                    <a:gd name="T44" fmla="*/ 160 w 188"/>
                    <a:gd name="T45" fmla="*/ 81 h 174"/>
                    <a:gd name="T46" fmla="*/ 150 w 188"/>
                    <a:gd name="T47" fmla="*/ 88 h 174"/>
                    <a:gd name="T48" fmla="*/ 149 w 188"/>
                    <a:gd name="T49" fmla="*/ 99 h 174"/>
                    <a:gd name="T50" fmla="*/ 152 w 188"/>
                    <a:gd name="T51" fmla="*/ 105 h 174"/>
                    <a:gd name="T52" fmla="*/ 155 w 188"/>
                    <a:gd name="T53" fmla="*/ 112 h 174"/>
                    <a:gd name="T54" fmla="*/ 147 w 188"/>
                    <a:gd name="T55" fmla="*/ 119 h 174"/>
                    <a:gd name="T56" fmla="*/ 147 w 188"/>
                    <a:gd name="T57" fmla="*/ 126 h 174"/>
                    <a:gd name="T58" fmla="*/ 151 w 188"/>
                    <a:gd name="T59" fmla="*/ 129 h 174"/>
                    <a:gd name="T60" fmla="*/ 151 w 188"/>
                    <a:gd name="T61" fmla="*/ 138 h 174"/>
                    <a:gd name="T62" fmla="*/ 142 w 188"/>
                    <a:gd name="T63" fmla="*/ 143 h 174"/>
                    <a:gd name="T64" fmla="*/ 138 w 188"/>
                    <a:gd name="T65" fmla="*/ 150 h 174"/>
                    <a:gd name="T66" fmla="*/ 128 w 188"/>
                    <a:gd name="T67" fmla="*/ 147 h 174"/>
                    <a:gd name="T68" fmla="*/ 113 w 188"/>
                    <a:gd name="T69" fmla="*/ 146 h 174"/>
                    <a:gd name="T70" fmla="*/ 102 w 188"/>
                    <a:gd name="T71" fmla="*/ 149 h 174"/>
                    <a:gd name="T72" fmla="*/ 91 w 188"/>
                    <a:gd name="T73" fmla="*/ 151 h 174"/>
                    <a:gd name="T74" fmla="*/ 75 w 188"/>
                    <a:gd name="T75" fmla="*/ 154 h 174"/>
                    <a:gd name="T76" fmla="*/ 65 w 188"/>
                    <a:gd name="T77" fmla="*/ 164 h 174"/>
                    <a:gd name="T78" fmla="*/ 56 w 188"/>
                    <a:gd name="T79" fmla="*/ 174 h 174"/>
                    <a:gd name="T80" fmla="*/ 43 w 188"/>
                    <a:gd name="T81" fmla="*/ 167 h 174"/>
                    <a:gd name="T82" fmla="*/ 29 w 188"/>
                    <a:gd name="T83" fmla="*/ 160 h 174"/>
                    <a:gd name="T84" fmla="*/ 17 w 188"/>
                    <a:gd name="T85" fmla="*/ 153 h 174"/>
                    <a:gd name="T86" fmla="*/ 8 w 188"/>
                    <a:gd name="T87" fmla="*/ 148 h 174"/>
                    <a:gd name="T88" fmla="*/ 3 w 188"/>
                    <a:gd name="T89" fmla="*/ 141 h 174"/>
                    <a:gd name="T90" fmla="*/ 2 w 188"/>
                    <a:gd name="T91" fmla="*/ 131 h 174"/>
                    <a:gd name="T92" fmla="*/ 0 w 188"/>
                    <a:gd name="T93" fmla="*/ 117 h 174"/>
                    <a:gd name="T94" fmla="*/ 9 w 188"/>
                    <a:gd name="T95" fmla="*/ 106 h 174"/>
                    <a:gd name="T96" fmla="*/ 16 w 188"/>
                    <a:gd name="T97" fmla="*/ 95 h 174"/>
                    <a:gd name="T98" fmla="*/ 30 w 188"/>
                    <a:gd name="T99" fmla="*/ 82 h 174"/>
                    <a:gd name="T100" fmla="*/ 37 w 188"/>
                    <a:gd name="T101" fmla="*/ 76 h 174"/>
                    <a:gd name="T102" fmla="*/ 44 w 188"/>
                    <a:gd name="T103" fmla="*/ 63 h 174"/>
                    <a:gd name="T104" fmla="*/ 54 w 188"/>
                    <a:gd name="T105" fmla="*/ 56 h 174"/>
                    <a:gd name="T106" fmla="*/ 59 w 188"/>
                    <a:gd name="T107" fmla="*/ 39 h 174"/>
                    <a:gd name="T108" fmla="*/ 64 w 188"/>
                    <a:gd name="T109" fmla="*/ 25 h 174"/>
                    <a:gd name="T110" fmla="*/ 68 w 188"/>
                    <a:gd name="T111" fmla="*/ 9 h 174"/>
                    <a:gd name="T112" fmla="*/ 73 w 188"/>
                    <a:gd name="T113" fmla="*/ 0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8" h="174">
                      <a:moveTo>
                        <a:pt x="73" y="0"/>
                      </a:move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9" y="8"/>
                        <a:pt x="89" y="8"/>
                        <a:pt x="89" y="8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101" y="15"/>
                        <a:pt x="101" y="15"/>
                        <a:pt x="101" y="15"/>
                      </a:cubicBezTo>
                      <a:cubicBezTo>
                        <a:pt x="102" y="7"/>
                        <a:pt x="102" y="7"/>
                        <a:pt x="102" y="7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8" y="14"/>
                        <a:pt x="118" y="14"/>
                        <a:pt x="118" y="14"/>
                      </a:cubicBezTo>
                      <a:cubicBezTo>
                        <a:pt x="122" y="14"/>
                        <a:pt x="122" y="14"/>
                        <a:pt x="122" y="14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34" y="14"/>
                        <a:pt x="134" y="14"/>
                        <a:pt x="134" y="14"/>
                      </a:cubicBezTo>
                      <a:cubicBezTo>
                        <a:pt x="139" y="17"/>
                        <a:pt x="139" y="17"/>
                        <a:pt x="139" y="17"/>
                      </a:cubicBezTo>
                      <a:cubicBezTo>
                        <a:pt x="141" y="18"/>
                        <a:pt x="141" y="18"/>
                        <a:pt x="141" y="18"/>
                      </a:cubicBezTo>
                      <a:cubicBezTo>
                        <a:pt x="148" y="18"/>
                        <a:pt x="148" y="18"/>
                        <a:pt x="148" y="18"/>
                      </a:cubicBezTo>
                      <a:cubicBezTo>
                        <a:pt x="148" y="15"/>
                        <a:pt x="148" y="15"/>
                        <a:pt x="148" y="15"/>
                      </a:cubicBezTo>
                      <a:cubicBezTo>
                        <a:pt x="154" y="13"/>
                        <a:pt x="154" y="13"/>
                        <a:pt x="154" y="13"/>
                      </a:cubicBezTo>
                      <a:cubicBezTo>
                        <a:pt x="159" y="10"/>
                        <a:pt x="159" y="10"/>
                        <a:pt x="159" y="10"/>
                      </a:cubicBez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73" y="7"/>
                        <a:pt x="173" y="7"/>
                        <a:pt x="173" y="7"/>
                      </a:cubicBezTo>
                      <a:cubicBezTo>
                        <a:pt x="178" y="6"/>
                        <a:pt x="178" y="6"/>
                        <a:pt x="178" y="6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16"/>
                        <a:pt x="182" y="16"/>
                        <a:pt x="182" y="16"/>
                      </a:cubicBezTo>
                      <a:cubicBezTo>
                        <a:pt x="180" y="17"/>
                        <a:pt x="180" y="17"/>
                        <a:pt x="180" y="17"/>
                      </a:cubicBezTo>
                      <a:cubicBezTo>
                        <a:pt x="181" y="34"/>
                        <a:pt x="181" y="34"/>
                        <a:pt x="181" y="34"/>
                      </a:cubicBezTo>
                      <a:cubicBezTo>
                        <a:pt x="183" y="37"/>
                        <a:pt x="183" y="37"/>
                        <a:pt x="183" y="37"/>
                      </a:cubicBezTo>
                      <a:cubicBezTo>
                        <a:pt x="186" y="41"/>
                        <a:pt x="186" y="41"/>
                        <a:pt x="186" y="41"/>
                      </a:cubicBezTo>
                      <a:cubicBezTo>
                        <a:pt x="188" y="42"/>
                        <a:pt x="188" y="42"/>
                        <a:pt x="188" y="42"/>
                      </a:cubicBezTo>
                      <a:cubicBezTo>
                        <a:pt x="188" y="52"/>
                        <a:pt x="188" y="52"/>
                        <a:pt x="188" y="52"/>
                      </a:cubicBezTo>
                      <a:cubicBezTo>
                        <a:pt x="187" y="54"/>
                        <a:pt x="187" y="54"/>
                        <a:pt x="187" y="54"/>
                      </a:cubicBezTo>
                      <a:cubicBezTo>
                        <a:pt x="184" y="54"/>
                        <a:pt x="184" y="54"/>
                        <a:pt x="184" y="54"/>
                      </a:cubicBezTo>
                      <a:cubicBezTo>
                        <a:pt x="181" y="51"/>
                        <a:pt x="181" y="51"/>
                        <a:pt x="181" y="51"/>
                      </a:cubicBezTo>
                      <a:cubicBezTo>
                        <a:pt x="177" y="49"/>
                        <a:pt x="177" y="49"/>
                        <a:pt x="177" y="49"/>
                      </a:cubicBezTo>
                      <a:cubicBezTo>
                        <a:pt x="173" y="50"/>
                        <a:pt x="173" y="50"/>
                        <a:pt x="173" y="50"/>
                      </a:cubicBezTo>
                      <a:cubicBezTo>
                        <a:pt x="172" y="54"/>
                        <a:pt x="172" y="54"/>
                        <a:pt x="172" y="54"/>
                      </a:cubicBezTo>
                      <a:cubicBezTo>
                        <a:pt x="172" y="57"/>
                        <a:pt x="172" y="57"/>
                        <a:pt x="172" y="57"/>
                      </a:cubicBezTo>
                      <a:cubicBezTo>
                        <a:pt x="166" y="58"/>
                        <a:pt x="166" y="58"/>
                        <a:pt x="166" y="58"/>
                      </a:cubicBezTo>
                      <a:cubicBezTo>
                        <a:pt x="162" y="59"/>
                        <a:pt x="162" y="59"/>
                        <a:pt x="162" y="59"/>
                      </a:cubicBezTo>
                      <a:cubicBezTo>
                        <a:pt x="162" y="63"/>
                        <a:pt x="162" y="63"/>
                        <a:pt x="162" y="63"/>
                      </a:cubicBezTo>
                      <a:cubicBezTo>
                        <a:pt x="162" y="72"/>
                        <a:pt x="162" y="72"/>
                        <a:pt x="162" y="72"/>
                      </a:cubicBezTo>
                      <a:cubicBezTo>
                        <a:pt x="163" y="75"/>
                        <a:pt x="163" y="75"/>
                        <a:pt x="163" y="75"/>
                      </a:cubicBezTo>
                      <a:cubicBezTo>
                        <a:pt x="163" y="77"/>
                        <a:pt x="163" y="77"/>
                        <a:pt x="163" y="77"/>
                      </a:cubicBezTo>
                      <a:cubicBezTo>
                        <a:pt x="164" y="81"/>
                        <a:pt x="164" y="81"/>
                        <a:pt x="164" y="81"/>
                      </a:cubicBezTo>
                      <a:cubicBezTo>
                        <a:pt x="160" y="81"/>
                        <a:pt x="160" y="81"/>
                        <a:pt x="160" y="81"/>
                      </a:cubicBezTo>
                      <a:cubicBezTo>
                        <a:pt x="154" y="82"/>
                        <a:pt x="154" y="82"/>
                        <a:pt x="154" y="82"/>
                      </a:cubicBezTo>
                      <a:cubicBezTo>
                        <a:pt x="150" y="88"/>
                        <a:pt x="150" y="88"/>
                        <a:pt x="150" y="88"/>
                      </a:cubicBezTo>
                      <a:cubicBezTo>
                        <a:pt x="149" y="94"/>
                        <a:pt x="149" y="94"/>
                        <a:pt x="149" y="94"/>
                      </a:cubicBezTo>
                      <a:cubicBezTo>
                        <a:pt x="149" y="99"/>
                        <a:pt x="149" y="99"/>
                        <a:pt x="149" y="99"/>
                      </a:cubicBezTo>
                      <a:cubicBezTo>
                        <a:pt x="150" y="103"/>
                        <a:pt x="150" y="103"/>
                        <a:pt x="150" y="103"/>
                      </a:cubicBezTo>
                      <a:cubicBezTo>
                        <a:pt x="152" y="105"/>
                        <a:pt x="152" y="105"/>
                        <a:pt x="152" y="105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5" y="112"/>
                        <a:pt x="155" y="112"/>
                        <a:pt x="155" y="112"/>
                      </a:cubicBezTo>
                      <a:cubicBezTo>
                        <a:pt x="151" y="115"/>
                        <a:pt x="151" y="115"/>
                        <a:pt x="151" y="115"/>
                      </a:cubicBezTo>
                      <a:cubicBezTo>
                        <a:pt x="147" y="119"/>
                        <a:pt x="147" y="119"/>
                        <a:pt x="147" y="119"/>
                      </a:cubicBezTo>
                      <a:cubicBezTo>
                        <a:pt x="146" y="122"/>
                        <a:pt x="146" y="122"/>
                        <a:pt x="146" y="122"/>
                      </a:cubicBezTo>
                      <a:cubicBezTo>
                        <a:pt x="147" y="126"/>
                        <a:pt x="147" y="126"/>
                        <a:pt x="147" y="126"/>
                      </a:cubicBezTo>
                      <a:cubicBezTo>
                        <a:pt x="150" y="127"/>
                        <a:pt x="150" y="127"/>
                        <a:pt x="150" y="127"/>
                      </a:cubicBezTo>
                      <a:cubicBezTo>
                        <a:pt x="151" y="129"/>
                        <a:pt x="151" y="129"/>
                        <a:pt x="151" y="129"/>
                      </a:cubicBezTo>
                      <a:cubicBezTo>
                        <a:pt x="151" y="135"/>
                        <a:pt x="151" y="135"/>
                        <a:pt x="151" y="135"/>
                      </a:cubicBezTo>
                      <a:cubicBezTo>
                        <a:pt x="151" y="138"/>
                        <a:pt x="151" y="138"/>
                        <a:pt x="151" y="138"/>
                      </a:cubicBezTo>
                      <a:cubicBezTo>
                        <a:pt x="147" y="141"/>
                        <a:pt x="147" y="141"/>
                        <a:pt x="147" y="141"/>
                      </a:cubicBezTo>
                      <a:cubicBezTo>
                        <a:pt x="142" y="143"/>
                        <a:pt x="142" y="143"/>
                        <a:pt x="142" y="143"/>
                      </a:cubicBezTo>
                      <a:cubicBezTo>
                        <a:pt x="139" y="147"/>
                        <a:pt x="139" y="147"/>
                        <a:pt x="139" y="147"/>
                      </a:cubicBezTo>
                      <a:cubicBezTo>
                        <a:pt x="138" y="150"/>
                        <a:pt x="138" y="150"/>
                        <a:pt x="138" y="150"/>
                      </a:cubicBezTo>
                      <a:cubicBezTo>
                        <a:pt x="134" y="148"/>
                        <a:pt x="134" y="148"/>
                        <a:pt x="134" y="148"/>
                      </a:cubicBezTo>
                      <a:cubicBezTo>
                        <a:pt x="128" y="147"/>
                        <a:pt x="128" y="147"/>
                        <a:pt x="128" y="147"/>
                      </a:cubicBezTo>
                      <a:cubicBezTo>
                        <a:pt x="121" y="147"/>
                        <a:pt x="121" y="147"/>
                        <a:pt x="121" y="147"/>
                      </a:cubicBezTo>
                      <a:cubicBezTo>
                        <a:pt x="113" y="146"/>
                        <a:pt x="113" y="146"/>
                        <a:pt x="113" y="146"/>
                      </a:cubicBezTo>
                      <a:cubicBezTo>
                        <a:pt x="113" y="146"/>
                        <a:pt x="109" y="147"/>
                        <a:pt x="108" y="147"/>
                      </a:cubicBezTo>
                      <a:cubicBezTo>
                        <a:pt x="107" y="147"/>
                        <a:pt x="102" y="149"/>
                        <a:pt x="102" y="149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1" y="151"/>
                        <a:pt x="91" y="151"/>
                        <a:pt x="91" y="151"/>
                      </a:cubicBezTo>
                      <a:cubicBezTo>
                        <a:pt x="81" y="153"/>
                        <a:pt x="81" y="153"/>
                        <a:pt x="81" y="153"/>
                      </a:cubicBezTo>
                      <a:cubicBezTo>
                        <a:pt x="81" y="153"/>
                        <a:pt x="76" y="154"/>
                        <a:pt x="75" y="154"/>
                      </a:cubicBezTo>
                      <a:cubicBezTo>
                        <a:pt x="74" y="154"/>
                        <a:pt x="70" y="158"/>
                        <a:pt x="70" y="158"/>
                      </a:cubicBezTo>
                      <a:cubicBezTo>
                        <a:pt x="65" y="164"/>
                        <a:pt x="65" y="164"/>
                        <a:pt x="65" y="164"/>
                      </a:cubicBezTo>
                      <a:cubicBezTo>
                        <a:pt x="62" y="168"/>
                        <a:pt x="62" y="168"/>
                        <a:pt x="62" y="168"/>
                      </a:cubicBezTo>
                      <a:cubicBezTo>
                        <a:pt x="56" y="174"/>
                        <a:pt x="56" y="174"/>
                        <a:pt x="56" y="174"/>
                      </a:cubicBezTo>
                      <a:cubicBezTo>
                        <a:pt x="50" y="170"/>
                        <a:pt x="50" y="170"/>
                        <a:pt x="50" y="170"/>
                      </a:cubicBezTo>
                      <a:cubicBezTo>
                        <a:pt x="43" y="167"/>
                        <a:pt x="43" y="167"/>
                        <a:pt x="43" y="167"/>
                      </a:cubicBezTo>
                      <a:cubicBezTo>
                        <a:pt x="43" y="167"/>
                        <a:pt x="39" y="164"/>
                        <a:pt x="38" y="164"/>
                      </a:cubicBezTo>
                      <a:cubicBezTo>
                        <a:pt x="36" y="164"/>
                        <a:pt x="30" y="160"/>
                        <a:pt x="29" y="160"/>
                      </a:cubicBezTo>
                      <a:cubicBezTo>
                        <a:pt x="28" y="160"/>
                        <a:pt x="23" y="157"/>
                        <a:pt x="23" y="157"/>
                      </a:cubicBezTo>
                      <a:cubicBezTo>
                        <a:pt x="22" y="156"/>
                        <a:pt x="20" y="154"/>
                        <a:pt x="17" y="153"/>
                      </a:cubicBezTo>
                      <a:cubicBezTo>
                        <a:pt x="14" y="152"/>
                        <a:pt x="11" y="151"/>
                        <a:pt x="11" y="151"/>
                      </a:cubicBezTo>
                      <a:cubicBezTo>
                        <a:pt x="8" y="148"/>
                        <a:pt x="8" y="148"/>
                        <a:pt x="8" y="148"/>
                      </a:cubicBezTo>
                      <a:cubicBezTo>
                        <a:pt x="8" y="144"/>
                        <a:pt x="8" y="144"/>
                        <a:pt x="8" y="144"/>
                      </a:cubicBezTo>
                      <a:cubicBezTo>
                        <a:pt x="3" y="141"/>
                        <a:pt x="3" y="141"/>
                        <a:pt x="3" y="141"/>
                      </a:cubicBezTo>
                      <a:cubicBezTo>
                        <a:pt x="2" y="136"/>
                        <a:pt x="2" y="136"/>
                        <a:pt x="2" y="136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1" y="126"/>
                        <a:pt x="1" y="126"/>
                        <a:pt x="1" y="126"/>
                      </a:cubicBezTo>
                      <a:cubicBezTo>
                        <a:pt x="0" y="117"/>
                        <a:pt x="0" y="117"/>
                        <a:pt x="0" y="117"/>
                      </a:cubicBezTo>
                      <a:cubicBezTo>
                        <a:pt x="4" y="108"/>
                        <a:pt x="4" y="108"/>
                        <a:pt x="4" y="108"/>
                      </a:cubicBezTo>
                      <a:cubicBezTo>
                        <a:pt x="9" y="106"/>
                        <a:pt x="9" y="106"/>
                        <a:pt x="9" y="106"/>
                      </a:cubicBezTo>
                      <a:cubicBezTo>
                        <a:pt x="13" y="101"/>
                        <a:pt x="13" y="101"/>
                        <a:pt x="13" y="101"/>
                      </a:cubicBezTo>
                      <a:cubicBezTo>
                        <a:pt x="16" y="95"/>
                        <a:pt x="16" y="95"/>
                        <a:pt x="16" y="95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30" y="82"/>
                        <a:pt x="30" y="82"/>
                        <a:pt x="30" y="82"/>
                      </a:cubicBezTo>
                      <a:cubicBezTo>
                        <a:pt x="36" y="80"/>
                        <a:pt x="36" y="80"/>
                        <a:pt x="36" y="80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40" y="69"/>
                        <a:pt x="40" y="69"/>
                        <a:pt x="40" y="69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62" y="32"/>
                        <a:pt x="62" y="32"/>
                        <a:pt x="62" y="32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4" y="25"/>
                        <a:pt x="64" y="21"/>
                        <a:pt x="65" y="19"/>
                      </a:cubicBezTo>
                      <a:cubicBezTo>
                        <a:pt x="67" y="16"/>
                        <a:pt x="67" y="10"/>
                        <a:pt x="68" y="9"/>
                      </a:cubicBezTo>
                      <a:cubicBezTo>
                        <a:pt x="69" y="9"/>
                        <a:pt x="71" y="3"/>
                        <a:pt x="71" y="3"/>
                      </a:cubicBezTo>
                      <a:lnTo>
                        <a:pt x="7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  <p:grpSp>
            <p:nvGrpSpPr>
              <p:cNvPr id="22" name="Grupo 50"/>
              <p:cNvGrpSpPr/>
              <p:nvPr/>
            </p:nvGrpSpPr>
            <p:grpSpPr>
              <a:xfrm>
                <a:off x="9131434" y="3331562"/>
                <a:ext cx="1304924" cy="1079501"/>
                <a:chOff x="9215438" y="3032125"/>
                <a:chExt cx="1304924" cy="1079501"/>
              </a:xfrm>
              <a:grpFill/>
            </p:grpSpPr>
            <p:sp>
              <p:nvSpPr>
                <p:cNvPr id="53" name="Freeform 20"/>
                <p:cNvSpPr>
                  <a:spLocks/>
                </p:cNvSpPr>
                <p:nvPr/>
              </p:nvSpPr>
              <p:spPr bwMode="auto">
                <a:xfrm>
                  <a:off x="9215438" y="3595688"/>
                  <a:ext cx="838200" cy="515938"/>
                </a:xfrm>
                <a:custGeom>
                  <a:avLst/>
                  <a:gdLst>
                    <a:gd name="T0" fmla="*/ 9 w 223"/>
                    <a:gd name="T1" fmla="*/ 69 h 137"/>
                    <a:gd name="T2" fmla="*/ 26 w 223"/>
                    <a:gd name="T3" fmla="*/ 69 h 137"/>
                    <a:gd name="T4" fmla="*/ 39 w 223"/>
                    <a:gd name="T5" fmla="*/ 71 h 137"/>
                    <a:gd name="T6" fmla="*/ 49 w 223"/>
                    <a:gd name="T7" fmla="*/ 76 h 137"/>
                    <a:gd name="T8" fmla="*/ 65 w 223"/>
                    <a:gd name="T9" fmla="*/ 76 h 137"/>
                    <a:gd name="T10" fmla="*/ 78 w 223"/>
                    <a:gd name="T11" fmla="*/ 77 h 137"/>
                    <a:gd name="T12" fmla="*/ 83 w 223"/>
                    <a:gd name="T13" fmla="*/ 83 h 137"/>
                    <a:gd name="T14" fmla="*/ 87 w 223"/>
                    <a:gd name="T15" fmla="*/ 89 h 137"/>
                    <a:gd name="T16" fmla="*/ 87 w 223"/>
                    <a:gd name="T17" fmla="*/ 98 h 137"/>
                    <a:gd name="T18" fmla="*/ 88 w 223"/>
                    <a:gd name="T19" fmla="*/ 105 h 137"/>
                    <a:gd name="T20" fmla="*/ 91 w 223"/>
                    <a:gd name="T21" fmla="*/ 109 h 137"/>
                    <a:gd name="T22" fmla="*/ 93 w 223"/>
                    <a:gd name="T23" fmla="*/ 115 h 137"/>
                    <a:gd name="T24" fmla="*/ 93 w 223"/>
                    <a:gd name="T25" fmla="*/ 123 h 137"/>
                    <a:gd name="T26" fmla="*/ 109 w 223"/>
                    <a:gd name="T27" fmla="*/ 124 h 137"/>
                    <a:gd name="T28" fmla="*/ 113 w 223"/>
                    <a:gd name="T29" fmla="*/ 127 h 137"/>
                    <a:gd name="T30" fmla="*/ 115 w 223"/>
                    <a:gd name="T31" fmla="*/ 134 h 137"/>
                    <a:gd name="T32" fmla="*/ 124 w 223"/>
                    <a:gd name="T33" fmla="*/ 136 h 137"/>
                    <a:gd name="T34" fmla="*/ 128 w 223"/>
                    <a:gd name="T35" fmla="*/ 136 h 137"/>
                    <a:gd name="T36" fmla="*/ 138 w 223"/>
                    <a:gd name="T37" fmla="*/ 127 h 137"/>
                    <a:gd name="T38" fmla="*/ 151 w 223"/>
                    <a:gd name="T39" fmla="*/ 118 h 137"/>
                    <a:gd name="T40" fmla="*/ 161 w 223"/>
                    <a:gd name="T41" fmla="*/ 109 h 137"/>
                    <a:gd name="T42" fmla="*/ 172 w 223"/>
                    <a:gd name="T43" fmla="*/ 105 h 137"/>
                    <a:gd name="T44" fmla="*/ 179 w 223"/>
                    <a:gd name="T45" fmla="*/ 100 h 137"/>
                    <a:gd name="T46" fmla="*/ 198 w 223"/>
                    <a:gd name="T47" fmla="*/ 96 h 137"/>
                    <a:gd name="T48" fmla="*/ 209 w 223"/>
                    <a:gd name="T49" fmla="*/ 90 h 137"/>
                    <a:gd name="T50" fmla="*/ 219 w 223"/>
                    <a:gd name="T51" fmla="*/ 88 h 137"/>
                    <a:gd name="T52" fmla="*/ 219 w 223"/>
                    <a:gd name="T53" fmla="*/ 82 h 137"/>
                    <a:gd name="T54" fmla="*/ 223 w 223"/>
                    <a:gd name="T55" fmla="*/ 73 h 137"/>
                    <a:gd name="T56" fmla="*/ 214 w 223"/>
                    <a:gd name="T57" fmla="*/ 70 h 137"/>
                    <a:gd name="T58" fmla="*/ 203 w 223"/>
                    <a:gd name="T59" fmla="*/ 72 h 137"/>
                    <a:gd name="T60" fmla="*/ 193 w 223"/>
                    <a:gd name="T61" fmla="*/ 76 h 137"/>
                    <a:gd name="T62" fmla="*/ 187 w 223"/>
                    <a:gd name="T63" fmla="*/ 81 h 137"/>
                    <a:gd name="T64" fmla="*/ 170 w 223"/>
                    <a:gd name="T65" fmla="*/ 81 h 137"/>
                    <a:gd name="T66" fmla="*/ 164 w 223"/>
                    <a:gd name="T67" fmla="*/ 74 h 137"/>
                    <a:gd name="T68" fmla="*/ 161 w 223"/>
                    <a:gd name="T69" fmla="*/ 65 h 137"/>
                    <a:gd name="T70" fmla="*/ 160 w 223"/>
                    <a:gd name="T71" fmla="*/ 51 h 137"/>
                    <a:gd name="T72" fmla="*/ 161 w 223"/>
                    <a:gd name="T73" fmla="*/ 42 h 137"/>
                    <a:gd name="T74" fmla="*/ 151 w 223"/>
                    <a:gd name="T75" fmla="*/ 39 h 137"/>
                    <a:gd name="T76" fmla="*/ 146 w 223"/>
                    <a:gd name="T77" fmla="*/ 26 h 137"/>
                    <a:gd name="T78" fmla="*/ 145 w 223"/>
                    <a:gd name="T79" fmla="*/ 14 h 137"/>
                    <a:gd name="T80" fmla="*/ 139 w 223"/>
                    <a:gd name="T81" fmla="*/ 5 h 137"/>
                    <a:gd name="T82" fmla="*/ 131 w 223"/>
                    <a:gd name="T83" fmla="*/ 6 h 137"/>
                    <a:gd name="T84" fmla="*/ 112 w 223"/>
                    <a:gd name="T85" fmla="*/ 7 h 137"/>
                    <a:gd name="T86" fmla="*/ 106 w 223"/>
                    <a:gd name="T87" fmla="*/ 12 h 137"/>
                    <a:gd name="T88" fmla="*/ 100 w 223"/>
                    <a:gd name="T89" fmla="*/ 13 h 137"/>
                    <a:gd name="T90" fmla="*/ 91 w 223"/>
                    <a:gd name="T91" fmla="*/ 6 h 137"/>
                    <a:gd name="T92" fmla="*/ 79 w 223"/>
                    <a:gd name="T93" fmla="*/ 2 h 137"/>
                    <a:gd name="T94" fmla="*/ 61 w 223"/>
                    <a:gd name="T95" fmla="*/ 0 h 137"/>
                    <a:gd name="T96" fmla="*/ 54 w 223"/>
                    <a:gd name="T97" fmla="*/ 2 h 137"/>
                    <a:gd name="T98" fmla="*/ 44 w 223"/>
                    <a:gd name="T99" fmla="*/ 10 h 137"/>
                    <a:gd name="T100" fmla="*/ 31 w 223"/>
                    <a:gd name="T101" fmla="*/ 22 h 137"/>
                    <a:gd name="T102" fmla="*/ 26 w 223"/>
                    <a:gd name="T103" fmla="*/ 33 h 137"/>
                    <a:gd name="T104" fmla="*/ 22 w 223"/>
                    <a:gd name="T105" fmla="*/ 43 h 137"/>
                    <a:gd name="T106" fmla="*/ 19 w 223"/>
                    <a:gd name="T107" fmla="*/ 52 h 137"/>
                    <a:gd name="T108" fmla="*/ 7 w 223"/>
                    <a:gd name="T109" fmla="*/ 61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23" h="137">
                      <a:moveTo>
                        <a:pt x="0" y="68"/>
                      </a:move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58" y="76"/>
                        <a:pt x="58" y="76"/>
                        <a:pt x="58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74" y="76"/>
                        <a:pt x="74" y="76"/>
                        <a:pt x="74" y="76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80" y="80"/>
                        <a:pt x="80" y="80"/>
                        <a:pt x="80" y="80"/>
                      </a:cubicBezTo>
                      <a:cubicBezTo>
                        <a:pt x="83" y="83"/>
                        <a:pt x="83" y="83"/>
                        <a:pt x="83" y="83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7" y="89"/>
                        <a:pt x="87" y="89"/>
                        <a:pt x="87" y="89"/>
                      </a:cubicBezTo>
                      <a:cubicBezTo>
                        <a:pt x="87" y="94"/>
                        <a:pt x="87" y="94"/>
                        <a:pt x="87" y="94"/>
                      </a:cubicBezTo>
                      <a:cubicBezTo>
                        <a:pt x="87" y="98"/>
                        <a:pt x="87" y="98"/>
                        <a:pt x="87" y="98"/>
                      </a:cubicBezTo>
                      <a:cubicBezTo>
                        <a:pt x="87" y="102"/>
                        <a:pt x="87" y="102"/>
                        <a:pt x="87" y="102"/>
                      </a:cubicBezTo>
                      <a:cubicBezTo>
                        <a:pt x="88" y="105"/>
                        <a:pt x="88" y="105"/>
                        <a:pt x="88" y="105"/>
                      </a:cubicBezTo>
                      <a:cubicBezTo>
                        <a:pt x="90" y="106"/>
                        <a:pt x="90" y="106"/>
                        <a:pt x="90" y="106"/>
                      </a:cubicBezTo>
                      <a:cubicBezTo>
                        <a:pt x="91" y="109"/>
                        <a:pt x="91" y="109"/>
                        <a:pt x="91" y="109"/>
                      </a:cubicBezTo>
                      <a:cubicBezTo>
                        <a:pt x="93" y="112"/>
                        <a:pt x="93" y="112"/>
                        <a:pt x="93" y="112"/>
                      </a:cubicBezTo>
                      <a:cubicBezTo>
                        <a:pt x="93" y="115"/>
                        <a:pt x="93" y="115"/>
                        <a:pt x="93" y="115"/>
                      </a:cubicBezTo>
                      <a:cubicBezTo>
                        <a:pt x="93" y="120"/>
                        <a:pt x="93" y="120"/>
                        <a:pt x="93" y="120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100" y="124"/>
                        <a:pt x="100" y="124"/>
                        <a:pt x="100" y="124"/>
                      </a:cubicBezTo>
                      <a:cubicBezTo>
                        <a:pt x="109" y="124"/>
                        <a:pt x="109" y="124"/>
                        <a:pt x="109" y="124"/>
                      </a:cubicBezTo>
                      <a:cubicBezTo>
                        <a:pt x="112" y="124"/>
                        <a:pt x="112" y="124"/>
                        <a:pt x="112" y="124"/>
                      </a:cubicBezTo>
                      <a:cubicBezTo>
                        <a:pt x="113" y="127"/>
                        <a:pt x="113" y="127"/>
                        <a:pt x="113" y="127"/>
                      </a:cubicBezTo>
                      <a:cubicBezTo>
                        <a:pt x="114" y="132"/>
                        <a:pt x="114" y="132"/>
                        <a:pt x="114" y="132"/>
                      </a:cubicBezTo>
                      <a:cubicBezTo>
                        <a:pt x="115" y="134"/>
                        <a:pt x="115" y="134"/>
                        <a:pt x="115" y="134"/>
                      </a:cubicBezTo>
                      <a:cubicBezTo>
                        <a:pt x="119" y="134"/>
                        <a:pt x="119" y="134"/>
                        <a:pt x="119" y="134"/>
                      </a:cubicBezTo>
                      <a:cubicBezTo>
                        <a:pt x="124" y="136"/>
                        <a:pt x="124" y="136"/>
                        <a:pt x="124" y="136"/>
                      </a:cubicBezTo>
                      <a:cubicBezTo>
                        <a:pt x="125" y="137"/>
                        <a:pt x="125" y="137"/>
                        <a:pt x="125" y="137"/>
                      </a:cubicBezTo>
                      <a:cubicBezTo>
                        <a:pt x="128" y="136"/>
                        <a:pt x="128" y="136"/>
                        <a:pt x="128" y="136"/>
                      </a:cubicBezTo>
                      <a:cubicBezTo>
                        <a:pt x="131" y="131"/>
                        <a:pt x="131" y="131"/>
                        <a:pt x="131" y="131"/>
                      </a:cubicBezTo>
                      <a:cubicBezTo>
                        <a:pt x="138" y="127"/>
                        <a:pt x="138" y="127"/>
                        <a:pt x="138" y="127"/>
                      </a:cubicBezTo>
                      <a:cubicBezTo>
                        <a:pt x="138" y="127"/>
                        <a:pt x="141" y="125"/>
                        <a:pt x="141" y="124"/>
                      </a:cubicBezTo>
                      <a:cubicBezTo>
                        <a:pt x="142" y="123"/>
                        <a:pt x="151" y="118"/>
                        <a:pt x="151" y="118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ubicBezTo>
                        <a:pt x="161" y="109"/>
                        <a:pt x="161" y="109"/>
                        <a:pt x="161" y="109"/>
                      </a:cubicBezTo>
                      <a:cubicBezTo>
                        <a:pt x="167" y="107"/>
                        <a:pt x="167" y="107"/>
                        <a:pt x="167" y="107"/>
                      </a:cubicBezTo>
                      <a:cubicBezTo>
                        <a:pt x="172" y="105"/>
                        <a:pt x="172" y="105"/>
                        <a:pt x="172" y="105"/>
                      </a:cubicBezTo>
                      <a:cubicBezTo>
                        <a:pt x="175" y="105"/>
                        <a:pt x="175" y="105"/>
                        <a:pt x="175" y="105"/>
                      </a:cubicBezTo>
                      <a:cubicBezTo>
                        <a:pt x="179" y="100"/>
                        <a:pt x="179" y="100"/>
                        <a:pt x="179" y="100"/>
                      </a:cubicBezTo>
                      <a:cubicBezTo>
                        <a:pt x="195" y="100"/>
                        <a:pt x="195" y="100"/>
                        <a:pt x="195" y="100"/>
                      </a:cubicBezTo>
                      <a:cubicBezTo>
                        <a:pt x="198" y="96"/>
                        <a:pt x="198" y="96"/>
                        <a:pt x="198" y="96"/>
                      </a:cubicBezTo>
                      <a:cubicBezTo>
                        <a:pt x="205" y="91"/>
                        <a:pt x="205" y="91"/>
                        <a:pt x="205" y="91"/>
                      </a:cubicBezTo>
                      <a:cubicBezTo>
                        <a:pt x="209" y="90"/>
                        <a:pt x="209" y="90"/>
                        <a:pt x="209" y="90"/>
                      </a:cubicBezTo>
                      <a:cubicBezTo>
                        <a:pt x="215" y="89"/>
                        <a:pt x="215" y="89"/>
                        <a:pt x="215" y="89"/>
                      </a:cubicBezTo>
                      <a:cubicBezTo>
                        <a:pt x="219" y="88"/>
                        <a:pt x="219" y="88"/>
                        <a:pt x="219" y="88"/>
                      </a:cubicBezTo>
                      <a:cubicBezTo>
                        <a:pt x="219" y="85"/>
                        <a:pt x="219" y="85"/>
                        <a:pt x="219" y="85"/>
                      </a:cubicBezTo>
                      <a:cubicBezTo>
                        <a:pt x="219" y="82"/>
                        <a:pt x="219" y="82"/>
                        <a:pt x="219" y="82"/>
                      </a:cubicBezTo>
                      <a:cubicBezTo>
                        <a:pt x="223" y="79"/>
                        <a:pt x="223" y="79"/>
                        <a:pt x="223" y="79"/>
                      </a:cubicBezTo>
                      <a:cubicBezTo>
                        <a:pt x="223" y="73"/>
                        <a:pt x="223" y="73"/>
                        <a:pt x="223" y="73"/>
                      </a:cubicBezTo>
                      <a:cubicBezTo>
                        <a:pt x="218" y="73"/>
                        <a:pt x="218" y="73"/>
                        <a:pt x="218" y="73"/>
                      </a:cubicBezTo>
                      <a:cubicBezTo>
                        <a:pt x="214" y="70"/>
                        <a:pt x="214" y="70"/>
                        <a:pt x="214" y="70"/>
                      </a:cubicBezTo>
                      <a:cubicBezTo>
                        <a:pt x="208" y="70"/>
                        <a:pt x="208" y="70"/>
                        <a:pt x="208" y="70"/>
                      </a:cubicBezTo>
                      <a:cubicBezTo>
                        <a:pt x="203" y="72"/>
                        <a:pt x="203" y="72"/>
                        <a:pt x="203" y="72"/>
                      </a:cubicBezTo>
                      <a:cubicBezTo>
                        <a:pt x="198" y="74"/>
                        <a:pt x="198" y="74"/>
                        <a:pt x="198" y="74"/>
                      </a:cubicBezTo>
                      <a:cubicBezTo>
                        <a:pt x="193" y="76"/>
                        <a:pt x="193" y="76"/>
                        <a:pt x="193" y="76"/>
                      </a:cubicBezTo>
                      <a:cubicBezTo>
                        <a:pt x="188" y="78"/>
                        <a:pt x="188" y="78"/>
                        <a:pt x="188" y="78"/>
                      </a:cubicBezTo>
                      <a:cubicBezTo>
                        <a:pt x="188" y="78"/>
                        <a:pt x="188" y="81"/>
                        <a:pt x="187" y="81"/>
                      </a:cubicBezTo>
                      <a:cubicBezTo>
                        <a:pt x="186" y="81"/>
                        <a:pt x="178" y="81"/>
                        <a:pt x="178" y="81"/>
                      </a:cubicBezTo>
                      <a:cubicBezTo>
                        <a:pt x="170" y="81"/>
                        <a:pt x="170" y="81"/>
                        <a:pt x="170" y="81"/>
                      </a:cubicBezTo>
                      <a:cubicBezTo>
                        <a:pt x="167" y="80"/>
                        <a:pt x="167" y="80"/>
                        <a:pt x="167" y="80"/>
                      </a:cubicBezTo>
                      <a:cubicBezTo>
                        <a:pt x="164" y="74"/>
                        <a:pt x="164" y="74"/>
                        <a:pt x="164" y="74"/>
                      </a:cubicBezTo>
                      <a:cubicBezTo>
                        <a:pt x="163" y="70"/>
                        <a:pt x="163" y="70"/>
                        <a:pt x="163" y="70"/>
                      </a:cubicBezTo>
                      <a:cubicBezTo>
                        <a:pt x="163" y="70"/>
                        <a:pt x="161" y="66"/>
                        <a:pt x="161" y="65"/>
                      </a:cubicBezTo>
                      <a:cubicBezTo>
                        <a:pt x="160" y="64"/>
                        <a:pt x="160" y="58"/>
                        <a:pt x="160" y="58"/>
                      </a:cubicBezTo>
                      <a:cubicBezTo>
                        <a:pt x="160" y="51"/>
                        <a:pt x="160" y="51"/>
                        <a:pt x="160" y="51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1" y="42"/>
                        <a:pt x="161" y="42"/>
                        <a:pt x="161" y="42"/>
                      </a:cubicBezTo>
                      <a:cubicBezTo>
                        <a:pt x="157" y="41"/>
                        <a:pt x="157" y="41"/>
                        <a:pt x="157" y="41"/>
                      </a:cubicBezTo>
                      <a:cubicBezTo>
                        <a:pt x="157" y="41"/>
                        <a:pt x="152" y="41"/>
                        <a:pt x="151" y="39"/>
                      </a:cubicBezTo>
                      <a:cubicBezTo>
                        <a:pt x="150" y="37"/>
                        <a:pt x="147" y="33"/>
                        <a:pt x="147" y="32"/>
                      </a:cubicBezTo>
                      <a:cubicBezTo>
                        <a:pt x="147" y="31"/>
                        <a:pt x="146" y="28"/>
                        <a:pt x="146" y="26"/>
                      </a:cubicBezTo>
                      <a:cubicBezTo>
                        <a:pt x="146" y="24"/>
                        <a:pt x="145" y="21"/>
                        <a:pt x="145" y="19"/>
                      </a:cubicBezTo>
                      <a:cubicBezTo>
                        <a:pt x="145" y="16"/>
                        <a:pt x="145" y="15"/>
                        <a:pt x="145" y="14"/>
                      </a:cubicBezTo>
                      <a:cubicBezTo>
                        <a:pt x="145" y="13"/>
                        <a:pt x="143" y="8"/>
                        <a:pt x="143" y="8"/>
                      </a:cubicBezTo>
                      <a:cubicBezTo>
                        <a:pt x="139" y="5"/>
                        <a:pt x="139" y="5"/>
                        <a:pt x="139" y="5"/>
                      </a:cubicBezTo>
                      <a:cubicBezTo>
                        <a:pt x="134" y="5"/>
                        <a:pt x="134" y="5"/>
                        <a:pt x="134" y="5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22" y="7"/>
                        <a:pt x="122" y="7"/>
                        <a:pt x="122" y="7"/>
                      </a:cubicBezTo>
                      <a:cubicBezTo>
                        <a:pt x="112" y="7"/>
                        <a:pt x="112" y="7"/>
                        <a:pt x="112" y="7"/>
                      </a:cubicBezTo>
                      <a:cubicBezTo>
                        <a:pt x="108" y="8"/>
                        <a:pt x="108" y="8"/>
                        <a:pt x="108" y="8"/>
                      </a:cubicBezTo>
                      <a:cubicBezTo>
                        <a:pt x="106" y="12"/>
                        <a:pt x="106" y="12"/>
                        <a:pt x="106" y="12"/>
                      </a:cubicBezTo>
                      <a:cubicBezTo>
                        <a:pt x="105" y="15"/>
                        <a:pt x="105" y="15"/>
                        <a:pt x="105" y="15"/>
                      </a:cubicBezTo>
                      <a:cubicBezTo>
                        <a:pt x="100" y="13"/>
                        <a:pt x="100" y="13"/>
                        <a:pt x="100" y="13"/>
                      </a:cubicBezTo>
                      <a:cubicBezTo>
                        <a:pt x="94" y="10"/>
                        <a:pt x="94" y="10"/>
                        <a:pt x="94" y="10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91" y="6"/>
                        <a:pt x="89" y="3"/>
                        <a:pt x="87" y="2"/>
                      </a:cubicBezTo>
                      <a:cubicBezTo>
                        <a:pt x="85" y="2"/>
                        <a:pt x="82" y="2"/>
                        <a:pt x="79" y="2"/>
                      </a:cubicBezTo>
                      <a:cubicBezTo>
                        <a:pt x="76" y="2"/>
                        <a:pt x="67" y="2"/>
                        <a:pt x="67" y="2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2"/>
                        <a:pt x="54" y="2"/>
                        <a:pt x="54" y="2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3" y="56"/>
                        <a:pt x="13" y="56"/>
                        <a:pt x="13" y="56"/>
                      </a:cubicBezTo>
                      <a:cubicBezTo>
                        <a:pt x="7" y="61"/>
                        <a:pt x="7" y="61"/>
                        <a:pt x="7" y="61"/>
                      </a:cubicBezTo>
                      <a:lnTo>
                        <a:pt x="0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54" name="Freeform 21"/>
                <p:cNvSpPr>
                  <a:spLocks/>
                </p:cNvSpPr>
                <p:nvPr/>
              </p:nvSpPr>
              <p:spPr bwMode="auto">
                <a:xfrm>
                  <a:off x="10045700" y="3702050"/>
                  <a:ext cx="346075" cy="198438"/>
                </a:xfrm>
                <a:custGeom>
                  <a:avLst/>
                  <a:gdLst>
                    <a:gd name="T0" fmla="*/ 0 w 92"/>
                    <a:gd name="T1" fmla="*/ 39 h 53"/>
                    <a:gd name="T2" fmla="*/ 8 w 92"/>
                    <a:gd name="T3" fmla="*/ 34 h 53"/>
                    <a:gd name="T4" fmla="*/ 13 w 92"/>
                    <a:gd name="T5" fmla="*/ 33 h 53"/>
                    <a:gd name="T6" fmla="*/ 23 w 92"/>
                    <a:gd name="T7" fmla="*/ 33 h 53"/>
                    <a:gd name="T8" fmla="*/ 29 w 92"/>
                    <a:gd name="T9" fmla="*/ 31 h 53"/>
                    <a:gd name="T10" fmla="*/ 33 w 92"/>
                    <a:gd name="T11" fmla="*/ 31 h 53"/>
                    <a:gd name="T12" fmla="*/ 37 w 92"/>
                    <a:gd name="T13" fmla="*/ 31 h 53"/>
                    <a:gd name="T14" fmla="*/ 44 w 92"/>
                    <a:gd name="T15" fmla="*/ 29 h 53"/>
                    <a:gd name="T16" fmla="*/ 49 w 92"/>
                    <a:gd name="T17" fmla="*/ 26 h 53"/>
                    <a:gd name="T18" fmla="*/ 52 w 92"/>
                    <a:gd name="T19" fmla="*/ 25 h 53"/>
                    <a:gd name="T20" fmla="*/ 56 w 92"/>
                    <a:gd name="T21" fmla="*/ 24 h 53"/>
                    <a:gd name="T22" fmla="*/ 58 w 92"/>
                    <a:gd name="T23" fmla="*/ 21 h 53"/>
                    <a:gd name="T24" fmla="*/ 62 w 92"/>
                    <a:gd name="T25" fmla="*/ 17 h 53"/>
                    <a:gd name="T26" fmla="*/ 63 w 92"/>
                    <a:gd name="T27" fmla="*/ 11 h 53"/>
                    <a:gd name="T28" fmla="*/ 64 w 92"/>
                    <a:gd name="T29" fmla="*/ 7 h 53"/>
                    <a:gd name="T30" fmla="*/ 64 w 92"/>
                    <a:gd name="T31" fmla="*/ 3 h 53"/>
                    <a:gd name="T32" fmla="*/ 69 w 92"/>
                    <a:gd name="T33" fmla="*/ 0 h 53"/>
                    <a:gd name="T34" fmla="*/ 71 w 92"/>
                    <a:gd name="T35" fmla="*/ 2 h 53"/>
                    <a:gd name="T36" fmla="*/ 72 w 92"/>
                    <a:gd name="T37" fmla="*/ 5 h 53"/>
                    <a:gd name="T38" fmla="*/ 76 w 92"/>
                    <a:gd name="T39" fmla="*/ 7 h 53"/>
                    <a:gd name="T40" fmla="*/ 81 w 92"/>
                    <a:gd name="T41" fmla="*/ 8 h 53"/>
                    <a:gd name="T42" fmla="*/ 88 w 92"/>
                    <a:gd name="T43" fmla="*/ 8 h 53"/>
                    <a:gd name="T44" fmla="*/ 90 w 92"/>
                    <a:gd name="T45" fmla="*/ 8 h 53"/>
                    <a:gd name="T46" fmla="*/ 91 w 92"/>
                    <a:gd name="T47" fmla="*/ 19 h 53"/>
                    <a:gd name="T48" fmla="*/ 92 w 92"/>
                    <a:gd name="T49" fmla="*/ 21 h 53"/>
                    <a:gd name="T50" fmla="*/ 92 w 92"/>
                    <a:gd name="T51" fmla="*/ 24 h 53"/>
                    <a:gd name="T52" fmla="*/ 89 w 92"/>
                    <a:gd name="T53" fmla="*/ 26 h 53"/>
                    <a:gd name="T54" fmla="*/ 84 w 92"/>
                    <a:gd name="T55" fmla="*/ 29 h 53"/>
                    <a:gd name="T56" fmla="*/ 82 w 92"/>
                    <a:gd name="T57" fmla="*/ 30 h 53"/>
                    <a:gd name="T58" fmla="*/ 77 w 92"/>
                    <a:gd name="T59" fmla="*/ 32 h 53"/>
                    <a:gd name="T60" fmla="*/ 73 w 92"/>
                    <a:gd name="T61" fmla="*/ 35 h 53"/>
                    <a:gd name="T62" fmla="*/ 71 w 92"/>
                    <a:gd name="T63" fmla="*/ 39 h 53"/>
                    <a:gd name="T64" fmla="*/ 68 w 92"/>
                    <a:gd name="T65" fmla="*/ 43 h 53"/>
                    <a:gd name="T66" fmla="*/ 67 w 92"/>
                    <a:gd name="T67" fmla="*/ 46 h 53"/>
                    <a:gd name="T68" fmla="*/ 67 w 92"/>
                    <a:gd name="T69" fmla="*/ 49 h 53"/>
                    <a:gd name="T70" fmla="*/ 61 w 92"/>
                    <a:gd name="T71" fmla="*/ 50 h 53"/>
                    <a:gd name="T72" fmla="*/ 51 w 92"/>
                    <a:gd name="T73" fmla="*/ 50 h 53"/>
                    <a:gd name="T74" fmla="*/ 43 w 92"/>
                    <a:gd name="T75" fmla="*/ 50 h 53"/>
                    <a:gd name="T76" fmla="*/ 41 w 92"/>
                    <a:gd name="T77" fmla="*/ 47 h 53"/>
                    <a:gd name="T78" fmla="*/ 41 w 92"/>
                    <a:gd name="T79" fmla="*/ 44 h 53"/>
                    <a:gd name="T80" fmla="*/ 36 w 92"/>
                    <a:gd name="T81" fmla="*/ 44 h 53"/>
                    <a:gd name="T82" fmla="*/ 33 w 92"/>
                    <a:gd name="T83" fmla="*/ 45 h 53"/>
                    <a:gd name="T84" fmla="*/ 33 w 92"/>
                    <a:gd name="T85" fmla="*/ 50 h 53"/>
                    <a:gd name="T86" fmla="*/ 31 w 92"/>
                    <a:gd name="T87" fmla="*/ 52 h 53"/>
                    <a:gd name="T88" fmla="*/ 22 w 92"/>
                    <a:gd name="T89" fmla="*/ 52 h 53"/>
                    <a:gd name="T90" fmla="*/ 18 w 92"/>
                    <a:gd name="T91" fmla="*/ 51 h 53"/>
                    <a:gd name="T92" fmla="*/ 13 w 92"/>
                    <a:gd name="T93" fmla="*/ 49 h 53"/>
                    <a:gd name="T94" fmla="*/ 10 w 92"/>
                    <a:gd name="T95" fmla="*/ 52 h 53"/>
                    <a:gd name="T96" fmla="*/ 8 w 92"/>
                    <a:gd name="T97" fmla="*/ 53 h 53"/>
                    <a:gd name="T98" fmla="*/ 6 w 92"/>
                    <a:gd name="T99" fmla="*/ 50 h 53"/>
                    <a:gd name="T100" fmla="*/ 8 w 92"/>
                    <a:gd name="T101" fmla="*/ 46 h 53"/>
                    <a:gd name="T102" fmla="*/ 7 w 92"/>
                    <a:gd name="T103" fmla="*/ 42 h 53"/>
                    <a:gd name="T104" fmla="*/ 4 w 92"/>
                    <a:gd name="T105" fmla="*/ 41 h 53"/>
                    <a:gd name="T106" fmla="*/ 0 w 92"/>
                    <a:gd name="T107" fmla="*/ 39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53">
                      <a:moveTo>
                        <a:pt x="0" y="39"/>
                      </a:move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62" y="17"/>
                        <a:pt x="62" y="17"/>
                        <a:pt x="62" y="17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64" y="3"/>
                        <a:pt x="64" y="3"/>
                        <a:pt x="64" y="3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2" y="5"/>
                        <a:pt x="72" y="5"/>
                        <a:pt x="72" y="5"/>
                      </a:cubicBezTo>
                      <a:cubicBezTo>
                        <a:pt x="72" y="5"/>
                        <a:pt x="75" y="7"/>
                        <a:pt x="76" y="7"/>
                      </a:cubicBezTo>
                      <a:cubicBezTo>
                        <a:pt x="77" y="8"/>
                        <a:pt x="81" y="8"/>
                        <a:pt x="81" y="8"/>
                      </a:cubicBezTo>
                      <a:cubicBezTo>
                        <a:pt x="88" y="8"/>
                        <a:pt x="88" y="8"/>
                        <a:pt x="88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92" y="24"/>
                        <a:pt x="92" y="24"/>
                        <a:pt x="92" y="24"/>
                      </a:cubicBezTo>
                      <a:cubicBezTo>
                        <a:pt x="89" y="26"/>
                        <a:pt x="89" y="26"/>
                        <a:pt x="89" y="26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71" y="39"/>
                        <a:pt x="71" y="39"/>
                        <a:pt x="71" y="39"/>
                      </a:cubicBezTo>
                      <a:cubicBezTo>
                        <a:pt x="68" y="43"/>
                        <a:pt x="68" y="43"/>
                        <a:pt x="68" y="43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9"/>
                        <a:pt x="67" y="49"/>
                        <a:pt x="67" y="49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61" y="50"/>
                        <a:pt x="52" y="50"/>
                        <a:pt x="51" y="50"/>
                      </a:cubicBezTo>
                      <a:cubicBezTo>
                        <a:pt x="50" y="50"/>
                        <a:pt x="43" y="50"/>
                        <a:pt x="43" y="50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23" y="52"/>
                        <a:pt x="22" y="52"/>
                      </a:cubicBezTo>
                      <a:cubicBezTo>
                        <a:pt x="21" y="52"/>
                        <a:pt x="18" y="51"/>
                        <a:pt x="18" y="51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4" y="41"/>
                        <a:pt x="4" y="41"/>
                        <a:pt x="4" y="41"/>
                      </a:cubicBezTo>
                      <a:lnTo>
                        <a:pt x="0" y="3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55" name="Freeform 22"/>
                <p:cNvSpPr>
                  <a:spLocks/>
                </p:cNvSpPr>
                <p:nvPr/>
              </p:nvSpPr>
              <p:spPr bwMode="auto">
                <a:xfrm>
                  <a:off x="10325100" y="3405188"/>
                  <a:ext cx="195262" cy="311150"/>
                </a:xfrm>
                <a:custGeom>
                  <a:avLst/>
                  <a:gdLst>
                    <a:gd name="T0" fmla="*/ 2 w 52"/>
                    <a:gd name="T1" fmla="*/ 80 h 83"/>
                    <a:gd name="T2" fmla="*/ 6 w 52"/>
                    <a:gd name="T3" fmla="*/ 82 h 83"/>
                    <a:gd name="T4" fmla="*/ 9 w 52"/>
                    <a:gd name="T5" fmla="*/ 83 h 83"/>
                    <a:gd name="T6" fmla="*/ 19 w 52"/>
                    <a:gd name="T7" fmla="*/ 82 h 83"/>
                    <a:gd name="T8" fmla="*/ 22 w 52"/>
                    <a:gd name="T9" fmla="*/ 79 h 83"/>
                    <a:gd name="T10" fmla="*/ 25 w 52"/>
                    <a:gd name="T11" fmla="*/ 76 h 83"/>
                    <a:gd name="T12" fmla="*/ 28 w 52"/>
                    <a:gd name="T13" fmla="*/ 72 h 83"/>
                    <a:gd name="T14" fmla="*/ 32 w 52"/>
                    <a:gd name="T15" fmla="*/ 67 h 83"/>
                    <a:gd name="T16" fmla="*/ 35 w 52"/>
                    <a:gd name="T17" fmla="*/ 62 h 83"/>
                    <a:gd name="T18" fmla="*/ 37 w 52"/>
                    <a:gd name="T19" fmla="*/ 59 h 83"/>
                    <a:gd name="T20" fmla="*/ 40 w 52"/>
                    <a:gd name="T21" fmla="*/ 52 h 83"/>
                    <a:gd name="T22" fmla="*/ 41 w 52"/>
                    <a:gd name="T23" fmla="*/ 46 h 83"/>
                    <a:gd name="T24" fmla="*/ 48 w 52"/>
                    <a:gd name="T25" fmla="*/ 43 h 83"/>
                    <a:gd name="T26" fmla="*/ 50 w 52"/>
                    <a:gd name="T27" fmla="*/ 40 h 83"/>
                    <a:gd name="T28" fmla="*/ 51 w 52"/>
                    <a:gd name="T29" fmla="*/ 32 h 83"/>
                    <a:gd name="T30" fmla="*/ 52 w 52"/>
                    <a:gd name="T31" fmla="*/ 21 h 83"/>
                    <a:gd name="T32" fmla="*/ 52 w 52"/>
                    <a:gd name="T33" fmla="*/ 13 h 83"/>
                    <a:gd name="T34" fmla="*/ 49 w 52"/>
                    <a:gd name="T35" fmla="*/ 7 h 83"/>
                    <a:gd name="T36" fmla="*/ 45 w 52"/>
                    <a:gd name="T37" fmla="*/ 4 h 83"/>
                    <a:gd name="T38" fmla="*/ 41 w 52"/>
                    <a:gd name="T39" fmla="*/ 1 h 83"/>
                    <a:gd name="T40" fmla="*/ 37 w 52"/>
                    <a:gd name="T41" fmla="*/ 0 h 83"/>
                    <a:gd name="T42" fmla="*/ 29 w 52"/>
                    <a:gd name="T43" fmla="*/ 0 h 83"/>
                    <a:gd name="T44" fmla="*/ 26 w 52"/>
                    <a:gd name="T45" fmla="*/ 1 h 83"/>
                    <a:gd name="T46" fmla="*/ 23 w 52"/>
                    <a:gd name="T47" fmla="*/ 3 h 83"/>
                    <a:gd name="T48" fmla="*/ 21 w 52"/>
                    <a:gd name="T49" fmla="*/ 5 h 83"/>
                    <a:gd name="T50" fmla="*/ 21 w 52"/>
                    <a:gd name="T51" fmla="*/ 9 h 83"/>
                    <a:gd name="T52" fmla="*/ 21 w 52"/>
                    <a:gd name="T53" fmla="*/ 13 h 83"/>
                    <a:gd name="T54" fmla="*/ 22 w 52"/>
                    <a:gd name="T55" fmla="*/ 17 h 83"/>
                    <a:gd name="T56" fmla="*/ 23 w 52"/>
                    <a:gd name="T57" fmla="*/ 21 h 83"/>
                    <a:gd name="T58" fmla="*/ 22 w 52"/>
                    <a:gd name="T59" fmla="*/ 24 h 83"/>
                    <a:gd name="T60" fmla="*/ 21 w 52"/>
                    <a:gd name="T61" fmla="*/ 27 h 83"/>
                    <a:gd name="T62" fmla="*/ 21 w 52"/>
                    <a:gd name="T63" fmla="*/ 32 h 83"/>
                    <a:gd name="T64" fmla="*/ 20 w 52"/>
                    <a:gd name="T65" fmla="*/ 38 h 83"/>
                    <a:gd name="T66" fmla="*/ 18 w 52"/>
                    <a:gd name="T67" fmla="*/ 45 h 83"/>
                    <a:gd name="T68" fmla="*/ 16 w 52"/>
                    <a:gd name="T69" fmla="*/ 49 h 83"/>
                    <a:gd name="T70" fmla="*/ 13 w 52"/>
                    <a:gd name="T71" fmla="*/ 53 h 83"/>
                    <a:gd name="T72" fmla="*/ 12 w 52"/>
                    <a:gd name="T73" fmla="*/ 57 h 83"/>
                    <a:gd name="T74" fmla="*/ 10 w 52"/>
                    <a:gd name="T75" fmla="*/ 60 h 83"/>
                    <a:gd name="T76" fmla="*/ 5 w 52"/>
                    <a:gd name="T77" fmla="*/ 61 h 83"/>
                    <a:gd name="T78" fmla="*/ 1 w 52"/>
                    <a:gd name="T79" fmla="*/ 63 h 83"/>
                    <a:gd name="T80" fmla="*/ 1 w 52"/>
                    <a:gd name="T81" fmla="*/ 68 h 83"/>
                    <a:gd name="T82" fmla="*/ 1 w 52"/>
                    <a:gd name="T83" fmla="*/ 73 h 83"/>
                    <a:gd name="T84" fmla="*/ 0 w 52"/>
                    <a:gd name="T85" fmla="*/ 79 h 83"/>
                    <a:gd name="T86" fmla="*/ 2 w 52"/>
                    <a:gd name="T87" fmla="*/ 8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2" h="83">
                      <a:moveTo>
                        <a:pt x="2" y="80"/>
                      </a:moveTo>
                      <a:cubicBezTo>
                        <a:pt x="6" y="82"/>
                        <a:pt x="6" y="82"/>
                        <a:pt x="6" y="82"/>
                      </a:cubicBezTo>
                      <a:cubicBezTo>
                        <a:pt x="9" y="83"/>
                        <a:pt x="9" y="83"/>
                        <a:pt x="9" y="83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8" y="72"/>
                        <a:pt x="28" y="72"/>
                        <a:pt x="28" y="72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5" y="62"/>
                        <a:pt x="35" y="62"/>
                        <a:pt x="35" y="62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8" y="43"/>
                        <a:pt x="50" y="41"/>
                        <a:pt x="50" y="40"/>
                      </a:cubicBezTo>
                      <a:cubicBezTo>
                        <a:pt x="50" y="39"/>
                        <a:pt x="51" y="32"/>
                        <a:pt x="51" y="32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0" y="60"/>
                        <a:pt x="10" y="60"/>
                        <a:pt x="10" y="60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1" y="63"/>
                        <a:pt x="1" y="63"/>
                        <a:pt x="1" y="63"/>
                      </a:cubicBezTo>
                      <a:cubicBezTo>
                        <a:pt x="1" y="68"/>
                        <a:pt x="1" y="68"/>
                        <a:pt x="1" y="68"/>
                      </a:cubicBezTo>
                      <a:cubicBezTo>
                        <a:pt x="1" y="73"/>
                        <a:pt x="1" y="73"/>
                        <a:pt x="1" y="73"/>
                      </a:cubicBezTo>
                      <a:cubicBezTo>
                        <a:pt x="0" y="79"/>
                        <a:pt x="0" y="79"/>
                        <a:pt x="0" y="79"/>
                      </a:cubicBezTo>
                      <a:lnTo>
                        <a:pt x="2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56" name="Freeform 23"/>
                <p:cNvSpPr>
                  <a:spLocks/>
                </p:cNvSpPr>
                <p:nvPr/>
              </p:nvSpPr>
              <p:spPr bwMode="auto">
                <a:xfrm>
                  <a:off x="9402763" y="3032125"/>
                  <a:ext cx="1087437" cy="854075"/>
                </a:xfrm>
                <a:custGeom>
                  <a:avLst/>
                  <a:gdLst>
                    <a:gd name="T0" fmla="*/ 9 w 289"/>
                    <a:gd name="T1" fmla="*/ 146 h 227"/>
                    <a:gd name="T2" fmla="*/ 37 w 289"/>
                    <a:gd name="T3" fmla="*/ 147 h 227"/>
                    <a:gd name="T4" fmla="*/ 48 w 289"/>
                    <a:gd name="T5" fmla="*/ 155 h 227"/>
                    <a:gd name="T6" fmla="*/ 57 w 289"/>
                    <a:gd name="T7" fmla="*/ 152 h 227"/>
                    <a:gd name="T8" fmla="*/ 76 w 289"/>
                    <a:gd name="T9" fmla="*/ 150 h 227"/>
                    <a:gd name="T10" fmla="*/ 93 w 289"/>
                    <a:gd name="T11" fmla="*/ 150 h 227"/>
                    <a:gd name="T12" fmla="*/ 99 w 289"/>
                    <a:gd name="T13" fmla="*/ 160 h 227"/>
                    <a:gd name="T14" fmla="*/ 101 w 289"/>
                    <a:gd name="T15" fmla="*/ 175 h 227"/>
                    <a:gd name="T16" fmla="*/ 107 w 289"/>
                    <a:gd name="T17" fmla="*/ 184 h 227"/>
                    <a:gd name="T18" fmla="*/ 117 w 289"/>
                    <a:gd name="T19" fmla="*/ 189 h 227"/>
                    <a:gd name="T20" fmla="*/ 117 w 289"/>
                    <a:gd name="T21" fmla="*/ 200 h 227"/>
                    <a:gd name="T22" fmla="*/ 116 w 289"/>
                    <a:gd name="T23" fmla="*/ 212 h 227"/>
                    <a:gd name="T24" fmla="*/ 121 w 289"/>
                    <a:gd name="T25" fmla="*/ 222 h 227"/>
                    <a:gd name="T26" fmla="*/ 125 w 289"/>
                    <a:gd name="T27" fmla="*/ 227 h 227"/>
                    <a:gd name="T28" fmla="*/ 135 w 289"/>
                    <a:gd name="T29" fmla="*/ 221 h 227"/>
                    <a:gd name="T30" fmla="*/ 145 w 289"/>
                    <a:gd name="T31" fmla="*/ 220 h 227"/>
                    <a:gd name="T32" fmla="*/ 157 w 289"/>
                    <a:gd name="T33" fmla="*/ 215 h 227"/>
                    <a:gd name="T34" fmla="*/ 171 w 289"/>
                    <a:gd name="T35" fmla="*/ 211 h 227"/>
                    <a:gd name="T36" fmla="*/ 184 w 289"/>
                    <a:gd name="T37" fmla="*/ 207 h 227"/>
                    <a:gd name="T38" fmla="*/ 197 w 289"/>
                    <a:gd name="T39" fmla="*/ 205 h 227"/>
                    <a:gd name="T40" fmla="*/ 214 w 289"/>
                    <a:gd name="T41" fmla="*/ 203 h 227"/>
                    <a:gd name="T42" fmla="*/ 228 w 289"/>
                    <a:gd name="T43" fmla="*/ 192 h 227"/>
                    <a:gd name="T44" fmla="*/ 234 w 289"/>
                    <a:gd name="T45" fmla="*/ 176 h 227"/>
                    <a:gd name="T46" fmla="*/ 241 w 289"/>
                    <a:gd name="T47" fmla="*/ 164 h 227"/>
                    <a:gd name="T48" fmla="*/ 252 w 289"/>
                    <a:gd name="T49" fmla="*/ 155 h 227"/>
                    <a:gd name="T50" fmla="*/ 260 w 289"/>
                    <a:gd name="T51" fmla="*/ 142 h 227"/>
                    <a:gd name="T52" fmla="*/ 261 w 289"/>
                    <a:gd name="T53" fmla="*/ 125 h 227"/>
                    <a:gd name="T54" fmla="*/ 262 w 289"/>
                    <a:gd name="T55" fmla="*/ 117 h 227"/>
                    <a:gd name="T56" fmla="*/ 260 w 289"/>
                    <a:gd name="T57" fmla="*/ 106 h 227"/>
                    <a:gd name="T58" fmla="*/ 265 w 289"/>
                    <a:gd name="T59" fmla="*/ 95 h 227"/>
                    <a:gd name="T60" fmla="*/ 272 w 289"/>
                    <a:gd name="T61" fmla="*/ 94 h 227"/>
                    <a:gd name="T62" fmla="*/ 282 w 289"/>
                    <a:gd name="T63" fmla="*/ 92 h 227"/>
                    <a:gd name="T64" fmla="*/ 274 w 289"/>
                    <a:gd name="T65" fmla="*/ 74 h 227"/>
                    <a:gd name="T66" fmla="*/ 282 w 289"/>
                    <a:gd name="T67" fmla="*/ 66 h 227"/>
                    <a:gd name="T68" fmla="*/ 287 w 289"/>
                    <a:gd name="T69" fmla="*/ 54 h 227"/>
                    <a:gd name="T70" fmla="*/ 283 w 289"/>
                    <a:gd name="T71" fmla="*/ 43 h 227"/>
                    <a:gd name="T72" fmla="*/ 270 w 289"/>
                    <a:gd name="T73" fmla="*/ 39 h 227"/>
                    <a:gd name="T74" fmla="*/ 258 w 289"/>
                    <a:gd name="T75" fmla="*/ 40 h 227"/>
                    <a:gd name="T76" fmla="*/ 253 w 289"/>
                    <a:gd name="T77" fmla="*/ 32 h 227"/>
                    <a:gd name="T78" fmla="*/ 244 w 289"/>
                    <a:gd name="T79" fmla="*/ 25 h 227"/>
                    <a:gd name="T80" fmla="*/ 232 w 289"/>
                    <a:gd name="T81" fmla="*/ 24 h 227"/>
                    <a:gd name="T82" fmla="*/ 214 w 289"/>
                    <a:gd name="T83" fmla="*/ 13 h 227"/>
                    <a:gd name="T84" fmla="*/ 202 w 289"/>
                    <a:gd name="T85" fmla="*/ 10 h 227"/>
                    <a:gd name="T86" fmla="*/ 192 w 289"/>
                    <a:gd name="T87" fmla="*/ 13 h 227"/>
                    <a:gd name="T88" fmla="*/ 186 w 289"/>
                    <a:gd name="T89" fmla="*/ 3 h 227"/>
                    <a:gd name="T90" fmla="*/ 174 w 289"/>
                    <a:gd name="T91" fmla="*/ 0 h 227"/>
                    <a:gd name="T92" fmla="*/ 138 w 289"/>
                    <a:gd name="T93" fmla="*/ 22 h 227"/>
                    <a:gd name="T94" fmla="*/ 128 w 289"/>
                    <a:gd name="T95" fmla="*/ 19 h 227"/>
                    <a:gd name="T96" fmla="*/ 117 w 289"/>
                    <a:gd name="T97" fmla="*/ 19 h 227"/>
                    <a:gd name="T98" fmla="*/ 111 w 289"/>
                    <a:gd name="T99" fmla="*/ 28 h 227"/>
                    <a:gd name="T100" fmla="*/ 111 w 289"/>
                    <a:gd name="T101" fmla="*/ 43 h 227"/>
                    <a:gd name="T102" fmla="*/ 99 w 289"/>
                    <a:gd name="T103" fmla="*/ 47 h 227"/>
                    <a:gd name="T104" fmla="*/ 100 w 289"/>
                    <a:gd name="T105" fmla="*/ 61 h 227"/>
                    <a:gd name="T106" fmla="*/ 101 w 289"/>
                    <a:gd name="T107" fmla="*/ 74 h 227"/>
                    <a:gd name="T108" fmla="*/ 96 w 289"/>
                    <a:gd name="T109" fmla="*/ 83 h 227"/>
                    <a:gd name="T110" fmla="*/ 98 w 289"/>
                    <a:gd name="T111" fmla="*/ 94 h 227"/>
                    <a:gd name="T112" fmla="*/ 92 w 289"/>
                    <a:gd name="T113" fmla="*/ 106 h 227"/>
                    <a:gd name="T114" fmla="*/ 79 w 289"/>
                    <a:gd name="T115" fmla="*/ 116 h 227"/>
                    <a:gd name="T116" fmla="*/ 67 w 289"/>
                    <a:gd name="T117" fmla="*/ 110 h 227"/>
                    <a:gd name="T118" fmla="*/ 49 w 289"/>
                    <a:gd name="T119" fmla="*/ 110 h 227"/>
                    <a:gd name="T120" fmla="*/ 37 w 289"/>
                    <a:gd name="T121" fmla="*/ 115 h 227"/>
                    <a:gd name="T122" fmla="*/ 21 w 289"/>
                    <a:gd name="T123" fmla="*/ 117 h 227"/>
                    <a:gd name="T124" fmla="*/ 6 w 289"/>
                    <a:gd name="T125" fmla="*/ 132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9" h="227">
                      <a:moveTo>
                        <a:pt x="0" y="144"/>
                      </a:moveTo>
                      <a:cubicBezTo>
                        <a:pt x="1" y="146"/>
                        <a:pt x="1" y="146"/>
                        <a:pt x="1" y="146"/>
                      </a:cubicBezTo>
                      <a:cubicBezTo>
                        <a:pt x="9" y="146"/>
                        <a:pt x="9" y="146"/>
                        <a:pt x="9" y="146"/>
                      </a:cubicBezTo>
                      <a:cubicBezTo>
                        <a:pt x="17" y="146"/>
                        <a:pt x="17" y="146"/>
                        <a:pt x="17" y="146"/>
                      </a:cubicBezTo>
                      <a:cubicBezTo>
                        <a:pt x="26" y="147"/>
                        <a:pt x="26" y="147"/>
                        <a:pt x="26" y="147"/>
                      </a:cubicBezTo>
                      <a:cubicBezTo>
                        <a:pt x="37" y="147"/>
                        <a:pt x="37" y="147"/>
                        <a:pt x="37" y="147"/>
                      </a:cubicBezTo>
                      <a:cubicBezTo>
                        <a:pt x="43" y="150"/>
                        <a:pt x="43" y="150"/>
                        <a:pt x="43" y="150"/>
                      </a:cubicBezTo>
                      <a:cubicBezTo>
                        <a:pt x="45" y="153"/>
                        <a:pt x="45" y="153"/>
                        <a:pt x="45" y="153"/>
                      </a:cubicBezTo>
                      <a:cubicBezTo>
                        <a:pt x="48" y="155"/>
                        <a:pt x="48" y="155"/>
                        <a:pt x="48" y="155"/>
                      </a:cubicBezTo>
                      <a:cubicBezTo>
                        <a:pt x="52" y="155"/>
                        <a:pt x="52" y="155"/>
                        <a:pt x="52" y="155"/>
                      </a:cubicBezTo>
                      <a:cubicBezTo>
                        <a:pt x="54" y="154"/>
                        <a:pt x="54" y="154"/>
                        <a:pt x="54" y="154"/>
                      </a:cubicBezTo>
                      <a:cubicBezTo>
                        <a:pt x="54" y="154"/>
                        <a:pt x="55" y="152"/>
                        <a:pt x="57" y="152"/>
                      </a:cubicBezTo>
                      <a:cubicBezTo>
                        <a:pt x="58" y="152"/>
                        <a:pt x="63" y="152"/>
                        <a:pt x="64" y="152"/>
                      </a:cubicBezTo>
                      <a:cubicBezTo>
                        <a:pt x="66" y="152"/>
                        <a:pt x="68" y="150"/>
                        <a:pt x="69" y="150"/>
                      </a:cubicBezTo>
                      <a:cubicBezTo>
                        <a:pt x="70" y="150"/>
                        <a:pt x="76" y="150"/>
                        <a:pt x="76" y="150"/>
                      </a:cubicBezTo>
                      <a:cubicBezTo>
                        <a:pt x="76" y="150"/>
                        <a:pt x="81" y="149"/>
                        <a:pt x="82" y="149"/>
                      </a:cubicBezTo>
                      <a:cubicBezTo>
                        <a:pt x="83" y="149"/>
                        <a:pt x="88" y="149"/>
                        <a:pt x="88" y="149"/>
                      </a:cubicBezTo>
                      <a:cubicBezTo>
                        <a:pt x="93" y="150"/>
                        <a:pt x="93" y="150"/>
                        <a:pt x="93" y="150"/>
                      </a:cubicBezTo>
                      <a:cubicBezTo>
                        <a:pt x="95" y="153"/>
                        <a:pt x="95" y="153"/>
                        <a:pt x="95" y="153"/>
                      </a:cubicBezTo>
                      <a:cubicBezTo>
                        <a:pt x="97" y="155"/>
                        <a:pt x="97" y="155"/>
                        <a:pt x="97" y="155"/>
                      </a:cubicBezTo>
                      <a:cubicBezTo>
                        <a:pt x="99" y="160"/>
                        <a:pt x="99" y="160"/>
                        <a:pt x="99" y="160"/>
                      </a:cubicBezTo>
                      <a:cubicBezTo>
                        <a:pt x="100" y="166"/>
                        <a:pt x="100" y="166"/>
                        <a:pt x="100" y="166"/>
                      </a:cubicBezTo>
                      <a:cubicBezTo>
                        <a:pt x="100" y="171"/>
                        <a:pt x="100" y="171"/>
                        <a:pt x="100" y="171"/>
                      </a:cubicBezTo>
                      <a:cubicBezTo>
                        <a:pt x="101" y="175"/>
                        <a:pt x="101" y="175"/>
                        <a:pt x="101" y="175"/>
                      </a:cubicBezTo>
                      <a:cubicBezTo>
                        <a:pt x="102" y="178"/>
                        <a:pt x="102" y="178"/>
                        <a:pt x="102" y="178"/>
                      </a:cubicBezTo>
                      <a:cubicBezTo>
                        <a:pt x="104" y="181"/>
                        <a:pt x="104" y="181"/>
                        <a:pt x="104" y="181"/>
                      </a:cubicBezTo>
                      <a:cubicBezTo>
                        <a:pt x="107" y="184"/>
                        <a:pt x="107" y="184"/>
                        <a:pt x="107" y="184"/>
                      </a:cubicBezTo>
                      <a:cubicBezTo>
                        <a:pt x="110" y="186"/>
                        <a:pt x="110" y="186"/>
                        <a:pt x="110" y="186"/>
                      </a:cubicBezTo>
                      <a:cubicBezTo>
                        <a:pt x="113" y="187"/>
                        <a:pt x="113" y="187"/>
                        <a:pt x="113" y="187"/>
                      </a:cubicBezTo>
                      <a:cubicBezTo>
                        <a:pt x="117" y="189"/>
                        <a:pt x="117" y="189"/>
                        <a:pt x="117" y="189"/>
                      </a:cubicBezTo>
                      <a:cubicBezTo>
                        <a:pt x="118" y="192"/>
                        <a:pt x="118" y="192"/>
                        <a:pt x="118" y="192"/>
                      </a:cubicBezTo>
                      <a:cubicBezTo>
                        <a:pt x="117" y="196"/>
                        <a:pt x="117" y="196"/>
                        <a:pt x="117" y="196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6" y="203"/>
                        <a:pt x="116" y="203"/>
                        <a:pt x="116" y="203"/>
                      </a:cubicBezTo>
                      <a:cubicBezTo>
                        <a:pt x="116" y="208"/>
                        <a:pt x="116" y="208"/>
                        <a:pt x="116" y="208"/>
                      </a:cubicBezTo>
                      <a:cubicBezTo>
                        <a:pt x="116" y="212"/>
                        <a:pt x="116" y="212"/>
                        <a:pt x="116" y="212"/>
                      </a:cubicBezTo>
                      <a:cubicBezTo>
                        <a:pt x="117" y="216"/>
                        <a:pt x="117" y="216"/>
                        <a:pt x="117" y="216"/>
                      </a:cubicBezTo>
                      <a:cubicBezTo>
                        <a:pt x="118" y="218"/>
                        <a:pt x="118" y="218"/>
                        <a:pt x="118" y="218"/>
                      </a:cubicBezTo>
                      <a:cubicBezTo>
                        <a:pt x="121" y="222"/>
                        <a:pt x="121" y="222"/>
                        <a:pt x="121" y="222"/>
                      </a:cubicBezTo>
                      <a:cubicBezTo>
                        <a:pt x="121" y="225"/>
                        <a:pt x="121" y="225"/>
                        <a:pt x="121" y="225"/>
                      </a:cubicBezTo>
                      <a:cubicBezTo>
                        <a:pt x="121" y="227"/>
                        <a:pt x="121" y="227"/>
                        <a:pt x="121" y="227"/>
                      </a:cubicBezTo>
                      <a:cubicBezTo>
                        <a:pt x="125" y="227"/>
                        <a:pt x="125" y="227"/>
                        <a:pt x="125" y="227"/>
                      </a:cubicBezTo>
                      <a:cubicBezTo>
                        <a:pt x="131" y="227"/>
                        <a:pt x="131" y="227"/>
                        <a:pt x="131" y="227"/>
                      </a:cubicBezTo>
                      <a:cubicBezTo>
                        <a:pt x="132" y="224"/>
                        <a:pt x="132" y="224"/>
                        <a:pt x="132" y="224"/>
                      </a:cubicBezTo>
                      <a:cubicBezTo>
                        <a:pt x="135" y="221"/>
                        <a:pt x="135" y="221"/>
                        <a:pt x="135" y="221"/>
                      </a:cubicBezTo>
                      <a:cubicBezTo>
                        <a:pt x="139" y="219"/>
                        <a:pt x="139" y="219"/>
                        <a:pt x="139" y="219"/>
                      </a:cubicBezTo>
                      <a:cubicBezTo>
                        <a:pt x="141" y="221"/>
                        <a:pt x="141" y="221"/>
                        <a:pt x="141" y="221"/>
                      </a:cubicBezTo>
                      <a:cubicBezTo>
                        <a:pt x="141" y="221"/>
                        <a:pt x="144" y="221"/>
                        <a:pt x="145" y="220"/>
                      </a:cubicBezTo>
                      <a:cubicBezTo>
                        <a:pt x="145" y="220"/>
                        <a:pt x="147" y="219"/>
                        <a:pt x="147" y="219"/>
                      </a:cubicBezTo>
                      <a:cubicBezTo>
                        <a:pt x="153" y="217"/>
                        <a:pt x="153" y="217"/>
                        <a:pt x="153" y="217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60" y="213"/>
                        <a:pt x="160" y="213"/>
                        <a:pt x="160" y="213"/>
                      </a:cubicBezTo>
                      <a:cubicBezTo>
                        <a:pt x="166" y="212"/>
                        <a:pt x="166" y="212"/>
                        <a:pt x="166" y="212"/>
                      </a:cubicBezTo>
                      <a:cubicBezTo>
                        <a:pt x="171" y="211"/>
                        <a:pt x="171" y="211"/>
                        <a:pt x="171" y="211"/>
                      </a:cubicBezTo>
                      <a:cubicBezTo>
                        <a:pt x="175" y="209"/>
                        <a:pt x="175" y="209"/>
                        <a:pt x="175" y="209"/>
                      </a:cubicBezTo>
                      <a:cubicBezTo>
                        <a:pt x="178" y="208"/>
                        <a:pt x="178" y="208"/>
                        <a:pt x="178" y="208"/>
                      </a:cubicBezTo>
                      <a:cubicBezTo>
                        <a:pt x="184" y="207"/>
                        <a:pt x="184" y="207"/>
                        <a:pt x="184" y="207"/>
                      </a:cubicBezTo>
                      <a:cubicBezTo>
                        <a:pt x="189" y="206"/>
                        <a:pt x="189" y="206"/>
                        <a:pt x="189" y="206"/>
                      </a:cubicBezTo>
                      <a:cubicBezTo>
                        <a:pt x="193" y="205"/>
                        <a:pt x="193" y="205"/>
                        <a:pt x="193" y="205"/>
                      </a:cubicBezTo>
                      <a:cubicBezTo>
                        <a:pt x="197" y="205"/>
                        <a:pt x="197" y="205"/>
                        <a:pt x="197" y="205"/>
                      </a:cubicBezTo>
                      <a:cubicBezTo>
                        <a:pt x="204" y="205"/>
                        <a:pt x="204" y="205"/>
                        <a:pt x="204" y="205"/>
                      </a:cubicBezTo>
                      <a:cubicBezTo>
                        <a:pt x="209" y="205"/>
                        <a:pt x="209" y="205"/>
                        <a:pt x="209" y="205"/>
                      </a:cubicBezTo>
                      <a:cubicBezTo>
                        <a:pt x="214" y="203"/>
                        <a:pt x="214" y="203"/>
                        <a:pt x="214" y="203"/>
                      </a:cubicBezTo>
                      <a:cubicBezTo>
                        <a:pt x="214" y="203"/>
                        <a:pt x="220" y="200"/>
                        <a:pt x="220" y="200"/>
                      </a:cubicBezTo>
                      <a:cubicBezTo>
                        <a:pt x="220" y="199"/>
                        <a:pt x="225" y="196"/>
                        <a:pt x="225" y="196"/>
                      </a:cubicBezTo>
                      <a:cubicBezTo>
                        <a:pt x="228" y="192"/>
                        <a:pt x="228" y="192"/>
                        <a:pt x="228" y="192"/>
                      </a:cubicBezTo>
                      <a:cubicBezTo>
                        <a:pt x="230" y="186"/>
                        <a:pt x="230" y="186"/>
                        <a:pt x="230" y="186"/>
                      </a:cubicBezTo>
                      <a:cubicBezTo>
                        <a:pt x="232" y="180"/>
                        <a:pt x="232" y="180"/>
                        <a:pt x="232" y="180"/>
                      </a:cubicBezTo>
                      <a:cubicBezTo>
                        <a:pt x="234" y="176"/>
                        <a:pt x="234" y="176"/>
                        <a:pt x="234" y="176"/>
                      </a:cubicBezTo>
                      <a:cubicBezTo>
                        <a:pt x="236" y="172"/>
                        <a:pt x="236" y="172"/>
                        <a:pt x="236" y="172"/>
                      </a:cubicBezTo>
                      <a:cubicBezTo>
                        <a:pt x="239" y="169"/>
                        <a:pt x="239" y="169"/>
                        <a:pt x="239" y="169"/>
                      </a:cubicBezTo>
                      <a:cubicBezTo>
                        <a:pt x="241" y="164"/>
                        <a:pt x="241" y="164"/>
                        <a:pt x="241" y="164"/>
                      </a:cubicBezTo>
                      <a:cubicBezTo>
                        <a:pt x="242" y="159"/>
                        <a:pt x="242" y="159"/>
                        <a:pt x="242" y="159"/>
                      </a:cubicBezTo>
                      <a:cubicBezTo>
                        <a:pt x="245" y="155"/>
                        <a:pt x="245" y="155"/>
                        <a:pt x="245" y="155"/>
                      </a:cubicBezTo>
                      <a:cubicBezTo>
                        <a:pt x="252" y="155"/>
                        <a:pt x="252" y="155"/>
                        <a:pt x="252" y="155"/>
                      </a:cubicBezTo>
                      <a:cubicBezTo>
                        <a:pt x="254" y="151"/>
                        <a:pt x="254" y="151"/>
                        <a:pt x="254" y="151"/>
                      </a:cubicBezTo>
                      <a:cubicBezTo>
                        <a:pt x="257" y="146"/>
                        <a:pt x="257" y="146"/>
                        <a:pt x="257" y="146"/>
                      </a:cubicBezTo>
                      <a:cubicBezTo>
                        <a:pt x="260" y="142"/>
                        <a:pt x="260" y="142"/>
                        <a:pt x="260" y="142"/>
                      </a:cubicBezTo>
                      <a:cubicBezTo>
                        <a:pt x="260" y="142"/>
                        <a:pt x="260" y="139"/>
                        <a:pt x="260" y="137"/>
                      </a:cubicBezTo>
                      <a:cubicBezTo>
                        <a:pt x="260" y="136"/>
                        <a:pt x="262" y="129"/>
                        <a:pt x="262" y="129"/>
                      </a:cubicBezTo>
                      <a:cubicBezTo>
                        <a:pt x="261" y="125"/>
                        <a:pt x="261" y="125"/>
                        <a:pt x="261" y="125"/>
                      </a:cubicBezTo>
                      <a:cubicBezTo>
                        <a:pt x="259" y="123"/>
                        <a:pt x="259" y="123"/>
                        <a:pt x="259" y="123"/>
                      </a:cubicBezTo>
                      <a:cubicBezTo>
                        <a:pt x="260" y="118"/>
                        <a:pt x="260" y="118"/>
                        <a:pt x="260" y="118"/>
                      </a:cubicBezTo>
                      <a:cubicBezTo>
                        <a:pt x="262" y="117"/>
                        <a:pt x="262" y="117"/>
                        <a:pt x="262" y="117"/>
                      </a:cubicBezTo>
                      <a:cubicBezTo>
                        <a:pt x="262" y="112"/>
                        <a:pt x="262" y="112"/>
                        <a:pt x="262" y="112"/>
                      </a:cubicBezTo>
                      <a:cubicBezTo>
                        <a:pt x="259" y="111"/>
                        <a:pt x="259" y="111"/>
                        <a:pt x="259" y="111"/>
                      </a:cubicBezTo>
                      <a:cubicBezTo>
                        <a:pt x="259" y="111"/>
                        <a:pt x="260" y="107"/>
                        <a:pt x="260" y="106"/>
                      </a:cubicBezTo>
                      <a:cubicBezTo>
                        <a:pt x="260" y="105"/>
                        <a:pt x="262" y="101"/>
                        <a:pt x="262" y="101"/>
                      </a:cubicBezTo>
                      <a:cubicBezTo>
                        <a:pt x="263" y="100"/>
                        <a:pt x="263" y="100"/>
                        <a:pt x="263" y="100"/>
                      </a:cubicBezTo>
                      <a:cubicBezTo>
                        <a:pt x="263" y="100"/>
                        <a:pt x="263" y="96"/>
                        <a:pt x="265" y="95"/>
                      </a:cubicBezTo>
                      <a:cubicBezTo>
                        <a:pt x="266" y="94"/>
                        <a:pt x="268" y="94"/>
                        <a:pt x="268" y="94"/>
                      </a:cubicBezTo>
                      <a:cubicBezTo>
                        <a:pt x="270" y="94"/>
                        <a:pt x="270" y="94"/>
                        <a:pt x="270" y="94"/>
                      </a:cubicBezTo>
                      <a:cubicBezTo>
                        <a:pt x="272" y="94"/>
                        <a:pt x="272" y="94"/>
                        <a:pt x="272" y="94"/>
                      </a:cubicBezTo>
                      <a:cubicBezTo>
                        <a:pt x="278" y="94"/>
                        <a:pt x="278" y="94"/>
                        <a:pt x="278" y="94"/>
                      </a:cubicBezTo>
                      <a:cubicBezTo>
                        <a:pt x="281" y="94"/>
                        <a:pt x="281" y="94"/>
                        <a:pt x="281" y="94"/>
                      </a:cubicBezTo>
                      <a:cubicBezTo>
                        <a:pt x="282" y="92"/>
                        <a:pt x="282" y="92"/>
                        <a:pt x="282" y="92"/>
                      </a:cubicBezTo>
                      <a:cubicBezTo>
                        <a:pt x="277" y="87"/>
                        <a:pt x="277" y="87"/>
                        <a:pt x="277" y="87"/>
                      </a:cubicBezTo>
                      <a:cubicBezTo>
                        <a:pt x="277" y="87"/>
                        <a:pt x="274" y="83"/>
                        <a:pt x="273" y="82"/>
                      </a:cubicBezTo>
                      <a:cubicBezTo>
                        <a:pt x="273" y="81"/>
                        <a:pt x="274" y="74"/>
                        <a:pt x="274" y="74"/>
                      </a:cubicBezTo>
                      <a:cubicBezTo>
                        <a:pt x="275" y="67"/>
                        <a:pt x="275" y="67"/>
                        <a:pt x="275" y="67"/>
                      </a:cubicBezTo>
                      <a:cubicBezTo>
                        <a:pt x="278" y="66"/>
                        <a:pt x="278" y="66"/>
                        <a:pt x="278" y="66"/>
                      </a:cubicBezTo>
                      <a:cubicBezTo>
                        <a:pt x="282" y="66"/>
                        <a:pt x="282" y="66"/>
                        <a:pt x="282" y="66"/>
                      </a:cubicBezTo>
                      <a:cubicBezTo>
                        <a:pt x="282" y="62"/>
                        <a:pt x="282" y="62"/>
                        <a:pt x="282" y="62"/>
                      </a:cubicBezTo>
                      <a:cubicBezTo>
                        <a:pt x="284" y="57"/>
                        <a:pt x="284" y="57"/>
                        <a:pt x="284" y="57"/>
                      </a:cubicBezTo>
                      <a:cubicBezTo>
                        <a:pt x="287" y="54"/>
                        <a:pt x="287" y="54"/>
                        <a:pt x="287" y="54"/>
                      </a:cubicBezTo>
                      <a:cubicBezTo>
                        <a:pt x="289" y="51"/>
                        <a:pt x="289" y="51"/>
                        <a:pt x="289" y="51"/>
                      </a:cubicBezTo>
                      <a:cubicBezTo>
                        <a:pt x="289" y="46"/>
                        <a:pt x="289" y="46"/>
                        <a:pt x="289" y="46"/>
                      </a:cubicBezTo>
                      <a:cubicBezTo>
                        <a:pt x="283" y="43"/>
                        <a:pt x="283" y="43"/>
                        <a:pt x="283" y="43"/>
                      </a:cubicBezTo>
                      <a:cubicBezTo>
                        <a:pt x="279" y="41"/>
                        <a:pt x="279" y="41"/>
                        <a:pt x="279" y="41"/>
                      </a:cubicBezTo>
                      <a:cubicBezTo>
                        <a:pt x="274" y="39"/>
                        <a:pt x="274" y="39"/>
                        <a:pt x="274" y="39"/>
                      </a:cubicBezTo>
                      <a:cubicBezTo>
                        <a:pt x="274" y="39"/>
                        <a:pt x="271" y="39"/>
                        <a:pt x="270" y="39"/>
                      </a:cubicBezTo>
                      <a:cubicBezTo>
                        <a:pt x="270" y="39"/>
                        <a:pt x="265" y="39"/>
                        <a:pt x="265" y="39"/>
                      </a:cubicBezTo>
                      <a:cubicBezTo>
                        <a:pt x="262" y="39"/>
                        <a:pt x="262" y="39"/>
                        <a:pt x="262" y="39"/>
                      </a:cubicBezTo>
                      <a:cubicBezTo>
                        <a:pt x="258" y="40"/>
                        <a:pt x="258" y="40"/>
                        <a:pt x="258" y="40"/>
                      </a:cubicBezTo>
                      <a:cubicBezTo>
                        <a:pt x="255" y="40"/>
                        <a:pt x="255" y="40"/>
                        <a:pt x="255" y="40"/>
                      </a:cubicBezTo>
                      <a:cubicBezTo>
                        <a:pt x="254" y="37"/>
                        <a:pt x="254" y="37"/>
                        <a:pt x="254" y="37"/>
                      </a:cubicBezTo>
                      <a:cubicBezTo>
                        <a:pt x="253" y="32"/>
                        <a:pt x="253" y="32"/>
                        <a:pt x="253" y="32"/>
                      </a:cubicBezTo>
                      <a:cubicBezTo>
                        <a:pt x="249" y="29"/>
                        <a:pt x="249" y="29"/>
                        <a:pt x="249" y="29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4" y="25"/>
                        <a:pt x="244" y="25"/>
                        <a:pt x="244" y="25"/>
                      </a:cubicBezTo>
                      <a:cubicBezTo>
                        <a:pt x="244" y="25"/>
                        <a:pt x="241" y="24"/>
                        <a:pt x="240" y="24"/>
                      </a:cubicBezTo>
                      <a:cubicBezTo>
                        <a:pt x="239" y="24"/>
                        <a:pt x="235" y="24"/>
                        <a:pt x="235" y="24"/>
                      </a:cubicBezTo>
                      <a:cubicBezTo>
                        <a:pt x="232" y="24"/>
                        <a:pt x="232" y="24"/>
                        <a:pt x="232" y="24"/>
                      </a:cubicBezTo>
                      <a:cubicBezTo>
                        <a:pt x="228" y="22"/>
                        <a:pt x="228" y="22"/>
                        <a:pt x="228" y="22"/>
                      </a:cubicBezTo>
                      <a:cubicBezTo>
                        <a:pt x="220" y="18"/>
                        <a:pt x="220" y="18"/>
                        <a:pt x="220" y="18"/>
                      </a:cubicBezTo>
                      <a:cubicBezTo>
                        <a:pt x="214" y="13"/>
                        <a:pt x="214" y="13"/>
                        <a:pt x="214" y="13"/>
                      </a:cubicBezTo>
                      <a:cubicBezTo>
                        <a:pt x="210" y="10"/>
                        <a:pt x="210" y="10"/>
                        <a:pt x="210" y="10"/>
                      </a:cubicBezTo>
                      <a:cubicBezTo>
                        <a:pt x="210" y="10"/>
                        <a:pt x="207" y="10"/>
                        <a:pt x="206" y="10"/>
                      </a:cubicBezTo>
                      <a:cubicBezTo>
                        <a:pt x="206" y="10"/>
                        <a:pt x="202" y="10"/>
                        <a:pt x="202" y="10"/>
                      </a:cubicBezTo>
                      <a:cubicBezTo>
                        <a:pt x="201" y="13"/>
                        <a:pt x="201" y="13"/>
                        <a:pt x="201" y="13"/>
                      </a:cubicBezTo>
                      <a:cubicBezTo>
                        <a:pt x="198" y="13"/>
                        <a:pt x="198" y="13"/>
                        <a:pt x="198" y="13"/>
                      </a:cubicBezTo>
                      <a:cubicBezTo>
                        <a:pt x="192" y="13"/>
                        <a:pt x="192" y="13"/>
                        <a:pt x="192" y="13"/>
                      </a:cubicBezTo>
                      <a:cubicBezTo>
                        <a:pt x="188" y="8"/>
                        <a:pt x="188" y="8"/>
                        <a:pt x="188" y="8"/>
                      </a:cubicBezTo>
                      <a:cubicBezTo>
                        <a:pt x="187" y="6"/>
                        <a:pt x="187" y="6"/>
                        <a:pt x="187" y="6"/>
                      </a:cubicBezTo>
                      <a:cubicBezTo>
                        <a:pt x="186" y="3"/>
                        <a:pt x="186" y="3"/>
                        <a:pt x="186" y="3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78" y="0"/>
                        <a:pt x="178" y="0"/>
                        <a:pt x="178" y="0"/>
                      </a:cubicBezTo>
                      <a:cubicBezTo>
                        <a:pt x="174" y="0"/>
                        <a:pt x="174" y="0"/>
                        <a:pt x="174" y="0"/>
                      </a:cubicBezTo>
                      <a:cubicBezTo>
                        <a:pt x="166" y="6"/>
                        <a:pt x="166" y="6"/>
                        <a:pt x="166" y="6"/>
                      </a:cubicBezTo>
                      <a:cubicBezTo>
                        <a:pt x="151" y="16"/>
                        <a:pt x="151" y="16"/>
                        <a:pt x="151" y="16"/>
                      </a:cubicBezTo>
                      <a:cubicBezTo>
                        <a:pt x="138" y="22"/>
                        <a:pt x="138" y="22"/>
                        <a:pt x="138" y="22"/>
                      </a:cubicBezTo>
                      <a:cubicBezTo>
                        <a:pt x="132" y="24"/>
                        <a:pt x="132" y="24"/>
                        <a:pt x="132" y="24"/>
                      </a:cubicBezTo>
                      <a:cubicBezTo>
                        <a:pt x="128" y="26"/>
                        <a:pt x="128" y="26"/>
                        <a:pt x="128" y="26"/>
                      </a:cubicBezTo>
                      <a:cubicBezTo>
                        <a:pt x="128" y="19"/>
                        <a:pt x="128" y="19"/>
                        <a:pt x="128" y="19"/>
                      </a:cubicBezTo>
                      <a:cubicBezTo>
                        <a:pt x="128" y="19"/>
                        <a:pt x="125" y="16"/>
                        <a:pt x="124" y="16"/>
                      </a:cubicBezTo>
                      <a:cubicBezTo>
                        <a:pt x="123" y="16"/>
                        <a:pt x="120" y="16"/>
                        <a:pt x="120" y="16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0" y="22"/>
                        <a:pt x="110" y="22"/>
                        <a:pt x="110" y="22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2" y="33"/>
                        <a:pt x="112" y="33"/>
                        <a:pt x="112" y="33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1" y="43"/>
                        <a:pt x="111" y="43"/>
                        <a:pt x="111" y="43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3" y="45"/>
                        <a:pt x="103" y="45"/>
                        <a:pt x="103" y="45"/>
                      </a:cubicBezTo>
                      <a:cubicBezTo>
                        <a:pt x="99" y="47"/>
                        <a:pt x="99" y="47"/>
                        <a:pt x="99" y="47"/>
                      </a:cubicBezTo>
                      <a:cubicBezTo>
                        <a:pt x="98" y="51"/>
                        <a:pt x="98" y="51"/>
                        <a:pt x="98" y="51"/>
                      </a:cubicBezTo>
                      <a:cubicBezTo>
                        <a:pt x="98" y="58"/>
                        <a:pt x="98" y="58"/>
                        <a:pt x="98" y="58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1" y="66"/>
                        <a:pt x="101" y="66"/>
                        <a:pt x="101" y="66"/>
                      </a:cubicBezTo>
                      <a:cubicBezTo>
                        <a:pt x="101" y="70"/>
                        <a:pt x="101" y="70"/>
                        <a:pt x="101" y="70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5" y="80"/>
                        <a:pt x="95" y="80"/>
                        <a:pt x="95" y="80"/>
                      </a:cubicBezTo>
                      <a:cubicBezTo>
                        <a:pt x="96" y="83"/>
                        <a:pt x="96" y="83"/>
                        <a:pt x="96" y="83"/>
                      </a:cubicBezTo>
                      <a:cubicBezTo>
                        <a:pt x="98" y="84"/>
                        <a:pt x="98" y="84"/>
                        <a:pt x="98" y="84"/>
                      </a:cubicBezTo>
                      <a:cubicBezTo>
                        <a:pt x="99" y="88"/>
                        <a:pt x="99" y="88"/>
                        <a:pt x="99" y="88"/>
                      </a:cubicBezTo>
                      <a:cubicBezTo>
                        <a:pt x="98" y="94"/>
                        <a:pt x="98" y="94"/>
                        <a:pt x="98" y="94"/>
                      </a:cubicBezTo>
                      <a:cubicBezTo>
                        <a:pt x="98" y="98"/>
                        <a:pt x="98" y="98"/>
                        <a:pt x="98" y="98"/>
                      </a:cubicBezTo>
                      <a:cubicBezTo>
                        <a:pt x="98" y="98"/>
                        <a:pt x="97" y="100"/>
                        <a:pt x="97" y="101"/>
                      </a:cubicBezTo>
                      <a:cubicBezTo>
                        <a:pt x="96" y="103"/>
                        <a:pt x="92" y="106"/>
                        <a:pt x="92" y="106"/>
                      </a:cubicBezTo>
                      <a:cubicBezTo>
                        <a:pt x="87" y="109"/>
                        <a:pt x="87" y="109"/>
                        <a:pt x="87" y="109"/>
                      </a:cubicBezTo>
                      <a:cubicBezTo>
                        <a:pt x="82" y="113"/>
                        <a:pt x="82" y="113"/>
                        <a:pt x="82" y="113"/>
                      </a:cubicBezTo>
                      <a:cubicBezTo>
                        <a:pt x="79" y="116"/>
                        <a:pt x="79" y="116"/>
                        <a:pt x="79" y="116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3" y="110"/>
                        <a:pt x="71" y="110"/>
                      </a:cubicBezTo>
                      <a:cubicBezTo>
                        <a:pt x="70" y="110"/>
                        <a:pt x="67" y="110"/>
                        <a:pt x="67" y="110"/>
                      </a:cubicBezTo>
                      <a:cubicBezTo>
                        <a:pt x="59" y="110"/>
                        <a:pt x="59" y="110"/>
                        <a:pt x="59" y="110"/>
                      </a:cubicBezTo>
                      <a:cubicBezTo>
                        <a:pt x="53" y="109"/>
                        <a:pt x="53" y="109"/>
                        <a:pt x="53" y="109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7" y="113"/>
                        <a:pt x="47" y="113"/>
                        <a:pt x="47" y="113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2" y="116"/>
                        <a:pt x="32" y="116"/>
                        <a:pt x="32" y="116"/>
                      </a:cubicBezTo>
                      <a:cubicBezTo>
                        <a:pt x="26" y="117"/>
                        <a:pt x="26" y="117"/>
                        <a:pt x="26" y="117"/>
                      </a:cubicBezTo>
                      <a:cubicBezTo>
                        <a:pt x="21" y="117"/>
                        <a:pt x="21" y="117"/>
                        <a:pt x="21" y="117"/>
                      </a:cubicBezTo>
                      <a:cubicBezTo>
                        <a:pt x="21" y="117"/>
                        <a:pt x="18" y="117"/>
                        <a:pt x="18" y="118"/>
                      </a:cubicBezTo>
                      <a:cubicBezTo>
                        <a:pt x="17" y="119"/>
                        <a:pt x="14" y="120"/>
                        <a:pt x="13" y="122"/>
                      </a:cubicBezTo>
                      <a:cubicBezTo>
                        <a:pt x="13" y="125"/>
                        <a:pt x="6" y="132"/>
                        <a:pt x="6" y="132"/>
                      </a:cubicBezTo>
                      <a:cubicBezTo>
                        <a:pt x="6" y="132"/>
                        <a:pt x="2" y="137"/>
                        <a:pt x="1" y="139"/>
                      </a:cubicBezTo>
                      <a:cubicBezTo>
                        <a:pt x="0" y="140"/>
                        <a:pt x="0" y="144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  <p:grpSp>
            <p:nvGrpSpPr>
              <p:cNvPr id="23" name="Grupo 51"/>
              <p:cNvGrpSpPr/>
              <p:nvPr/>
            </p:nvGrpSpPr>
            <p:grpSpPr>
              <a:xfrm>
                <a:off x="8653596" y="4177700"/>
                <a:ext cx="931862" cy="1101725"/>
                <a:chOff x="8737600" y="3878263"/>
                <a:chExt cx="931862" cy="1101725"/>
              </a:xfrm>
              <a:grpFill/>
            </p:grpSpPr>
            <p:sp>
              <p:nvSpPr>
                <p:cNvPr id="50" name="Freeform 19"/>
                <p:cNvSpPr>
                  <a:spLocks/>
                </p:cNvSpPr>
                <p:nvPr/>
              </p:nvSpPr>
              <p:spPr bwMode="auto">
                <a:xfrm>
                  <a:off x="9048750" y="3878263"/>
                  <a:ext cx="620712" cy="384175"/>
                </a:xfrm>
                <a:custGeom>
                  <a:avLst/>
                  <a:gdLst>
                    <a:gd name="T0" fmla="*/ 17 w 391"/>
                    <a:gd name="T1" fmla="*/ 109 h 242"/>
                    <a:gd name="T2" fmla="*/ 15 w 391"/>
                    <a:gd name="T3" fmla="*/ 156 h 242"/>
                    <a:gd name="T4" fmla="*/ 0 w 391"/>
                    <a:gd name="T5" fmla="*/ 171 h 242"/>
                    <a:gd name="T6" fmla="*/ 12 w 391"/>
                    <a:gd name="T7" fmla="*/ 173 h 242"/>
                    <a:gd name="T8" fmla="*/ 22 w 391"/>
                    <a:gd name="T9" fmla="*/ 171 h 242"/>
                    <a:gd name="T10" fmla="*/ 36 w 391"/>
                    <a:gd name="T11" fmla="*/ 197 h 242"/>
                    <a:gd name="T12" fmla="*/ 55 w 391"/>
                    <a:gd name="T13" fmla="*/ 218 h 242"/>
                    <a:gd name="T14" fmla="*/ 88 w 391"/>
                    <a:gd name="T15" fmla="*/ 223 h 242"/>
                    <a:gd name="T16" fmla="*/ 124 w 391"/>
                    <a:gd name="T17" fmla="*/ 225 h 242"/>
                    <a:gd name="T18" fmla="*/ 147 w 391"/>
                    <a:gd name="T19" fmla="*/ 235 h 242"/>
                    <a:gd name="T20" fmla="*/ 190 w 391"/>
                    <a:gd name="T21" fmla="*/ 242 h 242"/>
                    <a:gd name="T22" fmla="*/ 195 w 391"/>
                    <a:gd name="T23" fmla="*/ 227 h 242"/>
                    <a:gd name="T24" fmla="*/ 218 w 391"/>
                    <a:gd name="T25" fmla="*/ 216 h 242"/>
                    <a:gd name="T26" fmla="*/ 235 w 391"/>
                    <a:gd name="T27" fmla="*/ 206 h 242"/>
                    <a:gd name="T28" fmla="*/ 259 w 391"/>
                    <a:gd name="T29" fmla="*/ 201 h 242"/>
                    <a:gd name="T30" fmla="*/ 294 w 391"/>
                    <a:gd name="T31" fmla="*/ 201 h 242"/>
                    <a:gd name="T32" fmla="*/ 306 w 391"/>
                    <a:gd name="T33" fmla="*/ 213 h 242"/>
                    <a:gd name="T34" fmla="*/ 325 w 391"/>
                    <a:gd name="T35" fmla="*/ 206 h 242"/>
                    <a:gd name="T36" fmla="*/ 344 w 391"/>
                    <a:gd name="T37" fmla="*/ 204 h 242"/>
                    <a:gd name="T38" fmla="*/ 363 w 391"/>
                    <a:gd name="T39" fmla="*/ 208 h 242"/>
                    <a:gd name="T40" fmla="*/ 372 w 391"/>
                    <a:gd name="T41" fmla="*/ 199 h 242"/>
                    <a:gd name="T42" fmla="*/ 384 w 391"/>
                    <a:gd name="T43" fmla="*/ 182 h 242"/>
                    <a:gd name="T44" fmla="*/ 391 w 391"/>
                    <a:gd name="T45" fmla="*/ 171 h 242"/>
                    <a:gd name="T46" fmla="*/ 384 w 391"/>
                    <a:gd name="T47" fmla="*/ 154 h 242"/>
                    <a:gd name="T48" fmla="*/ 365 w 391"/>
                    <a:gd name="T49" fmla="*/ 154 h 242"/>
                    <a:gd name="T50" fmla="*/ 363 w 391"/>
                    <a:gd name="T51" fmla="*/ 140 h 242"/>
                    <a:gd name="T52" fmla="*/ 320 w 391"/>
                    <a:gd name="T53" fmla="*/ 130 h 242"/>
                    <a:gd name="T54" fmla="*/ 316 w 391"/>
                    <a:gd name="T55" fmla="*/ 97 h 242"/>
                    <a:gd name="T56" fmla="*/ 299 w 391"/>
                    <a:gd name="T57" fmla="*/ 78 h 242"/>
                    <a:gd name="T58" fmla="*/ 294 w 391"/>
                    <a:gd name="T59" fmla="*/ 47 h 242"/>
                    <a:gd name="T60" fmla="*/ 285 w 391"/>
                    <a:gd name="T61" fmla="*/ 21 h 242"/>
                    <a:gd name="T62" fmla="*/ 226 w 391"/>
                    <a:gd name="T63" fmla="*/ 19 h 242"/>
                    <a:gd name="T64" fmla="*/ 207 w 391"/>
                    <a:gd name="T65" fmla="*/ 7 h 242"/>
                    <a:gd name="T66" fmla="*/ 190 w 391"/>
                    <a:gd name="T67" fmla="*/ 2 h 242"/>
                    <a:gd name="T68" fmla="*/ 145 w 391"/>
                    <a:gd name="T69" fmla="*/ 0 h 242"/>
                    <a:gd name="T70" fmla="*/ 119 w 391"/>
                    <a:gd name="T71" fmla="*/ 0 h 242"/>
                    <a:gd name="T72" fmla="*/ 93 w 391"/>
                    <a:gd name="T73" fmla="*/ 0 h 242"/>
                    <a:gd name="T74" fmla="*/ 72 w 391"/>
                    <a:gd name="T75" fmla="*/ 7 h 242"/>
                    <a:gd name="T76" fmla="*/ 45 w 391"/>
                    <a:gd name="T77" fmla="*/ 28 h 242"/>
                    <a:gd name="T78" fmla="*/ 27 w 391"/>
                    <a:gd name="T79" fmla="*/ 57 h 242"/>
                    <a:gd name="T80" fmla="*/ 17 w 391"/>
                    <a:gd name="T81" fmla="*/ 8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1" h="242">
                      <a:moveTo>
                        <a:pt x="17" y="81"/>
                      </a:moveTo>
                      <a:lnTo>
                        <a:pt x="17" y="109"/>
                      </a:lnTo>
                      <a:lnTo>
                        <a:pt x="15" y="133"/>
                      </a:lnTo>
                      <a:lnTo>
                        <a:pt x="15" y="156"/>
                      </a:lnTo>
                      <a:lnTo>
                        <a:pt x="5" y="168"/>
                      </a:lnTo>
                      <a:lnTo>
                        <a:pt x="0" y="171"/>
                      </a:lnTo>
                      <a:lnTo>
                        <a:pt x="5" y="173"/>
                      </a:lnTo>
                      <a:lnTo>
                        <a:pt x="12" y="173"/>
                      </a:lnTo>
                      <a:lnTo>
                        <a:pt x="17" y="168"/>
                      </a:lnTo>
                      <a:lnTo>
                        <a:pt x="22" y="171"/>
                      </a:lnTo>
                      <a:lnTo>
                        <a:pt x="31" y="185"/>
                      </a:lnTo>
                      <a:lnTo>
                        <a:pt x="36" y="197"/>
                      </a:lnTo>
                      <a:lnTo>
                        <a:pt x="41" y="211"/>
                      </a:lnTo>
                      <a:lnTo>
                        <a:pt x="55" y="218"/>
                      </a:lnTo>
                      <a:lnTo>
                        <a:pt x="72" y="220"/>
                      </a:lnTo>
                      <a:lnTo>
                        <a:pt x="88" y="223"/>
                      </a:lnTo>
                      <a:lnTo>
                        <a:pt x="107" y="223"/>
                      </a:lnTo>
                      <a:lnTo>
                        <a:pt x="124" y="225"/>
                      </a:lnTo>
                      <a:lnTo>
                        <a:pt x="131" y="230"/>
                      </a:lnTo>
                      <a:lnTo>
                        <a:pt x="147" y="235"/>
                      </a:lnTo>
                      <a:lnTo>
                        <a:pt x="171" y="239"/>
                      </a:lnTo>
                      <a:lnTo>
                        <a:pt x="190" y="242"/>
                      </a:lnTo>
                      <a:lnTo>
                        <a:pt x="195" y="235"/>
                      </a:lnTo>
                      <a:lnTo>
                        <a:pt x="195" y="227"/>
                      </a:lnTo>
                      <a:lnTo>
                        <a:pt x="199" y="218"/>
                      </a:lnTo>
                      <a:lnTo>
                        <a:pt x="218" y="216"/>
                      </a:lnTo>
                      <a:lnTo>
                        <a:pt x="228" y="216"/>
                      </a:lnTo>
                      <a:lnTo>
                        <a:pt x="235" y="206"/>
                      </a:lnTo>
                      <a:lnTo>
                        <a:pt x="242" y="201"/>
                      </a:lnTo>
                      <a:lnTo>
                        <a:pt x="259" y="201"/>
                      </a:lnTo>
                      <a:lnTo>
                        <a:pt x="280" y="201"/>
                      </a:lnTo>
                      <a:lnTo>
                        <a:pt x="294" y="201"/>
                      </a:lnTo>
                      <a:lnTo>
                        <a:pt x="299" y="211"/>
                      </a:lnTo>
                      <a:lnTo>
                        <a:pt x="306" y="213"/>
                      </a:lnTo>
                      <a:lnTo>
                        <a:pt x="313" y="213"/>
                      </a:lnTo>
                      <a:lnTo>
                        <a:pt x="325" y="206"/>
                      </a:lnTo>
                      <a:lnTo>
                        <a:pt x="334" y="204"/>
                      </a:lnTo>
                      <a:lnTo>
                        <a:pt x="344" y="204"/>
                      </a:lnTo>
                      <a:lnTo>
                        <a:pt x="356" y="204"/>
                      </a:lnTo>
                      <a:lnTo>
                        <a:pt x="363" y="208"/>
                      </a:lnTo>
                      <a:lnTo>
                        <a:pt x="370" y="208"/>
                      </a:lnTo>
                      <a:lnTo>
                        <a:pt x="372" y="199"/>
                      </a:lnTo>
                      <a:lnTo>
                        <a:pt x="377" y="190"/>
                      </a:lnTo>
                      <a:lnTo>
                        <a:pt x="384" y="182"/>
                      </a:lnTo>
                      <a:lnTo>
                        <a:pt x="387" y="175"/>
                      </a:lnTo>
                      <a:lnTo>
                        <a:pt x="391" y="171"/>
                      </a:lnTo>
                      <a:lnTo>
                        <a:pt x="391" y="159"/>
                      </a:lnTo>
                      <a:lnTo>
                        <a:pt x="384" y="154"/>
                      </a:lnTo>
                      <a:lnTo>
                        <a:pt x="375" y="154"/>
                      </a:lnTo>
                      <a:lnTo>
                        <a:pt x="365" y="154"/>
                      </a:lnTo>
                      <a:lnTo>
                        <a:pt x="361" y="152"/>
                      </a:lnTo>
                      <a:lnTo>
                        <a:pt x="363" y="140"/>
                      </a:lnTo>
                      <a:lnTo>
                        <a:pt x="363" y="130"/>
                      </a:lnTo>
                      <a:lnTo>
                        <a:pt x="320" y="130"/>
                      </a:lnTo>
                      <a:lnTo>
                        <a:pt x="316" y="114"/>
                      </a:lnTo>
                      <a:lnTo>
                        <a:pt x="316" y="97"/>
                      </a:lnTo>
                      <a:lnTo>
                        <a:pt x="308" y="85"/>
                      </a:lnTo>
                      <a:lnTo>
                        <a:pt x="299" y="78"/>
                      </a:lnTo>
                      <a:lnTo>
                        <a:pt x="297" y="69"/>
                      </a:lnTo>
                      <a:lnTo>
                        <a:pt x="294" y="47"/>
                      </a:lnTo>
                      <a:lnTo>
                        <a:pt x="294" y="31"/>
                      </a:lnTo>
                      <a:lnTo>
                        <a:pt x="285" y="21"/>
                      </a:lnTo>
                      <a:lnTo>
                        <a:pt x="271" y="19"/>
                      </a:lnTo>
                      <a:lnTo>
                        <a:pt x="226" y="19"/>
                      </a:lnTo>
                      <a:lnTo>
                        <a:pt x="214" y="12"/>
                      </a:lnTo>
                      <a:lnTo>
                        <a:pt x="207" y="7"/>
                      </a:lnTo>
                      <a:lnTo>
                        <a:pt x="197" y="5"/>
                      </a:lnTo>
                      <a:lnTo>
                        <a:pt x="190" y="2"/>
                      </a:lnTo>
                      <a:lnTo>
                        <a:pt x="169" y="0"/>
                      </a:lnTo>
                      <a:lnTo>
                        <a:pt x="145" y="0"/>
                      </a:lnTo>
                      <a:lnTo>
                        <a:pt x="135" y="0"/>
                      </a:lnTo>
                      <a:lnTo>
                        <a:pt x="119" y="0"/>
                      </a:lnTo>
                      <a:lnTo>
                        <a:pt x="107" y="0"/>
                      </a:lnTo>
                      <a:lnTo>
                        <a:pt x="93" y="0"/>
                      </a:lnTo>
                      <a:lnTo>
                        <a:pt x="86" y="0"/>
                      </a:lnTo>
                      <a:lnTo>
                        <a:pt x="72" y="7"/>
                      </a:lnTo>
                      <a:lnTo>
                        <a:pt x="60" y="17"/>
                      </a:lnTo>
                      <a:lnTo>
                        <a:pt x="45" y="28"/>
                      </a:lnTo>
                      <a:lnTo>
                        <a:pt x="43" y="40"/>
                      </a:lnTo>
                      <a:lnTo>
                        <a:pt x="27" y="57"/>
                      </a:lnTo>
                      <a:lnTo>
                        <a:pt x="22" y="66"/>
                      </a:lnTo>
                      <a:lnTo>
                        <a:pt x="17" y="8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51" name="Freeform 24"/>
                <p:cNvSpPr>
                  <a:spLocks/>
                </p:cNvSpPr>
                <p:nvPr/>
              </p:nvSpPr>
              <p:spPr bwMode="auto">
                <a:xfrm>
                  <a:off x="9124950" y="4213225"/>
                  <a:ext cx="508000" cy="315913"/>
                </a:xfrm>
                <a:custGeom>
                  <a:avLst/>
                  <a:gdLst>
                    <a:gd name="T0" fmla="*/ 0 w 135"/>
                    <a:gd name="T1" fmla="*/ 15 h 84"/>
                    <a:gd name="T2" fmla="*/ 1 w 135"/>
                    <a:gd name="T3" fmla="*/ 26 h 84"/>
                    <a:gd name="T4" fmla="*/ 13 w 135"/>
                    <a:gd name="T5" fmla="*/ 27 h 84"/>
                    <a:gd name="T6" fmla="*/ 27 w 135"/>
                    <a:gd name="T7" fmla="*/ 28 h 84"/>
                    <a:gd name="T8" fmla="*/ 42 w 135"/>
                    <a:gd name="T9" fmla="*/ 33 h 84"/>
                    <a:gd name="T10" fmla="*/ 52 w 135"/>
                    <a:gd name="T11" fmla="*/ 36 h 84"/>
                    <a:gd name="T12" fmla="*/ 61 w 135"/>
                    <a:gd name="T13" fmla="*/ 39 h 84"/>
                    <a:gd name="T14" fmla="*/ 88 w 135"/>
                    <a:gd name="T15" fmla="*/ 62 h 84"/>
                    <a:gd name="T16" fmla="*/ 102 w 135"/>
                    <a:gd name="T17" fmla="*/ 62 h 84"/>
                    <a:gd name="T18" fmla="*/ 106 w 135"/>
                    <a:gd name="T19" fmla="*/ 67 h 84"/>
                    <a:gd name="T20" fmla="*/ 104 w 135"/>
                    <a:gd name="T21" fmla="*/ 74 h 84"/>
                    <a:gd name="T22" fmla="*/ 98 w 135"/>
                    <a:gd name="T23" fmla="*/ 82 h 84"/>
                    <a:gd name="T24" fmla="*/ 106 w 135"/>
                    <a:gd name="T25" fmla="*/ 84 h 84"/>
                    <a:gd name="T26" fmla="*/ 114 w 135"/>
                    <a:gd name="T27" fmla="*/ 76 h 84"/>
                    <a:gd name="T28" fmla="*/ 127 w 135"/>
                    <a:gd name="T29" fmla="*/ 67 h 84"/>
                    <a:gd name="T30" fmla="*/ 132 w 135"/>
                    <a:gd name="T31" fmla="*/ 55 h 84"/>
                    <a:gd name="T32" fmla="*/ 135 w 135"/>
                    <a:gd name="T33" fmla="*/ 40 h 84"/>
                    <a:gd name="T34" fmla="*/ 135 w 135"/>
                    <a:gd name="T35" fmla="*/ 24 h 84"/>
                    <a:gd name="T36" fmla="*/ 134 w 135"/>
                    <a:gd name="T37" fmla="*/ 9 h 84"/>
                    <a:gd name="T38" fmla="*/ 128 w 135"/>
                    <a:gd name="T39" fmla="*/ 0 h 84"/>
                    <a:gd name="T40" fmla="*/ 118 w 135"/>
                    <a:gd name="T41" fmla="*/ 2 h 84"/>
                    <a:gd name="T42" fmla="*/ 113 w 135"/>
                    <a:gd name="T43" fmla="*/ 5 h 84"/>
                    <a:gd name="T44" fmla="*/ 105 w 135"/>
                    <a:gd name="T45" fmla="*/ 5 h 84"/>
                    <a:gd name="T46" fmla="*/ 101 w 135"/>
                    <a:gd name="T47" fmla="*/ 1 h 84"/>
                    <a:gd name="T48" fmla="*/ 92 w 135"/>
                    <a:gd name="T49" fmla="*/ 1 h 84"/>
                    <a:gd name="T50" fmla="*/ 82 w 135"/>
                    <a:gd name="T51" fmla="*/ 2 h 84"/>
                    <a:gd name="T52" fmla="*/ 75 w 135"/>
                    <a:gd name="T53" fmla="*/ 8 h 84"/>
                    <a:gd name="T54" fmla="*/ 68 w 135"/>
                    <a:gd name="T55" fmla="*/ 10 h 84"/>
                    <a:gd name="T56" fmla="*/ 64 w 135"/>
                    <a:gd name="T57" fmla="*/ 17 h 84"/>
                    <a:gd name="T58" fmla="*/ 55 w 135"/>
                    <a:gd name="T59" fmla="*/ 17 h 84"/>
                    <a:gd name="T60" fmla="*/ 44 w 135"/>
                    <a:gd name="T61" fmla="*/ 16 h 84"/>
                    <a:gd name="T62" fmla="*/ 32 w 135"/>
                    <a:gd name="T63" fmla="*/ 12 h 84"/>
                    <a:gd name="T64" fmla="*/ 22 w 135"/>
                    <a:gd name="T65" fmla="*/ 10 h 84"/>
                    <a:gd name="T66" fmla="*/ 11 w 135"/>
                    <a:gd name="T67" fmla="*/ 9 h 84"/>
                    <a:gd name="T68" fmla="*/ 0 w 135"/>
                    <a:gd name="T69" fmla="*/ 9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5" h="84">
                      <a:moveTo>
                        <a:pt x="0" y="9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84" y="61"/>
                        <a:pt x="84" y="61"/>
                        <a:pt x="84" y="61"/>
                      </a:cubicBezTo>
                      <a:cubicBezTo>
                        <a:pt x="88" y="62"/>
                        <a:pt x="88" y="62"/>
                        <a:pt x="88" y="62"/>
                      </a:cubicBezTo>
                      <a:cubicBezTo>
                        <a:pt x="95" y="62"/>
                        <a:pt x="95" y="62"/>
                        <a:pt x="95" y="62"/>
                      </a:cubicBezTo>
                      <a:cubicBezTo>
                        <a:pt x="102" y="62"/>
                        <a:pt x="102" y="62"/>
                        <a:pt x="102" y="62"/>
                      </a:cubicBezTo>
                      <a:cubicBezTo>
                        <a:pt x="102" y="62"/>
                        <a:pt x="104" y="61"/>
                        <a:pt x="104" y="63"/>
                      </a:cubicBezTo>
                      <a:cubicBezTo>
                        <a:pt x="105" y="65"/>
                        <a:pt x="106" y="67"/>
                        <a:pt x="106" y="67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4" y="74"/>
                        <a:pt x="104" y="74"/>
                        <a:pt x="104" y="74"/>
                      </a:cubicBezTo>
                      <a:cubicBezTo>
                        <a:pt x="100" y="78"/>
                        <a:pt x="100" y="78"/>
                        <a:pt x="100" y="78"/>
                      </a:cubicBezTo>
                      <a:cubicBezTo>
                        <a:pt x="98" y="82"/>
                        <a:pt x="98" y="82"/>
                        <a:pt x="98" y="82"/>
                      </a:cubicBezTo>
                      <a:cubicBezTo>
                        <a:pt x="102" y="83"/>
                        <a:pt x="102" y="83"/>
                        <a:pt x="102" y="83"/>
                      </a:cubicBezTo>
                      <a:cubicBezTo>
                        <a:pt x="106" y="84"/>
                        <a:pt x="106" y="84"/>
                        <a:pt x="106" y="84"/>
                      </a:cubicBezTo>
                      <a:cubicBezTo>
                        <a:pt x="109" y="81"/>
                        <a:pt x="109" y="81"/>
                        <a:pt x="109" y="81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9" y="72"/>
                        <a:pt x="119" y="72"/>
                        <a:pt x="119" y="72"/>
                      </a:cubicBezTo>
                      <a:cubicBezTo>
                        <a:pt x="127" y="67"/>
                        <a:pt x="127" y="67"/>
                        <a:pt x="127" y="67"/>
                      </a:cubicBezTo>
                      <a:cubicBezTo>
                        <a:pt x="127" y="67"/>
                        <a:pt x="130" y="65"/>
                        <a:pt x="130" y="64"/>
                      </a:cubicBezTo>
                      <a:cubicBezTo>
                        <a:pt x="130" y="63"/>
                        <a:pt x="132" y="55"/>
                        <a:pt x="132" y="55"/>
                      </a:cubicBezTo>
                      <a:cubicBezTo>
                        <a:pt x="134" y="48"/>
                        <a:pt x="134" y="48"/>
                        <a:pt x="134" y="48"/>
                      </a:cubicBezTo>
                      <a:cubicBezTo>
                        <a:pt x="135" y="40"/>
                        <a:pt x="135" y="40"/>
                        <a:pt x="135" y="40"/>
                      </a:cubicBezTo>
                      <a:cubicBezTo>
                        <a:pt x="135" y="33"/>
                        <a:pt x="135" y="33"/>
                        <a:pt x="135" y="33"/>
                      </a:cubicBezTo>
                      <a:cubicBezTo>
                        <a:pt x="135" y="24"/>
                        <a:pt x="135" y="24"/>
                        <a:pt x="135" y="24"/>
                      </a:cubicBezTo>
                      <a:cubicBezTo>
                        <a:pt x="135" y="24"/>
                        <a:pt x="135" y="18"/>
                        <a:pt x="135" y="17"/>
                      </a:cubicBezTo>
                      <a:cubicBezTo>
                        <a:pt x="135" y="16"/>
                        <a:pt x="134" y="9"/>
                        <a:pt x="134" y="9"/>
                      </a:cubicBezTo>
                      <a:cubicBezTo>
                        <a:pt x="133" y="5"/>
                        <a:pt x="133" y="5"/>
                        <a:pt x="133" y="5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18" y="2"/>
                        <a:pt x="118" y="2"/>
                        <a:pt x="118" y="2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3" y="5"/>
                        <a:pt x="113" y="5"/>
                        <a:pt x="113" y="5"/>
                      </a:cubicBezTo>
                      <a:cubicBezTo>
                        <a:pt x="108" y="6"/>
                        <a:pt x="108" y="6"/>
                        <a:pt x="108" y="6"/>
                      </a:cubicBezTo>
                      <a:cubicBezTo>
                        <a:pt x="105" y="5"/>
                        <a:pt x="105" y="5"/>
                        <a:pt x="105" y="5"/>
                      </a:cubicBezTo>
                      <a:cubicBezTo>
                        <a:pt x="103" y="3"/>
                        <a:pt x="103" y="3"/>
                        <a:pt x="103" y="3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2" y="1"/>
                        <a:pt x="92" y="1"/>
                        <a:pt x="92" y="1"/>
                      </a:cubicBezTo>
                      <a:cubicBezTo>
                        <a:pt x="86" y="2"/>
                        <a:pt x="86" y="2"/>
                        <a:pt x="86" y="2"/>
                      </a:cubicBezTo>
                      <a:cubicBezTo>
                        <a:pt x="82" y="2"/>
                        <a:pt x="82" y="2"/>
                        <a:pt x="82" y="2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5" y="14"/>
                        <a:pt x="65" y="14"/>
                        <a:pt x="65" y="14"/>
                      </a:cubicBezTo>
                      <a:cubicBezTo>
                        <a:pt x="64" y="17"/>
                        <a:pt x="64" y="17"/>
                        <a:pt x="64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5" y="8"/>
                        <a:pt x="5" y="8"/>
                        <a:pt x="5" y="8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52" name="Freeform 25"/>
                <p:cNvSpPr>
                  <a:spLocks/>
                </p:cNvSpPr>
                <p:nvPr/>
              </p:nvSpPr>
              <p:spPr bwMode="auto">
                <a:xfrm>
                  <a:off x="8737600" y="4333875"/>
                  <a:ext cx="769937" cy="646113"/>
                </a:xfrm>
                <a:custGeom>
                  <a:avLst/>
                  <a:gdLst>
                    <a:gd name="T0" fmla="*/ 7 w 205"/>
                    <a:gd name="T1" fmla="*/ 78 h 172"/>
                    <a:gd name="T2" fmla="*/ 16 w 205"/>
                    <a:gd name="T3" fmla="*/ 73 h 172"/>
                    <a:gd name="T4" fmla="*/ 25 w 205"/>
                    <a:gd name="T5" fmla="*/ 79 h 172"/>
                    <a:gd name="T6" fmla="*/ 39 w 205"/>
                    <a:gd name="T7" fmla="*/ 92 h 172"/>
                    <a:gd name="T8" fmla="*/ 41 w 205"/>
                    <a:gd name="T9" fmla="*/ 99 h 172"/>
                    <a:gd name="T10" fmla="*/ 49 w 205"/>
                    <a:gd name="T11" fmla="*/ 96 h 172"/>
                    <a:gd name="T12" fmla="*/ 55 w 205"/>
                    <a:gd name="T13" fmla="*/ 97 h 172"/>
                    <a:gd name="T14" fmla="*/ 60 w 205"/>
                    <a:gd name="T15" fmla="*/ 103 h 172"/>
                    <a:gd name="T16" fmla="*/ 69 w 205"/>
                    <a:gd name="T17" fmla="*/ 106 h 172"/>
                    <a:gd name="T18" fmla="*/ 77 w 205"/>
                    <a:gd name="T19" fmla="*/ 112 h 172"/>
                    <a:gd name="T20" fmla="*/ 85 w 205"/>
                    <a:gd name="T21" fmla="*/ 119 h 172"/>
                    <a:gd name="T22" fmla="*/ 93 w 205"/>
                    <a:gd name="T23" fmla="*/ 123 h 172"/>
                    <a:gd name="T24" fmla="*/ 99 w 205"/>
                    <a:gd name="T25" fmla="*/ 130 h 172"/>
                    <a:gd name="T26" fmla="*/ 106 w 205"/>
                    <a:gd name="T27" fmla="*/ 138 h 172"/>
                    <a:gd name="T28" fmla="*/ 113 w 205"/>
                    <a:gd name="T29" fmla="*/ 142 h 172"/>
                    <a:gd name="T30" fmla="*/ 115 w 205"/>
                    <a:gd name="T31" fmla="*/ 152 h 172"/>
                    <a:gd name="T32" fmla="*/ 109 w 205"/>
                    <a:gd name="T33" fmla="*/ 159 h 172"/>
                    <a:gd name="T34" fmla="*/ 111 w 205"/>
                    <a:gd name="T35" fmla="*/ 169 h 172"/>
                    <a:gd name="T36" fmla="*/ 123 w 205"/>
                    <a:gd name="T37" fmla="*/ 162 h 172"/>
                    <a:gd name="T38" fmla="*/ 131 w 205"/>
                    <a:gd name="T39" fmla="*/ 151 h 172"/>
                    <a:gd name="T40" fmla="*/ 136 w 205"/>
                    <a:gd name="T41" fmla="*/ 135 h 172"/>
                    <a:gd name="T42" fmla="*/ 139 w 205"/>
                    <a:gd name="T43" fmla="*/ 122 h 172"/>
                    <a:gd name="T44" fmla="*/ 145 w 205"/>
                    <a:gd name="T45" fmla="*/ 114 h 172"/>
                    <a:gd name="T46" fmla="*/ 153 w 205"/>
                    <a:gd name="T47" fmla="*/ 105 h 172"/>
                    <a:gd name="T48" fmla="*/ 157 w 205"/>
                    <a:gd name="T49" fmla="*/ 95 h 172"/>
                    <a:gd name="T50" fmla="*/ 165 w 205"/>
                    <a:gd name="T51" fmla="*/ 79 h 172"/>
                    <a:gd name="T52" fmla="*/ 172 w 205"/>
                    <a:gd name="T53" fmla="*/ 78 h 172"/>
                    <a:gd name="T54" fmla="*/ 176 w 205"/>
                    <a:gd name="T55" fmla="*/ 82 h 172"/>
                    <a:gd name="T56" fmla="*/ 182 w 205"/>
                    <a:gd name="T57" fmla="*/ 78 h 172"/>
                    <a:gd name="T58" fmla="*/ 186 w 205"/>
                    <a:gd name="T59" fmla="*/ 86 h 172"/>
                    <a:gd name="T60" fmla="*/ 179 w 205"/>
                    <a:gd name="T61" fmla="*/ 94 h 172"/>
                    <a:gd name="T62" fmla="*/ 169 w 205"/>
                    <a:gd name="T63" fmla="*/ 106 h 172"/>
                    <a:gd name="T64" fmla="*/ 160 w 205"/>
                    <a:gd name="T65" fmla="*/ 115 h 172"/>
                    <a:gd name="T66" fmla="*/ 148 w 205"/>
                    <a:gd name="T67" fmla="*/ 121 h 172"/>
                    <a:gd name="T68" fmla="*/ 145 w 205"/>
                    <a:gd name="T69" fmla="*/ 128 h 172"/>
                    <a:gd name="T70" fmla="*/ 151 w 205"/>
                    <a:gd name="T71" fmla="*/ 127 h 172"/>
                    <a:gd name="T72" fmla="*/ 163 w 205"/>
                    <a:gd name="T73" fmla="*/ 120 h 172"/>
                    <a:gd name="T74" fmla="*/ 175 w 205"/>
                    <a:gd name="T75" fmla="*/ 108 h 172"/>
                    <a:gd name="T76" fmla="*/ 189 w 205"/>
                    <a:gd name="T77" fmla="*/ 90 h 172"/>
                    <a:gd name="T78" fmla="*/ 199 w 205"/>
                    <a:gd name="T79" fmla="*/ 70 h 172"/>
                    <a:gd name="T80" fmla="*/ 205 w 205"/>
                    <a:gd name="T81" fmla="*/ 57 h 172"/>
                    <a:gd name="T82" fmla="*/ 198 w 205"/>
                    <a:gd name="T83" fmla="*/ 54 h 172"/>
                    <a:gd name="T84" fmla="*/ 200 w 205"/>
                    <a:gd name="T85" fmla="*/ 42 h 172"/>
                    <a:gd name="T86" fmla="*/ 203 w 205"/>
                    <a:gd name="T87" fmla="*/ 34 h 172"/>
                    <a:gd name="T88" fmla="*/ 188 w 205"/>
                    <a:gd name="T89" fmla="*/ 33 h 172"/>
                    <a:gd name="T90" fmla="*/ 176 w 205"/>
                    <a:gd name="T91" fmla="*/ 25 h 172"/>
                    <a:gd name="T92" fmla="*/ 167 w 205"/>
                    <a:gd name="T93" fmla="*/ 16 h 172"/>
                    <a:gd name="T94" fmla="*/ 153 w 205"/>
                    <a:gd name="T95" fmla="*/ 9 h 172"/>
                    <a:gd name="T96" fmla="*/ 135 w 205"/>
                    <a:gd name="T97" fmla="*/ 5 h 172"/>
                    <a:gd name="T98" fmla="*/ 112 w 205"/>
                    <a:gd name="T99" fmla="*/ 0 h 172"/>
                    <a:gd name="T100" fmla="*/ 89 w 205"/>
                    <a:gd name="T101" fmla="*/ 0 h 172"/>
                    <a:gd name="T102" fmla="*/ 79 w 205"/>
                    <a:gd name="T103" fmla="*/ 8 h 172"/>
                    <a:gd name="T104" fmla="*/ 66 w 205"/>
                    <a:gd name="T105" fmla="*/ 15 h 172"/>
                    <a:gd name="T106" fmla="*/ 56 w 205"/>
                    <a:gd name="T107" fmla="*/ 21 h 172"/>
                    <a:gd name="T108" fmla="*/ 2 w 205"/>
                    <a:gd name="T109" fmla="*/ 7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5" h="172">
                      <a:moveTo>
                        <a:pt x="2" y="79"/>
                      </a:move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11" y="75"/>
                        <a:pt x="11" y="75"/>
                        <a:pt x="11" y="75"/>
                      </a:cubicBezTo>
                      <a:cubicBezTo>
                        <a:pt x="16" y="73"/>
                        <a:pt x="16" y="73"/>
                        <a:pt x="16" y="73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33" y="85"/>
                        <a:pt x="33" y="85"/>
                        <a:pt x="33" y="85"/>
                      </a:cubicBezTo>
                      <a:cubicBezTo>
                        <a:pt x="39" y="92"/>
                        <a:pt x="39" y="92"/>
                        <a:pt x="39" y="92"/>
                      </a:cubicBezTo>
                      <a:cubicBezTo>
                        <a:pt x="39" y="96"/>
                        <a:pt x="39" y="96"/>
                        <a:pt x="39" y="96"/>
                      </a:cubicBezTo>
                      <a:cubicBezTo>
                        <a:pt x="41" y="99"/>
                        <a:pt x="41" y="99"/>
                        <a:pt x="41" y="99"/>
                      </a:cubicBezTo>
                      <a:cubicBezTo>
                        <a:pt x="45" y="98"/>
                        <a:pt x="45" y="98"/>
                        <a:pt x="45" y="98"/>
                      </a:cubicBezTo>
                      <a:cubicBezTo>
                        <a:pt x="49" y="96"/>
                        <a:pt x="49" y="96"/>
                        <a:pt x="49" y="96"/>
                      </a:cubicBezTo>
                      <a:cubicBezTo>
                        <a:pt x="52" y="94"/>
                        <a:pt x="52" y="94"/>
                        <a:pt x="52" y="94"/>
                      </a:cubicBezTo>
                      <a:cubicBezTo>
                        <a:pt x="55" y="97"/>
                        <a:pt x="55" y="97"/>
                        <a:pt x="55" y="97"/>
                      </a:cubicBezTo>
                      <a:cubicBezTo>
                        <a:pt x="57" y="99"/>
                        <a:pt x="57" y="99"/>
                        <a:pt x="57" y="99"/>
                      </a:cubicBezTo>
                      <a:cubicBezTo>
                        <a:pt x="60" y="103"/>
                        <a:pt x="60" y="103"/>
                        <a:pt x="60" y="103"/>
                      </a:cubicBezTo>
                      <a:cubicBezTo>
                        <a:pt x="64" y="107"/>
                        <a:pt x="64" y="107"/>
                        <a:pt x="64" y="107"/>
                      </a:cubicBezTo>
                      <a:cubicBezTo>
                        <a:pt x="69" y="106"/>
                        <a:pt x="69" y="106"/>
                        <a:pt x="69" y="106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7" y="112"/>
                        <a:pt x="77" y="112"/>
                        <a:pt x="77" y="112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5" y="119"/>
                        <a:pt x="85" y="119"/>
                        <a:pt x="85" y="119"/>
                      </a:cubicBezTo>
                      <a:cubicBezTo>
                        <a:pt x="88" y="123"/>
                        <a:pt x="88" y="123"/>
                        <a:pt x="88" y="123"/>
                      </a:cubicBezTo>
                      <a:cubicBezTo>
                        <a:pt x="93" y="123"/>
                        <a:pt x="93" y="123"/>
                        <a:pt x="93" y="123"/>
                      </a:cubicBezTo>
                      <a:cubicBezTo>
                        <a:pt x="98" y="127"/>
                        <a:pt x="98" y="127"/>
                        <a:pt x="98" y="127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102" y="133"/>
                        <a:pt x="102" y="133"/>
                        <a:pt x="102" y="133"/>
                      </a:cubicBezTo>
                      <a:cubicBezTo>
                        <a:pt x="106" y="138"/>
                        <a:pt x="106" y="138"/>
                        <a:pt x="106" y="138"/>
                      </a:cubicBezTo>
                      <a:cubicBezTo>
                        <a:pt x="106" y="138"/>
                        <a:pt x="107" y="138"/>
                        <a:pt x="108" y="139"/>
                      </a:cubicBezTo>
                      <a:cubicBezTo>
                        <a:pt x="109" y="139"/>
                        <a:pt x="113" y="142"/>
                        <a:pt x="113" y="142"/>
                      </a:cubicBezTo>
                      <a:cubicBezTo>
                        <a:pt x="115" y="145"/>
                        <a:pt x="115" y="145"/>
                        <a:pt x="115" y="145"/>
                      </a:cubicBezTo>
                      <a:cubicBezTo>
                        <a:pt x="115" y="152"/>
                        <a:pt x="115" y="152"/>
                        <a:pt x="115" y="152"/>
                      </a:cubicBezTo>
                      <a:cubicBezTo>
                        <a:pt x="113" y="155"/>
                        <a:pt x="113" y="155"/>
                        <a:pt x="113" y="155"/>
                      </a:cubicBezTo>
                      <a:cubicBezTo>
                        <a:pt x="113" y="155"/>
                        <a:pt x="109" y="158"/>
                        <a:pt x="109" y="159"/>
                      </a:cubicBezTo>
                      <a:cubicBezTo>
                        <a:pt x="109" y="160"/>
                        <a:pt x="108" y="172"/>
                        <a:pt x="108" y="172"/>
                      </a:cubicBezTo>
                      <a:cubicBezTo>
                        <a:pt x="111" y="169"/>
                        <a:pt x="111" y="169"/>
                        <a:pt x="111" y="169"/>
                      </a:cubicBezTo>
                      <a:cubicBezTo>
                        <a:pt x="116" y="166"/>
                        <a:pt x="116" y="166"/>
                        <a:pt x="116" y="166"/>
                      </a:cubicBezTo>
                      <a:cubicBezTo>
                        <a:pt x="123" y="162"/>
                        <a:pt x="123" y="162"/>
                        <a:pt x="123" y="162"/>
                      </a:cubicBezTo>
                      <a:cubicBezTo>
                        <a:pt x="126" y="157"/>
                        <a:pt x="126" y="157"/>
                        <a:pt x="126" y="157"/>
                      </a:cubicBezTo>
                      <a:cubicBezTo>
                        <a:pt x="131" y="151"/>
                        <a:pt x="131" y="151"/>
                        <a:pt x="131" y="151"/>
                      </a:cubicBezTo>
                      <a:cubicBezTo>
                        <a:pt x="133" y="143"/>
                        <a:pt x="133" y="143"/>
                        <a:pt x="133" y="143"/>
                      </a:cubicBezTo>
                      <a:cubicBezTo>
                        <a:pt x="136" y="135"/>
                        <a:pt x="136" y="135"/>
                        <a:pt x="136" y="135"/>
                      </a:cubicBezTo>
                      <a:cubicBezTo>
                        <a:pt x="139" y="130"/>
                        <a:pt x="139" y="130"/>
                        <a:pt x="139" y="130"/>
                      </a:cubicBezTo>
                      <a:cubicBezTo>
                        <a:pt x="139" y="122"/>
                        <a:pt x="139" y="122"/>
                        <a:pt x="139" y="122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5" y="114"/>
                        <a:pt x="145" y="114"/>
                        <a:pt x="145" y="114"/>
                      </a:cubicBezTo>
                      <a:cubicBezTo>
                        <a:pt x="146" y="107"/>
                        <a:pt x="146" y="107"/>
                        <a:pt x="146" y="107"/>
                      </a:cubicBezTo>
                      <a:cubicBezTo>
                        <a:pt x="153" y="105"/>
                        <a:pt x="153" y="105"/>
                        <a:pt x="153" y="105"/>
                      </a:cubicBezTo>
                      <a:cubicBezTo>
                        <a:pt x="156" y="103"/>
                        <a:pt x="156" y="103"/>
                        <a:pt x="156" y="103"/>
                      </a:cubicBezTo>
                      <a:cubicBezTo>
                        <a:pt x="157" y="95"/>
                        <a:pt x="157" y="95"/>
                        <a:pt x="157" y="95"/>
                      </a:cubicBezTo>
                      <a:cubicBezTo>
                        <a:pt x="161" y="92"/>
                        <a:pt x="161" y="92"/>
                        <a:pt x="161" y="92"/>
                      </a:cubicBezTo>
                      <a:cubicBezTo>
                        <a:pt x="165" y="79"/>
                        <a:pt x="165" y="79"/>
                        <a:pt x="165" y="79"/>
                      </a:cubicBezTo>
                      <a:cubicBezTo>
                        <a:pt x="168" y="77"/>
                        <a:pt x="168" y="77"/>
                        <a:pt x="168" y="77"/>
                      </a:cubicBezTo>
                      <a:cubicBezTo>
                        <a:pt x="172" y="78"/>
                        <a:pt x="172" y="78"/>
                        <a:pt x="172" y="78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ubicBezTo>
                        <a:pt x="176" y="82"/>
                        <a:pt x="176" y="82"/>
                        <a:pt x="176" y="82"/>
                      </a:cubicBezTo>
                      <a:cubicBezTo>
                        <a:pt x="178" y="79"/>
                        <a:pt x="178" y="79"/>
                        <a:pt x="178" y="79"/>
                      </a:cubicBezTo>
                      <a:cubicBezTo>
                        <a:pt x="182" y="78"/>
                        <a:pt x="182" y="78"/>
                        <a:pt x="182" y="78"/>
                      </a:cubicBezTo>
                      <a:cubicBezTo>
                        <a:pt x="187" y="78"/>
                        <a:pt x="187" y="78"/>
                        <a:pt x="187" y="78"/>
                      </a:cubicBezTo>
                      <a:cubicBezTo>
                        <a:pt x="186" y="86"/>
                        <a:pt x="186" y="86"/>
                        <a:pt x="186" y="86"/>
                      </a:cubicBezTo>
                      <a:cubicBezTo>
                        <a:pt x="183" y="89"/>
                        <a:pt x="183" y="89"/>
                        <a:pt x="183" y="89"/>
                      </a:cubicBezTo>
                      <a:cubicBezTo>
                        <a:pt x="179" y="94"/>
                        <a:pt x="179" y="94"/>
                        <a:pt x="179" y="94"/>
                      </a:cubicBezTo>
                      <a:cubicBezTo>
                        <a:pt x="173" y="100"/>
                        <a:pt x="173" y="100"/>
                        <a:pt x="173" y="100"/>
                      </a:cubicBezTo>
                      <a:cubicBezTo>
                        <a:pt x="169" y="106"/>
                        <a:pt x="169" y="106"/>
                        <a:pt x="169" y="106"/>
                      </a:cubicBezTo>
                      <a:cubicBezTo>
                        <a:pt x="167" y="110"/>
                        <a:pt x="167" y="110"/>
                        <a:pt x="167" y="110"/>
                      </a:cubicBezTo>
                      <a:cubicBezTo>
                        <a:pt x="160" y="115"/>
                        <a:pt x="160" y="115"/>
                        <a:pt x="160" y="115"/>
                      </a:cubicBezTo>
                      <a:cubicBezTo>
                        <a:pt x="153" y="119"/>
                        <a:pt x="153" y="119"/>
                        <a:pt x="153" y="119"/>
                      </a:cubicBezTo>
                      <a:cubicBezTo>
                        <a:pt x="153" y="119"/>
                        <a:pt x="149" y="121"/>
                        <a:pt x="148" y="121"/>
                      </a:cubicBezTo>
                      <a:cubicBezTo>
                        <a:pt x="147" y="122"/>
                        <a:pt x="145" y="124"/>
                        <a:pt x="145" y="124"/>
                      </a:cubicBezTo>
                      <a:cubicBezTo>
                        <a:pt x="145" y="128"/>
                        <a:pt x="145" y="128"/>
                        <a:pt x="145" y="128"/>
                      </a:cubicBezTo>
                      <a:cubicBezTo>
                        <a:pt x="148" y="127"/>
                        <a:pt x="148" y="127"/>
                        <a:pt x="148" y="127"/>
                      </a:cubicBezTo>
                      <a:cubicBezTo>
                        <a:pt x="151" y="127"/>
                        <a:pt x="151" y="127"/>
                        <a:pt x="151" y="127"/>
                      </a:cubicBezTo>
                      <a:cubicBezTo>
                        <a:pt x="156" y="124"/>
                        <a:pt x="156" y="124"/>
                        <a:pt x="156" y="124"/>
                      </a:cubicBezTo>
                      <a:cubicBezTo>
                        <a:pt x="163" y="120"/>
                        <a:pt x="163" y="120"/>
                        <a:pt x="163" y="120"/>
                      </a:cubicBezTo>
                      <a:cubicBezTo>
                        <a:pt x="169" y="114"/>
                        <a:pt x="169" y="114"/>
                        <a:pt x="169" y="114"/>
                      </a:cubicBezTo>
                      <a:cubicBezTo>
                        <a:pt x="175" y="108"/>
                        <a:pt x="175" y="108"/>
                        <a:pt x="175" y="108"/>
                      </a:cubicBezTo>
                      <a:cubicBezTo>
                        <a:pt x="181" y="101"/>
                        <a:pt x="181" y="101"/>
                        <a:pt x="181" y="101"/>
                      </a:cubicBezTo>
                      <a:cubicBezTo>
                        <a:pt x="189" y="90"/>
                        <a:pt x="189" y="90"/>
                        <a:pt x="189" y="90"/>
                      </a:cubicBezTo>
                      <a:cubicBezTo>
                        <a:pt x="194" y="81"/>
                        <a:pt x="194" y="81"/>
                        <a:pt x="194" y="81"/>
                      </a:cubicBezTo>
                      <a:cubicBezTo>
                        <a:pt x="199" y="70"/>
                        <a:pt x="199" y="70"/>
                        <a:pt x="199" y="70"/>
                      </a:cubicBezTo>
                      <a:cubicBezTo>
                        <a:pt x="201" y="64"/>
                        <a:pt x="201" y="64"/>
                        <a:pt x="201" y="64"/>
                      </a:cubicBezTo>
                      <a:cubicBezTo>
                        <a:pt x="205" y="57"/>
                        <a:pt x="205" y="57"/>
                        <a:pt x="205" y="57"/>
                      </a:cubicBezTo>
                      <a:cubicBezTo>
                        <a:pt x="202" y="55"/>
                        <a:pt x="202" y="55"/>
                        <a:pt x="202" y="55"/>
                      </a:cubicBezTo>
                      <a:cubicBezTo>
                        <a:pt x="198" y="54"/>
                        <a:pt x="198" y="54"/>
                        <a:pt x="198" y="54"/>
                      </a:cubicBezTo>
                      <a:cubicBezTo>
                        <a:pt x="197" y="48"/>
                        <a:pt x="197" y="48"/>
                        <a:pt x="197" y="48"/>
                      </a:cubicBezTo>
                      <a:cubicBezTo>
                        <a:pt x="200" y="42"/>
                        <a:pt x="200" y="42"/>
                        <a:pt x="200" y="42"/>
                      </a:cubicBezTo>
                      <a:cubicBezTo>
                        <a:pt x="203" y="36"/>
                        <a:pt x="203" y="36"/>
                        <a:pt x="203" y="36"/>
                      </a:cubicBezTo>
                      <a:cubicBezTo>
                        <a:pt x="203" y="34"/>
                        <a:pt x="203" y="34"/>
                        <a:pt x="203" y="34"/>
                      </a:cubicBezTo>
                      <a:cubicBezTo>
                        <a:pt x="194" y="34"/>
                        <a:pt x="194" y="34"/>
                        <a:pt x="194" y="34"/>
                      </a:cubicBezTo>
                      <a:cubicBezTo>
                        <a:pt x="188" y="33"/>
                        <a:pt x="188" y="33"/>
                        <a:pt x="188" y="33"/>
                      </a:cubicBezTo>
                      <a:cubicBezTo>
                        <a:pt x="182" y="31"/>
                        <a:pt x="182" y="31"/>
                        <a:pt x="182" y="31"/>
                      </a:cubicBezTo>
                      <a:cubicBezTo>
                        <a:pt x="176" y="25"/>
                        <a:pt x="176" y="25"/>
                        <a:pt x="176" y="25"/>
                      </a:cubicBezTo>
                      <a:cubicBezTo>
                        <a:pt x="172" y="20"/>
                        <a:pt x="172" y="20"/>
                        <a:pt x="172" y="20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67" y="16"/>
                        <a:pt x="161" y="12"/>
                        <a:pt x="160" y="11"/>
                      </a:cubicBezTo>
                      <a:cubicBezTo>
                        <a:pt x="159" y="10"/>
                        <a:pt x="153" y="9"/>
                        <a:pt x="153" y="9"/>
                      </a:cubicBezTo>
                      <a:cubicBezTo>
                        <a:pt x="153" y="9"/>
                        <a:pt x="146" y="6"/>
                        <a:pt x="144" y="6"/>
                      </a:cubicBezTo>
                      <a:cubicBezTo>
                        <a:pt x="142" y="6"/>
                        <a:pt x="137" y="6"/>
                        <a:pt x="135" y="5"/>
                      </a:cubicBezTo>
                      <a:cubicBezTo>
                        <a:pt x="133" y="4"/>
                        <a:pt x="125" y="3"/>
                        <a:pt x="124" y="2"/>
                      </a:cubicBezTo>
                      <a:cubicBezTo>
                        <a:pt x="123" y="2"/>
                        <a:pt x="118" y="0"/>
                        <a:pt x="112" y="0"/>
                      </a:cubicBezTo>
                      <a:cubicBezTo>
                        <a:pt x="106" y="0"/>
                        <a:pt x="99" y="0"/>
                        <a:pt x="96" y="0"/>
                      </a:cubicBezTo>
                      <a:cubicBezTo>
                        <a:pt x="94" y="0"/>
                        <a:pt x="89" y="0"/>
                        <a:pt x="89" y="0"/>
                      </a:cubicBezTo>
                      <a:cubicBezTo>
                        <a:pt x="85" y="4"/>
                        <a:pt x="85" y="4"/>
                        <a:pt x="85" y="4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66" y="15"/>
                        <a:pt x="66" y="15"/>
                        <a:pt x="66" y="15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0" y="78"/>
                        <a:pt x="0" y="78"/>
                        <a:pt x="0" y="78"/>
                      </a:cubicBezTo>
                      <a:lnTo>
                        <a:pt x="2" y="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  <p:grpSp>
            <p:nvGrpSpPr>
              <p:cNvPr id="24" name="Grupo 52"/>
              <p:cNvGrpSpPr/>
              <p:nvPr/>
            </p:nvGrpSpPr>
            <p:grpSpPr>
              <a:xfrm>
                <a:off x="9590221" y="2018700"/>
                <a:ext cx="1330325" cy="1692275"/>
                <a:chOff x="9674225" y="1719263"/>
                <a:chExt cx="1330325" cy="1692275"/>
              </a:xfrm>
              <a:grpFill/>
            </p:grpSpPr>
            <p:sp>
              <p:nvSpPr>
                <p:cNvPr id="41" name="Freeform 14"/>
                <p:cNvSpPr>
                  <a:spLocks/>
                </p:cNvSpPr>
                <p:nvPr/>
              </p:nvSpPr>
              <p:spPr bwMode="auto">
                <a:xfrm>
                  <a:off x="9674225" y="1719263"/>
                  <a:ext cx="631825" cy="892175"/>
                </a:xfrm>
                <a:custGeom>
                  <a:avLst/>
                  <a:gdLst>
                    <a:gd name="T0" fmla="*/ 65 w 168"/>
                    <a:gd name="T1" fmla="*/ 0 h 237"/>
                    <a:gd name="T2" fmla="*/ 74 w 168"/>
                    <a:gd name="T3" fmla="*/ 5 h 237"/>
                    <a:gd name="T4" fmla="*/ 85 w 168"/>
                    <a:gd name="T5" fmla="*/ 7 h 237"/>
                    <a:gd name="T6" fmla="*/ 95 w 168"/>
                    <a:gd name="T7" fmla="*/ 16 h 237"/>
                    <a:gd name="T8" fmla="*/ 100 w 168"/>
                    <a:gd name="T9" fmla="*/ 27 h 237"/>
                    <a:gd name="T10" fmla="*/ 94 w 168"/>
                    <a:gd name="T11" fmla="*/ 37 h 237"/>
                    <a:gd name="T12" fmla="*/ 93 w 168"/>
                    <a:gd name="T13" fmla="*/ 47 h 237"/>
                    <a:gd name="T14" fmla="*/ 100 w 168"/>
                    <a:gd name="T15" fmla="*/ 49 h 237"/>
                    <a:gd name="T16" fmla="*/ 108 w 168"/>
                    <a:gd name="T17" fmla="*/ 41 h 237"/>
                    <a:gd name="T18" fmla="*/ 114 w 168"/>
                    <a:gd name="T19" fmla="*/ 38 h 237"/>
                    <a:gd name="T20" fmla="*/ 127 w 168"/>
                    <a:gd name="T21" fmla="*/ 35 h 237"/>
                    <a:gd name="T22" fmla="*/ 134 w 168"/>
                    <a:gd name="T23" fmla="*/ 32 h 237"/>
                    <a:gd name="T24" fmla="*/ 145 w 168"/>
                    <a:gd name="T25" fmla="*/ 36 h 237"/>
                    <a:gd name="T26" fmla="*/ 155 w 168"/>
                    <a:gd name="T27" fmla="*/ 41 h 237"/>
                    <a:gd name="T28" fmla="*/ 168 w 168"/>
                    <a:gd name="T29" fmla="*/ 44 h 237"/>
                    <a:gd name="T30" fmla="*/ 164 w 168"/>
                    <a:gd name="T31" fmla="*/ 52 h 237"/>
                    <a:gd name="T32" fmla="*/ 157 w 168"/>
                    <a:gd name="T33" fmla="*/ 56 h 237"/>
                    <a:gd name="T34" fmla="*/ 146 w 168"/>
                    <a:gd name="T35" fmla="*/ 64 h 237"/>
                    <a:gd name="T36" fmla="*/ 139 w 168"/>
                    <a:gd name="T37" fmla="*/ 76 h 237"/>
                    <a:gd name="T38" fmla="*/ 141 w 168"/>
                    <a:gd name="T39" fmla="*/ 99 h 237"/>
                    <a:gd name="T40" fmla="*/ 136 w 168"/>
                    <a:gd name="T41" fmla="*/ 116 h 237"/>
                    <a:gd name="T42" fmla="*/ 135 w 168"/>
                    <a:gd name="T43" fmla="*/ 128 h 237"/>
                    <a:gd name="T44" fmla="*/ 139 w 168"/>
                    <a:gd name="T45" fmla="*/ 140 h 237"/>
                    <a:gd name="T46" fmla="*/ 130 w 168"/>
                    <a:gd name="T47" fmla="*/ 144 h 237"/>
                    <a:gd name="T48" fmla="*/ 119 w 168"/>
                    <a:gd name="T49" fmla="*/ 143 h 237"/>
                    <a:gd name="T50" fmla="*/ 110 w 168"/>
                    <a:gd name="T51" fmla="*/ 145 h 237"/>
                    <a:gd name="T52" fmla="*/ 100 w 168"/>
                    <a:gd name="T53" fmla="*/ 155 h 237"/>
                    <a:gd name="T54" fmla="*/ 88 w 168"/>
                    <a:gd name="T55" fmla="*/ 163 h 237"/>
                    <a:gd name="T56" fmla="*/ 71 w 168"/>
                    <a:gd name="T57" fmla="*/ 172 h 237"/>
                    <a:gd name="T58" fmla="*/ 67 w 168"/>
                    <a:gd name="T59" fmla="*/ 184 h 237"/>
                    <a:gd name="T60" fmla="*/ 61 w 168"/>
                    <a:gd name="T61" fmla="*/ 197 h 237"/>
                    <a:gd name="T62" fmla="*/ 59 w 168"/>
                    <a:gd name="T63" fmla="*/ 215 h 237"/>
                    <a:gd name="T64" fmla="*/ 62 w 168"/>
                    <a:gd name="T65" fmla="*/ 223 h 237"/>
                    <a:gd name="T66" fmla="*/ 58 w 168"/>
                    <a:gd name="T67" fmla="*/ 237 h 237"/>
                    <a:gd name="T68" fmla="*/ 49 w 168"/>
                    <a:gd name="T69" fmla="*/ 233 h 237"/>
                    <a:gd name="T70" fmla="*/ 45 w 168"/>
                    <a:gd name="T71" fmla="*/ 218 h 237"/>
                    <a:gd name="T72" fmla="*/ 36 w 168"/>
                    <a:gd name="T73" fmla="*/ 207 h 237"/>
                    <a:gd name="T74" fmla="*/ 40 w 168"/>
                    <a:gd name="T75" fmla="*/ 194 h 237"/>
                    <a:gd name="T76" fmla="*/ 48 w 168"/>
                    <a:gd name="T77" fmla="*/ 184 h 237"/>
                    <a:gd name="T78" fmla="*/ 46 w 168"/>
                    <a:gd name="T79" fmla="*/ 175 h 237"/>
                    <a:gd name="T80" fmla="*/ 28 w 168"/>
                    <a:gd name="T81" fmla="*/ 171 h 237"/>
                    <a:gd name="T82" fmla="*/ 19 w 168"/>
                    <a:gd name="T83" fmla="*/ 158 h 237"/>
                    <a:gd name="T84" fmla="*/ 23 w 168"/>
                    <a:gd name="T85" fmla="*/ 125 h 237"/>
                    <a:gd name="T86" fmla="*/ 20 w 168"/>
                    <a:gd name="T87" fmla="*/ 112 h 237"/>
                    <a:gd name="T88" fmla="*/ 1 w 168"/>
                    <a:gd name="T89" fmla="*/ 104 h 237"/>
                    <a:gd name="T90" fmla="*/ 7 w 168"/>
                    <a:gd name="T91" fmla="*/ 92 h 237"/>
                    <a:gd name="T92" fmla="*/ 21 w 168"/>
                    <a:gd name="T93" fmla="*/ 83 h 237"/>
                    <a:gd name="T94" fmla="*/ 33 w 168"/>
                    <a:gd name="T95" fmla="*/ 63 h 237"/>
                    <a:gd name="T96" fmla="*/ 44 w 168"/>
                    <a:gd name="T97" fmla="*/ 47 h 237"/>
                    <a:gd name="T98" fmla="*/ 47 w 168"/>
                    <a:gd name="T99" fmla="*/ 38 h 237"/>
                    <a:gd name="T100" fmla="*/ 49 w 168"/>
                    <a:gd name="T101" fmla="*/ 30 h 237"/>
                    <a:gd name="T102" fmla="*/ 54 w 168"/>
                    <a:gd name="T103" fmla="*/ 16 h 237"/>
                    <a:gd name="T104" fmla="*/ 58 w 168"/>
                    <a:gd name="T105" fmla="*/ 1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8" h="237">
                      <a:moveTo>
                        <a:pt x="59" y="0"/>
                      </a:move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80" y="5"/>
                        <a:pt x="80" y="5"/>
                        <a:pt x="80" y="5"/>
                      </a:cubicBezTo>
                      <a:cubicBezTo>
                        <a:pt x="85" y="7"/>
                        <a:pt x="85" y="7"/>
                        <a:pt x="85" y="7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9" y="21"/>
                        <a:pt x="99" y="22"/>
                      </a:cubicBezTo>
                      <a:cubicBezTo>
                        <a:pt x="99" y="22"/>
                        <a:pt x="100" y="26"/>
                        <a:pt x="100" y="27"/>
                      </a:cubicBezTo>
                      <a:cubicBezTo>
                        <a:pt x="100" y="28"/>
                        <a:pt x="100" y="32"/>
                        <a:pt x="99" y="32"/>
                      </a:cubicBezTo>
                      <a:cubicBezTo>
                        <a:pt x="98" y="32"/>
                        <a:pt x="94" y="37"/>
                        <a:pt x="94" y="37"/>
                      </a:cubicBezTo>
                      <a:cubicBezTo>
                        <a:pt x="92" y="41"/>
                        <a:pt x="92" y="41"/>
                        <a:pt x="92" y="41"/>
                      </a:cubicBezTo>
                      <a:cubicBezTo>
                        <a:pt x="93" y="47"/>
                        <a:pt x="93" y="47"/>
                        <a:pt x="93" y="47"/>
                      </a:cubicBez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3" y="44"/>
                        <a:pt x="103" y="44"/>
                        <a:pt x="103" y="44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12" y="41"/>
                        <a:pt x="112" y="41"/>
                        <a:pt x="112" y="41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6" y="36"/>
                        <a:pt x="118" y="36"/>
                      </a:cubicBezTo>
                      <a:cubicBezTo>
                        <a:pt x="120" y="36"/>
                        <a:pt x="127" y="35"/>
                        <a:pt x="127" y="35"/>
                      </a:cubicBezTo>
                      <a:cubicBezTo>
                        <a:pt x="131" y="33"/>
                        <a:pt x="131" y="33"/>
                        <a:pt x="131" y="33"/>
                      </a:cubicBezTo>
                      <a:cubicBezTo>
                        <a:pt x="134" y="32"/>
                        <a:pt x="134" y="32"/>
                        <a:pt x="134" y="32"/>
                      </a:cubicBezTo>
                      <a:cubicBezTo>
                        <a:pt x="140" y="33"/>
                        <a:pt x="140" y="33"/>
                        <a:pt x="140" y="33"/>
                      </a:cubicBezTo>
                      <a:cubicBezTo>
                        <a:pt x="145" y="36"/>
                        <a:pt x="145" y="36"/>
                        <a:pt x="145" y="36"/>
                      </a:cubicBezTo>
                      <a:cubicBezTo>
                        <a:pt x="151" y="39"/>
                        <a:pt x="151" y="39"/>
                        <a:pt x="151" y="39"/>
                      </a:cubicBezTo>
                      <a:cubicBezTo>
                        <a:pt x="155" y="41"/>
                        <a:pt x="155" y="41"/>
                        <a:pt x="155" y="41"/>
                      </a:cubicBezTo>
                      <a:cubicBezTo>
                        <a:pt x="163" y="42"/>
                        <a:pt x="163" y="42"/>
                        <a:pt x="163" y="42"/>
                      </a:cubicBezTo>
                      <a:cubicBezTo>
                        <a:pt x="168" y="44"/>
                        <a:pt x="168" y="44"/>
                        <a:pt x="168" y="44"/>
                      </a:cubicBezTo>
                      <a:cubicBezTo>
                        <a:pt x="167" y="48"/>
                        <a:pt x="167" y="48"/>
                        <a:pt x="167" y="48"/>
                      </a:cubicBezTo>
                      <a:cubicBezTo>
                        <a:pt x="164" y="52"/>
                        <a:pt x="164" y="52"/>
                        <a:pt x="164" y="52"/>
                      </a:cubicBezTo>
                      <a:cubicBezTo>
                        <a:pt x="159" y="55"/>
                        <a:pt x="159" y="55"/>
                        <a:pt x="159" y="55"/>
                      </a:cubicBezTo>
                      <a:cubicBezTo>
                        <a:pt x="157" y="56"/>
                        <a:pt x="157" y="56"/>
                        <a:pt x="157" y="56"/>
                      </a:cubicBezTo>
                      <a:cubicBezTo>
                        <a:pt x="149" y="58"/>
                        <a:pt x="149" y="58"/>
                        <a:pt x="149" y="58"/>
                      </a:cubicBezTo>
                      <a:cubicBezTo>
                        <a:pt x="146" y="64"/>
                        <a:pt x="146" y="64"/>
                        <a:pt x="146" y="64"/>
                      </a:cubicBezTo>
                      <a:cubicBezTo>
                        <a:pt x="142" y="71"/>
                        <a:pt x="142" y="71"/>
                        <a:pt x="142" y="71"/>
                      </a:cubicBezTo>
                      <a:cubicBezTo>
                        <a:pt x="139" y="76"/>
                        <a:pt x="139" y="76"/>
                        <a:pt x="139" y="76"/>
                      </a:cubicBezTo>
                      <a:cubicBezTo>
                        <a:pt x="139" y="76"/>
                        <a:pt x="139" y="85"/>
                        <a:pt x="139" y="89"/>
                      </a:cubicBezTo>
                      <a:cubicBezTo>
                        <a:pt x="139" y="93"/>
                        <a:pt x="141" y="97"/>
                        <a:pt x="141" y="99"/>
                      </a:cubicBezTo>
                      <a:cubicBezTo>
                        <a:pt x="141" y="100"/>
                        <a:pt x="142" y="105"/>
                        <a:pt x="141" y="107"/>
                      </a:cubicBezTo>
                      <a:cubicBezTo>
                        <a:pt x="139" y="109"/>
                        <a:pt x="138" y="115"/>
                        <a:pt x="136" y="116"/>
                      </a:cubicBezTo>
                      <a:cubicBezTo>
                        <a:pt x="134" y="118"/>
                        <a:pt x="135" y="124"/>
                        <a:pt x="135" y="124"/>
                      </a:cubicBezTo>
                      <a:cubicBezTo>
                        <a:pt x="135" y="128"/>
                        <a:pt x="135" y="128"/>
                        <a:pt x="135" y="128"/>
                      </a:cubicBezTo>
                      <a:cubicBezTo>
                        <a:pt x="140" y="133"/>
                        <a:pt x="140" y="133"/>
                        <a:pt x="140" y="133"/>
                      </a:cubicBezTo>
                      <a:cubicBezTo>
                        <a:pt x="139" y="140"/>
                        <a:pt x="139" y="140"/>
                        <a:pt x="139" y="140"/>
                      </a:cubicBezTo>
                      <a:cubicBezTo>
                        <a:pt x="136" y="144"/>
                        <a:pt x="136" y="144"/>
                        <a:pt x="136" y="144"/>
                      </a:cubicBezTo>
                      <a:cubicBezTo>
                        <a:pt x="130" y="144"/>
                        <a:pt x="130" y="144"/>
                        <a:pt x="130" y="144"/>
                      </a:cubicBezTo>
                      <a:cubicBezTo>
                        <a:pt x="130" y="144"/>
                        <a:pt x="126" y="143"/>
                        <a:pt x="125" y="143"/>
                      </a:cubicBezTo>
                      <a:cubicBezTo>
                        <a:pt x="124" y="143"/>
                        <a:pt x="119" y="143"/>
                        <a:pt x="119" y="143"/>
                      </a:cubicBezTo>
                      <a:cubicBezTo>
                        <a:pt x="114" y="144"/>
                        <a:pt x="114" y="144"/>
                        <a:pt x="114" y="144"/>
                      </a:cubicBezTo>
                      <a:cubicBezTo>
                        <a:pt x="110" y="145"/>
                        <a:pt x="110" y="145"/>
                        <a:pt x="110" y="145"/>
                      </a:cubicBezTo>
                      <a:cubicBezTo>
                        <a:pt x="105" y="150"/>
                        <a:pt x="105" y="150"/>
                        <a:pt x="105" y="150"/>
                      </a:cubicBezTo>
                      <a:cubicBezTo>
                        <a:pt x="100" y="155"/>
                        <a:pt x="100" y="155"/>
                        <a:pt x="100" y="155"/>
                      </a:cubicBezTo>
                      <a:cubicBezTo>
                        <a:pt x="94" y="161"/>
                        <a:pt x="94" y="161"/>
                        <a:pt x="94" y="161"/>
                      </a:cubicBezTo>
                      <a:cubicBezTo>
                        <a:pt x="88" y="163"/>
                        <a:pt x="88" y="163"/>
                        <a:pt x="88" y="163"/>
                      </a:cubicBezTo>
                      <a:cubicBezTo>
                        <a:pt x="78" y="166"/>
                        <a:pt x="78" y="166"/>
                        <a:pt x="78" y="166"/>
                      </a:cubicBezTo>
                      <a:cubicBezTo>
                        <a:pt x="71" y="172"/>
                        <a:pt x="71" y="172"/>
                        <a:pt x="71" y="172"/>
                      </a:cubicBezTo>
                      <a:cubicBezTo>
                        <a:pt x="68" y="179"/>
                        <a:pt x="68" y="179"/>
                        <a:pt x="68" y="179"/>
                      </a:cubicBezTo>
                      <a:cubicBezTo>
                        <a:pt x="67" y="184"/>
                        <a:pt x="67" y="184"/>
                        <a:pt x="67" y="184"/>
                      </a:cubicBezTo>
                      <a:cubicBezTo>
                        <a:pt x="67" y="184"/>
                        <a:pt x="66" y="189"/>
                        <a:pt x="66" y="190"/>
                      </a:cubicBezTo>
                      <a:cubicBezTo>
                        <a:pt x="65" y="191"/>
                        <a:pt x="62" y="197"/>
                        <a:pt x="61" y="197"/>
                      </a:cubicBezTo>
                      <a:cubicBezTo>
                        <a:pt x="61" y="198"/>
                        <a:pt x="59" y="206"/>
                        <a:pt x="59" y="206"/>
                      </a:cubicBezTo>
                      <a:cubicBezTo>
                        <a:pt x="59" y="207"/>
                        <a:pt x="59" y="215"/>
                        <a:pt x="59" y="215"/>
                      </a:cubicBezTo>
                      <a:cubicBezTo>
                        <a:pt x="61" y="219"/>
                        <a:pt x="61" y="219"/>
                        <a:pt x="61" y="219"/>
                      </a:cubicBezTo>
                      <a:cubicBezTo>
                        <a:pt x="61" y="219"/>
                        <a:pt x="62" y="223"/>
                        <a:pt x="62" y="223"/>
                      </a:cubicBezTo>
                      <a:cubicBezTo>
                        <a:pt x="61" y="224"/>
                        <a:pt x="61" y="233"/>
                        <a:pt x="61" y="233"/>
                      </a:cubicBezTo>
                      <a:cubicBezTo>
                        <a:pt x="58" y="237"/>
                        <a:pt x="58" y="237"/>
                        <a:pt x="58" y="237"/>
                      </a:cubicBezTo>
                      <a:cubicBezTo>
                        <a:pt x="58" y="237"/>
                        <a:pt x="54" y="236"/>
                        <a:pt x="53" y="236"/>
                      </a:cubicBezTo>
                      <a:cubicBezTo>
                        <a:pt x="52" y="235"/>
                        <a:pt x="49" y="233"/>
                        <a:pt x="49" y="233"/>
                      </a:cubicBezTo>
                      <a:cubicBezTo>
                        <a:pt x="49" y="233"/>
                        <a:pt x="47" y="227"/>
                        <a:pt x="47" y="226"/>
                      </a:cubicBezTo>
                      <a:cubicBezTo>
                        <a:pt x="46" y="224"/>
                        <a:pt x="46" y="219"/>
                        <a:pt x="45" y="218"/>
                      </a:cubicBezTo>
                      <a:cubicBezTo>
                        <a:pt x="44" y="216"/>
                        <a:pt x="42" y="215"/>
                        <a:pt x="41" y="213"/>
                      </a:cubicBezTo>
                      <a:cubicBezTo>
                        <a:pt x="40" y="212"/>
                        <a:pt x="36" y="208"/>
                        <a:pt x="36" y="207"/>
                      </a:cubicBezTo>
                      <a:cubicBezTo>
                        <a:pt x="36" y="206"/>
                        <a:pt x="37" y="202"/>
                        <a:pt x="37" y="201"/>
                      </a:cubicBezTo>
                      <a:cubicBezTo>
                        <a:pt x="37" y="200"/>
                        <a:pt x="40" y="194"/>
                        <a:pt x="40" y="194"/>
                      </a:cubicBezTo>
                      <a:cubicBezTo>
                        <a:pt x="40" y="194"/>
                        <a:pt x="45" y="192"/>
                        <a:pt x="46" y="192"/>
                      </a:cubicBezTo>
                      <a:cubicBezTo>
                        <a:pt x="47" y="191"/>
                        <a:pt x="48" y="184"/>
                        <a:pt x="48" y="184"/>
                      </a:cubicBezTo>
                      <a:cubicBezTo>
                        <a:pt x="48" y="178"/>
                        <a:pt x="48" y="178"/>
                        <a:pt x="48" y="178"/>
                      </a:cubicBezTo>
                      <a:cubicBezTo>
                        <a:pt x="48" y="178"/>
                        <a:pt x="48" y="177"/>
                        <a:pt x="46" y="175"/>
                      </a:cubicBezTo>
                      <a:cubicBezTo>
                        <a:pt x="44" y="174"/>
                        <a:pt x="34" y="174"/>
                        <a:pt x="34" y="174"/>
                      </a:cubicBezTo>
                      <a:cubicBezTo>
                        <a:pt x="28" y="171"/>
                        <a:pt x="28" y="171"/>
                        <a:pt x="28" y="171"/>
                      </a:cubicBezTo>
                      <a:cubicBezTo>
                        <a:pt x="22" y="163"/>
                        <a:pt x="22" y="163"/>
                        <a:pt x="22" y="163"/>
                      </a:cubicBezTo>
                      <a:cubicBezTo>
                        <a:pt x="22" y="163"/>
                        <a:pt x="19" y="159"/>
                        <a:pt x="19" y="158"/>
                      </a:cubicBezTo>
                      <a:cubicBezTo>
                        <a:pt x="19" y="157"/>
                        <a:pt x="21" y="148"/>
                        <a:pt x="21" y="148"/>
                      </a:cubicBezTo>
                      <a:cubicBezTo>
                        <a:pt x="23" y="125"/>
                        <a:pt x="23" y="125"/>
                        <a:pt x="23" y="125"/>
                      </a:cubicBezTo>
                      <a:cubicBezTo>
                        <a:pt x="22" y="117"/>
                        <a:pt x="22" y="117"/>
                        <a:pt x="22" y="117"/>
                      </a:cubicBezTo>
                      <a:cubicBezTo>
                        <a:pt x="20" y="112"/>
                        <a:pt x="20" y="112"/>
                        <a:pt x="20" y="112"/>
                      </a:cubicBezTo>
                      <a:cubicBezTo>
                        <a:pt x="20" y="112"/>
                        <a:pt x="9" y="105"/>
                        <a:pt x="8" y="105"/>
                      </a:cubicBezTo>
                      <a:cubicBezTo>
                        <a:pt x="7" y="105"/>
                        <a:pt x="1" y="104"/>
                        <a:pt x="1" y="104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7" y="92"/>
                        <a:pt x="7" y="92"/>
                        <a:pt x="7" y="92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21" y="83"/>
                        <a:pt x="21" y="83"/>
                        <a:pt x="21" y="83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33" y="63"/>
                        <a:pt x="33" y="63"/>
                        <a:pt x="33" y="63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5" y="42"/>
                        <a:pt x="45" y="42"/>
                        <a:pt x="45" y="42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9" y="30"/>
                        <a:pt x="49" y="30"/>
                      </a:cubicBezTo>
                      <a:cubicBezTo>
                        <a:pt x="50" y="29"/>
                        <a:pt x="53" y="24"/>
                        <a:pt x="53" y="24"/>
                      </a:cubicBezTo>
                      <a:cubicBezTo>
                        <a:pt x="53" y="24"/>
                        <a:pt x="54" y="16"/>
                        <a:pt x="54" y="16"/>
                      </a:cubicBezTo>
                      <a:cubicBezTo>
                        <a:pt x="54" y="15"/>
                        <a:pt x="55" y="10"/>
                        <a:pt x="55" y="9"/>
                      </a:cubicBezTo>
                      <a:cubicBezTo>
                        <a:pt x="55" y="8"/>
                        <a:pt x="58" y="1"/>
                        <a:pt x="58" y="1"/>
                      </a:cubicBezTo>
                      <a:lnTo>
                        <a:pt x="5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42" name="Freeform 27"/>
                <p:cNvSpPr>
                  <a:spLocks/>
                </p:cNvSpPr>
                <p:nvPr/>
              </p:nvSpPr>
              <p:spPr bwMode="auto">
                <a:xfrm>
                  <a:off x="9866313" y="2460625"/>
                  <a:ext cx="871537" cy="950913"/>
                </a:xfrm>
                <a:custGeom>
                  <a:avLst/>
                  <a:gdLst>
                    <a:gd name="T0" fmla="*/ 4 w 232"/>
                    <a:gd name="T1" fmla="*/ 58 h 253"/>
                    <a:gd name="T2" fmla="*/ 17 w 232"/>
                    <a:gd name="T3" fmla="*/ 47 h 253"/>
                    <a:gd name="T4" fmla="*/ 27 w 232"/>
                    <a:gd name="T5" fmla="*/ 56 h 253"/>
                    <a:gd name="T6" fmla="*/ 41 w 232"/>
                    <a:gd name="T7" fmla="*/ 60 h 253"/>
                    <a:gd name="T8" fmla="*/ 58 w 232"/>
                    <a:gd name="T9" fmla="*/ 55 h 253"/>
                    <a:gd name="T10" fmla="*/ 72 w 232"/>
                    <a:gd name="T11" fmla="*/ 39 h 253"/>
                    <a:gd name="T12" fmla="*/ 73 w 232"/>
                    <a:gd name="T13" fmla="*/ 28 h 253"/>
                    <a:gd name="T14" fmla="*/ 79 w 232"/>
                    <a:gd name="T15" fmla="*/ 19 h 253"/>
                    <a:gd name="T16" fmla="*/ 92 w 232"/>
                    <a:gd name="T17" fmla="*/ 24 h 253"/>
                    <a:gd name="T18" fmla="*/ 111 w 232"/>
                    <a:gd name="T19" fmla="*/ 20 h 253"/>
                    <a:gd name="T20" fmla="*/ 129 w 232"/>
                    <a:gd name="T21" fmla="*/ 9 h 253"/>
                    <a:gd name="T22" fmla="*/ 143 w 232"/>
                    <a:gd name="T23" fmla="*/ 5 h 253"/>
                    <a:gd name="T24" fmla="*/ 146 w 232"/>
                    <a:gd name="T25" fmla="*/ 19 h 253"/>
                    <a:gd name="T26" fmla="*/ 163 w 232"/>
                    <a:gd name="T27" fmla="*/ 18 h 253"/>
                    <a:gd name="T28" fmla="*/ 177 w 232"/>
                    <a:gd name="T29" fmla="*/ 5 h 253"/>
                    <a:gd name="T30" fmla="*/ 188 w 232"/>
                    <a:gd name="T31" fmla="*/ 0 h 253"/>
                    <a:gd name="T32" fmla="*/ 200 w 232"/>
                    <a:gd name="T33" fmla="*/ 5 h 253"/>
                    <a:gd name="T34" fmla="*/ 213 w 232"/>
                    <a:gd name="T35" fmla="*/ 15 h 253"/>
                    <a:gd name="T36" fmla="*/ 218 w 232"/>
                    <a:gd name="T37" fmla="*/ 29 h 253"/>
                    <a:gd name="T38" fmla="*/ 224 w 232"/>
                    <a:gd name="T39" fmla="*/ 37 h 253"/>
                    <a:gd name="T40" fmla="*/ 216 w 232"/>
                    <a:gd name="T41" fmla="*/ 55 h 253"/>
                    <a:gd name="T42" fmla="*/ 219 w 232"/>
                    <a:gd name="T43" fmla="*/ 69 h 253"/>
                    <a:gd name="T44" fmla="*/ 232 w 232"/>
                    <a:gd name="T45" fmla="*/ 81 h 253"/>
                    <a:gd name="T46" fmla="*/ 216 w 232"/>
                    <a:gd name="T47" fmla="*/ 104 h 253"/>
                    <a:gd name="T48" fmla="*/ 206 w 232"/>
                    <a:gd name="T49" fmla="*/ 105 h 253"/>
                    <a:gd name="T50" fmla="*/ 195 w 232"/>
                    <a:gd name="T51" fmla="*/ 110 h 253"/>
                    <a:gd name="T52" fmla="*/ 193 w 232"/>
                    <a:gd name="T53" fmla="*/ 125 h 253"/>
                    <a:gd name="T54" fmla="*/ 191 w 232"/>
                    <a:gd name="T55" fmla="*/ 145 h 253"/>
                    <a:gd name="T56" fmla="*/ 191 w 232"/>
                    <a:gd name="T57" fmla="*/ 156 h 253"/>
                    <a:gd name="T58" fmla="*/ 192 w 232"/>
                    <a:gd name="T59" fmla="*/ 184 h 253"/>
                    <a:gd name="T60" fmla="*/ 193 w 232"/>
                    <a:gd name="T61" fmla="*/ 201 h 253"/>
                    <a:gd name="T62" fmla="*/ 188 w 232"/>
                    <a:gd name="T63" fmla="*/ 221 h 253"/>
                    <a:gd name="T64" fmla="*/ 187 w 232"/>
                    <a:gd name="T65" fmla="*/ 235 h 253"/>
                    <a:gd name="T66" fmla="*/ 175 w 232"/>
                    <a:gd name="T67" fmla="*/ 252 h 253"/>
                    <a:gd name="T68" fmla="*/ 164 w 232"/>
                    <a:gd name="T69" fmla="*/ 246 h 253"/>
                    <a:gd name="T70" fmla="*/ 157 w 232"/>
                    <a:gd name="T71" fmla="*/ 234 h 253"/>
                    <a:gd name="T72" fmla="*/ 161 w 232"/>
                    <a:gd name="T73" fmla="*/ 220 h 253"/>
                    <a:gd name="T74" fmla="*/ 172 w 232"/>
                    <a:gd name="T75" fmla="*/ 203 h 253"/>
                    <a:gd name="T76" fmla="*/ 157 w 232"/>
                    <a:gd name="T77" fmla="*/ 188 h 253"/>
                    <a:gd name="T78" fmla="*/ 137 w 232"/>
                    <a:gd name="T79" fmla="*/ 185 h 253"/>
                    <a:gd name="T80" fmla="*/ 127 w 232"/>
                    <a:gd name="T81" fmla="*/ 174 h 253"/>
                    <a:gd name="T82" fmla="*/ 111 w 232"/>
                    <a:gd name="T83" fmla="*/ 169 h 253"/>
                    <a:gd name="T84" fmla="*/ 92 w 232"/>
                    <a:gd name="T85" fmla="*/ 159 h 253"/>
                    <a:gd name="T86" fmla="*/ 77 w 232"/>
                    <a:gd name="T87" fmla="*/ 159 h 253"/>
                    <a:gd name="T88" fmla="*/ 69 w 232"/>
                    <a:gd name="T89" fmla="*/ 151 h 253"/>
                    <a:gd name="T90" fmla="*/ 54 w 232"/>
                    <a:gd name="T91" fmla="*/ 147 h 253"/>
                    <a:gd name="T92" fmla="*/ 31 w 232"/>
                    <a:gd name="T93" fmla="*/ 158 h 253"/>
                    <a:gd name="T94" fmla="*/ 13 w 232"/>
                    <a:gd name="T95" fmla="*/ 170 h 253"/>
                    <a:gd name="T96" fmla="*/ 9 w 232"/>
                    <a:gd name="T97" fmla="*/ 148 h 253"/>
                    <a:gd name="T98" fmla="*/ 6 w 232"/>
                    <a:gd name="T99" fmla="*/ 129 h 253"/>
                    <a:gd name="T100" fmla="*/ 5 w 232"/>
                    <a:gd name="T101" fmla="*/ 104 h 253"/>
                    <a:gd name="T102" fmla="*/ 8 w 232"/>
                    <a:gd name="T103" fmla="*/ 84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2" h="253">
                      <a:moveTo>
                        <a:pt x="0" y="73"/>
                      </a:move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7" y="61"/>
                        <a:pt x="37" y="61"/>
                        <a:pt x="37" y="61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2" y="22"/>
                        <a:pt x="72" y="22"/>
                        <a:pt x="72" y="22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82" y="21"/>
                        <a:pt x="82" y="21"/>
                        <a:pt x="82" y="21"/>
                      </a:cubicBezTo>
                      <a:cubicBezTo>
                        <a:pt x="82" y="21"/>
                        <a:pt x="87" y="21"/>
                        <a:pt x="89" y="21"/>
                      </a:cubicBezTo>
                      <a:cubicBezTo>
                        <a:pt x="91" y="21"/>
                        <a:pt x="92" y="24"/>
                        <a:pt x="92" y="24"/>
                      </a:cubicBezTo>
                      <a:cubicBezTo>
                        <a:pt x="99" y="24"/>
                        <a:pt x="99" y="24"/>
                        <a:pt x="99" y="24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9" y="18"/>
                        <a:pt x="119" y="18"/>
                        <a:pt x="119" y="18"/>
                      </a:cubicBez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9" y="9"/>
                        <a:pt x="129" y="9"/>
                        <a:pt x="129" y="9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9" y="3"/>
                        <a:pt x="139" y="3"/>
                        <a:pt x="139" y="3"/>
                      </a:cubicBezTo>
                      <a:cubicBezTo>
                        <a:pt x="143" y="5"/>
                        <a:pt x="143" y="5"/>
                        <a:pt x="143" y="5"/>
                      </a:cubicBezTo>
                      <a:cubicBezTo>
                        <a:pt x="144" y="8"/>
                        <a:pt x="144" y="8"/>
                        <a:pt x="144" y="8"/>
                      </a:cubicBezTo>
                      <a:cubicBezTo>
                        <a:pt x="145" y="12"/>
                        <a:pt x="145" y="12"/>
                        <a:pt x="145" y="12"/>
                      </a:cubicBezTo>
                      <a:cubicBezTo>
                        <a:pt x="146" y="19"/>
                        <a:pt x="146" y="19"/>
                        <a:pt x="146" y="19"/>
                      </a:cubicBezTo>
                      <a:cubicBezTo>
                        <a:pt x="150" y="22"/>
                        <a:pt x="150" y="22"/>
                        <a:pt x="150" y="22"/>
                      </a:cubicBezTo>
                      <a:cubicBezTo>
                        <a:pt x="155" y="23"/>
                        <a:pt x="155" y="23"/>
                        <a:pt x="155" y="23"/>
                      </a:cubicBezTo>
                      <a:cubicBezTo>
                        <a:pt x="163" y="18"/>
                        <a:pt x="163" y="18"/>
                        <a:pt x="163" y="18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74" y="11"/>
                        <a:pt x="174" y="11"/>
                        <a:pt x="174" y="11"/>
                      </a:cubicBezTo>
                      <a:cubicBezTo>
                        <a:pt x="177" y="5"/>
                        <a:pt x="177" y="5"/>
                        <a:pt x="177" y="5"/>
                      </a:cubicBezTo>
                      <a:cubicBezTo>
                        <a:pt x="181" y="2"/>
                        <a:pt x="181" y="2"/>
                        <a:pt x="181" y="2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91" y="2"/>
                        <a:pt x="191" y="2"/>
                        <a:pt x="191" y="2"/>
                      </a:cubicBezTo>
                      <a:cubicBezTo>
                        <a:pt x="196" y="3"/>
                        <a:pt x="196" y="3"/>
                        <a:pt x="196" y="3"/>
                      </a:cubicBezTo>
                      <a:cubicBezTo>
                        <a:pt x="200" y="5"/>
                        <a:pt x="200" y="5"/>
                        <a:pt x="200" y="5"/>
                      </a:cubicBezTo>
                      <a:cubicBezTo>
                        <a:pt x="206" y="9"/>
                        <a:pt x="206" y="9"/>
                        <a:pt x="206" y="9"/>
                      </a:cubicBezTo>
                      <a:cubicBezTo>
                        <a:pt x="209" y="12"/>
                        <a:pt x="209" y="12"/>
                        <a:pt x="209" y="12"/>
                      </a:cubicBezTo>
                      <a:cubicBezTo>
                        <a:pt x="213" y="15"/>
                        <a:pt x="213" y="15"/>
                        <a:pt x="213" y="15"/>
                      </a:cubicBezTo>
                      <a:cubicBezTo>
                        <a:pt x="217" y="18"/>
                        <a:pt x="217" y="18"/>
                        <a:pt x="217" y="18"/>
                      </a:cubicBezTo>
                      <a:cubicBezTo>
                        <a:pt x="219" y="24"/>
                        <a:pt x="219" y="24"/>
                        <a:pt x="219" y="24"/>
                      </a:cubicBezTo>
                      <a:cubicBezTo>
                        <a:pt x="218" y="29"/>
                        <a:pt x="218" y="29"/>
                        <a:pt x="218" y="29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24" y="34"/>
                        <a:pt x="224" y="34"/>
                        <a:pt x="224" y="34"/>
                      </a:cubicBezTo>
                      <a:cubicBezTo>
                        <a:pt x="224" y="37"/>
                        <a:pt x="224" y="37"/>
                        <a:pt x="224" y="37"/>
                      </a:cubicBezTo>
                      <a:cubicBezTo>
                        <a:pt x="223" y="51"/>
                        <a:pt x="223" y="51"/>
                        <a:pt x="223" y="51"/>
                      </a:cubicBezTo>
                      <a:cubicBezTo>
                        <a:pt x="219" y="53"/>
                        <a:pt x="219" y="53"/>
                        <a:pt x="219" y="53"/>
                      </a:cubicBezTo>
                      <a:cubicBezTo>
                        <a:pt x="216" y="55"/>
                        <a:pt x="216" y="55"/>
                        <a:pt x="216" y="55"/>
                      </a:cubicBezTo>
                      <a:cubicBezTo>
                        <a:pt x="216" y="61"/>
                        <a:pt x="216" y="61"/>
                        <a:pt x="216" y="61"/>
                      </a:cubicBezTo>
                      <a:cubicBezTo>
                        <a:pt x="216" y="64"/>
                        <a:pt x="216" y="64"/>
                        <a:pt x="216" y="64"/>
                      </a:cubicBezTo>
                      <a:cubicBezTo>
                        <a:pt x="219" y="69"/>
                        <a:pt x="219" y="69"/>
                        <a:pt x="219" y="69"/>
                      </a:cubicBezTo>
                      <a:cubicBezTo>
                        <a:pt x="222" y="74"/>
                        <a:pt x="222" y="74"/>
                        <a:pt x="222" y="74"/>
                      </a:cubicBezTo>
                      <a:cubicBezTo>
                        <a:pt x="227" y="79"/>
                        <a:pt x="227" y="79"/>
                        <a:pt x="227" y="79"/>
                      </a:cubicBezTo>
                      <a:cubicBezTo>
                        <a:pt x="232" y="81"/>
                        <a:pt x="232" y="81"/>
                        <a:pt x="232" y="81"/>
                      </a:cubicBezTo>
                      <a:cubicBezTo>
                        <a:pt x="230" y="89"/>
                        <a:pt x="230" y="89"/>
                        <a:pt x="230" y="89"/>
                      </a:cubicBezTo>
                      <a:cubicBezTo>
                        <a:pt x="223" y="97"/>
                        <a:pt x="223" y="97"/>
                        <a:pt x="223" y="97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1" y="110"/>
                        <a:pt x="211" y="110"/>
                        <a:pt x="211" y="110"/>
                      </a:cubicBezTo>
                      <a:cubicBezTo>
                        <a:pt x="211" y="108"/>
                        <a:pt x="211" y="108"/>
                        <a:pt x="211" y="108"/>
                      </a:cubicBezTo>
                      <a:cubicBezTo>
                        <a:pt x="206" y="105"/>
                        <a:pt x="206" y="105"/>
                        <a:pt x="206" y="105"/>
                      </a:cubicBezTo>
                      <a:cubicBezTo>
                        <a:pt x="201" y="104"/>
                        <a:pt x="201" y="104"/>
                        <a:pt x="201" y="104"/>
                      </a:cubicBezTo>
                      <a:cubicBezTo>
                        <a:pt x="196" y="106"/>
                        <a:pt x="196" y="106"/>
                        <a:pt x="196" y="106"/>
                      </a:cubicBezTo>
                      <a:cubicBezTo>
                        <a:pt x="196" y="106"/>
                        <a:pt x="195" y="109"/>
                        <a:pt x="195" y="110"/>
                      </a:cubicBezTo>
                      <a:cubicBezTo>
                        <a:pt x="195" y="111"/>
                        <a:pt x="195" y="114"/>
                        <a:pt x="195" y="114"/>
                      </a:cubicBezTo>
                      <a:cubicBezTo>
                        <a:pt x="195" y="120"/>
                        <a:pt x="195" y="120"/>
                        <a:pt x="195" y="120"/>
                      </a:cubicBezTo>
                      <a:cubicBezTo>
                        <a:pt x="193" y="125"/>
                        <a:pt x="193" y="125"/>
                        <a:pt x="193" y="125"/>
                      </a:cubicBezTo>
                      <a:cubicBezTo>
                        <a:pt x="189" y="131"/>
                        <a:pt x="189" y="131"/>
                        <a:pt x="189" y="131"/>
                      </a:cubicBezTo>
                      <a:cubicBezTo>
                        <a:pt x="190" y="140"/>
                        <a:pt x="190" y="140"/>
                        <a:pt x="190" y="140"/>
                      </a:cubicBezTo>
                      <a:cubicBezTo>
                        <a:pt x="191" y="145"/>
                        <a:pt x="191" y="145"/>
                        <a:pt x="191" y="145"/>
                      </a:cubicBezTo>
                      <a:cubicBezTo>
                        <a:pt x="193" y="149"/>
                        <a:pt x="193" y="149"/>
                        <a:pt x="193" y="149"/>
                      </a:cubicBezTo>
                      <a:cubicBezTo>
                        <a:pt x="192" y="153"/>
                        <a:pt x="192" y="153"/>
                        <a:pt x="192" y="153"/>
                      </a:cubicBezTo>
                      <a:cubicBezTo>
                        <a:pt x="191" y="156"/>
                        <a:pt x="191" y="156"/>
                        <a:pt x="191" y="156"/>
                      </a:cubicBezTo>
                      <a:cubicBezTo>
                        <a:pt x="192" y="169"/>
                        <a:pt x="192" y="169"/>
                        <a:pt x="192" y="169"/>
                      </a:cubicBezTo>
                      <a:cubicBezTo>
                        <a:pt x="193" y="179"/>
                        <a:pt x="193" y="179"/>
                        <a:pt x="193" y="179"/>
                      </a:cubicBezTo>
                      <a:cubicBezTo>
                        <a:pt x="192" y="184"/>
                        <a:pt x="192" y="184"/>
                        <a:pt x="192" y="184"/>
                      </a:cubicBezTo>
                      <a:cubicBezTo>
                        <a:pt x="194" y="188"/>
                        <a:pt x="194" y="188"/>
                        <a:pt x="194" y="188"/>
                      </a:cubicBezTo>
                      <a:cubicBezTo>
                        <a:pt x="194" y="193"/>
                        <a:pt x="194" y="193"/>
                        <a:pt x="194" y="193"/>
                      </a:cubicBezTo>
                      <a:cubicBezTo>
                        <a:pt x="193" y="201"/>
                        <a:pt x="193" y="201"/>
                        <a:pt x="193" y="201"/>
                      </a:cubicBezTo>
                      <a:cubicBezTo>
                        <a:pt x="191" y="207"/>
                        <a:pt x="191" y="207"/>
                        <a:pt x="191" y="207"/>
                      </a:cubicBezTo>
                      <a:cubicBezTo>
                        <a:pt x="190" y="214"/>
                        <a:pt x="190" y="214"/>
                        <a:pt x="190" y="214"/>
                      </a:cubicBezTo>
                      <a:cubicBezTo>
                        <a:pt x="188" y="221"/>
                        <a:pt x="188" y="221"/>
                        <a:pt x="188" y="221"/>
                      </a:cubicBezTo>
                      <a:cubicBezTo>
                        <a:pt x="186" y="225"/>
                        <a:pt x="186" y="225"/>
                        <a:pt x="186" y="225"/>
                      </a:cubicBezTo>
                      <a:cubicBezTo>
                        <a:pt x="186" y="233"/>
                        <a:pt x="186" y="233"/>
                        <a:pt x="186" y="233"/>
                      </a:cubicBezTo>
                      <a:cubicBezTo>
                        <a:pt x="187" y="235"/>
                        <a:pt x="187" y="235"/>
                        <a:pt x="187" y="235"/>
                      </a:cubicBezTo>
                      <a:cubicBezTo>
                        <a:pt x="187" y="238"/>
                        <a:pt x="187" y="238"/>
                        <a:pt x="187" y="238"/>
                      </a:cubicBezTo>
                      <a:cubicBezTo>
                        <a:pt x="181" y="245"/>
                        <a:pt x="181" y="245"/>
                        <a:pt x="181" y="245"/>
                      </a:cubicBezTo>
                      <a:cubicBezTo>
                        <a:pt x="175" y="252"/>
                        <a:pt x="175" y="252"/>
                        <a:pt x="175" y="252"/>
                      </a:cubicBezTo>
                      <a:cubicBezTo>
                        <a:pt x="171" y="253"/>
                        <a:pt x="171" y="253"/>
                        <a:pt x="171" y="253"/>
                      </a:cubicBezTo>
                      <a:cubicBezTo>
                        <a:pt x="167" y="250"/>
                        <a:pt x="167" y="250"/>
                        <a:pt x="167" y="250"/>
                      </a:cubicBezTo>
                      <a:cubicBezTo>
                        <a:pt x="164" y="246"/>
                        <a:pt x="164" y="246"/>
                        <a:pt x="164" y="246"/>
                      </a:cubicBezTo>
                      <a:cubicBezTo>
                        <a:pt x="163" y="241"/>
                        <a:pt x="163" y="241"/>
                        <a:pt x="163" y="241"/>
                      </a:cubicBezTo>
                      <a:cubicBezTo>
                        <a:pt x="159" y="238"/>
                        <a:pt x="159" y="238"/>
                        <a:pt x="159" y="238"/>
                      </a:cubicBezTo>
                      <a:cubicBezTo>
                        <a:pt x="157" y="234"/>
                        <a:pt x="157" y="234"/>
                        <a:pt x="157" y="234"/>
                      </a:cubicBezTo>
                      <a:cubicBezTo>
                        <a:pt x="156" y="229"/>
                        <a:pt x="156" y="229"/>
                        <a:pt x="156" y="229"/>
                      </a:cubicBezTo>
                      <a:cubicBezTo>
                        <a:pt x="157" y="225"/>
                        <a:pt x="157" y="225"/>
                        <a:pt x="157" y="225"/>
                      </a:cubicBezTo>
                      <a:cubicBezTo>
                        <a:pt x="161" y="220"/>
                        <a:pt x="161" y="220"/>
                        <a:pt x="161" y="220"/>
                      </a:cubicBezTo>
                      <a:cubicBezTo>
                        <a:pt x="164" y="214"/>
                        <a:pt x="164" y="214"/>
                        <a:pt x="164" y="214"/>
                      </a:cubicBezTo>
                      <a:cubicBezTo>
                        <a:pt x="169" y="209"/>
                        <a:pt x="169" y="209"/>
                        <a:pt x="169" y="209"/>
                      </a:cubicBezTo>
                      <a:cubicBezTo>
                        <a:pt x="172" y="203"/>
                        <a:pt x="172" y="203"/>
                        <a:pt x="172" y="203"/>
                      </a:cubicBezTo>
                      <a:cubicBezTo>
                        <a:pt x="172" y="196"/>
                        <a:pt x="172" y="196"/>
                        <a:pt x="172" y="196"/>
                      </a:cubicBezTo>
                      <a:cubicBezTo>
                        <a:pt x="164" y="190"/>
                        <a:pt x="164" y="190"/>
                        <a:pt x="164" y="190"/>
                      </a:cubicBezTo>
                      <a:cubicBezTo>
                        <a:pt x="157" y="188"/>
                        <a:pt x="157" y="188"/>
                        <a:pt x="157" y="188"/>
                      </a:cubicBezTo>
                      <a:cubicBezTo>
                        <a:pt x="151" y="185"/>
                        <a:pt x="151" y="185"/>
                        <a:pt x="151" y="185"/>
                      </a:cubicBezTo>
                      <a:cubicBezTo>
                        <a:pt x="144" y="185"/>
                        <a:pt x="144" y="185"/>
                        <a:pt x="144" y="185"/>
                      </a:cubicBezTo>
                      <a:cubicBezTo>
                        <a:pt x="137" y="185"/>
                        <a:pt x="137" y="185"/>
                        <a:pt x="137" y="185"/>
                      </a:cubicBezTo>
                      <a:cubicBezTo>
                        <a:pt x="134" y="183"/>
                        <a:pt x="134" y="183"/>
                        <a:pt x="134" y="183"/>
                      </a:cubicBezTo>
                      <a:cubicBezTo>
                        <a:pt x="133" y="179"/>
                        <a:pt x="133" y="179"/>
                        <a:pt x="133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23" y="172"/>
                        <a:pt x="123" y="172"/>
                        <a:pt x="123" y="172"/>
                      </a:cubicBezTo>
                      <a:cubicBezTo>
                        <a:pt x="123" y="172"/>
                        <a:pt x="118" y="171"/>
                        <a:pt x="116" y="171"/>
                      </a:cubicBezTo>
                      <a:cubicBezTo>
                        <a:pt x="114" y="171"/>
                        <a:pt x="111" y="169"/>
                        <a:pt x="111" y="169"/>
                      </a:cubicBezTo>
                      <a:cubicBezTo>
                        <a:pt x="104" y="167"/>
                        <a:pt x="104" y="167"/>
                        <a:pt x="104" y="167"/>
                      </a:cubicBezTo>
                      <a:cubicBezTo>
                        <a:pt x="98" y="162"/>
                        <a:pt x="98" y="162"/>
                        <a:pt x="98" y="162"/>
                      </a:cubicBezTo>
                      <a:cubicBezTo>
                        <a:pt x="92" y="159"/>
                        <a:pt x="92" y="159"/>
                        <a:pt x="92" y="159"/>
                      </a:cubicBezTo>
                      <a:cubicBezTo>
                        <a:pt x="89" y="158"/>
                        <a:pt x="89" y="158"/>
                        <a:pt x="89" y="158"/>
                      </a:cubicBezTo>
                      <a:cubicBezTo>
                        <a:pt x="82" y="158"/>
                        <a:pt x="82" y="158"/>
                        <a:pt x="82" y="158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3" y="160"/>
                        <a:pt x="73" y="160"/>
                        <a:pt x="73" y="160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ubicBezTo>
                        <a:pt x="69" y="151"/>
                        <a:pt x="69" y="151"/>
                        <a:pt x="69" y="151"/>
                      </a:cubicBezTo>
                      <a:cubicBezTo>
                        <a:pt x="67" y="148"/>
                        <a:pt x="67" y="148"/>
                        <a:pt x="67" y="148"/>
                      </a:cubicBezTo>
                      <a:cubicBezTo>
                        <a:pt x="58" y="146"/>
                        <a:pt x="58" y="146"/>
                        <a:pt x="58" y="146"/>
                      </a:cubicBezTo>
                      <a:cubicBezTo>
                        <a:pt x="54" y="147"/>
                        <a:pt x="54" y="147"/>
                        <a:pt x="54" y="147"/>
                      </a:cubicBezTo>
                      <a:cubicBezTo>
                        <a:pt x="47" y="149"/>
                        <a:pt x="47" y="149"/>
                        <a:pt x="47" y="149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31" y="158"/>
                        <a:pt x="31" y="158"/>
                        <a:pt x="31" y="158"/>
                      </a:cubicBezTo>
                      <a:cubicBezTo>
                        <a:pt x="24" y="163"/>
                        <a:pt x="24" y="163"/>
                        <a:pt x="24" y="163"/>
                      </a:cubicBezTo>
                      <a:cubicBezTo>
                        <a:pt x="18" y="166"/>
                        <a:pt x="18" y="166"/>
                        <a:pt x="18" y="166"/>
                      </a:cubicBezTo>
                      <a:cubicBezTo>
                        <a:pt x="13" y="170"/>
                        <a:pt x="13" y="170"/>
                        <a:pt x="13" y="170"/>
                      </a:cubicBezTo>
                      <a:cubicBezTo>
                        <a:pt x="13" y="163"/>
                        <a:pt x="13" y="163"/>
                        <a:pt x="13" y="163"/>
                      </a:cubicBezTo>
                      <a:cubicBezTo>
                        <a:pt x="13" y="163"/>
                        <a:pt x="14" y="156"/>
                        <a:pt x="13" y="155"/>
                      </a:cubicBezTo>
                      <a:cubicBezTo>
                        <a:pt x="11" y="153"/>
                        <a:pt x="9" y="148"/>
                        <a:pt x="9" y="148"/>
                      </a:cubicBezTo>
                      <a:cubicBezTo>
                        <a:pt x="6" y="142"/>
                        <a:pt x="6" y="142"/>
                        <a:pt x="6" y="142"/>
                      </a:cubicBezTo>
                      <a:cubicBezTo>
                        <a:pt x="5" y="133"/>
                        <a:pt x="5" y="133"/>
                        <a:pt x="5" y="133"/>
                      </a:cubicBezTo>
                      <a:cubicBezTo>
                        <a:pt x="6" y="129"/>
                        <a:pt x="6" y="129"/>
                        <a:pt x="6" y="129"/>
                      </a:cubicBezTo>
                      <a:cubicBezTo>
                        <a:pt x="7" y="120"/>
                        <a:pt x="7" y="120"/>
                        <a:pt x="7" y="120"/>
                      </a:cubicBezTo>
                      <a:cubicBezTo>
                        <a:pt x="7" y="110"/>
                        <a:pt x="7" y="110"/>
                        <a:pt x="7" y="110"/>
                      </a:cubicBezTo>
                      <a:cubicBezTo>
                        <a:pt x="5" y="104"/>
                        <a:pt x="5" y="104"/>
                        <a:pt x="5" y="104"/>
                      </a:cubicBezTo>
                      <a:cubicBezTo>
                        <a:pt x="4" y="95"/>
                        <a:pt x="4" y="95"/>
                        <a:pt x="4" y="95"/>
                      </a:cubicBezTo>
                      <a:cubicBezTo>
                        <a:pt x="6" y="90"/>
                        <a:pt x="6" y="90"/>
                        <a:pt x="6" y="90"/>
                      </a:cubicBezTo>
                      <a:cubicBezTo>
                        <a:pt x="8" y="84"/>
                        <a:pt x="8" y="84"/>
                        <a:pt x="8" y="84"/>
                      </a:cubicBezTo>
                      <a:cubicBezTo>
                        <a:pt x="5" y="76"/>
                        <a:pt x="5" y="76"/>
                        <a:pt x="5" y="76"/>
                      </a:cubicBez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43" name="Freeform 28"/>
                <p:cNvSpPr>
                  <a:spLocks/>
                </p:cNvSpPr>
                <p:nvPr/>
              </p:nvSpPr>
              <p:spPr bwMode="auto">
                <a:xfrm>
                  <a:off x="10696575" y="2551113"/>
                  <a:ext cx="134937" cy="187325"/>
                </a:xfrm>
                <a:custGeom>
                  <a:avLst/>
                  <a:gdLst>
                    <a:gd name="T0" fmla="*/ 10 w 85"/>
                    <a:gd name="T1" fmla="*/ 2 h 118"/>
                    <a:gd name="T2" fmla="*/ 19 w 85"/>
                    <a:gd name="T3" fmla="*/ 9 h 118"/>
                    <a:gd name="T4" fmla="*/ 33 w 85"/>
                    <a:gd name="T5" fmla="*/ 14 h 118"/>
                    <a:gd name="T6" fmla="*/ 47 w 85"/>
                    <a:gd name="T7" fmla="*/ 21 h 118"/>
                    <a:gd name="T8" fmla="*/ 64 w 85"/>
                    <a:gd name="T9" fmla="*/ 31 h 118"/>
                    <a:gd name="T10" fmla="*/ 83 w 85"/>
                    <a:gd name="T11" fmla="*/ 50 h 118"/>
                    <a:gd name="T12" fmla="*/ 85 w 85"/>
                    <a:gd name="T13" fmla="*/ 52 h 118"/>
                    <a:gd name="T14" fmla="*/ 81 w 85"/>
                    <a:gd name="T15" fmla="*/ 61 h 118"/>
                    <a:gd name="T16" fmla="*/ 62 w 85"/>
                    <a:gd name="T17" fmla="*/ 85 h 118"/>
                    <a:gd name="T18" fmla="*/ 50 w 85"/>
                    <a:gd name="T19" fmla="*/ 99 h 118"/>
                    <a:gd name="T20" fmla="*/ 38 w 85"/>
                    <a:gd name="T21" fmla="*/ 116 h 118"/>
                    <a:gd name="T22" fmla="*/ 28 w 85"/>
                    <a:gd name="T23" fmla="*/ 118 h 118"/>
                    <a:gd name="T24" fmla="*/ 17 w 85"/>
                    <a:gd name="T25" fmla="*/ 116 h 118"/>
                    <a:gd name="T26" fmla="*/ 12 w 85"/>
                    <a:gd name="T27" fmla="*/ 109 h 118"/>
                    <a:gd name="T28" fmla="*/ 5 w 85"/>
                    <a:gd name="T29" fmla="*/ 99 h 118"/>
                    <a:gd name="T30" fmla="*/ 0 w 85"/>
                    <a:gd name="T31" fmla="*/ 90 h 118"/>
                    <a:gd name="T32" fmla="*/ 0 w 85"/>
                    <a:gd name="T33" fmla="*/ 80 h 118"/>
                    <a:gd name="T34" fmla="*/ 12 w 85"/>
                    <a:gd name="T35" fmla="*/ 78 h 118"/>
                    <a:gd name="T36" fmla="*/ 17 w 85"/>
                    <a:gd name="T37" fmla="*/ 64 h 118"/>
                    <a:gd name="T38" fmla="*/ 17 w 85"/>
                    <a:gd name="T39" fmla="*/ 43 h 118"/>
                    <a:gd name="T40" fmla="*/ 17 w 85"/>
                    <a:gd name="T41" fmla="*/ 26 h 118"/>
                    <a:gd name="T42" fmla="*/ 12 w 85"/>
                    <a:gd name="T43" fmla="*/ 16 h 118"/>
                    <a:gd name="T44" fmla="*/ 5 w 85"/>
                    <a:gd name="T45" fmla="*/ 9 h 118"/>
                    <a:gd name="T46" fmla="*/ 5 w 85"/>
                    <a:gd name="T47" fmla="*/ 0 h 118"/>
                    <a:gd name="T48" fmla="*/ 10 w 85"/>
                    <a:gd name="T49" fmla="*/ 2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5" h="118">
                      <a:moveTo>
                        <a:pt x="10" y="2"/>
                      </a:moveTo>
                      <a:lnTo>
                        <a:pt x="19" y="9"/>
                      </a:lnTo>
                      <a:lnTo>
                        <a:pt x="33" y="14"/>
                      </a:lnTo>
                      <a:lnTo>
                        <a:pt x="47" y="21"/>
                      </a:lnTo>
                      <a:lnTo>
                        <a:pt x="64" y="31"/>
                      </a:lnTo>
                      <a:lnTo>
                        <a:pt x="83" y="50"/>
                      </a:lnTo>
                      <a:lnTo>
                        <a:pt x="85" y="52"/>
                      </a:lnTo>
                      <a:lnTo>
                        <a:pt x="81" y="61"/>
                      </a:lnTo>
                      <a:lnTo>
                        <a:pt x="62" y="85"/>
                      </a:lnTo>
                      <a:lnTo>
                        <a:pt x="50" y="99"/>
                      </a:lnTo>
                      <a:lnTo>
                        <a:pt x="38" y="116"/>
                      </a:lnTo>
                      <a:lnTo>
                        <a:pt x="28" y="118"/>
                      </a:lnTo>
                      <a:lnTo>
                        <a:pt x="17" y="116"/>
                      </a:lnTo>
                      <a:lnTo>
                        <a:pt x="12" y="109"/>
                      </a:lnTo>
                      <a:lnTo>
                        <a:pt x="5" y="99"/>
                      </a:lnTo>
                      <a:lnTo>
                        <a:pt x="0" y="90"/>
                      </a:lnTo>
                      <a:lnTo>
                        <a:pt x="0" y="80"/>
                      </a:lnTo>
                      <a:lnTo>
                        <a:pt x="12" y="78"/>
                      </a:lnTo>
                      <a:lnTo>
                        <a:pt x="17" y="64"/>
                      </a:lnTo>
                      <a:lnTo>
                        <a:pt x="17" y="43"/>
                      </a:lnTo>
                      <a:lnTo>
                        <a:pt x="17" y="26"/>
                      </a:lnTo>
                      <a:lnTo>
                        <a:pt x="12" y="16"/>
                      </a:lnTo>
                      <a:lnTo>
                        <a:pt x="5" y="9"/>
                      </a:lnTo>
                      <a:lnTo>
                        <a:pt x="5" y="0"/>
                      </a:lnTo>
                      <a:lnTo>
                        <a:pt x="1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44" name="Freeform 29"/>
                <p:cNvSpPr>
                  <a:spLocks/>
                </p:cNvSpPr>
                <p:nvPr/>
              </p:nvSpPr>
              <p:spPr bwMode="auto">
                <a:xfrm>
                  <a:off x="10696575" y="2474913"/>
                  <a:ext cx="263525" cy="139700"/>
                </a:xfrm>
                <a:custGeom>
                  <a:avLst/>
                  <a:gdLst>
                    <a:gd name="T0" fmla="*/ 0 w 166"/>
                    <a:gd name="T1" fmla="*/ 34 h 88"/>
                    <a:gd name="T2" fmla="*/ 10 w 166"/>
                    <a:gd name="T3" fmla="*/ 41 h 88"/>
                    <a:gd name="T4" fmla="*/ 21 w 166"/>
                    <a:gd name="T5" fmla="*/ 48 h 88"/>
                    <a:gd name="T6" fmla="*/ 36 w 166"/>
                    <a:gd name="T7" fmla="*/ 53 h 88"/>
                    <a:gd name="T8" fmla="*/ 47 w 166"/>
                    <a:gd name="T9" fmla="*/ 60 h 88"/>
                    <a:gd name="T10" fmla="*/ 57 w 166"/>
                    <a:gd name="T11" fmla="*/ 64 h 88"/>
                    <a:gd name="T12" fmla="*/ 66 w 166"/>
                    <a:gd name="T13" fmla="*/ 69 h 88"/>
                    <a:gd name="T14" fmla="*/ 78 w 166"/>
                    <a:gd name="T15" fmla="*/ 79 h 88"/>
                    <a:gd name="T16" fmla="*/ 88 w 166"/>
                    <a:gd name="T17" fmla="*/ 86 h 88"/>
                    <a:gd name="T18" fmla="*/ 100 w 166"/>
                    <a:gd name="T19" fmla="*/ 88 h 88"/>
                    <a:gd name="T20" fmla="*/ 109 w 166"/>
                    <a:gd name="T21" fmla="*/ 81 h 88"/>
                    <a:gd name="T22" fmla="*/ 126 w 166"/>
                    <a:gd name="T23" fmla="*/ 67 h 88"/>
                    <a:gd name="T24" fmla="*/ 140 w 166"/>
                    <a:gd name="T25" fmla="*/ 48 h 88"/>
                    <a:gd name="T26" fmla="*/ 152 w 166"/>
                    <a:gd name="T27" fmla="*/ 36 h 88"/>
                    <a:gd name="T28" fmla="*/ 159 w 166"/>
                    <a:gd name="T29" fmla="*/ 27 h 88"/>
                    <a:gd name="T30" fmla="*/ 163 w 166"/>
                    <a:gd name="T31" fmla="*/ 15 h 88"/>
                    <a:gd name="T32" fmla="*/ 166 w 166"/>
                    <a:gd name="T33" fmla="*/ 5 h 88"/>
                    <a:gd name="T34" fmla="*/ 149 w 166"/>
                    <a:gd name="T35" fmla="*/ 0 h 88"/>
                    <a:gd name="T36" fmla="*/ 135 w 166"/>
                    <a:gd name="T37" fmla="*/ 3 h 88"/>
                    <a:gd name="T38" fmla="*/ 126 w 166"/>
                    <a:gd name="T39" fmla="*/ 5 h 88"/>
                    <a:gd name="T40" fmla="*/ 118 w 166"/>
                    <a:gd name="T41" fmla="*/ 22 h 88"/>
                    <a:gd name="T42" fmla="*/ 107 w 166"/>
                    <a:gd name="T43" fmla="*/ 29 h 88"/>
                    <a:gd name="T44" fmla="*/ 90 w 166"/>
                    <a:gd name="T45" fmla="*/ 31 h 88"/>
                    <a:gd name="T46" fmla="*/ 73 w 166"/>
                    <a:gd name="T47" fmla="*/ 31 h 88"/>
                    <a:gd name="T48" fmla="*/ 57 w 166"/>
                    <a:gd name="T49" fmla="*/ 31 h 88"/>
                    <a:gd name="T50" fmla="*/ 45 w 166"/>
                    <a:gd name="T51" fmla="*/ 27 h 88"/>
                    <a:gd name="T52" fmla="*/ 36 w 166"/>
                    <a:gd name="T53" fmla="*/ 19 h 88"/>
                    <a:gd name="T54" fmla="*/ 28 w 166"/>
                    <a:gd name="T55" fmla="*/ 15 h 88"/>
                    <a:gd name="T56" fmla="*/ 19 w 166"/>
                    <a:gd name="T57" fmla="*/ 15 h 88"/>
                    <a:gd name="T58" fmla="*/ 10 w 166"/>
                    <a:gd name="T59" fmla="*/ 19 h 88"/>
                    <a:gd name="T60" fmla="*/ 2 w 166"/>
                    <a:gd name="T61" fmla="*/ 27 h 88"/>
                    <a:gd name="T62" fmla="*/ 0 w 166"/>
                    <a:gd name="T63" fmla="*/ 34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66" h="88">
                      <a:moveTo>
                        <a:pt x="0" y="34"/>
                      </a:moveTo>
                      <a:lnTo>
                        <a:pt x="10" y="41"/>
                      </a:lnTo>
                      <a:lnTo>
                        <a:pt x="21" y="48"/>
                      </a:lnTo>
                      <a:lnTo>
                        <a:pt x="36" y="53"/>
                      </a:lnTo>
                      <a:lnTo>
                        <a:pt x="47" y="60"/>
                      </a:lnTo>
                      <a:lnTo>
                        <a:pt x="57" y="64"/>
                      </a:lnTo>
                      <a:lnTo>
                        <a:pt x="66" y="69"/>
                      </a:lnTo>
                      <a:lnTo>
                        <a:pt x="78" y="79"/>
                      </a:lnTo>
                      <a:lnTo>
                        <a:pt x="88" y="86"/>
                      </a:lnTo>
                      <a:lnTo>
                        <a:pt x="100" y="88"/>
                      </a:lnTo>
                      <a:lnTo>
                        <a:pt x="109" y="81"/>
                      </a:lnTo>
                      <a:lnTo>
                        <a:pt x="126" y="67"/>
                      </a:lnTo>
                      <a:lnTo>
                        <a:pt x="140" y="48"/>
                      </a:lnTo>
                      <a:lnTo>
                        <a:pt x="152" y="36"/>
                      </a:lnTo>
                      <a:lnTo>
                        <a:pt x="159" y="27"/>
                      </a:lnTo>
                      <a:lnTo>
                        <a:pt x="163" y="15"/>
                      </a:lnTo>
                      <a:lnTo>
                        <a:pt x="166" y="5"/>
                      </a:lnTo>
                      <a:lnTo>
                        <a:pt x="149" y="0"/>
                      </a:lnTo>
                      <a:lnTo>
                        <a:pt x="135" y="3"/>
                      </a:lnTo>
                      <a:lnTo>
                        <a:pt x="126" y="5"/>
                      </a:lnTo>
                      <a:lnTo>
                        <a:pt x="118" y="22"/>
                      </a:lnTo>
                      <a:lnTo>
                        <a:pt x="107" y="29"/>
                      </a:lnTo>
                      <a:lnTo>
                        <a:pt x="90" y="31"/>
                      </a:lnTo>
                      <a:lnTo>
                        <a:pt x="73" y="31"/>
                      </a:lnTo>
                      <a:lnTo>
                        <a:pt x="57" y="31"/>
                      </a:lnTo>
                      <a:lnTo>
                        <a:pt x="45" y="27"/>
                      </a:lnTo>
                      <a:lnTo>
                        <a:pt x="36" y="19"/>
                      </a:lnTo>
                      <a:lnTo>
                        <a:pt x="28" y="15"/>
                      </a:lnTo>
                      <a:lnTo>
                        <a:pt x="19" y="15"/>
                      </a:lnTo>
                      <a:lnTo>
                        <a:pt x="10" y="19"/>
                      </a:lnTo>
                      <a:lnTo>
                        <a:pt x="2" y="27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45" name="Freeform 30"/>
                <p:cNvSpPr>
                  <a:spLocks/>
                </p:cNvSpPr>
                <p:nvPr/>
              </p:nvSpPr>
              <p:spPr bwMode="auto">
                <a:xfrm>
                  <a:off x="9910763" y="1885950"/>
                  <a:ext cx="533400" cy="777875"/>
                </a:xfrm>
                <a:custGeom>
                  <a:avLst/>
                  <a:gdLst>
                    <a:gd name="T0" fmla="*/ 113 w 142"/>
                    <a:gd name="T1" fmla="*/ 0 h 207"/>
                    <a:gd name="T2" fmla="*/ 120 w 142"/>
                    <a:gd name="T3" fmla="*/ 4 h 207"/>
                    <a:gd name="T4" fmla="*/ 116 w 142"/>
                    <a:gd name="T5" fmla="*/ 11 h 207"/>
                    <a:gd name="T6" fmla="*/ 120 w 142"/>
                    <a:gd name="T7" fmla="*/ 20 h 207"/>
                    <a:gd name="T8" fmla="*/ 125 w 142"/>
                    <a:gd name="T9" fmla="*/ 31 h 207"/>
                    <a:gd name="T10" fmla="*/ 127 w 142"/>
                    <a:gd name="T11" fmla="*/ 42 h 207"/>
                    <a:gd name="T12" fmla="*/ 129 w 142"/>
                    <a:gd name="T13" fmla="*/ 70 h 207"/>
                    <a:gd name="T14" fmla="*/ 130 w 142"/>
                    <a:gd name="T15" fmla="*/ 82 h 207"/>
                    <a:gd name="T16" fmla="*/ 134 w 142"/>
                    <a:gd name="T17" fmla="*/ 97 h 207"/>
                    <a:gd name="T18" fmla="*/ 140 w 142"/>
                    <a:gd name="T19" fmla="*/ 104 h 207"/>
                    <a:gd name="T20" fmla="*/ 139 w 142"/>
                    <a:gd name="T21" fmla="*/ 112 h 207"/>
                    <a:gd name="T22" fmla="*/ 136 w 142"/>
                    <a:gd name="T23" fmla="*/ 124 h 207"/>
                    <a:gd name="T24" fmla="*/ 139 w 142"/>
                    <a:gd name="T25" fmla="*/ 134 h 207"/>
                    <a:gd name="T26" fmla="*/ 129 w 142"/>
                    <a:gd name="T27" fmla="*/ 144 h 207"/>
                    <a:gd name="T28" fmla="*/ 115 w 142"/>
                    <a:gd name="T29" fmla="*/ 155 h 207"/>
                    <a:gd name="T30" fmla="*/ 103 w 142"/>
                    <a:gd name="T31" fmla="*/ 166 h 207"/>
                    <a:gd name="T32" fmla="*/ 92 w 142"/>
                    <a:gd name="T33" fmla="*/ 169 h 207"/>
                    <a:gd name="T34" fmla="*/ 81 w 142"/>
                    <a:gd name="T35" fmla="*/ 171 h 207"/>
                    <a:gd name="T36" fmla="*/ 72 w 142"/>
                    <a:gd name="T37" fmla="*/ 168 h 207"/>
                    <a:gd name="T38" fmla="*/ 61 w 142"/>
                    <a:gd name="T39" fmla="*/ 167 h 207"/>
                    <a:gd name="T40" fmla="*/ 55 w 142"/>
                    <a:gd name="T41" fmla="*/ 174 h 207"/>
                    <a:gd name="T42" fmla="*/ 55 w 142"/>
                    <a:gd name="T43" fmla="*/ 184 h 207"/>
                    <a:gd name="T44" fmla="*/ 50 w 142"/>
                    <a:gd name="T45" fmla="*/ 194 h 207"/>
                    <a:gd name="T46" fmla="*/ 41 w 142"/>
                    <a:gd name="T47" fmla="*/ 199 h 207"/>
                    <a:gd name="T48" fmla="*/ 31 w 142"/>
                    <a:gd name="T49" fmla="*/ 205 h 207"/>
                    <a:gd name="T50" fmla="*/ 21 w 142"/>
                    <a:gd name="T51" fmla="*/ 205 h 207"/>
                    <a:gd name="T52" fmla="*/ 15 w 142"/>
                    <a:gd name="T53" fmla="*/ 200 h 207"/>
                    <a:gd name="T54" fmla="*/ 10 w 142"/>
                    <a:gd name="T55" fmla="*/ 195 h 207"/>
                    <a:gd name="T56" fmla="*/ 3 w 142"/>
                    <a:gd name="T57" fmla="*/ 188 h 207"/>
                    <a:gd name="T58" fmla="*/ 3 w 142"/>
                    <a:gd name="T59" fmla="*/ 175 h 207"/>
                    <a:gd name="T60" fmla="*/ 0 w 142"/>
                    <a:gd name="T61" fmla="*/ 162 h 207"/>
                    <a:gd name="T62" fmla="*/ 6 w 142"/>
                    <a:gd name="T63" fmla="*/ 151 h 207"/>
                    <a:gd name="T64" fmla="*/ 11 w 142"/>
                    <a:gd name="T65" fmla="*/ 135 h 207"/>
                    <a:gd name="T66" fmla="*/ 15 w 142"/>
                    <a:gd name="T67" fmla="*/ 127 h 207"/>
                    <a:gd name="T68" fmla="*/ 23 w 142"/>
                    <a:gd name="T69" fmla="*/ 123 h 207"/>
                    <a:gd name="T70" fmla="*/ 35 w 142"/>
                    <a:gd name="T71" fmla="*/ 119 h 207"/>
                    <a:gd name="T72" fmla="*/ 46 w 142"/>
                    <a:gd name="T73" fmla="*/ 108 h 207"/>
                    <a:gd name="T74" fmla="*/ 56 w 142"/>
                    <a:gd name="T75" fmla="*/ 104 h 207"/>
                    <a:gd name="T76" fmla="*/ 66 w 142"/>
                    <a:gd name="T77" fmla="*/ 104 h 207"/>
                    <a:gd name="T78" fmla="*/ 77 w 142"/>
                    <a:gd name="T79" fmla="*/ 102 h 207"/>
                    <a:gd name="T80" fmla="*/ 81 w 142"/>
                    <a:gd name="T81" fmla="*/ 89 h 207"/>
                    <a:gd name="T82" fmla="*/ 77 w 142"/>
                    <a:gd name="T83" fmla="*/ 81 h 207"/>
                    <a:gd name="T84" fmla="*/ 79 w 142"/>
                    <a:gd name="T85" fmla="*/ 70 h 207"/>
                    <a:gd name="T86" fmla="*/ 84 w 142"/>
                    <a:gd name="T87" fmla="*/ 62 h 207"/>
                    <a:gd name="T88" fmla="*/ 82 w 142"/>
                    <a:gd name="T89" fmla="*/ 50 h 207"/>
                    <a:gd name="T90" fmla="*/ 81 w 142"/>
                    <a:gd name="T91" fmla="*/ 36 h 207"/>
                    <a:gd name="T92" fmla="*/ 85 w 142"/>
                    <a:gd name="T93" fmla="*/ 25 h 207"/>
                    <a:gd name="T94" fmla="*/ 93 w 142"/>
                    <a:gd name="T95" fmla="*/ 17 h 207"/>
                    <a:gd name="T96" fmla="*/ 107 w 142"/>
                    <a:gd name="T97" fmla="*/ 6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42" h="207">
                      <a:moveTo>
                        <a:pt x="109" y="0"/>
                      </a:moveTo>
                      <a:cubicBezTo>
                        <a:pt x="113" y="0"/>
                        <a:pt x="113" y="0"/>
                        <a:pt x="113" y="0"/>
                      </a:cubicBezTo>
                      <a:cubicBezTo>
                        <a:pt x="118" y="2"/>
                        <a:pt x="118" y="2"/>
                        <a:pt x="118" y="2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17" y="7"/>
                        <a:pt x="117" y="7"/>
                        <a:pt x="117" y="7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7" y="15"/>
                        <a:pt x="117" y="15"/>
                        <a:pt x="117" y="15"/>
                      </a:cubicBezTo>
                      <a:cubicBezTo>
                        <a:pt x="120" y="20"/>
                        <a:pt x="120" y="20"/>
                        <a:pt x="120" y="20"/>
                      </a:cubicBezTo>
                      <a:cubicBezTo>
                        <a:pt x="123" y="26"/>
                        <a:pt x="123" y="26"/>
                        <a:pt x="123" y="26"/>
                      </a:cubicBezTo>
                      <a:cubicBezTo>
                        <a:pt x="125" y="31"/>
                        <a:pt x="125" y="31"/>
                        <a:pt x="125" y="31"/>
                      </a:cubicBezTo>
                      <a:cubicBezTo>
                        <a:pt x="125" y="36"/>
                        <a:pt x="125" y="36"/>
                        <a:pt x="125" y="36"/>
                      </a:cubicBezTo>
                      <a:cubicBezTo>
                        <a:pt x="127" y="42"/>
                        <a:pt x="127" y="42"/>
                        <a:pt x="127" y="42"/>
                      </a:cubicBezTo>
                      <a:cubicBezTo>
                        <a:pt x="127" y="53"/>
                        <a:pt x="127" y="53"/>
                        <a:pt x="127" y="53"/>
                      </a:cubicBezTo>
                      <a:cubicBezTo>
                        <a:pt x="129" y="70"/>
                        <a:pt x="129" y="70"/>
                        <a:pt x="129" y="70"/>
                      </a:cubicBezTo>
                      <a:cubicBezTo>
                        <a:pt x="129" y="77"/>
                        <a:pt x="129" y="77"/>
                        <a:pt x="129" y="77"/>
                      </a:cubicBezTo>
                      <a:cubicBezTo>
                        <a:pt x="130" y="82"/>
                        <a:pt x="130" y="82"/>
                        <a:pt x="130" y="82"/>
                      </a:cubicBezTo>
                      <a:cubicBezTo>
                        <a:pt x="132" y="92"/>
                        <a:pt x="132" y="92"/>
                        <a:pt x="132" y="92"/>
                      </a:cubicBezTo>
                      <a:cubicBezTo>
                        <a:pt x="134" y="97"/>
                        <a:pt x="134" y="97"/>
                        <a:pt x="134" y="97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40" y="104"/>
                        <a:pt x="140" y="104"/>
                        <a:pt x="140" y="104"/>
                      </a:cubicBezTo>
                      <a:cubicBezTo>
                        <a:pt x="142" y="108"/>
                        <a:pt x="142" y="108"/>
                        <a:pt x="142" y="108"/>
                      </a:cubicBezTo>
                      <a:cubicBezTo>
                        <a:pt x="142" y="108"/>
                        <a:pt x="141" y="111"/>
                        <a:pt x="139" y="112"/>
                      </a:cubicBezTo>
                      <a:cubicBezTo>
                        <a:pt x="138" y="112"/>
                        <a:pt x="136" y="117"/>
                        <a:pt x="136" y="117"/>
                      </a:cubicBezTo>
                      <a:cubicBezTo>
                        <a:pt x="136" y="124"/>
                        <a:pt x="136" y="124"/>
                        <a:pt x="136" y="124"/>
                      </a:cubicBezTo>
                      <a:cubicBezTo>
                        <a:pt x="138" y="129"/>
                        <a:pt x="138" y="129"/>
                        <a:pt x="138" y="129"/>
                      </a:cubicBezTo>
                      <a:cubicBezTo>
                        <a:pt x="139" y="134"/>
                        <a:pt x="139" y="134"/>
                        <a:pt x="139" y="134"/>
                      </a:cubicBezTo>
                      <a:cubicBezTo>
                        <a:pt x="137" y="139"/>
                        <a:pt x="137" y="139"/>
                        <a:pt x="137" y="139"/>
                      </a:cubicBezTo>
                      <a:cubicBezTo>
                        <a:pt x="129" y="144"/>
                        <a:pt x="129" y="144"/>
                        <a:pt x="129" y="144"/>
                      </a:cubicBezTo>
                      <a:cubicBezTo>
                        <a:pt x="121" y="150"/>
                        <a:pt x="121" y="150"/>
                        <a:pt x="121" y="150"/>
                      </a:cubicBezTo>
                      <a:cubicBezTo>
                        <a:pt x="115" y="155"/>
                        <a:pt x="115" y="155"/>
                        <a:pt x="115" y="155"/>
                      </a:cubicBezTo>
                      <a:cubicBezTo>
                        <a:pt x="109" y="162"/>
                        <a:pt x="109" y="162"/>
                        <a:pt x="109" y="162"/>
                      </a:cubicBezTo>
                      <a:cubicBezTo>
                        <a:pt x="103" y="166"/>
                        <a:pt x="103" y="166"/>
                        <a:pt x="103" y="166"/>
                      </a:cubicBezTo>
                      <a:cubicBezTo>
                        <a:pt x="96" y="166"/>
                        <a:pt x="96" y="166"/>
                        <a:pt x="96" y="166"/>
                      </a:cubicBezTo>
                      <a:cubicBezTo>
                        <a:pt x="92" y="169"/>
                        <a:pt x="92" y="169"/>
                        <a:pt x="92" y="169"/>
                      </a:cubicBezTo>
                      <a:cubicBezTo>
                        <a:pt x="87" y="171"/>
                        <a:pt x="87" y="171"/>
                        <a:pt x="87" y="171"/>
                      </a:cubicBezTo>
                      <a:cubicBezTo>
                        <a:pt x="81" y="171"/>
                        <a:pt x="81" y="171"/>
                        <a:pt x="81" y="171"/>
                      </a:cubicBezTo>
                      <a:cubicBezTo>
                        <a:pt x="77" y="170"/>
                        <a:pt x="77" y="170"/>
                        <a:pt x="77" y="170"/>
                      </a:cubicBezTo>
                      <a:cubicBezTo>
                        <a:pt x="72" y="168"/>
                        <a:pt x="72" y="168"/>
                        <a:pt x="72" y="168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1" y="167"/>
                        <a:pt x="61" y="167"/>
                        <a:pt x="61" y="167"/>
                      </a:cubicBezTo>
                      <a:cubicBezTo>
                        <a:pt x="58" y="170"/>
                        <a:pt x="58" y="170"/>
                        <a:pt x="58" y="170"/>
                      </a:cubicBezTo>
                      <a:cubicBezTo>
                        <a:pt x="55" y="174"/>
                        <a:pt x="55" y="174"/>
                        <a:pt x="55" y="174"/>
                      </a:cubicBezTo>
                      <a:cubicBezTo>
                        <a:pt x="55" y="180"/>
                        <a:pt x="55" y="180"/>
                        <a:pt x="55" y="180"/>
                      </a:cubicBezTo>
                      <a:cubicBezTo>
                        <a:pt x="55" y="184"/>
                        <a:pt x="55" y="184"/>
                        <a:pt x="55" y="184"/>
                      </a:cubicBezTo>
                      <a:cubicBezTo>
                        <a:pt x="53" y="190"/>
                        <a:pt x="53" y="190"/>
                        <a:pt x="53" y="190"/>
                      </a:cubicBezTo>
                      <a:cubicBezTo>
                        <a:pt x="50" y="194"/>
                        <a:pt x="50" y="194"/>
                        <a:pt x="50" y="194"/>
                      </a:cubicBezTo>
                      <a:cubicBezTo>
                        <a:pt x="46" y="198"/>
                        <a:pt x="46" y="198"/>
                        <a:pt x="46" y="198"/>
                      </a:cubicBezTo>
                      <a:cubicBezTo>
                        <a:pt x="41" y="199"/>
                        <a:pt x="41" y="199"/>
                        <a:pt x="41" y="199"/>
                      </a:cubicBezTo>
                      <a:cubicBezTo>
                        <a:pt x="36" y="202"/>
                        <a:pt x="36" y="202"/>
                        <a:pt x="36" y="202"/>
                      </a:cubicBezTo>
                      <a:cubicBezTo>
                        <a:pt x="31" y="205"/>
                        <a:pt x="31" y="205"/>
                        <a:pt x="31" y="205"/>
                      </a:cubicBezTo>
                      <a:cubicBezTo>
                        <a:pt x="26" y="207"/>
                        <a:pt x="26" y="207"/>
                        <a:pt x="26" y="207"/>
                      </a:cubicBezTo>
                      <a:cubicBezTo>
                        <a:pt x="26" y="207"/>
                        <a:pt x="24" y="205"/>
                        <a:pt x="21" y="205"/>
                      </a:cubicBezTo>
                      <a:cubicBezTo>
                        <a:pt x="18" y="204"/>
                        <a:pt x="18" y="204"/>
                        <a:pt x="18" y="204"/>
                      </a:cubicBezTo>
                      <a:cubicBezTo>
                        <a:pt x="15" y="200"/>
                        <a:pt x="15" y="200"/>
                        <a:pt x="15" y="200"/>
                      </a:cubicBezTo>
                      <a:cubicBezTo>
                        <a:pt x="13" y="197"/>
                        <a:pt x="13" y="197"/>
                        <a:pt x="13" y="197"/>
                      </a:cubicBezTo>
                      <a:cubicBezTo>
                        <a:pt x="10" y="195"/>
                        <a:pt x="10" y="195"/>
                        <a:pt x="10" y="195"/>
                      </a:cubicBezTo>
                      <a:cubicBezTo>
                        <a:pt x="4" y="195"/>
                        <a:pt x="4" y="195"/>
                        <a:pt x="4" y="195"/>
                      </a:cubicBezTo>
                      <a:cubicBezTo>
                        <a:pt x="3" y="188"/>
                        <a:pt x="3" y="188"/>
                        <a:pt x="3" y="188"/>
                      </a:cubicBezTo>
                      <a:cubicBezTo>
                        <a:pt x="3" y="182"/>
                        <a:pt x="3" y="182"/>
                        <a:pt x="3" y="182"/>
                      </a:cubicBezTo>
                      <a:cubicBezTo>
                        <a:pt x="3" y="175"/>
                        <a:pt x="3" y="175"/>
                        <a:pt x="3" y="175"/>
                      </a:cubicBezTo>
                      <a:cubicBezTo>
                        <a:pt x="1" y="170"/>
                        <a:pt x="1" y="170"/>
                        <a:pt x="1" y="170"/>
                      </a:cubicBezTo>
                      <a:cubicBezTo>
                        <a:pt x="0" y="162"/>
                        <a:pt x="0" y="162"/>
                        <a:pt x="0" y="162"/>
                      </a:cubicBezTo>
                      <a:cubicBezTo>
                        <a:pt x="3" y="156"/>
                        <a:pt x="3" y="156"/>
                        <a:pt x="3" y="156"/>
                      </a:cubicBezTo>
                      <a:cubicBezTo>
                        <a:pt x="6" y="151"/>
                        <a:pt x="6" y="151"/>
                        <a:pt x="6" y="151"/>
                      </a:cubicBezTo>
                      <a:cubicBezTo>
                        <a:pt x="9" y="143"/>
                        <a:pt x="9" y="143"/>
                        <a:pt x="9" y="14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12" y="130"/>
                        <a:pt x="12" y="130"/>
                        <a:pt x="12" y="130"/>
                      </a:cubicBezTo>
                      <a:cubicBezTo>
                        <a:pt x="15" y="127"/>
                        <a:pt x="15" y="127"/>
                        <a:pt x="15" y="127"/>
                      </a:cubicBezTo>
                      <a:cubicBezTo>
                        <a:pt x="19" y="125"/>
                        <a:pt x="19" y="125"/>
                        <a:pt x="19" y="125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8" y="121"/>
                        <a:pt x="28" y="121"/>
                        <a:pt x="28" y="121"/>
                      </a:cubicBezTo>
                      <a:cubicBezTo>
                        <a:pt x="35" y="119"/>
                        <a:pt x="35" y="119"/>
                        <a:pt x="35" y="119"/>
                      </a:cubicBezTo>
                      <a:cubicBezTo>
                        <a:pt x="41" y="113"/>
                        <a:pt x="41" y="113"/>
                        <a:pt x="41" y="113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56" y="104"/>
                        <a:pt x="56" y="104"/>
                        <a:pt x="56" y="104"/>
                      </a:cubicBezTo>
                      <a:cubicBezTo>
                        <a:pt x="61" y="103"/>
                        <a:pt x="61" y="103"/>
                        <a:pt x="61" y="103"/>
                      </a:cubicBezTo>
                      <a:cubicBezTo>
                        <a:pt x="66" y="104"/>
                        <a:pt x="66" y="104"/>
                        <a:pt x="66" y="104"/>
                      </a:cubicBezTo>
                      <a:cubicBezTo>
                        <a:pt x="71" y="104"/>
                        <a:pt x="71" y="104"/>
                        <a:pt x="71" y="104"/>
                      </a:cubicBezTo>
                      <a:cubicBezTo>
                        <a:pt x="77" y="102"/>
                        <a:pt x="77" y="102"/>
                        <a:pt x="77" y="102"/>
                      </a:cubicBezTo>
                      <a:cubicBezTo>
                        <a:pt x="80" y="96"/>
                        <a:pt x="80" y="96"/>
                        <a:pt x="80" y="96"/>
                      </a:cubicBezTo>
                      <a:cubicBezTo>
                        <a:pt x="81" y="89"/>
                        <a:pt x="81" y="89"/>
                        <a:pt x="81" y="89"/>
                      </a:cubicBezTo>
                      <a:cubicBezTo>
                        <a:pt x="79" y="85"/>
                        <a:pt x="79" y="85"/>
                        <a:pt x="79" y="85"/>
                      </a:cubicBezTo>
                      <a:cubicBezTo>
                        <a:pt x="77" y="81"/>
                        <a:pt x="77" y="81"/>
                        <a:pt x="77" y="81"/>
                      </a:cubicBezTo>
                      <a:cubicBezTo>
                        <a:pt x="78" y="75"/>
                        <a:pt x="78" y="75"/>
                        <a:pt x="78" y="75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81" y="66"/>
                        <a:pt x="81" y="66"/>
                        <a:pt x="81" y="66"/>
                      </a:cubicBezTo>
                      <a:cubicBezTo>
                        <a:pt x="84" y="62"/>
                        <a:pt x="84" y="62"/>
                        <a:pt x="84" y="62"/>
                      </a:cubicBezTo>
                      <a:cubicBezTo>
                        <a:pt x="82" y="57"/>
                        <a:pt x="82" y="57"/>
                        <a:pt x="82" y="57"/>
                      </a:cubicBezTo>
                      <a:cubicBezTo>
                        <a:pt x="82" y="50"/>
                        <a:pt x="82" y="50"/>
                        <a:pt x="82" y="50"/>
                      </a:cubicBezTo>
                      <a:cubicBezTo>
                        <a:pt x="81" y="42"/>
                        <a:pt x="81" y="42"/>
                        <a:pt x="81" y="42"/>
                      </a:cubicBezTo>
                      <a:cubicBezTo>
                        <a:pt x="81" y="36"/>
                        <a:pt x="81" y="36"/>
                        <a:pt x="81" y="36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5" y="25"/>
                        <a:pt x="85" y="25"/>
                        <a:pt x="85" y="25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93" y="17"/>
                        <a:pt x="93" y="17"/>
                        <a:pt x="93" y="17"/>
                      </a:cubicBezTo>
                      <a:cubicBezTo>
                        <a:pt x="103" y="11"/>
                        <a:pt x="103" y="11"/>
                        <a:pt x="103" y="11"/>
                      </a:cubicBezTo>
                      <a:cubicBezTo>
                        <a:pt x="107" y="6"/>
                        <a:pt x="107" y="6"/>
                        <a:pt x="107" y="6"/>
                      </a:cubicBez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46" name="Freeform 31"/>
                <p:cNvSpPr>
                  <a:spLocks/>
                </p:cNvSpPr>
                <p:nvPr/>
              </p:nvSpPr>
              <p:spPr bwMode="auto">
                <a:xfrm>
                  <a:off x="10372725" y="1885950"/>
                  <a:ext cx="381000" cy="473075"/>
                </a:xfrm>
                <a:custGeom>
                  <a:avLst/>
                  <a:gdLst>
                    <a:gd name="T0" fmla="*/ 3 w 101"/>
                    <a:gd name="T1" fmla="*/ 0 h 126"/>
                    <a:gd name="T2" fmla="*/ 2 w 101"/>
                    <a:gd name="T3" fmla="*/ 5 h 126"/>
                    <a:gd name="T4" fmla="*/ 0 w 101"/>
                    <a:gd name="T5" fmla="*/ 8 h 126"/>
                    <a:gd name="T6" fmla="*/ 1 w 101"/>
                    <a:gd name="T7" fmla="*/ 14 h 126"/>
                    <a:gd name="T8" fmla="*/ 1 w 101"/>
                    <a:gd name="T9" fmla="*/ 16 h 126"/>
                    <a:gd name="T10" fmla="*/ 3 w 101"/>
                    <a:gd name="T11" fmla="*/ 19 h 126"/>
                    <a:gd name="T12" fmla="*/ 5 w 101"/>
                    <a:gd name="T13" fmla="*/ 23 h 126"/>
                    <a:gd name="T14" fmla="*/ 6 w 101"/>
                    <a:gd name="T15" fmla="*/ 26 h 126"/>
                    <a:gd name="T16" fmla="*/ 6 w 101"/>
                    <a:gd name="T17" fmla="*/ 31 h 126"/>
                    <a:gd name="T18" fmla="*/ 9 w 101"/>
                    <a:gd name="T19" fmla="*/ 36 h 126"/>
                    <a:gd name="T20" fmla="*/ 9 w 101"/>
                    <a:gd name="T21" fmla="*/ 41 h 126"/>
                    <a:gd name="T22" fmla="*/ 9 w 101"/>
                    <a:gd name="T23" fmla="*/ 48 h 126"/>
                    <a:gd name="T24" fmla="*/ 10 w 101"/>
                    <a:gd name="T25" fmla="*/ 54 h 126"/>
                    <a:gd name="T26" fmla="*/ 10 w 101"/>
                    <a:gd name="T27" fmla="*/ 62 h 126"/>
                    <a:gd name="T28" fmla="*/ 11 w 101"/>
                    <a:gd name="T29" fmla="*/ 70 h 126"/>
                    <a:gd name="T30" fmla="*/ 12 w 101"/>
                    <a:gd name="T31" fmla="*/ 78 h 126"/>
                    <a:gd name="T32" fmla="*/ 12 w 101"/>
                    <a:gd name="T33" fmla="*/ 84 h 126"/>
                    <a:gd name="T34" fmla="*/ 13 w 101"/>
                    <a:gd name="T35" fmla="*/ 89 h 126"/>
                    <a:gd name="T36" fmla="*/ 17 w 101"/>
                    <a:gd name="T37" fmla="*/ 97 h 126"/>
                    <a:gd name="T38" fmla="*/ 22 w 101"/>
                    <a:gd name="T39" fmla="*/ 99 h 126"/>
                    <a:gd name="T40" fmla="*/ 23 w 101"/>
                    <a:gd name="T41" fmla="*/ 103 h 126"/>
                    <a:gd name="T42" fmla="*/ 22 w 101"/>
                    <a:gd name="T43" fmla="*/ 108 h 126"/>
                    <a:gd name="T44" fmla="*/ 22 w 101"/>
                    <a:gd name="T45" fmla="*/ 112 h 126"/>
                    <a:gd name="T46" fmla="*/ 21 w 101"/>
                    <a:gd name="T47" fmla="*/ 116 h 126"/>
                    <a:gd name="T48" fmla="*/ 26 w 101"/>
                    <a:gd name="T49" fmla="*/ 117 h 126"/>
                    <a:gd name="T50" fmla="*/ 32 w 101"/>
                    <a:gd name="T51" fmla="*/ 116 h 126"/>
                    <a:gd name="T52" fmla="*/ 39 w 101"/>
                    <a:gd name="T53" fmla="*/ 116 h 126"/>
                    <a:gd name="T54" fmla="*/ 44 w 101"/>
                    <a:gd name="T55" fmla="*/ 116 h 126"/>
                    <a:gd name="T56" fmla="*/ 48 w 101"/>
                    <a:gd name="T57" fmla="*/ 117 h 126"/>
                    <a:gd name="T58" fmla="*/ 53 w 101"/>
                    <a:gd name="T59" fmla="*/ 121 h 126"/>
                    <a:gd name="T60" fmla="*/ 58 w 101"/>
                    <a:gd name="T61" fmla="*/ 126 h 126"/>
                    <a:gd name="T62" fmla="*/ 61 w 101"/>
                    <a:gd name="T63" fmla="*/ 125 h 126"/>
                    <a:gd name="T64" fmla="*/ 66 w 101"/>
                    <a:gd name="T65" fmla="*/ 121 h 126"/>
                    <a:gd name="T66" fmla="*/ 69 w 101"/>
                    <a:gd name="T67" fmla="*/ 117 h 126"/>
                    <a:gd name="T68" fmla="*/ 68 w 101"/>
                    <a:gd name="T69" fmla="*/ 113 h 126"/>
                    <a:gd name="T70" fmla="*/ 66 w 101"/>
                    <a:gd name="T71" fmla="*/ 110 h 126"/>
                    <a:gd name="T72" fmla="*/ 66 w 101"/>
                    <a:gd name="T73" fmla="*/ 104 h 126"/>
                    <a:gd name="T74" fmla="*/ 69 w 101"/>
                    <a:gd name="T75" fmla="*/ 97 h 126"/>
                    <a:gd name="T76" fmla="*/ 70 w 101"/>
                    <a:gd name="T77" fmla="*/ 90 h 126"/>
                    <a:gd name="T78" fmla="*/ 75 w 101"/>
                    <a:gd name="T79" fmla="*/ 82 h 126"/>
                    <a:gd name="T80" fmla="*/ 81 w 101"/>
                    <a:gd name="T81" fmla="*/ 74 h 126"/>
                    <a:gd name="T82" fmla="*/ 86 w 101"/>
                    <a:gd name="T83" fmla="*/ 66 h 126"/>
                    <a:gd name="T84" fmla="*/ 91 w 101"/>
                    <a:gd name="T85" fmla="*/ 58 h 126"/>
                    <a:gd name="T86" fmla="*/ 94 w 101"/>
                    <a:gd name="T87" fmla="*/ 51 h 126"/>
                    <a:gd name="T88" fmla="*/ 101 w 101"/>
                    <a:gd name="T89" fmla="*/ 47 h 126"/>
                    <a:gd name="T90" fmla="*/ 89 w 101"/>
                    <a:gd name="T91" fmla="*/ 36 h 126"/>
                    <a:gd name="T92" fmla="*/ 78 w 101"/>
                    <a:gd name="T93" fmla="*/ 28 h 126"/>
                    <a:gd name="T94" fmla="*/ 75 w 101"/>
                    <a:gd name="T95" fmla="*/ 24 h 126"/>
                    <a:gd name="T96" fmla="*/ 70 w 101"/>
                    <a:gd name="T97" fmla="*/ 21 h 126"/>
                    <a:gd name="T98" fmla="*/ 63 w 101"/>
                    <a:gd name="T99" fmla="*/ 18 h 126"/>
                    <a:gd name="T100" fmla="*/ 57 w 101"/>
                    <a:gd name="T101" fmla="*/ 13 h 126"/>
                    <a:gd name="T102" fmla="*/ 50 w 101"/>
                    <a:gd name="T103" fmla="*/ 8 h 126"/>
                    <a:gd name="T104" fmla="*/ 42 w 101"/>
                    <a:gd name="T105" fmla="*/ 5 h 126"/>
                    <a:gd name="T106" fmla="*/ 35 w 101"/>
                    <a:gd name="T107" fmla="*/ 1 h 126"/>
                    <a:gd name="T108" fmla="*/ 28 w 101"/>
                    <a:gd name="T109" fmla="*/ 1 h 126"/>
                    <a:gd name="T110" fmla="*/ 18 w 101"/>
                    <a:gd name="T111" fmla="*/ 1 h 126"/>
                    <a:gd name="T112" fmla="*/ 13 w 101"/>
                    <a:gd name="T113" fmla="*/ 1 h 126"/>
                    <a:gd name="T114" fmla="*/ 3 w 101"/>
                    <a:gd name="T11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" h="126">
                      <a:moveTo>
                        <a:pt x="3" y="0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3" y="87"/>
                        <a:pt x="13" y="89"/>
                      </a:cubicBezTo>
                      <a:cubicBezTo>
                        <a:pt x="14" y="92"/>
                        <a:pt x="17" y="97"/>
                        <a:pt x="17" y="97"/>
                      </a:cubicBezTo>
                      <a:cubicBezTo>
                        <a:pt x="22" y="99"/>
                        <a:pt x="22" y="99"/>
                        <a:pt x="22" y="99"/>
                      </a:cubicBezTo>
                      <a:cubicBezTo>
                        <a:pt x="23" y="103"/>
                        <a:pt x="23" y="103"/>
                        <a:pt x="23" y="103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3" y="110"/>
                        <a:pt x="22" y="112"/>
                      </a:cubicBezTo>
                      <a:cubicBezTo>
                        <a:pt x="20" y="113"/>
                        <a:pt x="21" y="116"/>
                        <a:pt x="21" y="116"/>
                      </a:cubicBezTo>
                      <a:cubicBezTo>
                        <a:pt x="26" y="117"/>
                        <a:pt x="26" y="117"/>
                        <a:pt x="26" y="117"/>
                      </a:cubicBezTo>
                      <a:cubicBezTo>
                        <a:pt x="32" y="116"/>
                        <a:pt x="32" y="116"/>
                        <a:pt x="32" y="116"/>
                      </a:cubicBezTo>
                      <a:cubicBezTo>
                        <a:pt x="39" y="116"/>
                        <a:pt x="39" y="116"/>
                        <a:pt x="39" y="116"/>
                      </a:cubicBezTo>
                      <a:cubicBezTo>
                        <a:pt x="44" y="116"/>
                        <a:pt x="44" y="116"/>
                        <a:pt x="44" y="116"/>
                      </a:cubicBezTo>
                      <a:cubicBezTo>
                        <a:pt x="48" y="117"/>
                        <a:pt x="48" y="117"/>
                        <a:pt x="48" y="117"/>
                      </a:cubicBezTo>
                      <a:cubicBezTo>
                        <a:pt x="53" y="121"/>
                        <a:pt x="53" y="121"/>
                        <a:pt x="53" y="121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1" y="125"/>
                        <a:pt x="61" y="125"/>
                        <a:pt x="61" y="125"/>
                      </a:cubicBezTo>
                      <a:cubicBezTo>
                        <a:pt x="66" y="121"/>
                        <a:pt x="66" y="121"/>
                        <a:pt x="66" y="121"/>
                      </a:cubicBezTo>
                      <a:cubicBezTo>
                        <a:pt x="69" y="117"/>
                        <a:pt x="69" y="117"/>
                        <a:pt x="69" y="117"/>
                      </a:cubicBezTo>
                      <a:cubicBezTo>
                        <a:pt x="68" y="113"/>
                        <a:pt x="68" y="113"/>
                        <a:pt x="68" y="113"/>
                      </a:cubicBezTo>
                      <a:cubicBezTo>
                        <a:pt x="66" y="110"/>
                        <a:pt x="66" y="110"/>
                        <a:pt x="66" y="110"/>
                      </a:cubicBezTo>
                      <a:cubicBezTo>
                        <a:pt x="66" y="104"/>
                        <a:pt x="66" y="104"/>
                        <a:pt x="66" y="104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70" y="90"/>
                        <a:pt x="70" y="90"/>
                        <a:pt x="70" y="90"/>
                      </a:cubicBezTo>
                      <a:cubicBezTo>
                        <a:pt x="75" y="82"/>
                        <a:pt x="75" y="82"/>
                        <a:pt x="75" y="82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6" y="66"/>
                        <a:pt x="86" y="66"/>
                        <a:pt x="86" y="66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4" y="51"/>
                        <a:pt x="94" y="51"/>
                        <a:pt x="94" y="51"/>
                      </a:cubicBezTo>
                      <a:cubicBezTo>
                        <a:pt x="101" y="47"/>
                        <a:pt x="101" y="47"/>
                        <a:pt x="101" y="47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1" y="21"/>
                        <a:pt x="70" y="21"/>
                      </a:cubicBezTo>
                      <a:cubicBezTo>
                        <a:pt x="68" y="21"/>
                        <a:pt x="63" y="18"/>
                        <a:pt x="63" y="18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47" name="Freeform 32"/>
                <p:cNvSpPr>
                  <a:spLocks/>
                </p:cNvSpPr>
                <p:nvPr/>
              </p:nvSpPr>
              <p:spPr bwMode="auto">
                <a:xfrm>
                  <a:off x="10658475" y="2084388"/>
                  <a:ext cx="315912" cy="184150"/>
                </a:xfrm>
                <a:custGeom>
                  <a:avLst/>
                  <a:gdLst>
                    <a:gd name="T0" fmla="*/ 25 w 84"/>
                    <a:gd name="T1" fmla="*/ 0 h 49"/>
                    <a:gd name="T2" fmla="*/ 29 w 84"/>
                    <a:gd name="T3" fmla="*/ 0 h 49"/>
                    <a:gd name="T4" fmla="*/ 35 w 84"/>
                    <a:gd name="T5" fmla="*/ 2 h 49"/>
                    <a:gd name="T6" fmla="*/ 41 w 84"/>
                    <a:gd name="T7" fmla="*/ 5 h 49"/>
                    <a:gd name="T8" fmla="*/ 49 w 84"/>
                    <a:gd name="T9" fmla="*/ 5 h 49"/>
                    <a:gd name="T10" fmla="*/ 58 w 84"/>
                    <a:gd name="T11" fmla="*/ 5 h 49"/>
                    <a:gd name="T12" fmla="*/ 65 w 84"/>
                    <a:gd name="T13" fmla="*/ 5 h 49"/>
                    <a:gd name="T14" fmla="*/ 72 w 84"/>
                    <a:gd name="T15" fmla="*/ 6 h 49"/>
                    <a:gd name="T16" fmla="*/ 77 w 84"/>
                    <a:gd name="T17" fmla="*/ 9 h 49"/>
                    <a:gd name="T18" fmla="*/ 81 w 84"/>
                    <a:gd name="T19" fmla="*/ 13 h 49"/>
                    <a:gd name="T20" fmla="*/ 81 w 84"/>
                    <a:gd name="T21" fmla="*/ 17 h 49"/>
                    <a:gd name="T22" fmla="*/ 84 w 84"/>
                    <a:gd name="T23" fmla="*/ 24 h 49"/>
                    <a:gd name="T24" fmla="*/ 84 w 84"/>
                    <a:gd name="T25" fmla="*/ 29 h 49"/>
                    <a:gd name="T26" fmla="*/ 84 w 84"/>
                    <a:gd name="T27" fmla="*/ 37 h 49"/>
                    <a:gd name="T28" fmla="*/ 83 w 84"/>
                    <a:gd name="T29" fmla="*/ 40 h 49"/>
                    <a:gd name="T30" fmla="*/ 75 w 84"/>
                    <a:gd name="T31" fmla="*/ 40 h 49"/>
                    <a:gd name="T32" fmla="*/ 65 w 84"/>
                    <a:gd name="T33" fmla="*/ 40 h 49"/>
                    <a:gd name="T34" fmla="*/ 59 w 84"/>
                    <a:gd name="T35" fmla="*/ 37 h 49"/>
                    <a:gd name="T36" fmla="*/ 55 w 84"/>
                    <a:gd name="T37" fmla="*/ 36 h 49"/>
                    <a:gd name="T38" fmla="*/ 52 w 84"/>
                    <a:gd name="T39" fmla="*/ 37 h 49"/>
                    <a:gd name="T40" fmla="*/ 49 w 84"/>
                    <a:gd name="T41" fmla="*/ 41 h 49"/>
                    <a:gd name="T42" fmla="*/ 48 w 84"/>
                    <a:gd name="T43" fmla="*/ 44 h 49"/>
                    <a:gd name="T44" fmla="*/ 47 w 84"/>
                    <a:gd name="T45" fmla="*/ 49 h 49"/>
                    <a:gd name="T46" fmla="*/ 43 w 84"/>
                    <a:gd name="T47" fmla="*/ 49 h 49"/>
                    <a:gd name="T48" fmla="*/ 40 w 84"/>
                    <a:gd name="T49" fmla="*/ 45 h 49"/>
                    <a:gd name="T50" fmla="*/ 34 w 84"/>
                    <a:gd name="T51" fmla="*/ 46 h 49"/>
                    <a:gd name="T52" fmla="*/ 32 w 84"/>
                    <a:gd name="T53" fmla="*/ 46 h 49"/>
                    <a:gd name="T54" fmla="*/ 30 w 84"/>
                    <a:gd name="T55" fmla="*/ 43 h 49"/>
                    <a:gd name="T56" fmla="*/ 34 w 84"/>
                    <a:gd name="T57" fmla="*/ 36 h 49"/>
                    <a:gd name="T58" fmla="*/ 34 w 84"/>
                    <a:gd name="T59" fmla="*/ 31 h 49"/>
                    <a:gd name="T60" fmla="*/ 27 w 84"/>
                    <a:gd name="T61" fmla="*/ 30 h 49"/>
                    <a:gd name="T62" fmla="*/ 20 w 84"/>
                    <a:gd name="T63" fmla="*/ 31 h 49"/>
                    <a:gd name="T64" fmla="*/ 16 w 84"/>
                    <a:gd name="T65" fmla="*/ 34 h 49"/>
                    <a:gd name="T66" fmla="*/ 10 w 84"/>
                    <a:gd name="T67" fmla="*/ 38 h 49"/>
                    <a:gd name="T68" fmla="*/ 5 w 84"/>
                    <a:gd name="T69" fmla="*/ 39 h 49"/>
                    <a:gd name="T70" fmla="*/ 0 w 84"/>
                    <a:gd name="T71" fmla="*/ 38 h 49"/>
                    <a:gd name="T72" fmla="*/ 5 w 84"/>
                    <a:gd name="T73" fmla="*/ 31 h 49"/>
                    <a:gd name="T74" fmla="*/ 8 w 84"/>
                    <a:gd name="T75" fmla="*/ 25 h 49"/>
                    <a:gd name="T76" fmla="*/ 15 w 84"/>
                    <a:gd name="T77" fmla="*/ 14 h 49"/>
                    <a:gd name="T78" fmla="*/ 25 w 84"/>
                    <a:gd name="T79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4" h="49">
                      <a:moveTo>
                        <a:pt x="25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72" y="6"/>
                        <a:pt x="72" y="6"/>
                        <a:pt x="72" y="6"/>
                      </a:cubicBezTo>
                      <a:cubicBezTo>
                        <a:pt x="77" y="9"/>
                        <a:pt x="77" y="9"/>
                        <a:pt x="77" y="9"/>
                      </a:cubicBezTo>
                      <a:cubicBezTo>
                        <a:pt x="81" y="13"/>
                        <a:pt x="81" y="13"/>
                        <a:pt x="81" y="13"/>
                      </a:cubicBezTo>
                      <a:cubicBezTo>
                        <a:pt x="81" y="17"/>
                        <a:pt x="81" y="17"/>
                        <a:pt x="81" y="17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3" y="40"/>
                        <a:pt x="83" y="40"/>
                        <a:pt x="83" y="40"/>
                      </a:cubicBezTo>
                      <a:cubicBezTo>
                        <a:pt x="75" y="40"/>
                        <a:pt x="75" y="40"/>
                        <a:pt x="75" y="40"/>
                      </a:cubicBezTo>
                      <a:cubicBezTo>
                        <a:pt x="65" y="40"/>
                        <a:pt x="65" y="40"/>
                        <a:pt x="65" y="40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0" y="45"/>
                        <a:pt x="40" y="45"/>
                        <a:pt x="40" y="45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0" y="38"/>
                        <a:pt x="6" y="39"/>
                        <a:pt x="5" y="39"/>
                      </a:cubicBezTo>
                      <a:cubicBezTo>
                        <a:pt x="4" y="39"/>
                        <a:pt x="0" y="40"/>
                        <a:pt x="0" y="38"/>
                      </a:cubicBezTo>
                      <a:cubicBezTo>
                        <a:pt x="0" y="37"/>
                        <a:pt x="5" y="31"/>
                        <a:pt x="5" y="31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48" name="Freeform 33"/>
                <p:cNvSpPr>
                  <a:spLocks/>
                </p:cNvSpPr>
                <p:nvPr/>
              </p:nvSpPr>
              <p:spPr bwMode="auto">
                <a:xfrm>
                  <a:off x="10641013" y="2208213"/>
                  <a:ext cx="363537" cy="192088"/>
                </a:xfrm>
                <a:custGeom>
                  <a:avLst/>
                  <a:gdLst>
                    <a:gd name="T0" fmla="*/ 2 w 97"/>
                    <a:gd name="T1" fmla="*/ 13 h 51"/>
                    <a:gd name="T2" fmla="*/ 0 w 97"/>
                    <a:gd name="T3" fmla="*/ 19 h 51"/>
                    <a:gd name="T4" fmla="*/ 1 w 97"/>
                    <a:gd name="T5" fmla="*/ 23 h 51"/>
                    <a:gd name="T6" fmla="*/ 3 w 97"/>
                    <a:gd name="T7" fmla="*/ 27 h 51"/>
                    <a:gd name="T8" fmla="*/ 2 w 97"/>
                    <a:gd name="T9" fmla="*/ 33 h 51"/>
                    <a:gd name="T10" fmla="*/ 1 w 97"/>
                    <a:gd name="T11" fmla="*/ 37 h 51"/>
                    <a:gd name="T12" fmla="*/ 4 w 97"/>
                    <a:gd name="T13" fmla="*/ 39 h 51"/>
                    <a:gd name="T14" fmla="*/ 10 w 97"/>
                    <a:gd name="T15" fmla="*/ 39 h 51"/>
                    <a:gd name="T16" fmla="*/ 18 w 97"/>
                    <a:gd name="T17" fmla="*/ 38 h 51"/>
                    <a:gd name="T18" fmla="*/ 24 w 97"/>
                    <a:gd name="T19" fmla="*/ 33 h 51"/>
                    <a:gd name="T20" fmla="*/ 31 w 97"/>
                    <a:gd name="T21" fmla="*/ 29 h 51"/>
                    <a:gd name="T22" fmla="*/ 34 w 97"/>
                    <a:gd name="T23" fmla="*/ 28 h 51"/>
                    <a:gd name="T24" fmla="*/ 42 w 97"/>
                    <a:gd name="T25" fmla="*/ 29 h 51"/>
                    <a:gd name="T26" fmla="*/ 43 w 97"/>
                    <a:gd name="T27" fmla="*/ 34 h 51"/>
                    <a:gd name="T28" fmla="*/ 41 w 97"/>
                    <a:gd name="T29" fmla="*/ 37 h 51"/>
                    <a:gd name="T30" fmla="*/ 39 w 97"/>
                    <a:gd name="T31" fmla="*/ 45 h 51"/>
                    <a:gd name="T32" fmla="*/ 39 w 97"/>
                    <a:gd name="T33" fmla="*/ 48 h 51"/>
                    <a:gd name="T34" fmla="*/ 40 w 97"/>
                    <a:gd name="T35" fmla="*/ 50 h 51"/>
                    <a:gd name="T36" fmla="*/ 44 w 97"/>
                    <a:gd name="T37" fmla="*/ 51 h 51"/>
                    <a:gd name="T38" fmla="*/ 48 w 97"/>
                    <a:gd name="T39" fmla="*/ 47 h 51"/>
                    <a:gd name="T40" fmla="*/ 54 w 97"/>
                    <a:gd name="T41" fmla="*/ 42 h 51"/>
                    <a:gd name="T42" fmla="*/ 58 w 97"/>
                    <a:gd name="T43" fmla="*/ 42 h 51"/>
                    <a:gd name="T44" fmla="*/ 67 w 97"/>
                    <a:gd name="T45" fmla="*/ 41 h 51"/>
                    <a:gd name="T46" fmla="*/ 75 w 97"/>
                    <a:gd name="T47" fmla="*/ 39 h 51"/>
                    <a:gd name="T48" fmla="*/ 80 w 97"/>
                    <a:gd name="T49" fmla="*/ 34 h 51"/>
                    <a:gd name="T50" fmla="*/ 84 w 97"/>
                    <a:gd name="T51" fmla="*/ 31 h 51"/>
                    <a:gd name="T52" fmla="*/ 89 w 97"/>
                    <a:gd name="T53" fmla="*/ 30 h 51"/>
                    <a:gd name="T54" fmla="*/ 97 w 97"/>
                    <a:gd name="T55" fmla="*/ 30 h 51"/>
                    <a:gd name="T56" fmla="*/ 97 w 97"/>
                    <a:gd name="T57" fmla="*/ 25 h 51"/>
                    <a:gd name="T58" fmla="*/ 96 w 97"/>
                    <a:gd name="T59" fmla="*/ 19 h 51"/>
                    <a:gd name="T60" fmla="*/ 93 w 97"/>
                    <a:gd name="T61" fmla="*/ 14 h 51"/>
                    <a:gd name="T62" fmla="*/ 90 w 97"/>
                    <a:gd name="T63" fmla="*/ 12 h 51"/>
                    <a:gd name="T64" fmla="*/ 79 w 97"/>
                    <a:gd name="T65" fmla="*/ 10 h 51"/>
                    <a:gd name="T66" fmla="*/ 71 w 97"/>
                    <a:gd name="T67" fmla="*/ 10 h 51"/>
                    <a:gd name="T68" fmla="*/ 65 w 97"/>
                    <a:gd name="T69" fmla="*/ 10 h 51"/>
                    <a:gd name="T70" fmla="*/ 59 w 97"/>
                    <a:gd name="T71" fmla="*/ 10 h 51"/>
                    <a:gd name="T72" fmla="*/ 57 w 97"/>
                    <a:gd name="T73" fmla="*/ 14 h 51"/>
                    <a:gd name="T74" fmla="*/ 53 w 97"/>
                    <a:gd name="T75" fmla="*/ 19 h 51"/>
                    <a:gd name="T76" fmla="*/ 47 w 97"/>
                    <a:gd name="T77" fmla="*/ 20 h 51"/>
                    <a:gd name="T78" fmla="*/ 43 w 97"/>
                    <a:gd name="T79" fmla="*/ 17 h 51"/>
                    <a:gd name="T80" fmla="*/ 38 w 97"/>
                    <a:gd name="T81" fmla="*/ 18 h 51"/>
                    <a:gd name="T82" fmla="*/ 35 w 97"/>
                    <a:gd name="T83" fmla="*/ 19 h 51"/>
                    <a:gd name="T84" fmla="*/ 31 w 97"/>
                    <a:gd name="T85" fmla="*/ 17 h 51"/>
                    <a:gd name="T86" fmla="*/ 28 w 97"/>
                    <a:gd name="T87" fmla="*/ 12 h 51"/>
                    <a:gd name="T88" fmla="*/ 30 w 97"/>
                    <a:gd name="T89" fmla="*/ 5 h 51"/>
                    <a:gd name="T90" fmla="*/ 34 w 97"/>
                    <a:gd name="T91" fmla="*/ 0 h 51"/>
                    <a:gd name="T92" fmla="*/ 30 w 97"/>
                    <a:gd name="T93" fmla="*/ 0 h 51"/>
                    <a:gd name="T94" fmla="*/ 24 w 97"/>
                    <a:gd name="T95" fmla="*/ 3 h 51"/>
                    <a:gd name="T96" fmla="*/ 22 w 97"/>
                    <a:gd name="T97" fmla="*/ 7 h 51"/>
                    <a:gd name="T98" fmla="*/ 18 w 97"/>
                    <a:gd name="T99" fmla="*/ 9 h 51"/>
                    <a:gd name="T100" fmla="*/ 15 w 97"/>
                    <a:gd name="T101" fmla="*/ 9 h 51"/>
                    <a:gd name="T102" fmla="*/ 8 w 97"/>
                    <a:gd name="T103" fmla="*/ 10 h 51"/>
                    <a:gd name="T104" fmla="*/ 2 w 97"/>
                    <a:gd name="T105" fmla="*/ 13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7" h="51">
                      <a:moveTo>
                        <a:pt x="2" y="13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4" y="31"/>
                        <a:pt x="84" y="31"/>
                        <a:pt x="84" y="31"/>
                      </a:cubicBezTo>
                      <a:cubicBezTo>
                        <a:pt x="89" y="30"/>
                        <a:pt x="89" y="30"/>
                        <a:pt x="89" y="30"/>
                      </a:cubicBezTo>
                      <a:cubicBezTo>
                        <a:pt x="97" y="30"/>
                        <a:pt x="97" y="30"/>
                        <a:pt x="97" y="30"/>
                      </a:cubicBezTo>
                      <a:cubicBezTo>
                        <a:pt x="97" y="25"/>
                        <a:pt x="97" y="25"/>
                        <a:pt x="97" y="25"/>
                      </a:cubicBezTo>
                      <a:cubicBezTo>
                        <a:pt x="97" y="25"/>
                        <a:pt x="97" y="19"/>
                        <a:pt x="96" y="19"/>
                      </a:cubicBezTo>
                      <a:cubicBezTo>
                        <a:pt x="94" y="19"/>
                        <a:pt x="93" y="14"/>
                        <a:pt x="93" y="14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1" y="10"/>
                        <a:pt x="71" y="10"/>
                        <a:pt x="71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8" y="10"/>
                        <a:pt x="8" y="10"/>
                        <a:pt x="8" y="10"/>
                      </a:cubicBez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49" name="Freeform 34"/>
                <p:cNvSpPr>
                  <a:spLocks/>
                </p:cNvSpPr>
                <p:nvPr/>
              </p:nvSpPr>
              <p:spPr bwMode="auto">
                <a:xfrm>
                  <a:off x="10399713" y="2332038"/>
                  <a:ext cx="604837" cy="196850"/>
                </a:xfrm>
                <a:custGeom>
                  <a:avLst/>
                  <a:gdLst>
                    <a:gd name="T0" fmla="*/ 12 w 381"/>
                    <a:gd name="T1" fmla="*/ 88 h 124"/>
                    <a:gd name="T2" fmla="*/ 16 w 381"/>
                    <a:gd name="T3" fmla="*/ 105 h 124"/>
                    <a:gd name="T4" fmla="*/ 24 w 381"/>
                    <a:gd name="T5" fmla="*/ 119 h 124"/>
                    <a:gd name="T6" fmla="*/ 35 w 381"/>
                    <a:gd name="T7" fmla="*/ 119 h 124"/>
                    <a:gd name="T8" fmla="*/ 47 w 381"/>
                    <a:gd name="T9" fmla="*/ 100 h 124"/>
                    <a:gd name="T10" fmla="*/ 66 w 381"/>
                    <a:gd name="T11" fmla="*/ 90 h 124"/>
                    <a:gd name="T12" fmla="*/ 90 w 381"/>
                    <a:gd name="T13" fmla="*/ 72 h 124"/>
                    <a:gd name="T14" fmla="*/ 114 w 381"/>
                    <a:gd name="T15" fmla="*/ 72 h 124"/>
                    <a:gd name="T16" fmla="*/ 137 w 381"/>
                    <a:gd name="T17" fmla="*/ 79 h 124"/>
                    <a:gd name="T18" fmla="*/ 163 w 381"/>
                    <a:gd name="T19" fmla="*/ 95 h 124"/>
                    <a:gd name="T20" fmla="*/ 185 w 381"/>
                    <a:gd name="T21" fmla="*/ 105 h 124"/>
                    <a:gd name="T22" fmla="*/ 206 w 381"/>
                    <a:gd name="T23" fmla="*/ 88 h 124"/>
                    <a:gd name="T24" fmla="*/ 227 w 381"/>
                    <a:gd name="T25" fmla="*/ 105 h 124"/>
                    <a:gd name="T26" fmla="*/ 253 w 381"/>
                    <a:gd name="T27" fmla="*/ 112 h 124"/>
                    <a:gd name="T28" fmla="*/ 291 w 381"/>
                    <a:gd name="T29" fmla="*/ 109 h 124"/>
                    <a:gd name="T30" fmla="*/ 303 w 381"/>
                    <a:gd name="T31" fmla="*/ 90 h 124"/>
                    <a:gd name="T32" fmla="*/ 322 w 381"/>
                    <a:gd name="T33" fmla="*/ 83 h 124"/>
                    <a:gd name="T34" fmla="*/ 348 w 381"/>
                    <a:gd name="T35" fmla="*/ 83 h 124"/>
                    <a:gd name="T36" fmla="*/ 365 w 381"/>
                    <a:gd name="T37" fmla="*/ 74 h 124"/>
                    <a:gd name="T38" fmla="*/ 374 w 381"/>
                    <a:gd name="T39" fmla="*/ 48 h 124"/>
                    <a:gd name="T40" fmla="*/ 381 w 381"/>
                    <a:gd name="T41" fmla="*/ 10 h 124"/>
                    <a:gd name="T42" fmla="*/ 358 w 381"/>
                    <a:gd name="T43" fmla="*/ 3 h 124"/>
                    <a:gd name="T44" fmla="*/ 341 w 381"/>
                    <a:gd name="T45" fmla="*/ 15 h 124"/>
                    <a:gd name="T46" fmla="*/ 322 w 381"/>
                    <a:gd name="T47" fmla="*/ 27 h 124"/>
                    <a:gd name="T48" fmla="*/ 296 w 381"/>
                    <a:gd name="T49" fmla="*/ 29 h 124"/>
                    <a:gd name="T50" fmla="*/ 272 w 381"/>
                    <a:gd name="T51" fmla="*/ 38 h 124"/>
                    <a:gd name="T52" fmla="*/ 260 w 381"/>
                    <a:gd name="T53" fmla="*/ 55 h 124"/>
                    <a:gd name="T54" fmla="*/ 239 w 381"/>
                    <a:gd name="T55" fmla="*/ 50 h 124"/>
                    <a:gd name="T56" fmla="*/ 234 w 381"/>
                    <a:gd name="T57" fmla="*/ 24 h 124"/>
                    <a:gd name="T58" fmla="*/ 239 w 381"/>
                    <a:gd name="T59" fmla="*/ 3 h 124"/>
                    <a:gd name="T60" fmla="*/ 223 w 381"/>
                    <a:gd name="T61" fmla="*/ 3 h 124"/>
                    <a:gd name="T62" fmla="*/ 199 w 381"/>
                    <a:gd name="T63" fmla="*/ 19 h 124"/>
                    <a:gd name="T64" fmla="*/ 170 w 381"/>
                    <a:gd name="T65" fmla="*/ 24 h 124"/>
                    <a:gd name="T66" fmla="*/ 152 w 381"/>
                    <a:gd name="T67" fmla="*/ 24 h 124"/>
                    <a:gd name="T68" fmla="*/ 123 w 381"/>
                    <a:gd name="T69" fmla="*/ 27 h 124"/>
                    <a:gd name="T70" fmla="*/ 99 w 381"/>
                    <a:gd name="T71" fmla="*/ 12 h 124"/>
                    <a:gd name="T72" fmla="*/ 78 w 381"/>
                    <a:gd name="T73" fmla="*/ 5 h 124"/>
                    <a:gd name="T74" fmla="*/ 26 w 381"/>
                    <a:gd name="T75" fmla="*/ 3 h 124"/>
                    <a:gd name="T76" fmla="*/ 31 w 381"/>
                    <a:gd name="T77" fmla="*/ 19 h 124"/>
                    <a:gd name="T78" fmla="*/ 35 w 381"/>
                    <a:gd name="T79" fmla="*/ 38 h 124"/>
                    <a:gd name="T80" fmla="*/ 21 w 381"/>
                    <a:gd name="T81" fmla="*/ 57 h 124"/>
                    <a:gd name="T82" fmla="*/ 0 w 381"/>
                    <a:gd name="T83" fmla="*/ 79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81" h="124">
                      <a:moveTo>
                        <a:pt x="0" y="79"/>
                      </a:moveTo>
                      <a:lnTo>
                        <a:pt x="12" y="88"/>
                      </a:lnTo>
                      <a:lnTo>
                        <a:pt x="16" y="98"/>
                      </a:lnTo>
                      <a:lnTo>
                        <a:pt x="16" y="105"/>
                      </a:lnTo>
                      <a:lnTo>
                        <a:pt x="24" y="114"/>
                      </a:lnTo>
                      <a:lnTo>
                        <a:pt x="24" y="119"/>
                      </a:lnTo>
                      <a:lnTo>
                        <a:pt x="26" y="124"/>
                      </a:lnTo>
                      <a:lnTo>
                        <a:pt x="35" y="119"/>
                      </a:lnTo>
                      <a:lnTo>
                        <a:pt x="40" y="112"/>
                      </a:lnTo>
                      <a:lnTo>
                        <a:pt x="47" y="100"/>
                      </a:lnTo>
                      <a:lnTo>
                        <a:pt x="59" y="100"/>
                      </a:lnTo>
                      <a:lnTo>
                        <a:pt x="66" y="90"/>
                      </a:lnTo>
                      <a:lnTo>
                        <a:pt x="76" y="81"/>
                      </a:lnTo>
                      <a:lnTo>
                        <a:pt x="90" y="72"/>
                      </a:lnTo>
                      <a:lnTo>
                        <a:pt x="102" y="69"/>
                      </a:lnTo>
                      <a:lnTo>
                        <a:pt x="114" y="72"/>
                      </a:lnTo>
                      <a:lnTo>
                        <a:pt x="125" y="76"/>
                      </a:lnTo>
                      <a:lnTo>
                        <a:pt x="137" y="79"/>
                      </a:lnTo>
                      <a:lnTo>
                        <a:pt x="149" y="86"/>
                      </a:lnTo>
                      <a:lnTo>
                        <a:pt x="163" y="95"/>
                      </a:lnTo>
                      <a:lnTo>
                        <a:pt x="173" y="105"/>
                      </a:lnTo>
                      <a:lnTo>
                        <a:pt x="185" y="105"/>
                      </a:lnTo>
                      <a:lnTo>
                        <a:pt x="197" y="95"/>
                      </a:lnTo>
                      <a:lnTo>
                        <a:pt x="206" y="88"/>
                      </a:lnTo>
                      <a:lnTo>
                        <a:pt x="215" y="95"/>
                      </a:lnTo>
                      <a:lnTo>
                        <a:pt x="227" y="105"/>
                      </a:lnTo>
                      <a:lnTo>
                        <a:pt x="239" y="107"/>
                      </a:lnTo>
                      <a:lnTo>
                        <a:pt x="253" y="112"/>
                      </a:lnTo>
                      <a:lnTo>
                        <a:pt x="275" y="112"/>
                      </a:lnTo>
                      <a:lnTo>
                        <a:pt x="291" y="109"/>
                      </a:lnTo>
                      <a:lnTo>
                        <a:pt x="296" y="105"/>
                      </a:lnTo>
                      <a:lnTo>
                        <a:pt x="303" y="90"/>
                      </a:lnTo>
                      <a:lnTo>
                        <a:pt x="313" y="86"/>
                      </a:lnTo>
                      <a:lnTo>
                        <a:pt x="322" y="83"/>
                      </a:lnTo>
                      <a:lnTo>
                        <a:pt x="336" y="83"/>
                      </a:lnTo>
                      <a:lnTo>
                        <a:pt x="348" y="83"/>
                      </a:lnTo>
                      <a:lnTo>
                        <a:pt x="360" y="83"/>
                      </a:lnTo>
                      <a:lnTo>
                        <a:pt x="365" y="74"/>
                      </a:lnTo>
                      <a:lnTo>
                        <a:pt x="369" y="62"/>
                      </a:lnTo>
                      <a:lnTo>
                        <a:pt x="374" y="48"/>
                      </a:lnTo>
                      <a:lnTo>
                        <a:pt x="381" y="27"/>
                      </a:lnTo>
                      <a:lnTo>
                        <a:pt x="381" y="10"/>
                      </a:lnTo>
                      <a:lnTo>
                        <a:pt x="372" y="5"/>
                      </a:lnTo>
                      <a:lnTo>
                        <a:pt x="358" y="3"/>
                      </a:lnTo>
                      <a:lnTo>
                        <a:pt x="348" y="10"/>
                      </a:lnTo>
                      <a:lnTo>
                        <a:pt x="341" y="15"/>
                      </a:lnTo>
                      <a:lnTo>
                        <a:pt x="332" y="22"/>
                      </a:lnTo>
                      <a:lnTo>
                        <a:pt x="322" y="27"/>
                      </a:lnTo>
                      <a:lnTo>
                        <a:pt x="308" y="29"/>
                      </a:lnTo>
                      <a:lnTo>
                        <a:pt x="296" y="29"/>
                      </a:lnTo>
                      <a:lnTo>
                        <a:pt x="287" y="34"/>
                      </a:lnTo>
                      <a:lnTo>
                        <a:pt x="272" y="38"/>
                      </a:lnTo>
                      <a:lnTo>
                        <a:pt x="268" y="45"/>
                      </a:lnTo>
                      <a:lnTo>
                        <a:pt x="260" y="55"/>
                      </a:lnTo>
                      <a:lnTo>
                        <a:pt x="246" y="57"/>
                      </a:lnTo>
                      <a:lnTo>
                        <a:pt x="239" y="50"/>
                      </a:lnTo>
                      <a:lnTo>
                        <a:pt x="234" y="38"/>
                      </a:lnTo>
                      <a:lnTo>
                        <a:pt x="234" y="24"/>
                      </a:lnTo>
                      <a:lnTo>
                        <a:pt x="237" y="10"/>
                      </a:lnTo>
                      <a:lnTo>
                        <a:pt x="239" y="3"/>
                      </a:lnTo>
                      <a:lnTo>
                        <a:pt x="232" y="0"/>
                      </a:lnTo>
                      <a:lnTo>
                        <a:pt x="223" y="3"/>
                      </a:lnTo>
                      <a:lnTo>
                        <a:pt x="213" y="10"/>
                      </a:lnTo>
                      <a:lnTo>
                        <a:pt x="199" y="19"/>
                      </a:lnTo>
                      <a:lnTo>
                        <a:pt x="189" y="27"/>
                      </a:lnTo>
                      <a:lnTo>
                        <a:pt x="170" y="24"/>
                      </a:lnTo>
                      <a:lnTo>
                        <a:pt x="163" y="24"/>
                      </a:lnTo>
                      <a:lnTo>
                        <a:pt x="152" y="24"/>
                      </a:lnTo>
                      <a:lnTo>
                        <a:pt x="137" y="24"/>
                      </a:lnTo>
                      <a:lnTo>
                        <a:pt x="123" y="27"/>
                      </a:lnTo>
                      <a:lnTo>
                        <a:pt x="109" y="24"/>
                      </a:lnTo>
                      <a:lnTo>
                        <a:pt x="99" y="12"/>
                      </a:lnTo>
                      <a:lnTo>
                        <a:pt x="88" y="5"/>
                      </a:lnTo>
                      <a:lnTo>
                        <a:pt x="78" y="5"/>
                      </a:lnTo>
                      <a:lnTo>
                        <a:pt x="57" y="3"/>
                      </a:lnTo>
                      <a:lnTo>
                        <a:pt x="26" y="3"/>
                      </a:lnTo>
                      <a:lnTo>
                        <a:pt x="28" y="12"/>
                      </a:lnTo>
                      <a:lnTo>
                        <a:pt x="31" y="19"/>
                      </a:lnTo>
                      <a:lnTo>
                        <a:pt x="35" y="31"/>
                      </a:lnTo>
                      <a:lnTo>
                        <a:pt x="35" y="38"/>
                      </a:lnTo>
                      <a:lnTo>
                        <a:pt x="28" y="48"/>
                      </a:lnTo>
                      <a:lnTo>
                        <a:pt x="21" y="57"/>
                      </a:lnTo>
                      <a:lnTo>
                        <a:pt x="12" y="64"/>
                      </a:lnTo>
                      <a:lnTo>
                        <a:pt x="0" y="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  <p:grpSp>
            <p:nvGrpSpPr>
              <p:cNvPr id="25" name="Grupo 53"/>
              <p:cNvGrpSpPr/>
              <p:nvPr/>
            </p:nvGrpSpPr>
            <p:grpSpPr>
              <a:xfrm>
                <a:off x="7016884" y="1356712"/>
                <a:ext cx="2798762" cy="1889125"/>
                <a:chOff x="7100888" y="1057275"/>
                <a:chExt cx="2798762" cy="1889125"/>
              </a:xfrm>
              <a:grpFill/>
            </p:grpSpPr>
            <p:sp>
              <p:nvSpPr>
                <p:cNvPr id="26" name="Freeform 9"/>
                <p:cNvSpPr>
                  <a:spLocks/>
                </p:cNvSpPr>
                <p:nvPr/>
              </p:nvSpPr>
              <p:spPr bwMode="auto">
                <a:xfrm>
                  <a:off x="7100888" y="2325688"/>
                  <a:ext cx="673100" cy="376238"/>
                </a:xfrm>
                <a:custGeom>
                  <a:avLst/>
                  <a:gdLst>
                    <a:gd name="T0" fmla="*/ 5 w 179"/>
                    <a:gd name="T1" fmla="*/ 0 h 100"/>
                    <a:gd name="T2" fmla="*/ 85 w 179"/>
                    <a:gd name="T3" fmla="*/ 21 h 100"/>
                    <a:gd name="T4" fmla="*/ 100 w 179"/>
                    <a:gd name="T5" fmla="*/ 30 h 100"/>
                    <a:gd name="T6" fmla="*/ 179 w 179"/>
                    <a:gd name="T7" fmla="*/ 69 h 100"/>
                    <a:gd name="T8" fmla="*/ 178 w 179"/>
                    <a:gd name="T9" fmla="*/ 73 h 100"/>
                    <a:gd name="T10" fmla="*/ 170 w 179"/>
                    <a:gd name="T11" fmla="*/ 78 h 100"/>
                    <a:gd name="T12" fmla="*/ 162 w 179"/>
                    <a:gd name="T13" fmla="*/ 82 h 100"/>
                    <a:gd name="T14" fmla="*/ 158 w 179"/>
                    <a:gd name="T15" fmla="*/ 87 h 100"/>
                    <a:gd name="T16" fmla="*/ 150 w 179"/>
                    <a:gd name="T17" fmla="*/ 88 h 100"/>
                    <a:gd name="T18" fmla="*/ 143 w 179"/>
                    <a:gd name="T19" fmla="*/ 91 h 100"/>
                    <a:gd name="T20" fmla="*/ 138 w 179"/>
                    <a:gd name="T21" fmla="*/ 98 h 100"/>
                    <a:gd name="T22" fmla="*/ 134 w 179"/>
                    <a:gd name="T23" fmla="*/ 100 h 100"/>
                    <a:gd name="T24" fmla="*/ 129 w 179"/>
                    <a:gd name="T25" fmla="*/ 99 h 100"/>
                    <a:gd name="T26" fmla="*/ 122 w 179"/>
                    <a:gd name="T27" fmla="*/ 96 h 100"/>
                    <a:gd name="T28" fmla="*/ 111 w 179"/>
                    <a:gd name="T29" fmla="*/ 96 h 100"/>
                    <a:gd name="T30" fmla="*/ 94 w 179"/>
                    <a:gd name="T31" fmla="*/ 96 h 100"/>
                    <a:gd name="T32" fmla="*/ 85 w 179"/>
                    <a:gd name="T33" fmla="*/ 95 h 100"/>
                    <a:gd name="T34" fmla="*/ 84 w 179"/>
                    <a:gd name="T35" fmla="*/ 89 h 100"/>
                    <a:gd name="T36" fmla="*/ 83 w 179"/>
                    <a:gd name="T37" fmla="*/ 77 h 100"/>
                    <a:gd name="T38" fmla="*/ 85 w 179"/>
                    <a:gd name="T39" fmla="*/ 69 h 100"/>
                    <a:gd name="T40" fmla="*/ 85 w 179"/>
                    <a:gd name="T41" fmla="*/ 60 h 100"/>
                    <a:gd name="T42" fmla="*/ 84 w 179"/>
                    <a:gd name="T43" fmla="*/ 54 h 100"/>
                    <a:gd name="T44" fmla="*/ 76 w 179"/>
                    <a:gd name="T45" fmla="*/ 60 h 100"/>
                    <a:gd name="T46" fmla="*/ 66 w 179"/>
                    <a:gd name="T47" fmla="*/ 67 h 100"/>
                    <a:gd name="T48" fmla="*/ 59 w 179"/>
                    <a:gd name="T49" fmla="*/ 70 h 100"/>
                    <a:gd name="T50" fmla="*/ 42 w 179"/>
                    <a:gd name="T51" fmla="*/ 68 h 100"/>
                    <a:gd name="T52" fmla="*/ 41 w 179"/>
                    <a:gd name="T53" fmla="*/ 60 h 100"/>
                    <a:gd name="T54" fmla="*/ 33 w 179"/>
                    <a:gd name="T55" fmla="*/ 55 h 100"/>
                    <a:gd name="T56" fmla="*/ 28 w 179"/>
                    <a:gd name="T57" fmla="*/ 52 h 100"/>
                    <a:gd name="T58" fmla="*/ 21 w 179"/>
                    <a:gd name="T59" fmla="*/ 52 h 100"/>
                    <a:gd name="T60" fmla="*/ 23 w 179"/>
                    <a:gd name="T61" fmla="*/ 48 h 100"/>
                    <a:gd name="T62" fmla="*/ 23 w 179"/>
                    <a:gd name="T63" fmla="*/ 40 h 100"/>
                    <a:gd name="T64" fmla="*/ 18 w 179"/>
                    <a:gd name="T65" fmla="*/ 35 h 100"/>
                    <a:gd name="T66" fmla="*/ 11 w 179"/>
                    <a:gd name="T67" fmla="*/ 27 h 100"/>
                    <a:gd name="T68" fmla="*/ 5 w 179"/>
                    <a:gd name="T69" fmla="*/ 15 h 100"/>
                    <a:gd name="T70" fmla="*/ 0 w 179"/>
                    <a:gd name="T71" fmla="*/ 6 h 100"/>
                    <a:gd name="T72" fmla="*/ 0 w 179"/>
                    <a:gd name="T73" fmla="*/ 1 h 100"/>
                    <a:gd name="T74" fmla="*/ 5 w 179"/>
                    <a:gd name="T75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9" h="100">
                      <a:moveTo>
                        <a:pt x="5" y="0"/>
                      </a:moveTo>
                      <a:cubicBezTo>
                        <a:pt x="5" y="0"/>
                        <a:pt x="45" y="18"/>
                        <a:pt x="85" y="21"/>
                      </a:cubicBezTo>
                      <a:cubicBezTo>
                        <a:pt x="93" y="27"/>
                        <a:pt x="100" y="30"/>
                        <a:pt x="100" y="30"/>
                      </a:cubicBezTo>
                      <a:cubicBezTo>
                        <a:pt x="100" y="30"/>
                        <a:pt x="164" y="65"/>
                        <a:pt x="179" y="69"/>
                      </a:cubicBezTo>
                      <a:cubicBezTo>
                        <a:pt x="178" y="73"/>
                        <a:pt x="178" y="73"/>
                        <a:pt x="178" y="73"/>
                      </a:cubicBezTo>
                      <a:cubicBezTo>
                        <a:pt x="170" y="78"/>
                        <a:pt x="170" y="78"/>
                        <a:pt x="170" y="78"/>
                      </a:cubicBezTo>
                      <a:cubicBezTo>
                        <a:pt x="162" y="82"/>
                        <a:pt x="162" y="82"/>
                        <a:pt x="162" y="82"/>
                      </a:cubicBezTo>
                      <a:cubicBezTo>
                        <a:pt x="158" y="87"/>
                        <a:pt x="158" y="87"/>
                        <a:pt x="158" y="87"/>
                      </a:cubicBezTo>
                      <a:cubicBezTo>
                        <a:pt x="150" y="88"/>
                        <a:pt x="150" y="88"/>
                        <a:pt x="150" y="88"/>
                      </a:cubicBezTo>
                      <a:cubicBezTo>
                        <a:pt x="143" y="91"/>
                        <a:pt x="143" y="91"/>
                        <a:pt x="143" y="91"/>
                      </a:cubicBezTo>
                      <a:cubicBezTo>
                        <a:pt x="138" y="98"/>
                        <a:pt x="138" y="98"/>
                        <a:pt x="138" y="98"/>
                      </a:cubicBezTo>
                      <a:cubicBezTo>
                        <a:pt x="134" y="100"/>
                        <a:pt x="134" y="100"/>
                        <a:pt x="134" y="100"/>
                      </a:cubicBezTo>
                      <a:cubicBezTo>
                        <a:pt x="129" y="99"/>
                        <a:pt x="129" y="99"/>
                        <a:pt x="129" y="99"/>
                      </a:cubicBezTo>
                      <a:cubicBezTo>
                        <a:pt x="122" y="96"/>
                        <a:pt x="122" y="96"/>
                        <a:pt x="122" y="96"/>
                      </a:cubicBezTo>
                      <a:cubicBezTo>
                        <a:pt x="111" y="96"/>
                        <a:pt x="111" y="96"/>
                        <a:pt x="111" y="96"/>
                      </a:cubicBezTo>
                      <a:cubicBezTo>
                        <a:pt x="94" y="96"/>
                        <a:pt x="94" y="96"/>
                        <a:pt x="94" y="96"/>
                      </a:cubicBezTo>
                      <a:cubicBezTo>
                        <a:pt x="85" y="95"/>
                        <a:pt x="85" y="95"/>
                        <a:pt x="85" y="95"/>
                      </a:cubicBezTo>
                      <a:cubicBezTo>
                        <a:pt x="84" y="89"/>
                        <a:pt x="84" y="89"/>
                        <a:pt x="84" y="89"/>
                      </a:cubicBezTo>
                      <a:cubicBezTo>
                        <a:pt x="83" y="77"/>
                        <a:pt x="83" y="77"/>
                        <a:pt x="83" y="77"/>
                      </a:cubicBezTo>
                      <a:cubicBezTo>
                        <a:pt x="85" y="69"/>
                        <a:pt x="85" y="69"/>
                        <a:pt x="85" y="69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4" y="54"/>
                        <a:pt x="84" y="54"/>
                        <a:pt x="84" y="54"/>
                      </a:cubicBezTo>
                      <a:cubicBezTo>
                        <a:pt x="76" y="60"/>
                        <a:pt x="76" y="60"/>
                        <a:pt x="76" y="60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28" y="52"/>
                        <a:pt x="28" y="52"/>
                        <a:pt x="28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27" name="Freeform 10"/>
                <p:cNvSpPr>
                  <a:spLocks/>
                </p:cNvSpPr>
                <p:nvPr/>
              </p:nvSpPr>
              <p:spPr bwMode="auto">
                <a:xfrm>
                  <a:off x="7119938" y="1373188"/>
                  <a:ext cx="1741487" cy="1196975"/>
                </a:xfrm>
                <a:custGeom>
                  <a:avLst/>
                  <a:gdLst>
                    <a:gd name="T0" fmla="*/ 87 w 463"/>
                    <a:gd name="T1" fmla="*/ 273 h 318"/>
                    <a:gd name="T2" fmla="*/ 185 w 463"/>
                    <a:gd name="T3" fmla="*/ 311 h 318"/>
                    <a:gd name="T4" fmla="*/ 215 w 463"/>
                    <a:gd name="T5" fmla="*/ 304 h 318"/>
                    <a:gd name="T6" fmla="*/ 235 w 463"/>
                    <a:gd name="T7" fmla="*/ 295 h 318"/>
                    <a:gd name="T8" fmla="*/ 252 w 463"/>
                    <a:gd name="T9" fmla="*/ 280 h 318"/>
                    <a:gd name="T10" fmla="*/ 290 w 463"/>
                    <a:gd name="T11" fmla="*/ 275 h 318"/>
                    <a:gd name="T12" fmla="*/ 319 w 463"/>
                    <a:gd name="T13" fmla="*/ 289 h 318"/>
                    <a:gd name="T14" fmla="*/ 405 w 463"/>
                    <a:gd name="T15" fmla="*/ 271 h 318"/>
                    <a:gd name="T16" fmla="*/ 404 w 463"/>
                    <a:gd name="T17" fmla="*/ 235 h 318"/>
                    <a:gd name="T18" fmla="*/ 453 w 463"/>
                    <a:gd name="T19" fmla="*/ 113 h 318"/>
                    <a:gd name="T20" fmla="*/ 409 w 463"/>
                    <a:gd name="T21" fmla="*/ 89 h 318"/>
                    <a:gd name="T22" fmla="*/ 393 w 463"/>
                    <a:gd name="T23" fmla="*/ 51 h 318"/>
                    <a:gd name="T24" fmla="*/ 367 w 463"/>
                    <a:gd name="T25" fmla="*/ 51 h 318"/>
                    <a:gd name="T26" fmla="*/ 352 w 463"/>
                    <a:gd name="T27" fmla="*/ 76 h 318"/>
                    <a:gd name="T28" fmla="*/ 335 w 463"/>
                    <a:gd name="T29" fmla="*/ 77 h 318"/>
                    <a:gd name="T30" fmla="*/ 321 w 463"/>
                    <a:gd name="T31" fmla="*/ 80 h 318"/>
                    <a:gd name="T32" fmla="*/ 312 w 463"/>
                    <a:gd name="T33" fmla="*/ 97 h 318"/>
                    <a:gd name="T34" fmla="*/ 297 w 463"/>
                    <a:gd name="T35" fmla="*/ 84 h 318"/>
                    <a:gd name="T36" fmla="*/ 292 w 463"/>
                    <a:gd name="T37" fmla="*/ 70 h 318"/>
                    <a:gd name="T38" fmla="*/ 289 w 463"/>
                    <a:gd name="T39" fmla="*/ 39 h 318"/>
                    <a:gd name="T40" fmla="*/ 280 w 463"/>
                    <a:gd name="T41" fmla="*/ 15 h 318"/>
                    <a:gd name="T42" fmla="*/ 266 w 463"/>
                    <a:gd name="T43" fmla="*/ 2 h 318"/>
                    <a:gd name="T44" fmla="*/ 255 w 463"/>
                    <a:gd name="T45" fmla="*/ 6 h 318"/>
                    <a:gd name="T46" fmla="*/ 240 w 463"/>
                    <a:gd name="T47" fmla="*/ 20 h 318"/>
                    <a:gd name="T48" fmla="*/ 222 w 463"/>
                    <a:gd name="T49" fmla="*/ 34 h 318"/>
                    <a:gd name="T50" fmla="*/ 209 w 463"/>
                    <a:gd name="T51" fmla="*/ 32 h 318"/>
                    <a:gd name="T52" fmla="*/ 196 w 463"/>
                    <a:gd name="T53" fmla="*/ 35 h 318"/>
                    <a:gd name="T54" fmla="*/ 182 w 463"/>
                    <a:gd name="T55" fmla="*/ 28 h 318"/>
                    <a:gd name="T56" fmla="*/ 166 w 463"/>
                    <a:gd name="T57" fmla="*/ 6 h 318"/>
                    <a:gd name="T58" fmla="*/ 155 w 463"/>
                    <a:gd name="T59" fmla="*/ 7 h 318"/>
                    <a:gd name="T60" fmla="*/ 144 w 463"/>
                    <a:gd name="T61" fmla="*/ 5 h 318"/>
                    <a:gd name="T62" fmla="*/ 118 w 463"/>
                    <a:gd name="T63" fmla="*/ 11 h 318"/>
                    <a:gd name="T64" fmla="*/ 99 w 463"/>
                    <a:gd name="T65" fmla="*/ 16 h 318"/>
                    <a:gd name="T66" fmla="*/ 107 w 463"/>
                    <a:gd name="T67" fmla="*/ 27 h 318"/>
                    <a:gd name="T68" fmla="*/ 117 w 463"/>
                    <a:gd name="T69" fmla="*/ 33 h 318"/>
                    <a:gd name="T70" fmla="*/ 114 w 463"/>
                    <a:gd name="T71" fmla="*/ 43 h 318"/>
                    <a:gd name="T72" fmla="*/ 100 w 463"/>
                    <a:gd name="T73" fmla="*/ 44 h 318"/>
                    <a:gd name="T74" fmla="*/ 98 w 463"/>
                    <a:gd name="T75" fmla="*/ 64 h 318"/>
                    <a:gd name="T76" fmla="*/ 106 w 463"/>
                    <a:gd name="T77" fmla="*/ 76 h 318"/>
                    <a:gd name="T78" fmla="*/ 109 w 463"/>
                    <a:gd name="T79" fmla="*/ 106 h 318"/>
                    <a:gd name="T80" fmla="*/ 104 w 463"/>
                    <a:gd name="T81" fmla="*/ 137 h 318"/>
                    <a:gd name="T82" fmla="*/ 101 w 463"/>
                    <a:gd name="T83" fmla="*/ 163 h 318"/>
                    <a:gd name="T84" fmla="*/ 83 w 463"/>
                    <a:gd name="T85" fmla="*/ 174 h 318"/>
                    <a:gd name="T86" fmla="*/ 70 w 463"/>
                    <a:gd name="T87" fmla="*/ 177 h 318"/>
                    <a:gd name="T88" fmla="*/ 42 w 463"/>
                    <a:gd name="T89" fmla="*/ 182 h 318"/>
                    <a:gd name="T90" fmla="*/ 21 w 463"/>
                    <a:gd name="T91" fmla="*/ 200 h 318"/>
                    <a:gd name="T92" fmla="*/ 13 w 463"/>
                    <a:gd name="T93" fmla="*/ 217 h 318"/>
                    <a:gd name="T94" fmla="*/ 8 w 463"/>
                    <a:gd name="T95" fmla="*/ 236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63" h="318">
                      <a:moveTo>
                        <a:pt x="0" y="245"/>
                      </a:moveTo>
                      <a:cubicBezTo>
                        <a:pt x="12" y="252"/>
                        <a:pt x="12" y="252"/>
                        <a:pt x="12" y="252"/>
                      </a:cubicBezTo>
                      <a:cubicBezTo>
                        <a:pt x="12" y="252"/>
                        <a:pt x="68" y="270"/>
                        <a:pt x="80" y="270"/>
                      </a:cubicBezTo>
                      <a:cubicBezTo>
                        <a:pt x="83" y="270"/>
                        <a:pt x="87" y="273"/>
                        <a:pt x="87" y="273"/>
                      </a:cubicBezTo>
                      <a:cubicBezTo>
                        <a:pt x="94" y="278"/>
                        <a:pt x="94" y="278"/>
                        <a:pt x="94" y="278"/>
                      </a:cubicBezTo>
                      <a:cubicBezTo>
                        <a:pt x="94" y="278"/>
                        <a:pt x="165" y="317"/>
                        <a:pt x="173" y="317"/>
                      </a:cubicBezTo>
                      <a:cubicBezTo>
                        <a:pt x="181" y="318"/>
                        <a:pt x="181" y="315"/>
                        <a:pt x="181" y="315"/>
                      </a:cubicBezTo>
                      <a:cubicBezTo>
                        <a:pt x="185" y="311"/>
                        <a:pt x="185" y="311"/>
                        <a:pt x="185" y="311"/>
                      </a:cubicBezTo>
                      <a:cubicBezTo>
                        <a:pt x="190" y="306"/>
                        <a:pt x="190" y="306"/>
                        <a:pt x="190" y="306"/>
                      </a:cubicBezTo>
                      <a:cubicBezTo>
                        <a:pt x="197" y="305"/>
                        <a:pt x="197" y="305"/>
                        <a:pt x="197" y="305"/>
                      </a:cubicBezTo>
                      <a:cubicBezTo>
                        <a:pt x="206" y="308"/>
                        <a:pt x="206" y="308"/>
                        <a:pt x="206" y="308"/>
                      </a:cubicBezTo>
                      <a:cubicBezTo>
                        <a:pt x="215" y="304"/>
                        <a:pt x="215" y="304"/>
                        <a:pt x="215" y="304"/>
                      </a:cubicBezTo>
                      <a:cubicBezTo>
                        <a:pt x="221" y="304"/>
                        <a:pt x="221" y="304"/>
                        <a:pt x="221" y="304"/>
                      </a:cubicBezTo>
                      <a:cubicBezTo>
                        <a:pt x="225" y="302"/>
                        <a:pt x="225" y="302"/>
                        <a:pt x="225" y="302"/>
                      </a:cubicBezTo>
                      <a:cubicBezTo>
                        <a:pt x="227" y="297"/>
                        <a:pt x="227" y="297"/>
                        <a:pt x="227" y="297"/>
                      </a:cubicBezTo>
                      <a:cubicBezTo>
                        <a:pt x="235" y="295"/>
                        <a:pt x="235" y="295"/>
                        <a:pt x="235" y="295"/>
                      </a:cubicBezTo>
                      <a:cubicBezTo>
                        <a:pt x="246" y="294"/>
                        <a:pt x="246" y="294"/>
                        <a:pt x="246" y="294"/>
                      </a:cubicBezTo>
                      <a:cubicBezTo>
                        <a:pt x="249" y="289"/>
                        <a:pt x="249" y="289"/>
                        <a:pt x="249" y="289"/>
                      </a:cubicBezTo>
                      <a:cubicBezTo>
                        <a:pt x="252" y="286"/>
                        <a:pt x="252" y="286"/>
                        <a:pt x="252" y="286"/>
                      </a:cubicBezTo>
                      <a:cubicBezTo>
                        <a:pt x="252" y="280"/>
                        <a:pt x="252" y="280"/>
                        <a:pt x="252" y="280"/>
                      </a:cubicBezTo>
                      <a:cubicBezTo>
                        <a:pt x="261" y="275"/>
                        <a:pt x="261" y="275"/>
                        <a:pt x="261" y="275"/>
                      </a:cubicBezTo>
                      <a:cubicBezTo>
                        <a:pt x="261" y="270"/>
                        <a:pt x="261" y="270"/>
                        <a:pt x="261" y="270"/>
                      </a:cubicBezTo>
                      <a:cubicBezTo>
                        <a:pt x="287" y="268"/>
                        <a:pt x="287" y="268"/>
                        <a:pt x="287" y="268"/>
                      </a:cubicBezTo>
                      <a:cubicBezTo>
                        <a:pt x="290" y="275"/>
                        <a:pt x="290" y="275"/>
                        <a:pt x="290" y="275"/>
                      </a:cubicBezTo>
                      <a:cubicBezTo>
                        <a:pt x="296" y="280"/>
                        <a:pt x="296" y="280"/>
                        <a:pt x="296" y="280"/>
                      </a:cubicBezTo>
                      <a:cubicBezTo>
                        <a:pt x="304" y="289"/>
                        <a:pt x="304" y="289"/>
                        <a:pt x="304" y="289"/>
                      </a:cubicBezTo>
                      <a:cubicBezTo>
                        <a:pt x="312" y="288"/>
                        <a:pt x="312" y="288"/>
                        <a:pt x="312" y="288"/>
                      </a:cubicBezTo>
                      <a:cubicBezTo>
                        <a:pt x="319" y="289"/>
                        <a:pt x="319" y="289"/>
                        <a:pt x="319" y="289"/>
                      </a:cubicBezTo>
                      <a:cubicBezTo>
                        <a:pt x="361" y="289"/>
                        <a:pt x="361" y="289"/>
                        <a:pt x="361" y="289"/>
                      </a:cubicBezTo>
                      <a:cubicBezTo>
                        <a:pt x="398" y="289"/>
                        <a:pt x="398" y="289"/>
                        <a:pt x="398" y="289"/>
                      </a:cubicBezTo>
                      <a:cubicBezTo>
                        <a:pt x="404" y="284"/>
                        <a:pt x="404" y="284"/>
                        <a:pt x="404" y="284"/>
                      </a:cubicBezTo>
                      <a:cubicBezTo>
                        <a:pt x="405" y="271"/>
                        <a:pt x="405" y="271"/>
                        <a:pt x="405" y="271"/>
                      </a:cubicBezTo>
                      <a:cubicBezTo>
                        <a:pt x="409" y="261"/>
                        <a:pt x="409" y="261"/>
                        <a:pt x="409" y="261"/>
                      </a:cubicBezTo>
                      <a:cubicBezTo>
                        <a:pt x="410" y="250"/>
                        <a:pt x="410" y="250"/>
                        <a:pt x="410" y="250"/>
                      </a:cubicBezTo>
                      <a:cubicBezTo>
                        <a:pt x="407" y="241"/>
                        <a:pt x="407" y="241"/>
                        <a:pt x="407" y="241"/>
                      </a:cubicBezTo>
                      <a:cubicBezTo>
                        <a:pt x="404" y="235"/>
                        <a:pt x="404" y="235"/>
                        <a:pt x="404" y="235"/>
                      </a:cubicBezTo>
                      <a:cubicBezTo>
                        <a:pt x="458" y="126"/>
                        <a:pt x="458" y="126"/>
                        <a:pt x="458" y="126"/>
                      </a:cubicBezTo>
                      <a:cubicBezTo>
                        <a:pt x="460" y="116"/>
                        <a:pt x="460" y="116"/>
                        <a:pt x="460" y="116"/>
                      </a:cubicBezTo>
                      <a:cubicBezTo>
                        <a:pt x="463" y="111"/>
                        <a:pt x="463" y="111"/>
                        <a:pt x="463" y="111"/>
                      </a:cubicBezTo>
                      <a:cubicBezTo>
                        <a:pt x="453" y="113"/>
                        <a:pt x="453" y="113"/>
                        <a:pt x="453" y="113"/>
                      </a:cubicBezTo>
                      <a:cubicBezTo>
                        <a:pt x="445" y="108"/>
                        <a:pt x="445" y="108"/>
                        <a:pt x="445" y="108"/>
                      </a:cubicBezTo>
                      <a:cubicBezTo>
                        <a:pt x="436" y="101"/>
                        <a:pt x="436" y="101"/>
                        <a:pt x="436" y="101"/>
                      </a:cubicBezTo>
                      <a:cubicBezTo>
                        <a:pt x="415" y="99"/>
                        <a:pt x="415" y="99"/>
                        <a:pt x="415" y="99"/>
                      </a:cubicBezTo>
                      <a:cubicBezTo>
                        <a:pt x="409" y="89"/>
                        <a:pt x="409" y="89"/>
                        <a:pt x="409" y="89"/>
                      </a:cubicBezTo>
                      <a:cubicBezTo>
                        <a:pt x="409" y="89"/>
                        <a:pt x="396" y="72"/>
                        <a:pt x="395" y="72"/>
                      </a:cubicBezTo>
                      <a:cubicBezTo>
                        <a:pt x="393" y="74"/>
                        <a:pt x="394" y="67"/>
                        <a:pt x="394" y="67"/>
                      </a:cubicBezTo>
                      <a:cubicBezTo>
                        <a:pt x="394" y="58"/>
                        <a:pt x="394" y="58"/>
                        <a:pt x="394" y="58"/>
                      </a:cubicBezTo>
                      <a:cubicBezTo>
                        <a:pt x="393" y="51"/>
                        <a:pt x="393" y="51"/>
                        <a:pt x="393" y="51"/>
                      </a:cubicBezTo>
                      <a:cubicBezTo>
                        <a:pt x="388" y="50"/>
                        <a:pt x="388" y="50"/>
                        <a:pt x="388" y="50"/>
                      </a:cubicBezTo>
                      <a:cubicBezTo>
                        <a:pt x="380" y="50"/>
                        <a:pt x="380" y="50"/>
                        <a:pt x="380" y="50"/>
                      </a:cubicBezTo>
                      <a:cubicBezTo>
                        <a:pt x="370" y="50"/>
                        <a:pt x="370" y="50"/>
                        <a:pt x="370" y="50"/>
                      </a:cubicBezTo>
                      <a:cubicBezTo>
                        <a:pt x="367" y="51"/>
                        <a:pt x="367" y="51"/>
                        <a:pt x="367" y="51"/>
                      </a:cubicBezTo>
                      <a:cubicBezTo>
                        <a:pt x="363" y="57"/>
                        <a:pt x="363" y="57"/>
                        <a:pt x="363" y="57"/>
                      </a:cubicBezTo>
                      <a:cubicBezTo>
                        <a:pt x="356" y="65"/>
                        <a:pt x="356" y="65"/>
                        <a:pt x="356" y="65"/>
                      </a:cubicBezTo>
                      <a:cubicBezTo>
                        <a:pt x="353" y="70"/>
                        <a:pt x="353" y="70"/>
                        <a:pt x="353" y="70"/>
                      </a:cubicBezTo>
                      <a:cubicBezTo>
                        <a:pt x="353" y="70"/>
                        <a:pt x="352" y="76"/>
                        <a:pt x="352" y="76"/>
                      </a:cubicBezTo>
                      <a:cubicBezTo>
                        <a:pt x="352" y="77"/>
                        <a:pt x="350" y="79"/>
                        <a:pt x="350" y="79"/>
                      </a:cubicBezTo>
                      <a:cubicBezTo>
                        <a:pt x="346" y="80"/>
                        <a:pt x="346" y="80"/>
                        <a:pt x="346" y="80"/>
                      </a:cubicBezTo>
                      <a:cubicBezTo>
                        <a:pt x="340" y="80"/>
                        <a:pt x="340" y="80"/>
                        <a:pt x="340" y="80"/>
                      </a:cubicBezTo>
                      <a:cubicBezTo>
                        <a:pt x="335" y="77"/>
                        <a:pt x="335" y="77"/>
                        <a:pt x="335" y="77"/>
                      </a:cubicBezTo>
                      <a:cubicBezTo>
                        <a:pt x="332" y="73"/>
                        <a:pt x="332" y="73"/>
                        <a:pt x="332" y="73"/>
                      </a:cubicBezTo>
                      <a:cubicBezTo>
                        <a:pt x="327" y="74"/>
                        <a:pt x="327" y="74"/>
                        <a:pt x="327" y="74"/>
                      </a:cubicBezTo>
                      <a:cubicBezTo>
                        <a:pt x="327" y="74"/>
                        <a:pt x="324" y="76"/>
                        <a:pt x="324" y="76"/>
                      </a:cubicBezTo>
                      <a:cubicBezTo>
                        <a:pt x="323" y="77"/>
                        <a:pt x="321" y="80"/>
                        <a:pt x="321" y="80"/>
                      </a:cubicBezTo>
                      <a:cubicBezTo>
                        <a:pt x="321" y="87"/>
                        <a:pt x="321" y="87"/>
                        <a:pt x="321" y="87"/>
                      </a:cubicBezTo>
                      <a:cubicBezTo>
                        <a:pt x="320" y="96"/>
                        <a:pt x="320" y="96"/>
                        <a:pt x="320" y="96"/>
                      </a:cubicBezTo>
                      <a:cubicBezTo>
                        <a:pt x="316" y="97"/>
                        <a:pt x="316" y="97"/>
                        <a:pt x="316" y="97"/>
                      </a:cubicBezTo>
                      <a:cubicBezTo>
                        <a:pt x="312" y="97"/>
                        <a:pt x="312" y="97"/>
                        <a:pt x="312" y="97"/>
                      </a:cubicBezTo>
                      <a:cubicBezTo>
                        <a:pt x="312" y="97"/>
                        <a:pt x="308" y="95"/>
                        <a:pt x="307" y="94"/>
                      </a:cubicBezTo>
                      <a:cubicBezTo>
                        <a:pt x="307" y="94"/>
                        <a:pt x="305" y="92"/>
                        <a:pt x="305" y="92"/>
                      </a:cubicBezTo>
                      <a:cubicBezTo>
                        <a:pt x="305" y="92"/>
                        <a:pt x="301" y="89"/>
                        <a:pt x="301" y="88"/>
                      </a:cubicBezTo>
                      <a:cubicBezTo>
                        <a:pt x="300" y="88"/>
                        <a:pt x="297" y="84"/>
                        <a:pt x="297" y="84"/>
                      </a:cubicBezTo>
                      <a:cubicBezTo>
                        <a:pt x="297" y="84"/>
                        <a:pt x="294" y="81"/>
                        <a:pt x="294" y="81"/>
                      </a:cubicBezTo>
                      <a:cubicBezTo>
                        <a:pt x="294" y="80"/>
                        <a:pt x="292" y="78"/>
                        <a:pt x="292" y="78"/>
                      </a:cubicBezTo>
                      <a:cubicBezTo>
                        <a:pt x="292" y="75"/>
                        <a:pt x="292" y="75"/>
                        <a:pt x="292" y="75"/>
                      </a:cubicBezTo>
                      <a:cubicBezTo>
                        <a:pt x="292" y="70"/>
                        <a:pt x="292" y="70"/>
                        <a:pt x="292" y="70"/>
                      </a:cubicBezTo>
                      <a:cubicBezTo>
                        <a:pt x="292" y="59"/>
                        <a:pt x="292" y="59"/>
                        <a:pt x="292" y="59"/>
                      </a:cubicBezTo>
                      <a:cubicBezTo>
                        <a:pt x="292" y="59"/>
                        <a:pt x="291" y="54"/>
                        <a:pt x="291" y="54"/>
                      </a:cubicBezTo>
                      <a:cubicBezTo>
                        <a:pt x="291" y="54"/>
                        <a:pt x="290" y="47"/>
                        <a:pt x="290" y="46"/>
                      </a:cubicBezTo>
                      <a:cubicBezTo>
                        <a:pt x="290" y="46"/>
                        <a:pt x="289" y="39"/>
                        <a:pt x="289" y="39"/>
                      </a:cubicBezTo>
                      <a:cubicBezTo>
                        <a:pt x="289" y="39"/>
                        <a:pt x="289" y="33"/>
                        <a:pt x="289" y="33"/>
                      </a:cubicBezTo>
                      <a:cubicBezTo>
                        <a:pt x="288" y="32"/>
                        <a:pt x="286" y="28"/>
                        <a:pt x="286" y="28"/>
                      </a:cubicBezTo>
                      <a:cubicBezTo>
                        <a:pt x="285" y="27"/>
                        <a:pt x="283" y="22"/>
                        <a:pt x="283" y="22"/>
                      </a:cubicBezTo>
                      <a:cubicBezTo>
                        <a:pt x="280" y="15"/>
                        <a:pt x="280" y="15"/>
                        <a:pt x="280" y="15"/>
                      </a:cubicBezTo>
                      <a:cubicBezTo>
                        <a:pt x="280" y="15"/>
                        <a:pt x="278" y="10"/>
                        <a:pt x="277" y="9"/>
                      </a:cubicBezTo>
                      <a:cubicBezTo>
                        <a:pt x="277" y="8"/>
                        <a:pt x="275" y="4"/>
                        <a:pt x="275" y="4"/>
                      </a:cubicBezTo>
                      <a:cubicBezTo>
                        <a:pt x="274" y="4"/>
                        <a:pt x="274" y="2"/>
                        <a:pt x="274" y="2"/>
                      </a:cubicBezTo>
                      <a:cubicBezTo>
                        <a:pt x="266" y="2"/>
                        <a:pt x="266" y="2"/>
                        <a:pt x="266" y="2"/>
                      </a:cubicBezTo>
                      <a:cubicBezTo>
                        <a:pt x="265" y="0"/>
                        <a:pt x="265" y="0"/>
                        <a:pt x="265" y="0"/>
                      </a:cubicBezTo>
                      <a:cubicBezTo>
                        <a:pt x="263" y="1"/>
                        <a:pt x="263" y="1"/>
                        <a:pt x="263" y="1"/>
                      </a:cubicBezTo>
                      <a:cubicBezTo>
                        <a:pt x="261" y="3"/>
                        <a:pt x="261" y="3"/>
                        <a:pt x="261" y="3"/>
                      </a:cubicBezTo>
                      <a:cubicBezTo>
                        <a:pt x="255" y="6"/>
                        <a:pt x="255" y="6"/>
                        <a:pt x="255" y="6"/>
                      </a:cubicBezTo>
                      <a:cubicBezTo>
                        <a:pt x="254" y="11"/>
                        <a:pt x="254" y="11"/>
                        <a:pt x="254" y="11"/>
                      </a:cubicBezTo>
                      <a:cubicBezTo>
                        <a:pt x="250" y="15"/>
                        <a:pt x="250" y="15"/>
                        <a:pt x="250" y="15"/>
                      </a:cubicBezTo>
                      <a:cubicBezTo>
                        <a:pt x="246" y="20"/>
                        <a:pt x="246" y="20"/>
                        <a:pt x="246" y="20"/>
                      </a:cubicBezTo>
                      <a:cubicBezTo>
                        <a:pt x="240" y="20"/>
                        <a:pt x="240" y="20"/>
                        <a:pt x="240" y="20"/>
                      </a:cubicBezTo>
                      <a:cubicBezTo>
                        <a:pt x="235" y="22"/>
                        <a:pt x="235" y="22"/>
                        <a:pt x="235" y="22"/>
                      </a:cubicBezTo>
                      <a:cubicBezTo>
                        <a:pt x="232" y="25"/>
                        <a:pt x="232" y="25"/>
                        <a:pt x="232" y="25"/>
                      </a:cubicBezTo>
                      <a:cubicBezTo>
                        <a:pt x="227" y="28"/>
                        <a:pt x="227" y="28"/>
                        <a:pt x="227" y="28"/>
                      </a:cubicBezTo>
                      <a:cubicBezTo>
                        <a:pt x="222" y="34"/>
                        <a:pt x="222" y="34"/>
                        <a:pt x="222" y="34"/>
                      </a:cubicBezTo>
                      <a:cubicBezTo>
                        <a:pt x="217" y="35"/>
                        <a:pt x="217" y="35"/>
                        <a:pt x="217" y="35"/>
                      </a:cubicBezTo>
                      <a:cubicBezTo>
                        <a:pt x="212" y="36"/>
                        <a:pt x="212" y="36"/>
                        <a:pt x="212" y="36"/>
                      </a:cubicBezTo>
                      <a:cubicBezTo>
                        <a:pt x="209" y="34"/>
                        <a:pt x="209" y="34"/>
                        <a:pt x="209" y="34"/>
                      </a:cubicBezTo>
                      <a:cubicBezTo>
                        <a:pt x="209" y="32"/>
                        <a:pt x="209" y="32"/>
                        <a:pt x="209" y="32"/>
                      </a:cubicBezTo>
                      <a:cubicBezTo>
                        <a:pt x="205" y="32"/>
                        <a:pt x="205" y="32"/>
                        <a:pt x="205" y="32"/>
                      </a:cubicBezTo>
                      <a:cubicBezTo>
                        <a:pt x="203" y="32"/>
                        <a:pt x="203" y="32"/>
                        <a:pt x="203" y="32"/>
                      </a:cubicBezTo>
                      <a:cubicBezTo>
                        <a:pt x="201" y="35"/>
                        <a:pt x="201" y="35"/>
                        <a:pt x="201" y="35"/>
                      </a:cubicBezTo>
                      <a:cubicBezTo>
                        <a:pt x="196" y="35"/>
                        <a:pt x="196" y="35"/>
                        <a:pt x="196" y="35"/>
                      </a:cubicBezTo>
                      <a:cubicBezTo>
                        <a:pt x="189" y="35"/>
                        <a:pt x="189" y="35"/>
                        <a:pt x="189" y="35"/>
                      </a:cubicBezTo>
                      <a:cubicBezTo>
                        <a:pt x="187" y="34"/>
                        <a:pt x="187" y="34"/>
                        <a:pt x="187" y="34"/>
                      </a:cubicBezTo>
                      <a:cubicBezTo>
                        <a:pt x="187" y="34"/>
                        <a:pt x="186" y="32"/>
                        <a:pt x="185" y="31"/>
                      </a:cubicBezTo>
                      <a:cubicBezTo>
                        <a:pt x="185" y="31"/>
                        <a:pt x="182" y="28"/>
                        <a:pt x="182" y="28"/>
                      </a:cubicBezTo>
                      <a:cubicBezTo>
                        <a:pt x="179" y="26"/>
                        <a:pt x="179" y="26"/>
                        <a:pt x="179" y="26"/>
                      </a:cubicBezTo>
                      <a:cubicBezTo>
                        <a:pt x="169" y="26"/>
                        <a:pt x="169" y="26"/>
                        <a:pt x="169" y="26"/>
                      </a:cubicBezTo>
                      <a:cubicBezTo>
                        <a:pt x="168" y="10"/>
                        <a:pt x="168" y="10"/>
                        <a:pt x="168" y="10"/>
                      </a:cubicBezTo>
                      <a:cubicBezTo>
                        <a:pt x="166" y="6"/>
                        <a:pt x="166" y="6"/>
                        <a:pt x="166" y="6"/>
                      </a:cubicBezTo>
                      <a:cubicBezTo>
                        <a:pt x="164" y="3"/>
                        <a:pt x="164" y="3"/>
                        <a:pt x="164" y="3"/>
                      </a:cubicBezTo>
                      <a:cubicBezTo>
                        <a:pt x="162" y="2"/>
                        <a:pt x="162" y="2"/>
                        <a:pt x="162" y="2"/>
                      </a:cubicBezTo>
                      <a:cubicBezTo>
                        <a:pt x="158" y="4"/>
                        <a:pt x="158" y="4"/>
                        <a:pt x="158" y="4"/>
                      </a:cubicBezTo>
                      <a:cubicBezTo>
                        <a:pt x="155" y="7"/>
                        <a:pt x="155" y="7"/>
                        <a:pt x="155" y="7"/>
                      </a:cubicBezTo>
                      <a:cubicBezTo>
                        <a:pt x="153" y="10"/>
                        <a:pt x="153" y="10"/>
                        <a:pt x="153" y="10"/>
                      </a:cubicBezTo>
                      <a:cubicBezTo>
                        <a:pt x="149" y="13"/>
                        <a:pt x="149" y="13"/>
                        <a:pt x="149" y="13"/>
                      </a:cubicBezTo>
                      <a:cubicBezTo>
                        <a:pt x="145" y="8"/>
                        <a:pt x="145" y="8"/>
                        <a:pt x="145" y="8"/>
                      </a:cubicBezTo>
                      <a:cubicBezTo>
                        <a:pt x="144" y="5"/>
                        <a:pt x="144" y="5"/>
                        <a:pt x="144" y="5"/>
                      </a:cubicBezTo>
                      <a:cubicBezTo>
                        <a:pt x="141" y="9"/>
                        <a:pt x="141" y="9"/>
                        <a:pt x="141" y="9"/>
                      </a:cubicBezTo>
                      <a:cubicBezTo>
                        <a:pt x="139" y="12"/>
                        <a:pt x="139" y="12"/>
                        <a:pt x="139" y="12"/>
                      </a:cubicBezTo>
                      <a:cubicBezTo>
                        <a:pt x="127" y="12"/>
                        <a:pt x="127" y="12"/>
                        <a:pt x="127" y="12"/>
                      </a:cubicBezTo>
                      <a:cubicBezTo>
                        <a:pt x="118" y="11"/>
                        <a:pt x="118" y="11"/>
                        <a:pt x="118" y="11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6" y="11"/>
                        <a:pt x="104" y="12"/>
                        <a:pt x="103" y="12"/>
                      </a:cubicBezTo>
                      <a:cubicBezTo>
                        <a:pt x="103" y="12"/>
                        <a:pt x="100" y="14"/>
                        <a:pt x="100" y="14"/>
                      </a:cubicBezTo>
                      <a:cubicBezTo>
                        <a:pt x="100" y="14"/>
                        <a:pt x="99" y="16"/>
                        <a:pt x="99" y="16"/>
                      </a:cubicBezTo>
                      <a:cubicBezTo>
                        <a:pt x="99" y="17"/>
                        <a:pt x="99" y="22"/>
                        <a:pt x="99" y="22"/>
                      </a:cubicBezTo>
                      <a:cubicBezTo>
                        <a:pt x="100" y="25"/>
                        <a:pt x="100" y="25"/>
                        <a:pt x="100" y="25"/>
                      </a:cubicBezTo>
                      <a:cubicBezTo>
                        <a:pt x="100" y="25"/>
                        <a:pt x="101" y="27"/>
                        <a:pt x="102" y="27"/>
                      </a:cubicBezTo>
                      <a:cubicBezTo>
                        <a:pt x="103" y="27"/>
                        <a:pt x="107" y="27"/>
                        <a:pt x="107" y="27"/>
                      </a:cubicBezTo>
                      <a:cubicBezTo>
                        <a:pt x="107" y="27"/>
                        <a:pt x="111" y="27"/>
                        <a:pt x="111" y="27"/>
                      </a:cubicBezTo>
                      <a:cubicBezTo>
                        <a:pt x="112" y="27"/>
                        <a:pt x="113" y="28"/>
                        <a:pt x="113" y="28"/>
                      </a:cubicBezTo>
                      <a:cubicBezTo>
                        <a:pt x="113" y="28"/>
                        <a:pt x="115" y="30"/>
                        <a:pt x="115" y="30"/>
                      </a:cubicBezTo>
                      <a:cubicBezTo>
                        <a:pt x="115" y="30"/>
                        <a:pt x="117" y="33"/>
                        <a:pt x="117" y="33"/>
                      </a:cubicBezTo>
                      <a:cubicBezTo>
                        <a:pt x="118" y="37"/>
                        <a:pt x="118" y="37"/>
                        <a:pt x="118" y="37"/>
                      </a:cubicBezTo>
                      <a:cubicBezTo>
                        <a:pt x="118" y="37"/>
                        <a:pt x="118" y="40"/>
                        <a:pt x="118" y="40"/>
                      </a:cubicBezTo>
                      <a:cubicBezTo>
                        <a:pt x="118" y="41"/>
                        <a:pt x="117" y="43"/>
                        <a:pt x="117" y="43"/>
                      </a:cubicBezTo>
                      <a:cubicBezTo>
                        <a:pt x="114" y="43"/>
                        <a:pt x="114" y="43"/>
                        <a:pt x="114" y="43"/>
                      </a:cubicBezTo>
                      <a:cubicBezTo>
                        <a:pt x="109" y="44"/>
                        <a:pt x="109" y="44"/>
                        <a:pt x="109" y="44"/>
                      </a:cubicBezTo>
                      <a:cubicBezTo>
                        <a:pt x="108" y="43"/>
                        <a:pt x="108" y="43"/>
                        <a:pt x="108" y="43"/>
                      </a:cubicBezTo>
                      <a:cubicBezTo>
                        <a:pt x="104" y="42"/>
                        <a:pt x="104" y="42"/>
                        <a:pt x="104" y="42"/>
                      </a:cubicBezTo>
                      <a:cubicBezTo>
                        <a:pt x="100" y="44"/>
                        <a:pt x="100" y="44"/>
                        <a:pt x="100" y="44"/>
                      </a:cubicBezTo>
                      <a:cubicBezTo>
                        <a:pt x="95" y="44"/>
                        <a:pt x="95" y="44"/>
                        <a:pt x="95" y="44"/>
                      </a:cubicBezTo>
                      <a:cubicBezTo>
                        <a:pt x="95" y="48"/>
                        <a:pt x="95" y="48"/>
                        <a:pt x="95" y="48"/>
                      </a:cubicBezTo>
                      <a:cubicBezTo>
                        <a:pt x="95" y="62"/>
                        <a:pt x="95" y="62"/>
                        <a:pt x="95" y="62"/>
                      </a:cubicBezTo>
                      <a:cubicBezTo>
                        <a:pt x="98" y="64"/>
                        <a:pt x="98" y="64"/>
                        <a:pt x="98" y="64"/>
                      </a:cubicBezTo>
                      <a:cubicBezTo>
                        <a:pt x="98" y="64"/>
                        <a:pt x="100" y="66"/>
                        <a:pt x="101" y="66"/>
                      </a:cubicBezTo>
                      <a:cubicBezTo>
                        <a:pt x="101" y="67"/>
                        <a:pt x="103" y="68"/>
                        <a:pt x="104" y="68"/>
                      </a:cubicBezTo>
                      <a:cubicBezTo>
                        <a:pt x="104" y="69"/>
                        <a:pt x="106" y="70"/>
                        <a:pt x="106" y="70"/>
                      </a:cubicBezTo>
                      <a:cubicBezTo>
                        <a:pt x="106" y="76"/>
                        <a:pt x="106" y="76"/>
                        <a:pt x="106" y="76"/>
                      </a:cubicBezTo>
                      <a:cubicBezTo>
                        <a:pt x="106" y="80"/>
                        <a:pt x="106" y="80"/>
                        <a:pt x="106" y="80"/>
                      </a:cubicBezTo>
                      <a:cubicBezTo>
                        <a:pt x="109" y="84"/>
                        <a:pt x="109" y="84"/>
                        <a:pt x="109" y="84"/>
                      </a:cubicBezTo>
                      <a:cubicBezTo>
                        <a:pt x="111" y="89"/>
                        <a:pt x="111" y="89"/>
                        <a:pt x="111" y="89"/>
                      </a:cubicBezTo>
                      <a:cubicBezTo>
                        <a:pt x="109" y="106"/>
                        <a:pt x="109" y="106"/>
                        <a:pt x="109" y="106"/>
                      </a:cubicBezTo>
                      <a:cubicBezTo>
                        <a:pt x="109" y="114"/>
                        <a:pt x="109" y="114"/>
                        <a:pt x="109" y="114"/>
                      </a:cubicBezTo>
                      <a:cubicBezTo>
                        <a:pt x="109" y="114"/>
                        <a:pt x="107" y="120"/>
                        <a:pt x="107" y="121"/>
                      </a:cubicBezTo>
                      <a:cubicBezTo>
                        <a:pt x="107" y="122"/>
                        <a:pt x="105" y="129"/>
                        <a:pt x="105" y="129"/>
                      </a:cubicBezTo>
                      <a:cubicBezTo>
                        <a:pt x="104" y="137"/>
                        <a:pt x="104" y="137"/>
                        <a:pt x="104" y="137"/>
                      </a:cubicBezTo>
                      <a:cubicBezTo>
                        <a:pt x="104" y="137"/>
                        <a:pt x="103" y="139"/>
                        <a:pt x="103" y="140"/>
                      </a:cubicBezTo>
                      <a:cubicBezTo>
                        <a:pt x="103" y="141"/>
                        <a:pt x="102" y="151"/>
                        <a:pt x="102" y="151"/>
                      </a:cubicBezTo>
                      <a:cubicBezTo>
                        <a:pt x="102" y="151"/>
                        <a:pt x="101" y="155"/>
                        <a:pt x="101" y="156"/>
                      </a:cubicBezTo>
                      <a:cubicBezTo>
                        <a:pt x="100" y="157"/>
                        <a:pt x="101" y="163"/>
                        <a:pt x="101" y="163"/>
                      </a:cubicBezTo>
                      <a:cubicBezTo>
                        <a:pt x="101" y="163"/>
                        <a:pt x="98" y="171"/>
                        <a:pt x="98" y="172"/>
                      </a:cubicBezTo>
                      <a:cubicBezTo>
                        <a:pt x="97" y="172"/>
                        <a:pt x="95" y="176"/>
                        <a:pt x="94" y="176"/>
                      </a:cubicBezTo>
                      <a:cubicBezTo>
                        <a:pt x="94" y="176"/>
                        <a:pt x="89" y="176"/>
                        <a:pt x="89" y="176"/>
                      </a:cubicBezTo>
                      <a:cubicBezTo>
                        <a:pt x="88" y="176"/>
                        <a:pt x="84" y="174"/>
                        <a:pt x="83" y="174"/>
                      </a:cubicBezTo>
                      <a:cubicBezTo>
                        <a:pt x="83" y="174"/>
                        <a:pt x="81" y="172"/>
                        <a:pt x="81" y="172"/>
                      </a:cubicBezTo>
                      <a:cubicBezTo>
                        <a:pt x="75" y="172"/>
                        <a:pt x="75" y="172"/>
                        <a:pt x="75" y="172"/>
                      </a:cubicBezTo>
                      <a:cubicBezTo>
                        <a:pt x="71" y="174"/>
                        <a:pt x="71" y="174"/>
                        <a:pt x="71" y="174"/>
                      </a:cubicBezTo>
                      <a:cubicBezTo>
                        <a:pt x="70" y="177"/>
                        <a:pt x="70" y="177"/>
                        <a:pt x="70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54" y="180"/>
                        <a:pt x="54" y="180"/>
                        <a:pt x="54" y="180"/>
                      </a:cubicBezTo>
                      <a:cubicBezTo>
                        <a:pt x="46" y="180"/>
                        <a:pt x="46" y="180"/>
                        <a:pt x="46" y="180"/>
                      </a:cubicBezTo>
                      <a:cubicBezTo>
                        <a:pt x="42" y="182"/>
                        <a:pt x="42" y="182"/>
                        <a:pt x="42" y="182"/>
                      </a:cubicBezTo>
                      <a:cubicBezTo>
                        <a:pt x="36" y="185"/>
                        <a:pt x="36" y="185"/>
                        <a:pt x="36" y="185"/>
                      </a:cubicBezTo>
                      <a:cubicBezTo>
                        <a:pt x="32" y="188"/>
                        <a:pt x="32" y="188"/>
                        <a:pt x="32" y="188"/>
                      </a:cubicBezTo>
                      <a:cubicBezTo>
                        <a:pt x="32" y="188"/>
                        <a:pt x="26" y="192"/>
                        <a:pt x="26" y="193"/>
                      </a:cubicBezTo>
                      <a:cubicBezTo>
                        <a:pt x="26" y="193"/>
                        <a:pt x="21" y="199"/>
                        <a:pt x="21" y="200"/>
                      </a:cubicBezTo>
                      <a:cubicBezTo>
                        <a:pt x="20" y="201"/>
                        <a:pt x="19" y="206"/>
                        <a:pt x="19" y="206"/>
                      </a:cubicBezTo>
                      <a:cubicBezTo>
                        <a:pt x="18" y="210"/>
                        <a:pt x="18" y="210"/>
                        <a:pt x="18" y="210"/>
                      </a:cubicBezTo>
                      <a:cubicBezTo>
                        <a:pt x="15" y="214"/>
                        <a:pt x="15" y="214"/>
                        <a:pt x="15" y="214"/>
                      </a:cubicBezTo>
                      <a:cubicBezTo>
                        <a:pt x="15" y="214"/>
                        <a:pt x="13" y="217"/>
                        <a:pt x="13" y="217"/>
                      </a:cubicBezTo>
                      <a:cubicBezTo>
                        <a:pt x="13" y="217"/>
                        <a:pt x="14" y="223"/>
                        <a:pt x="14" y="223"/>
                      </a:cubicBezTo>
                      <a:cubicBezTo>
                        <a:pt x="15" y="226"/>
                        <a:pt x="15" y="226"/>
                        <a:pt x="15" y="226"/>
                      </a:cubicBezTo>
                      <a:cubicBezTo>
                        <a:pt x="12" y="232"/>
                        <a:pt x="12" y="232"/>
                        <a:pt x="12" y="232"/>
                      </a:cubicBezTo>
                      <a:cubicBezTo>
                        <a:pt x="8" y="236"/>
                        <a:pt x="8" y="236"/>
                        <a:pt x="8" y="236"/>
                      </a:cubicBezTo>
                      <a:cubicBezTo>
                        <a:pt x="8" y="236"/>
                        <a:pt x="3" y="239"/>
                        <a:pt x="3" y="239"/>
                      </a:cubicBezTo>
                      <a:cubicBezTo>
                        <a:pt x="3" y="240"/>
                        <a:pt x="0" y="245"/>
                        <a:pt x="0" y="2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28" name="Freeform 11"/>
                <p:cNvSpPr>
                  <a:spLocks/>
                </p:cNvSpPr>
                <p:nvPr/>
              </p:nvSpPr>
              <p:spPr bwMode="auto">
                <a:xfrm>
                  <a:off x="8023225" y="1057275"/>
                  <a:ext cx="563562" cy="658813"/>
                </a:xfrm>
                <a:custGeom>
                  <a:avLst/>
                  <a:gdLst>
                    <a:gd name="T0" fmla="*/ 11 w 150"/>
                    <a:gd name="T1" fmla="*/ 25 h 175"/>
                    <a:gd name="T2" fmla="*/ 19 w 150"/>
                    <a:gd name="T3" fmla="*/ 33 h 175"/>
                    <a:gd name="T4" fmla="*/ 34 w 150"/>
                    <a:gd name="T5" fmla="*/ 35 h 175"/>
                    <a:gd name="T6" fmla="*/ 42 w 150"/>
                    <a:gd name="T7" fmla="*/ 40 h 175"/>
                    <a:gd name="T8" fmla="*/ 50 w 150"/>
                    <a:gd name="T9" fmla="*/ 37 h 175"/>
                    <a:gd name="T10" fmla="*/ 55 w 150"/>
                    <a:gd name="T11" fmla="*/ 29 h 175"/>
                    <a:gd name="T12" fmla="*/ 71 w 150"/>
                    <a:gd name="T13" fmla="*/ 27 h 175"/>
                    <a:gd name="T14" fmla="*/ 80 w 150"/>
                    <a:gd name="T15" fmla="*/ 22 h 175"/>
                    <a:gd name="T16" fmla="*/ 90 w 150"/>
                    <a:gd name="T17" fmla="*/ 17 h 175"/>
                    <a:gd name="T18" fmla="*/ 102 w 150"/>
                    <a:gd name="T19" fmla="*/ 11 h 175"/>
                    <a:gd name="T20" fmla="*/ 107 w 150"/>
                    <a:gd name="T21" fmla="*/ 0 h 175"/>
                    <a:gd name="T22" fmla="*/ 120 w 150"/>
                    <a:gd name="T23" fmla="*/ 5 h 175"/>
                    <a:gd name="T24" fmla="*/ 116 w 150"/>
                    <a:gd name="T25" fmla="*/ 13 h 175"/>
                    <a:gd name="T26" fmla="*/ 121 w 150"/>
                    <a:gd name="T27" fmla="*/ 18 h 175"/>
                    <a:gd name="T28" fmla="*/ 129 w 150"/>
                    <a:gd name="T29" fmla="*/ 26 h 175"/>
                    <a:gd name="T30" fmla="*/ 130 w 150"/>
                    <a:gd name="T31" fmla="*/ 34 h 175"/>
                    <a:gd name="T32" fmla="*/ 125 w 150"/>
                    <a:gd name="T33" fmla="*/ 42 h 175"/>
                    <a:gd name="T34" fmla="*/ 123 w 150"/>
                    <a:gd name="T35" fmla="*/ 54 h 175"/>
                    <a:gd name="T36" fmla="*/ 122 w 150"/>
                    <a:gd name="T37" fmla="*/ 66 h 175"/>
                    <a:gd name="T38" fmla="*/ 125 w 150"/>
                    <a:gd name="T39" fmla="*/ 74 h 175"/>
                    <a:gd name="T40" fmla="*/ 127 w 150"/>
                    <a:gd name="T41" fmla="*/ 87 h 175"/>
                    <a:gd name="T42" fmla="*/ 137 w 150"/>
                    <a:gd name="T43" fmla="*/ 94 h 175"/>
                    <a:gd name="T44" fmla="*/ 147 w 150"/>
                    <a:gd name="T45" fmla="*/ 103 h 175"/>
                    <a:gd name="T46" fmla="*/ 150 w 150"/>
                    <a:gd name="T47" fmla="*/ 120 h 175"/>
                    <a:gd name="T48" fmla="*/ 146 w 150"/>
                    <a:gd name="T49" fmla="*/ 129 h 175"/>
                    <a:gd name="T50" fmla="*/ 126 w 150"/>
                    <a:gd name="T51" fmla="*/ 129 h 175"/>
                    <a:gd name="T52" fmla="*/ 116 w 150"/>
                    <a:gd name="T53" fmla="*/ 138 h 175"/>
                    <a:gd name="T54" fmla="*/ 114 w 150"/>
                    <a:gd name="T55" fmla="*/ 146 h 175"/>
                    <a:gd name="T56" fmla="*/ 110 w 150"/>
                    <a:gd name="T57" fmla="*/ 150 h 175"/>
                    <a:gd name="T58" fmla="*/ 107 w 150"/>
                    <a:gd name="T59" fmla="*/ 158 h 175"/>
                    <a:gd name="T60" fmla="*/ 102 w 150"/>
                    <a:gd name="T61" fmla="*/ 160 h 175"/>
                    <a:gd name="T62" fmla="*/ 98 w 150"/>
                    <a:gd name="T63" fmla="*/ 155 h 175"/>
                    <a:gd name="T64" fmla="*/ 89 w 150"/>
                    <a:gd name="T65" fmla="*/ 151 h 175"/>
                    <a:gd name="T66" fmla="*/ 81 w 150"/>
                    <a:gd name="T67" fmla="*/ 155 h 175"/>
                    <a:gd name="T68" fmla="*/ 74 w 150"/>
                    <a:gd name="T69" fmla="*/ 162 h 175"/>
                    <a:gd name="T70" fmla="*/ 72 w 150"/>
                    <a:gd name="T71" fmla="*/ 175 h 175"/>
                    <a:gd name="T72" fmla="*/ 63 w 150"/>
                    <a:gd name="T73" fmla="*/ 166 h 175"/>
                    <a:gd name="T74" fmla="*/ 58 w 150"/>
                    <a:gd name="T75" fmla="*/ 160 h 175"/>
                    <a:gd name="T76" fmla="*/ 61 w 150"/>
                    <a:gd name="T77" fmla="*/ 152 h 175"/>
                    <a:gd name="T78" fmla="*/ 57 w 150"/>
                    <a:gd name="T79" fmla="*/ 146 h 175"/>
                    <a:gd name="T80" fmla="*/ 56 w 150"/>
                    <a:gd name="T81" fmla="*/ 135 h 175"/>
                    <a:gd name="T82" fmla="*/ 55 w 150"/>
                    <a:gd name="T83" fmla="*/ 122 h 175"/>
                    <a:gd name="T84" fmla="*/ 52 w 150"/>
                    <a:gd name="T85" fmla="*/ 109 h 175"/>
                    <a:gd name="T86" fmla="*/ 47 w 150"/>
                    <a:gd name="T87" fmla="*/ 102 h 175"/>
                    <a:gd name="T88" fmla="*/ 43 w 150"/>
                    <a:gd name="T89" fmla="*/ 91 h 175"/>
                    <a:gd name="T90" fmla="*/ 39 w 150"/>
                    <a:gd name="T91" fmla="*/ 83 h 175"/>
                    <a:gd name="T92" fmla="*/ 33 w 150"/>
                    <a:gd name="T93" fmla="*/ 79 h 175"/>
                    <a:gd name="T94" fmla="*/ 29 w 150"/>
                    <a:gd name="T95" fmla="*/ 70 h 175"/>
                    <a:gd name="T96" fmla="*/ 19 w 150"/>
                    <a:gd name="T97" fmla="*/ 70 h 175"/>
                    <a:gd name="T98" fmla="*/ 13 w 150"/>
                    <a:gd name="T99" fmla="*/ 68 h 175"/>
                    <a:gd name="T100" fmla="*/ 10 w 150"/>
                    <a:gd name="T101" fmla="*/ 48 h 175"/>
                    <a:gd name="T102" fmla="*/ 14 w 150"/>
                    <a:gd name="T103" fmla="*/ 42 h 175"/>
                    <a:gd name="T104" fmla="*/ 9 w 150"/>
                    <a:gd name="T105" fmla="*/ 31 h 175"/>
                    <a:gd name="T106" fmla="*/ 1 w 150"/>
                    <a:gd name="T107" fmla="*/ 28 h 175"/>
                    <a:gd name="T108" fmla="*/ 1 w 150"/>
                    <a:gd name="T109" fmla="*/ 25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50" h="175">
                      <a:moveTo>
                        <a:pt x="1" y="25"/>
                      </a:moveTo>
                      <a:cubicBezTo>
                        <a:pt x="2" y="25"/>
                        <a:pt x="11" y="25"/>
                        <a:pt x="11" y="25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80" y="22"/>
                        <a:pt x="80" y="22"/>
                        <a:pt x="80" y="22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90" y="17"/>
                        <a:pt x="90" y="17"/>
                        <a:pt x="90" y="17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18" y="0"/>
                        <a:pt x="118" y="0"/>
                        <a:pt x="118" y="0"/>
                      </a:cubicBezTo>
                      <a:cubicBezTo>
                        <a:pt x="120" y="5"/>
                        <a:pt x="120" y="5"/>
                        <a:pt x="120" y="5"/>
                      </a:cubicBezTo>
                      <a:cubicBezTo>
                        <a:pt x="118" y="9"/>
                        <a:pt x="118" y="9"/>
                        <a:pt x="118" y="9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21" y="18"/>
                        <a:pt x="121" y="18"/>
                        <a:pt x="121" y="18"/>
                      </a:cubicBezTo>
                      <a:cubicBezTo>
                        <a:pt x="126" y="20"/>
                        <a:pt x="126" y="20"/>
                        <a:pt x="126" y="20"/>
                      </a:cubicBezTo>
                      <a:cubicBezTo>
                        <a:pt x="129" y="26"/>
                        <a:pt x="129" y="26"/>
                        <a:pt x="129" y="26"/>
                      </a:cubicBezTo>
                      <a:cubicBezTo>
                        <a:pt x="131" y="30"/>
                        <a:pt x="131" y="30"/>
                        <a:pt x="131" y="30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26" y="38"/>
                        <a:pt x="126" y="38"/>
                        <a:pt x="126" y="38"/>
                      </a:cubicBezTo>
                      <a:cubicBezTo>
                        <a:pt x="125" y="42"/>
                        <a:pt x="125" y="42"/>
                        <a:pt x="125" y="42"/>
                      </a:cubicBezTo>
                      <a:cubicBezTo>
                        <a:pt x="123" y="50"/>
                        <a:pt x="123" y="50"/>
                        <a:pt x="123" y="50"/>
                      </a:cubicBezTo>
                      <a:cubicBezTo>
                        <a:pt x="123" y="54"/>
                        <a:pt x="123" y="54"/>
                        <a:pt x="123" y="54"/>
                      </a:cubicBezTo>
                      <a:cubicBezTo>
                        <a:pt x="122" y="57"/>
                        <a:pt x="122" y="57"/>
                        <a:pt x="122" y="57"/>
                      </a:cubicBezTo>
                      <a:cubicBezTo>
                        <a:pt x="122" y="66"/>
                        <a:pt x="122" y="66"/>
                        <a:pt x="122" y="66"/>
                      </a:cubicBezTo>
                      <a:cubicBezTo>
                        <a:pt x="122" y="71"/>
                        <a:pt x="122" y="71"/>
                        <a:pt x="122" y="71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7" y="79"/>
                        <a:pt x="127" y="79"/>
                        <a:pt x="127" y="79"/>
                      </a:cubicBezTo>
                      <a:cubicBezTo>
                        <a:pt x="127" y="87"/>
                        <a:pt x="127" y="87"/>
                        <a:pt x="127" y="87"/>
                      </a:cubicBezTo>
                      <a:cubicBezTo>
                        <a:pt x="131" y="89"/>
                        <a:pt x="131" y="89"/>
                        <a:pt x="131" y="89"/>
                      </a:cubicBezTo>
                      <a:cubicBezTo>
                        <a:pt x="137" y="94"/>
                        <a:pt x="137" y="94"/>
                        <a:pt x="137" y="9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9" y="106"/>
                        <a:pt x="149" y="106"/>
                        <a:pt x="149" y="106"/>
                      </a:cubicBezTo>
                      <a:cubicBezTo>
                        <a:pt x="150" y="120"/>
                        <a:pt x="150" y="120"/>
                        <a:pt x="150" y="120"/>
                      </a:cubicBezTo>
                      <a:cubicBezTo>
                        <a:pt x="150" y="128"/>
                        <a:pt x="150" y="128"/>
                        <a:pt x="150" y="128"/>
                      </a:cubicBezTo>
                      <a:cubicBezTo>
                        <a:pt x="146" y="129"/>
                        <a:pt x="146" y="129"/>
                        <a:pt x="146" y="129"/>
                      </a:cubicBezTo>
                      <a:cubicBezTo>
                        <a:pt x="136" y="129"/>
                        <a:pt x="136" y="129"/>
                        <a:pt x="136" y="129"/>
                      </a:cubicBezTo>
                      <a:cubicBezTo>
                        <a:pt x="126" y="129"/>
                        <a:pt x="126" y="129"/>
                        <a:pt x="126" y="129"/>
                      </a:cubicBezTo>
                      <a:cubicBezTo>
                        <a:pt x="126" y="129"/>
                        <a:pt x="124" y="131"/>
                        <a:pt x="123" y="131"/>
                      </a:cubicBezTo>
                      <a:cubicBezTo>
                        <a:pt x="122" y="132"/>
                        <a:pt x="116" y="138"/>
                        <a:pt x="116" y="138"/>
                      </a:cubicBezTo>
                      <a:cubicBezTo>
                        <a:pt x="114" y="143"/>
                        <a:pt x="114" y="143"/>
                        <a:pt x="114" y="143"/>
                      </a:cubicBezTo>
                      <a:cubicBezTo>
                        <a:pt x="114" y="146"/>
                        <a:pt x="114" y="146"/>
                        <a:pt x="114" y="146"/>
                      </a:cubicBezTo>
                      <a:cubicBezTo>
                        <a:pt x="112" y="148"/>
                        <a:pt x="112" y="148"/>
                        <a:pt x="112" y="148"/>
                      </a:cubicBezTo>
                      <a:cubicBezTo>
                        <a:pt x="110" y="150"/>
                        <a:pt x="110" y="150"/>
                        <a:pt x="110" y="150"/>
                      </a:cubicBezTo>
                      <a:cubicBezTo>
                        <a:pt x="107" y="153"/>
                        <a:pt x="107" y="153"/>
                        <a:pt x="107" y="153"/>
                      </a:cubicBezTo>
                      <a:cubicBezTo>
                        <a:pt x="107" y="158"/>
                        <a:pt x="107" y="158"/>
                        <a:pt x="107" y="158"/>
                      </a:cubicBezTo>
                      <a:cubicBezTo>
                        <a:pt x="105" y="160"/>
                        <a:pt x="105" y="160"/>
                        <a:pt x="105" y="160"/>
                      </a:cubicBezTo>
                      <a:cubicBezTo>
                        <a:pt x="102" y="160"/>
                        <a:pt x="102" y="160"/>
                        <a:pt x="102" y="160"/>
                      </a:cubicBezTo>
                      <a:cubicBezTo>
                        <a:pt x="100" y="158"/>
                        <a:pt x="100" y="158"/>
                        <a:pt x="100" y="158"/>
                      </a:cubicBezTo>
                      <a:cubicBezTo>
                        <a:pt x="98" y="155"/>
                        <a:pt x="98" y="155"/>
                        <a:pt x="98" y="155"/>
                      </a:cubicBezTo>
                      <a:cubicBezTo>
                        <a:pt x="93" y="152"/>
                        <a:pt x="93" y="152"/>
                        <a:pt x="93" y="152"/>
                      </a:cubicBezTo>
                      <a:cubicBezTo>
                        <a:pt x="89" y="151"/>
                        <a:pt x="89" y="151"/>
                        <a:pt x="89" y="151"/>
                      </a:cubicBezTo>
                      <a:cubicBezTo>
                        <a:pt x="85" y="152"/>
                        <a:pt x="85" y="152"/>
                        <a:pt x="85" y="152"/>
                      </a:cubicBezTo>
                      <a:cubicBezTo>
                        <a:pt x="81" y="155"/>
                        <a:pt x="81" y="155"/>
                        <a:pt x="81" y="155"/>
                      </a:cubicBezTo>
                      <a:cubicBezTo>
                        <a:pt x="78" y="157"/>
                        <a:pt x="78" y="157"/>
                        <a:pt x="78" y="157"/>
                      </a:cubicBez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74"/>
                        <a:pt x="74" y="174"/>
                        <a:pt x="74" y="174"/>
                      </a:cubicBezTo>
                      <a:cubicBezTo>
                        <a:pt x="72" y="175"/>
                        <a:pt x="72" y="175"/>
                        <a:pt x="72" y="175"/>
                      </a:cubicBezTo>
                      <a:cubicBezTo>
                        <a:pt x="68" y="173"/>
                        <a:pt x="68" y="173"/>
                        <a:pt x="68" y="173"/>
                      </a:cubicBezTo>
                      <a:cubicBezTo>
                        <a:pt x="63" y="166"/>
                        <a:pt x="63" y="166"/>
                        <a:pt x="63" y="166"/>
                      </a:cubicBezTo>
                      <a:cubicBezTo>
                        <a:pt x="60" y="162"/>
                        <a:pt x="60" y="162"/>
                        <a:pt x="60" y="162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61" y="156"/>
                        <a:pt x="61" y="156"/>
                        <a:pt x="61" y="156"/>
                      </a:cubicBezTo>
                      <a:cubicBezTo>
                        <a:pt x="61" y="152"/>
                        <a:pt x="61" y="152"/>
                        <a:pt x="61" y="152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57" y="146"/>
                        <a:pt x="57" y="146"/>
                        <a:pt x="57" y="146"/>
                      </a:cubicBezTo>
                      <a:cubicBezTo>
                        <a:pt x="57" y="141"/>
                        <a:pt x="57" y="141"/>
                        <a:pt x="57" y="141"/>
                      </a:cubicBezTo>
                      <a:cubicBezTo>
                        <a:pt x="56" y="135"/>
                        <a:pt x="56" y="135"/>
                        <a:pt x="56" y="135"/>
                      </a:cubicBezTo>
                      <a:cubicBezTo>
                        <a:pt x="55" y="130"/>
                        <a:pt x="55" y="130"/>
                        <a:pt x="55" y="130"/>
                      </a:cubicBez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5" y="113"/>
                        <a:pt x="55" y="113"/>
                        <a:pt x="55" y="113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0" y="106"/>
                        <a:pt x="50" y="106"/>
                        <a:pt x="50" y="106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5" y="96"/>
                        <a:pt x="45" y="96"/>
                        <a:pt x="45" y="96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0" y="85"/>
                        <a:pt x="40" y="85"/>
                        <a:pt x="40" y="85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0"/>
                        <a:pt x="33" y="70"/>
                        <a:pt x="33" y="70"/>
                      </a:cubicBezTo>
                      <a:cubicBezTo>
                        <a:pt x="33" y="70"/>
                        <a:pt x="30" y="70"/>
                        <a:pt x="29" y="70"/>
                      </a:cubicBezTo>
                      <a:cubicBezTo>
                        <a:pt x="28" y="70"/>
                        <a:pt x="22" y="70"/>
                        <a:pt x="22" y="70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0" y="49"/>
                        <a:pt x="10" y="48"/>
                      </a:cubicBezTo>
                      <a:cubicBezTo>
                        <a:pt x="10" y="48"/>
                        <a:pt x="13" y="44"/>
                        <a:pt x="13" y="44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0" y="26"/>
                        <a:pt x="0" y="26"/>
                        <a:pt x="0" y="26"/>
                      </a:cubicBezTo>
                      <a:lnTo>
                        <a:pt x="1" y="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29" name="Freeform 12"/>
                <p:cNvSpPr>
                  <a:spLocks/>
                </p:cNvSpPr>
                <p:nvPr/>
              </p:nvSpPr>
              <p:spPr bwMode="auto">
                <a:xfrm>
                  <a:off x="8609013" y="1331913"/>
                  <a:ext cx="1260475" cy="1227138"/>
                </a:xfrm>
                <a:custGeom>
                  <a:avLst/>
                  <a:gdLst>
                    <a:gd name="T0" fmla="*/ 1 w 335"/>
                    <a:gd name="T1" fmla="*/ 62 h 326"/>
                    <a:gd name="T2" fmla="*/ 8 w 335"/>
                    <a:gd name="T3" fmla="*/ 84 h 326"/>
                    <a:gd name="T4" fmla="*/ 15 w 335"/>
                    <a:gd name="T5" fmla="*/ 97 h 326"/>
                    <a:gd name="T6" fmla="*/ 27 w 335"/>
                    <a:gd name="T7" fmla="*/ 106 h 326"/>
                    <a:gd name="T8" fmla="*/ 37 w 335"/>
                    <a:gd name="T9" fmla="*/ 106 h 326"/>
                    <a:gd name="T10" fmla="*/ 48 w 335"/>
                    <a:gd name="T11" fmla="*/ 113 h 326"/>
                    <a:gd name="T12" fmla="*/ 63 w 335"/>
                    <a:gd name="T13" fmla="*/ 118 h 326"/>
                    <a:gd name="T14" fmla="*/ 75 w 335"/>
                    <a:gd name="T15" fmla="*/ 118 h 326"/>
                    <a:gd name="T16" fmla="*/ 71 w 335"/>
                    <a:gd name="T17" fmla="*/ 126 h 326"/>
                    <a:gd name="T18" fmla="*/ 64 w 335"/>
                    <a:gd name="T19" fmla="*/ 142 h 326"/>
                    <a:gd name="T20" fmla="*/ 14 w 335"/>
                    <a:gd name="T21" fmla="*/ 248 h 326"/>
                    <a:gd name="T22" fmla="*/ 21 w 335"/>
                    <a:gd name="T23" fmla="*/ 260 h 326"/>
                    <a:gd name="T24" fmla="*/ 26 w 335"/>
                    <a:gd name="T25" fmla="*/ 272 h 326"/>
                    <a:gd name="T26" fmla="*/ 32 w 335"/>
                    <a:gd name="T27" fmla="*/ 288 h 326"/>
                    <a:gd name="T28" fmla="*/ 44 w 335"/>
                    <a:gd name="T29" fmla="*/ 307 h 326"/>
                    <a:gd name="T30" fmla="*/ 57 w 335"/>
                    <a:gd name="T31" fmla="*/ 317 h 326"/>
                    <a:gd name="T32" fmla="*/ 84 w 335"/>
                    <a:gd name="T33" fmla="*/ 321 h 326"/>
                    <a:gd name="T34" fmla="*/ 171 w 335"/>
                    <a:gd name="T35" fmla="*/ 324 h 326"/>
                    <a:gd name="T36" fmla="*/ 229 w 335"/>
                    <a:gd name="T37" fmla="*/ 326 h 326"/>
                    <a:gd name="T38" fmla="*/ 245 w 335"/>
                    <a:gd name="T39" fmla="*/ 300 h 326"/>
                    <a:gd name="T40" fmla="*/ 253 w 335"/>
                    <a:gd name="T41" fmla="*/ 281 h 326"/>
                    <a:gd name="T42" fmla="*/ 250 w 335"/>
                    <a:gd name="T43" fmla="*/ 266 h 326"/>
                    <a:gd name="T44" fmla="*/ 255 w 335"/>
                    <a:gd name="T45" fmla="*/ 251 h 326"/>
                    <a:gd name="T46" fmla="*/ 271 w 335"/>
                    <a:gd name="T47" fmla="*/ 240 h 326"/>
                    <a:gd name="T48" fmla="*/ 277 w 335"/>
                    <a:gd name="T49" fmla="*/ 223 h 326"/>
                    <a:gd name="T50" fmla="*/ 269 w 335"/>
                    <a:gd name="T51" fmla="*/ 215 h 326"/>
                    <a:gd name="T52" fmla="*/ 289 w 335"/>
                    <a:gd name="T53" fmla="*/ 190 h 326"/>
                    <a:gd name="T54" fmla="*/ 315 w 335"/>
                    <a:gd name="T55" fmla="*/ 159 h 326"/>
                    <a:gd name="T56" fmla="*/ 325 w 335"/>
                    <a:gd name="T57" fmla="*/ 136 h 326"/>
                    <a:gd name="T58" fmla="*/ 333 w 335"/>
                    <a:gd name="T59" fmla="*/ 110 h 326"/>
                    <a:gd name="T60" fmla="*/ 331 w 335"/>
                    <a:gd name="T61" fmla="*/ 97 h 326"/>
                    <a:gd name="T62" fmla="*/ 313 w 335"/>
                    <a:gd name="T63" fmla="*/ 92 h 326"/>
                    <a:gd name="T64" fmla="*/ 294 w 335"/>
                    <a:gd name="T65" fmla="*/ 89 h 326"/>
                    <a:gd name="T66" fmla="*/ 272 w 335"/>
                    <a:gd name="T67" fmla="*/ 108 h 326"/>
                    <a:gd name="T68" fmla="*/ 251 w 335"/>
                    <a:gd name="T69" fmla="*/ 122 h 326"/>
                    <a:gd name="T70" fmla="*/ 242 w 335"/>
                    <a:gd name="T71" fmla="*/ 123 h 326"/>
                    <a:gd name="T72" fmla="*/ 232 w 335"/>
                    <a:gd name="T73" fmla="*/ 121 h 326"/>
                    <a:gd name="T74" fmla="*/ 212 w 335"/>
                    <a:gd name="T75" fmla="*/ 112 h 326"/>
                    <a:gd name="T76" fmla="*/ 201 w 335"/>
                    <a:gd name="T77" fmla="*/ 102 h 326"/>
                    <a:gd name="T78" fmla="*/ 176 w 335"/>
                    <a:gd name="T79" fmla="*/ 112 h 326"/>
                    <a:gd name="T80" fmla="*/ 181 w 335"/>
                    <a:gd name="T81" fmla="*/ 103 h 326"/>
                    <a:gd name="T82" fmla="*/ 169 w 335"/>
                    <a:gd name="T83" fmla="*/ 95 h 326"/>
                    <a:gd name="T84" fmla="*/ 160 w 335"/>
                    <a:gd name="T85" fmla="*/ 78 h 326"/>
                    <a:gd name="T86" fmla="*/ 148 w 335"/>
                    <a:gd name="T87" fmla="*/ 53 h 326"/>
                    <a:gd name="T88" fmla="*/ 135 w 335"/>
                    <a:gd name="T89" fmla="*/ 33 h 326"/>
                    <a:gd name="T90" fmla="*/ 113 w 335"/>
                    <a:gd name="T91" fmla="*/ 21 h 326"/>
                    <a:gd name="T92" fmla="*/ 104 w 335"/>
                    <a:gd name="T93" fmla="*/ 3 h 326"/>
                    <a:gd name="T94" fmla="*/ 89 w 335"/>
                    <a:gd name="T95" fmla="*/ 1 h 326"/>
                    <a:gd name="T96" fmla="*/ 77 w 335"/>
                    <a:gd name="T97" fmla="*/ 3 h 326"/>
                    <a:gd name="T98" fmla="*/ 76 w 335"/>
                    <a:gd name="T99" fmla="*/ 16 h 326"/>
                    <a:gd name="T100" fmla="*/ 65 w 335"/>
                    <a:gd name="T101" fmla="*/ 18 h 326"/>
                    <a:gd name="T102" fmla="*/ 41 w 335"/>
                    <a:gd name="T103" fmla="*/ 17 h 326"/>
                    <a:gd name="T104" fmla="*/ 20 w 335"/>
                    <a:gd name="T105" fmla="*/ 28 h 326"/>
                    <a:gd name="T106" fmla="*/ 1 w 335"/>
                    <a:gd name="T107" fmla="*/ 3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35" h="326">
                      <a:moveTo>
                        <a:pt x="1" y="36"/>
                      </a:move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2"/>
                        <a:pt x="2" y="74"/>
                        <a:pt x="2" y="75"/>
                      </a:cubicBezTo>
                      <a:cubicBezTo>
                        <a:pt x="2" y="76"/>
                        <a:pt x="4" y="81"/>
                        <a:pt x="4" y="81"/>
                      </a:cubicBezTo>
                      <a:cubicBezTo>
                        <a:pt x="8" y="84"/>
                        <a:pt x="8" y="84"/>
                        <a:pt x="8" y="84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12" y="93"/>
                        <a:pt x="12" y="93"/>
                        <a:pt x="12" y="93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3" y="105"/>
                        <a:pt x="23" y="105"/>
                        <a:pt x="23" y="105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3" y="107"/>
                        <a:pt x="33" y="107"/>
                        <a:pt x="33" y="107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8" y="113"/>
                        <a:pt x="48" y="113"/>
                        <a:pt x="48" y="113"/>
                      </a:cubicBezTo>
                      <a:cubicBezTo>
                        <a:pt x="53" y="115"/>
                        <a:pt x="53" y="115"/>
                        <a:pt x="53" y="115"/>
                      </a:cubicBezTo>
                      <a:cubicBezTo>
                        <a:pt x="58" y="118"/>
                        <a:pt x="58" y="118"/>
                        <a:pt x="58" y="118"/>
                      </a:cubicBezTo>
                      <a:cubicBezTo>
                        <a:pt x="63" y="118"/>
                        <a:pt x="63" y="118"/>
                        <a:pt x="63" y="118"/>
                      </a:cubicBezTo>
                      <a:cubicBezTo>
                        <a:pt x="66" y="116"/>
                        <a:pt x="66" y="116"/>
                        <a:pt x="66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75" y="118"/>
                        <a:pt x="75" y="118"/>
                        <a:pt x="75" y="118"/>
                      </a:cubicBezTo>
                      <a:cubicBezTo>
                        <a:pt x="74" y="121"/>
                        <a:pt x="74" y="121"/>
                        <a:pt x="74" y="121"/>
                      </a:cubicBezTo>
                      <a:cubicBezTo>
                        <a:pt x="74" y="125"/>
                        <a:pt x="74" y="125"/>
                        <a:pt x="74" y="125"/>
                      </a:cubicBezTo>
                      <a:cubicBezTo>
                        <a:pt x="71" y="126"/>
                        <a:pt x="71" y="126"/>
                        <a:pt x="71" y="126"/>
                      </a:cubicBezTo>
                      <a:cubicBezTo>
                        <a:pt x="69" y="132"/>
                        <a:pt x="69" y="132"/>
                        <a:pt x="69" y="132"/>
                      </a:cubicBezTo>
                      <a:cubicBezTo>
                        <a:pt x="67" y="138"/>
                        <a:pt x="67" y="138"/>
                        <a:pt x="67" y="138"/>
                      </a:cubicBezTo>
                      <a:cubicBezTo>
                        <a:pt x="64" y="142"/>
                        <a:pt x="64" y="142"/>
                        <a:pt x="64" y="142"/>
                      </a:cubicBezTo>
                      <a:cubicBezTo>
                        <a:pt x="59" y="155"/>
                        <a:pt x="59" y="155"/>
                        <a:pt x="59" y="155"/>
                      </a:cubicBezTo>
                      <a:cubicBezTo>
                        <a:pt x="14" y="245"/>
                        <a:pt x="14" y="245"/>
                        <a:pt x="14" y="245"/>
                      </a:cubicBezTo>
                      <a:cubicBezTo>
                        <a:pt x="14" y="248"/>
                        <a:pt x="14" y="248"/>
                        <a:pt x="14" y="248"/>
                      </a:cubicBezTo>
                      <a:cubicBezTo>
                        <a:pt x="18" y="252"/>
                        <a:pt x="18" y="252"/>
                        <a:pt x="18" y="252"/>
                      </a:cubicBezTo>
                      <a:cubicBezTo>
                        <a:pt x="18" y="256"/>
                        <a:pt x="18" y="256"/>
                        <a:pt x="18" y="256"/>
                      </a:cubicBezTo>
                      <a:cubicBezTo>
                        <a:pt x="18" y="256"/>
                        <a:pt x="21" y="259"/>
                        <a:pt x="21" y="260"/>
                      </a:cubicBezTo>
                      <a:cubicBezTo>
                        <a:pt x="21" y="261"/>
                        <a:pt x="21" y="266"/>
                        <a:pt x="21" y="266"/>
                      </a:cubicBezTo>
                      <a:cubicBezTo>
                        <a:pt x="24" y="269"/>
                        <a:pt x="24" y="269"/>
                        <a:pt x="24" y="269"/>
                      </a:cubicBezTo>
                      <a:cubicBezTo>
                        <a:pt x="26" y="272"/>
                        <a:pt x="26" y="272"/>
                        <a:pt x="26" y="272"/>
                      </a:cubicBezTo>
                      <a:cubicBezTo>
                        <a:pt x="28" y="278"/>
                        <a:pt x="28" y="278"/>
                        <a:pt x="28" y="278"/>
                      </a:cubicBezTo>
                      <a:cubicBezTo>
                        <a:pt x="31" y="282"/>
                        <a:pt x="31" y="282"/>
                        <a:pt x="31" y="282"/>
                      </a:cubicBezTo>
                      <a:cubicBezTo>
                        <a:pt x="32" y="288"/>
                        <a:pt x="32" y="288"/>
                        <a:pt x="32" y="288"/>
                      </a:cubicBezTo>
                      <a:cubicBezTo>
                        <a:pt x="32" y="298"/>
                        <a:pt x="32" y="298"/>
                        <a:pt x="32" y="298"/>
                      </a:cubicBezTo>
                      <a:cubicBezTo>
                        <a:pt x="38" y="302"/>
                        <a:pt x="38" y="302"/>
                        <a:pt x="38" y="302"/>
                      </a:cubicBezTo>
                      <a:cubicBezTo>
                        <a:pt x="44" y="307"/>
                        <a:pt x="44" y="307"/>
                        <a:pt x="44" y="307"/>
                      </a:cubicBezTo>
                      <a:cubicBezTo>
                        <a:pt x="48" y="312"/>
                        <a:pt x="48" y="312"/>
                        <a:pt x="48" y="312"/>
                      </a:cubicBezTo>
                      <a:cubicBezTo>
                        <a:pt x="54" y="316"/>
                        <a:pt x="54" y="316"/>
                        <a:pt x="54" y="316"/>
                      </a:cubicBezTo>
                      <a:cubicBezTo>
                        <a:pt x="57" y="317"/>
                        <a:pt x="57" y="317"/>
                        <a:pt x="57" y="317"/>
                      </a:cubicBezTo>
                      <a:cubicBezTo>
                        <a:pt x="67" y="318"/>
                        <a:pt x="67" y="318"/>
                        <a:pt x="67" y="318"/>
                      </a:cubicBezTo>
                      <a:cubicBezTo>
                        <a:pt x="81" y="319"/>
                        <a:pt x="81" y="319"/>
                        <a:pt x="81" y="319"/>
                      </a:cubicBezTo>
                      <a:cubicBezTo>
                        <a:pt x="84" y="321"/>
                        <a:pt x="84" y="321"/>
                        <a:pt x="84" y="321"/>
                      </a:cubicBezTo>
                      <a:cubicBezTo>
                        <a:pt x="118" y="322"/>
                        <a:pt x="118" y="322"/>
                        <a:pt x="118" y="322"/>
                      </a:cubicBezTo>
                      <a:cubicBezTo>
                        <a:pt x="150" y="322"/>
                        <a:pt x="150" y="322"/>
                        <a:pt x="150" y="322"/>
                      </a:cubicBezTo>
                      <a:cubicBezTo>
                        <a:pt x="171" y="324"/>
                        <a:pt x="171" y="324"/>
                        <a:pt x="171" y="324"/>
                      </a:cubicBezTo>
                      <a:cubicBezTo>
                        <a:pt x="192" y="324"/>
                        <a:pt x="192" y="324"/>
                        <a:pt x="192" y="324"/>
                      </a:cubicBezTo>
                      <a:cubicBezTo>
                        <a:pt x="220" y="325"/>
                        <a:pt x="220" y="325"/>
                        <a:pt x="220" y="325"/>
                      </a:cubicBezTo>
                      <a:cubicBezTo>
                        <a:pt x="229" y="326"/>
                        <a:pt x="229" y="326"/>
                        <a:pt x="229" y="326"/>
                      </a:cubicBezTo>
                      <a:cubicBezTo>
                        <a:pt x="232" y="318"/>
                        <a:pt x="232" y="318"/>
                        <a:pt x="232" y="318"/>
                      </a:cubicBezTo>
                      <a:cubicBezTo>
                        <a:pt x="239" y="306"/>
                        <a:pt x="239" y="306"/>
                        <a:pt x="239" y="306"/>
                      </a:cubicBezTo>
                      <a:cubicBezTo>
                        <a:pt x="239" y="306"/>
                        <a:pt x="245" y="301"/>
                        <a:pt x="245" y="300"/>
                      </a:cubicBezTo>
                      <a:cubicBezTo>
                        <a:pt x="246" y="300"/>
                        <a:pt x="250" y="296"/>
                        <a:pt x="250" y="296"/>
                      </a:cubicBezTo>
                      <a:cubicBezTo>
                        <a:pt x="252" y="288"/>
                        <a:pt x="252" y="288"/>
                        <a:pt x="252" y="288"/>
                      </a:cubicBezTo>
                      <a:cubicBezTo>
                        <a:pt x="253" y="281"/>
                        <a:pt x="253" y="281"/>
                        <a:pt x="253" y="281"/>
                      </a:cubicBezTo>
                      <a:cubicBezTo>
                        <a:pt x="252" y="276"/>
                        <a:pt x="252" y="276"/>
                        <a:pt x="252" y="276"/>
                      </a:cubicBezTo>
                      <a:cubicBezTo>
                        <a:pt x="249" y="273"/>
                        <a:pt x="249" y="273"/>
                        <a:pt x="249" y="273"/>
                      </a:cubicBezTo>
                      <a:cubicBezTo>
                        <a:pt x="250" y="266"/>
                        <a:pt x="250" y="266"/>
                        <a:pt x="250" y="266"/>
                      </a:cubicBezTo>
                      <a:cubicBezTo>
                        <a:pt x="253" y="262"/>
                        <a:pt x="253" y="262"/>
                        <a:pt x="253" y="262"/>
                      </a:cubicBezTo>
                      <a:cubicBezTo>
                        <a:pt x="254" y="256"/>
                        <a:pt x="254" y="256"/>
                        <a:pt x="254" y="256"/>
                      </a:cubicBezTo>
                      <a:cubicBezTo>
                        <a:pt x="255" y="251"/>
                        <a:pt x="255" y="251"/>
                        <a:pt x="255" y="251"/>
                      </a:cubicBezTo>
                      <a:cubicBezTo>
                        <a:pt x="255" y="251"/>
                        <a:pt x="257" y="250"/>
                        <a:pt x="259" y="249"/>
                      </a:cubicBezTo>
                      <a:cubicBezTo>
                        <a:pt x="260" y="248"/>
                        <a:pt x="266" y="243"/>
                        <a:pt x="266" y="243"/>
                      </a:cubicBezTo>
                      <a:cubicBezTo>
                        <a:pt x="271" y="240"/>
                        <a:pt x="271" y="240"/>
                        <a:pt x="271" y="240"/>
                      </a:cubicBezTo>
                      <a:cubicBezTo>
                        <a:pt x="273" y="237"/>
                        <a:pt x="273" y="237"/>
                        <a:pt x="273" y="237"/>
                      </a:cubicBezTo>
                      <a:cubicBezTo>
                        <a:pt x="277" y="230"/>
                        <a:pt x="277" y="230"/>
                        <a:pt x="277" y="230"/>
                      </a:cubicBezTo>
                      <a:cubicBezTo>
                        <a:pt x="277" y="223"/>
                        <a:pt x="277" y="223"/>
                        <a:pt x="277" y="223"/>
                      </a:cubicBezTo>
                      <a:cubicBezTo>
                        <a:pt x="277" y="217"/>
                        <a:pt x="277" y="217"/>
                        <a:pt x="277" y="217"/>
                      </a:cubicBezTo>
                      <a:cubicBezTo>
                        <a:pt x="274" y="217"/>
                        <a:pt x="274" y="217"/>
                        <a:pt x="274" y="217"/>
                      </a:cubicBezTo>
                      <a:cubicBezTo>
                        <a:pt x="269" y="215"/>
                        <a:pt x="269" y="215"/>
                        <a:pt x="269" y="215"/>
                      </a:cubicBezTo>
                      <a:cubicBezTo>
                        <a:pt x="268" y="210"/>
                        <a:pt x="268" y="210"/>
                        <a:pt x="268" y="210"/>
                      </a:cubicBezTo>
                      <a:cubicBezTo>
                        <a:pt x="274" y="203"/>
                        <a:pt x="274" y="203"/>
                        <a:pt x="274" y="203"/>
                      </a:cubicBezTo>
                      <a:cubicBezTo>
                        <a:pt x="289" y="190"/>
                        <a:pt x="289" y="190"/>
                        <a:pt x="289" y="190"/>
                      </a:cubicBezTo>
                      <a:cubicBezTo>
                        <a:pt x="297" y="186"/>
                        <a:pt x="297" y="186"/>
                        <a:pt x="297" y="186"/>
                      </a:cubicBezTo>
                      <a:cubicBezTo>
                        <a:pt x="303" y="178"/>
                        <a:pt x="303" y="178"/>
                        <a:pt x="303" y="178"/>
                      </a:cubicBezTo>
                      <a:cubicBezTo>
                        <a:pt x="315" y="159"/>
                        <a:pt x="315" y="159"/>
                        <a:pt x="315" y="159"/>
                      </a:cubicBezTo>
                      <a:cubicBezTo>
                        <a:pt x="323" y="148"/>
                        <a:pt x="323" y="148"/>
                        <a:pt x="323" y="148"/>
                      </a:cubicBezTo>
                      <a:cubicBezTo>
                        <a:pt x="323" y="140"/>
                        <a:pt x="323" y="140"/>
                        <a:pt x="323" y="140"/>
                      </a:cubicBezTo>
                      <a:cubicBezTo>
                        <a:pt x="325" y="136"/>
                        <a:pt x="325" y="136"/>
                        <a:pt x="325" y="136"/>
                      </a:cubicBezTo>
                      <a:cubicBezTo>
                        <a:pt x="328" y="130"/>
                        <a:pt x="328" y="130"/>
                        <a:pt x="328" y="130"/>
                      </a:cubicBezTo>
                      <a:cubicBezTo>
                        <a:pt x="332" y="122"/>
                        <a:pt x="332" y="122"/>
                        <a:pt x="332" y="122"/>
                      </a:cubicBezTo>
                      <a:cubicBezTo>
                        <a:pt x="333" y="110"/>
                        <a:pt x="333" y="110"/>
                        <a:pt x="333" y="110"/>
                      </a:cubicBezTo>
                      <a:cubicBezTo>
                        <a:pt x="335" y="107"/>
                        <a:pt x="335" y="107"/>
                        <a:pt x="335" y="107"/>
                      </a:cubicBezTo>
                      <a:cubicBezTo>
                        <a:pt x="335" y="100"/>
                        <a:pt x="335" y="100"/>
                        <a:pt x="335" y="100"/>
                      </a:cubicBezTo>
                      <a:cubicBezTo>
                        <a:pt x="331" y="97"/>
                        <a:pt x="331" y="97"/>
                        <a:pt x="331" y="97"/>
                      </a:cubicBezTo>
                      <a:cubicBezTo>
                        <a:pt x="324" y="97"/>
                        <a:pt x="324" y="97"/>
                        <a:pt x="324" y="97"/>
                      </a:cubicBezTo>
                      <a:cubicBezTo>
                        <a:pt x="322" y="93"/>
                        <a:pt x="322" y="93"/>
                        <a:pt x="322" y="93"/>
                      </a:cubicBezTo>
                      <a:cubicBezTo>
                        <a:pt x="322" y="93"/>
                        <a:pt x="314" y="92"/>
                        <a:pt x="313" y="92"/>
                      </a:cubicBezTo>
                      <a:cubicBezTo>
                        <a:pt x="312" y="91"/>
                        <a:pt x="307" y="91"/>
                        <a:pt x="307" y="91"/>
                      </a:cubicBezTo>
                      <a:cubicBezTo>
                        <a:pt x="300" y="90"/>
                        <a:pt x="300" y="90"/>
                        <a:pt x="300" y="90"/>
                      </a:cubicBezTo>
                      <a:cubicBezTo>
                        <a:pt x="294" y="89"/>
                        <a:pt x="294" y="89"/>
                        <a:pt x="294" y="89"/>
                      </a:cubicBezTo>
                      <a:cubicBezTo>
                        <a:pt x="290" y="90"/>
                        <a:pt x="290" y="90"/>
                        <a:pt x="290" y="90"/>
                      </a:cubicBezTo>
                      <a:cubicBezTo>
                        <a:pt x="287" y="92"/>
                        <a:pt x="287" y="92"/>
                        <a:pt x="287" y="92"/>
                      </a:cubicBezTo>
                      <a:cubicBezTo>
                        <a:pt x="272" y="108"/>
                        <a:pt x="272" y="108"/>
                        <a:pt x="272" y="108"/>
                      </a:cubicBezTo>
                      <a:cubicBezTo>
                        <a:pt x="264" y="119"/>
                        <a:pt x="264" y="119"/>
                        <a:pt x="264" y="119"/>
                      </a:cubicBezTo>
                      <a:cubicBezTo>
                        <a:pt x="258" y="122"/>
                        <a:pt x="258" y="122"/>
                        <a:pt x="258" y="122"/>
                      </a:cubicBezTo>
                      <a:cubicBezTo>
                        <a:pt x="251" y="122"/>
                        <a:pt x="251" y="122"/>
                        <a:pt x="251" y="122"/>
                      </a:cubicBezTo>
                      <a:cubicBezTo>
                        <a:pt x="247" y="120"/>
                        <a:pt x="247" y="120"/>
                        <a:pt x="247" y="120"/>
                      </a:cubicBezTo>
                      <a:cubicBezTo>
                        <a:pt x="244" y="120"/>
                        <a:pt x="244" y="120"/>
                        <a:pt x="244" y="120"/>
                      </a:cubicBezTo>
                      <a:cubicBezTo>
                        <a:pt x="242" y="123"/>
                        <a:pt x="242" y="123"/>
                        <a:pt x="242" y="123"/>
                      </a:cubicBezTo>
                      <a:cubicBezTo>
                        <a:pt x="240" y="126"/>
                        <a:pt x="240" y="126"/>
                        <a:pt x="240" y="126"/>
                      </a:cubicBezTo>
                      <a:cubicBezTo>
                        <a:pt x="236" y="124"/>
                        <a:pt x="236" y="124"/>
                        <a:pt x="236" y="124"/>
                      </a:cubicBezTo>
                      <a:cubicBezTo>
                        <a:pt x="232" y="121"/>
                        <a:pt x="232" y="121"/>
                        <a:pt x="232" y="121"/>
                      </a:cubicBezTo>
                      <a:cubicBezTo>
                        <a:pt x="220" y="119"/>
                        <a:pt x="220" y="119"/>
                        <a:pt x="220" y="119"/>
                      </a:cubicBezTo>
                      <a:cubicBezTo>
                        <a:pt x="220" y="119"/>
                        <a:pt x="217" y="117"/>
                        <a:pt x="216" y="117"/>
                      </a:cubicBezTo>
                      <a:cubicBezTo>
                        <a:pt x="215" y="116"/>
                        <a:pt x="212" y="112"/>
                        <a:pt x="212" y="112"/>
                      </a:cubicBezTo>
                      <a:cubicBezTo>
                        <a:pt x="209" y="104"/>
                        <a:pt x="209" y="104"/>
                        <a:pt x="209" y="104"/>
                      </a:cubicBezTo>
                      <a:cubicBezTo>
                        <a:pt x="207" y="102"/>
                        <a:pt x="207" y="102"/>
                        <a:pt x="207" y="102"/>
                      </a:cubicBezTo>
                      <a:cubicBezTo>
                        <a:pt x="201" y="102"/>
                        <a:pt x="201" y="102"/>
                        <a:pt x="201" y="102"/>
                      </a:cubicBezTo>
                      <a:cubicBezTo>
                        <a:pt x="194" y="107"/>
                        <a:pt x="194" y="107"/>
                        <a:pt x="194" y="107"/>
                      </a:cubicBezTo>
                      <a:cubicBezTo>
                        <a:pt x="187" y="110"/>
                        <a:pt x="187" y="110"/>
                        <a:pt x="187" y="110"/>
                      </a:cubicBezTo>
                      <a:cubicBezTo>
                        <a:pt x="176" y="112"/>
                        <a:pt x="176" y="112"/>
                        <a:pt x="176" y="112"/>
                      </a:cubicBezTo>
                      <a:cubicBezTo>
                        <a:pt x="173" y="109"/>
                        <a:pt x="173" y="109"/>
                        <a:pt x="173" y="109"/>
                      </a:cubicBezTo>
                      <a:cubicBezTo>
                        <a:pt x="175" y="104"/>
                        <a:pt x="175" y="104"/>
                        <a:pt x="175" y="104"/>
                      </a:cubicBezTo>
                      <a:cubicBezTo>
                        <a:pt x="181" y="103"/>
                        <a:pt x="181" y="103"/>
                        <a:pt x="181" y="103"/>
                      </a:cubicBezTo>
                      <a:cubicBezTo>
                        <a:pt x="181" y="100"/>
                        <a:pt x="181" y="100"/>
                        <a:pt x="181" y="100"/>
                      </a:cubicBezTo>
                      <a:cubicBezTo>
                        <a:pt x="173" y="99"/>
                        <a:pt x="173" y="99"/>
                        <a:pt x="173" y="99"/>
                      </a:cubicBezTo>
                      <a:cubicBezTo>
                        <a:pt x="173" y="99"/>
                        <a:pt x="170" y="95"/>
                        <a:pt x="169" y="95"/>
                      </a:cubicBezTo>
                      <a:cubicBezTo>
                        <a:pt x="168" y="94"/>
                        <a:pt x="164" y="89"/>
                        <a:pt x="164" y="89"/>
                      </a:cubicBezTo>
                      <a:cubicBezTo>
                        <a:pt x="163" y="83"/>
                        <a:pt x="163" y="83"/>
                        <a:pt x="163" y="83"/>
                      </a:cubicBezTo>
                      <a:cubicBezTo>
                        <a:pt x="160" y="78"/>
                        <a:pt x="160" y="78"/>
                        <a:pt x="160" y="78"/>
                      </a:cubicBezTo>
                      <a:cubicBezTo>
                        <a:pt x="152" y="68"/>
                        <a:pt x="152" y="68"/>
                        <a:pt x="152" y="68"/>
                      </a:cubicBezTo>
                      <a:cubicBezTo>
                        <a:pt x="152" y="68"/>
                        <a:pt x="151" y="62"/>
                        <a:pt x="150" y="60"/>
                      </a:cubicBezTo>
                      <a:cubicBezTo>
                        <a:pt x="149" y="58"/>
                        <a:pt x="148" y="54"/>
                        <a:pt x="148" y="53"/>
                      </a:cubicBezTo>
                      <a:cubicBezTo>
                        <a:pt x="148" y="51"/>
                        <a:pt x="145" y="47"/>
                        <a:pt x="143" y="46"/>
                      </a:cubicBezTo>
                      <a:cubicBezTo>
                        <a:pt x="142" y="45"/>
                        <a:pt x="141" y="39"/>
                        <a:pt x="140" y="37"/>
                      </a:cubicBezTo>
                      <a:cubicBezTo>
                        <a:pt x="139" y="36"/>
                        <a:pt x="135" y="33"/>
                        <a:pt x="135" y="33"/>
                      </a:cubicBezTo>
                      <a:cubicBezTo>
                        <a:pt x="127" y="28"/>
                        <a:pt x="127" y="28"/>
                        <a:pt x="127" y="28"/>
                      </a:cubicBezTo>
                      <a:cubicBezTo>
                        <a:pt x="120" y="23"/>
                        <a:pt x="120" y="23"/>
                        <a:pt x="120" y="23"/>
                      </a:cubicBezTo>
                      <a:cubicBezTo>
                        <a:pt x="120" y="23"/>
                        <a:pt x="114" y="22"/>
                        <a:pt x="113" y="21"/>
                      </a:cubicBezTo>
                      <a:cubicBezTo>
                        <a:pt x="112" y="20"/>
                        <a:pt x="107" y="18"/>
                        <a:pt x="106" y="17"/>
                      </a:cubicBezTo>
                      <a:cubicBezTo>
                        <a:pt x="106" y="16"/>
                        <a:pt x="105" y="10"/>
                        <a:pt x="105" y="10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1" y="0"/>
                        <a:pt x="101" y="0"/>
                        <a:pt x="101" y="0"/>
                      </a:cubicBezTo>
                      <a:cubicBezTo>
                        <a:pt x="101" y="0"/>
                        <a:pt x="96" y="0"/>
                        <a:pt x="95" y="0"/>
                      </a:cubicBezTo>
                      <a:cubicBezTo>
                        <a:pt x="95" y="0"/>
                        <a:pt x="89" y="1"/>
                        <a:pt x="89" y="1"/>
                      </a:cubicBezTo>
                      <a:cubicBezTo>
                        <a:pt x="86" y="4"/>
                        <a:pt x="86" y="4"/>
                        <a:pt x="86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7" y="3"/>
                        <a:pt x="77" y="3"/>
                        <a:pt x="77" y="3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69" y="18"/>
                        <a:pt x="69" y="18"/>
                        <a:pt x="69" y="18"/>
                      </a:cubicBezTo>
                      <a:cubicBezTo>
                        <a:pt x="65" y="18"/>
                        <a:pt x="65" y="18"/>
                        <a:pt x="65" y="18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8"/>
                        <a:pt x="42" y="17"/>
                        <a:pt x="41" y="17"/>
                      </a:cubicBezTo>
                      <a:cubicBezTo>
                        <a:pt x="39" y="18"/>
                        <a:pt x="33" y="22"/>
                        <a:pt x="33" y="22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4" y="35"/>
                        <a:pt x="4" y="35"/>
                        <a:pt x="4" y="35"/>
                      </a:cubicBezTo>
                      <a:lnTo>
                        <a:pt x="1" y="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0" name="Freeform 13"/>
                <p:cNvSpPr>
                  <a:spLocks/>
                </p:cNvSpPr>
                <p:nvPr/>
              </p:nvSpPr>
              <p:spPr bwMode="auto">
                <a:xfrm>
                  <a:off x="9023350" y="1163638"/>
                  <a:ext cx="469900" cy="525463"/>
                </a:xfrm>
                <a:custGeom>
                  <a:avLst/>
                  <a:gdLst>
                    <a:gd name="T0" fmla="*/ 2 w 125"/>
                    <a:gd name="T1" fmla="*/ 52 h 140"/>
                    <a:gd name="T2" fmla="*/ 10 w 125"/>
                    <a:gd name="T3" fmla="*/ 54 h 140"/>
                    <a:gd name="T4" fmla="*/ 14 w 125"/>
                    <a:gd name="T5" fmla="*/ 55 h 140"/>
                    <a:gd name="T6" fmla="*/ 19 w 125"/>
                    <a:gd name="T7" fmla="*/ 55 h 140"/>
                    <a:gd name="T8" fmla="*/ 21 w 125"/>
                    <a:gd name="T9" fmla="*/ 52 h 140"/>
                    <a:gd name="T10" fmla="*/ 26 w 125"/>
                    <a:gd name="T11" fmla="*/ 52 h 140"/>
                    <a:gd name="T12" fmla="*/ 31 w 125"/>
                    <a:gd name="T13" fmla="*/ 52 h 140"/>
                    <a:gd name="T14" fmla="*/ 36 w 125"/>
                    <a:gd name="T15" fmla="*/ 54 h 140"/>
                    <a:gd name="T16" fmla="*/ 40 w 125"/>
                    <a:gd name="T17" fmla="*/ 55 h 140"/>
                    <a:gd name="T18" fmla="*/ 46 w 125"/>
                    <a:gd name="T19" fmla="*/ 55 h 140"/>
                    <a:gd name="T20" fmla="*/ 53 w 125"/>
                    <a:gd name="T21" fmla="*/ 51 h 140"/>
                    <a:gd name="T22" fmla="*/ 56 w 125"/>
                    <a:gd name="T23" fmla="*/ 45 h 140"/>
                    <a:gd name="T24" fmla="*/ 61 w 125"/>
                    <a:gd name="T25" fmla="*/ 33 h 140"/>
                    <a:gd name="T26" fmla="*/ 68 w 125"/>
                    <a:gd name="T27" fmla="*/ 22 h 140"/>
                    <a:gd name="T28" fmla="*/ 74 w 125"/>
                    <a:gd name="T29" fmla="*/ 12 h 140"/>
                    <a:gd name="T30" fmla="*/ 80 w 125"/>
                    <a:gd name="T31" fmla="*/ 5 h 140"/>
                    <a:gd name="T32" fmla="*/ 85 w 125"/>
                    <a:gd name="T33" fmla="*/ 0 h 140"/>
                    <a:gd name="T34" fmla="*/ 90 w 125"/>
                    <a:gd name="T35" fmla="*/ 4 h 140"/>
                    <a:gd name="T36" fmla="*/ 93 w 125"/>
                    <a:gd name="T37" fmla="*/ 7 h 140"/>
                    <a:gd name="T38" fmla="*/ 93 w 125"/>
                    <a:gd name="T39" fmla="*/ 13 h 140"/>
                    <a:gd name="T40" fmla="*/ 94 w 125"/>
                    <a:gd name="T41" fmla="*/ 26 h 140"/>
                    <a:gd name="T42" fmla="*/ 95 w 125"/>
                    <a:gd name="T43" fmla="*/ 29 h 140"/>
                    <a:gd name="T44" fmla="*/ 97 w 125"/>
                    <a:gd name="T45" fmla="*/ 33 h 140"/>
                    <a:gd name="T46" fmla="*/ 99 w 125"/>
                    <a:gd name="T47" fmla="*/ 36 h 140"/>
                    <a:gd name="T48" fmla="*/ 100 w 125"/>
                    <a:gd name="T49" fmla="*/ 44 h 140"/>
                    <a:gd name="T50" fmla="*/ 102 w 125"/>
                    <a:gd name="T51" fmla="*/ 53 h 140"/>
                    <a:gd name="T52" fmla="*/ 104 w 125"/>
                    <a:gd name="T53" fmla="*/ 57 h 140"/>
                    <a:gd name="T54" fmla="*/ 108 w 125"/>
                    <a:gd name="T55" fmla="*/ 62 h 140"/>
                    <a:gd name="T56" fmla="*/ 113 w 125"/>
                    <a:gd name="T57" fmla="*/ 66 h 140"/>
                    <a:gd name="T58" fmla="*/ 119 w 125"/>
                    <a:gd name="T59" fmla="*/ 66 h 140"/>
                    <a:gd name="T60" fmla="*/ 122 w 125"/>
                    <a:gd name="T61" fmla="*/ 69 h 140"/>
                    <a:gd name="T62" fmla="*/ 125 w 125"/>
                    <a:gd name="T63" fmla="*/ 74 h 140"/>
                    <a:gd name="T64" fmla="*/ 124 w 125"/>
                    <a:gd name="T65" fmla="*/ 80 h 140"/>
                    <a:gd name="T66" fmla="*/ 121 w 125"/>
                    <a:gd name="T67" fmla="*/ 82 h 140"/>
                    <a:gd name="T68" fmla="*/ 112 w 125"/>
                    <a:gd name="T69" fmla="*/ 90 h 140"/>
                    <a:gd name="T70" fmla="*/ 105 w 125"/>
                    <a:gd name="T71" fmla="*/ 100 h 140"/>
                    <a:gd name="T72" fmla="*/ 98 w 125"/>
                    <a:gd name="T73" fmla="*/ 105 h 140"/>
                    <a:gd name="T74" fmla="*/ 92 w 125"/>
                    <a:gd name="T75" fmla="*/ 109 h 140"/>
                    <a:gd name="T76" fmla="*/ 87 w 125"/>
                    <a:gd name="T77" fmla="*/ 113 h 140"/>
                    <a:gd name="T78" fmla="*/ 84 w 125"/>
                    <a:gd name="T79" fmla="*/ 121 h 140"/>
                    <a:gd name="T80" fmla="*/ 80 w 125"/>
                    <a:gd name="T81" fmla="*/ 126 h 140"/>
                    <a:gd name="T82" fmla="*/ 76 w 125"/>
                    <a:gd name="T83" fmla="*/ 132 h 140"/>
                    <a:gd name="T84" fmla="*/ 74 w 125"/>
                    <a:gd name="T85" fmla="*/ 138 h 140"/>
                    <a:gd name="T86" fmla="*/ 72 w 125"/>
                    <a:gd name="T87" fmla="*/ 140 h 140"/>
                    <a:gd name="T88" fmla="*/ 66 w 125"/>
                    <a:gd name="T89" fmla="*/ 140 h 140"/>
                    <a:gd name="T90" fmla="*/ 64 w 125"/>
                    <a:gd name="T91" fmla="*/ 136 h 140"/>
                    <a:gd name="T92" fmla="*/ 60 w 125"/>
                    <a:gd name="T93" fmla="*/ 129 h 140"/>
                    <a:gd name="T94" fmla="*/ 56 w 125"/>
                    <a:gd name="T95" fmla="*/ 121 h 140"/>
                    <a:gd name="T96" fmla="*/ 52 w 125"/>
                    <a:gd name="T97" fmla="*/ 115 h 140"/>
                    <a:gd name="T98" fmla="*/ 47 w 125"/>
                    <a:gd name="T99" fmla="*/ 108 h 140"/>
                    <a:gd name="T100" fmla="*/ 44 w 125"/>
                    <a:gd name="T101" fmla="*/ 104 h 140"/>
                    <a:gd name="T102" fmla="*/ 43 w 125"/>
                    <a:gd name="T103" fmla="*/ 97 h 140"/>
                    <a:gd name="T104" fmla="*/ 39 w 125"/>
                    <a:gd name="T105" fmla="*/ 88 h 140"/>
                    <a:gd name="T106" fmla="*/ 34 w 125"/>
                    <a:gd name="T107" fmla="*/ 78 h 140"/>
                    <a:gd name="T108" fmla="*/ 30 w 125"/>
                    <a:gd name="T109" fmla="*/ 72 h 140"/>
                    <a:gd name="T110" fmla="*/ 23 w 125"/>
                    <a:gd name="T111" fmla="*/ 69 h 140"/>
                    <a:gd name="T112" fmla="*/ 16 w 125"/>
                    <a:gd name="T113" fmla="*/ 66 h 140"/>
                    <a:gd name="T114" fmla="*/ 9 w 125"/>
                    <a:gd name="T115" fmla="*/ 63 h 140"/>
                    <a:gd name="T116" fmla="*/ 4 w 125"/>
                    <a:gd name="T117" fmla="*/ 60 h 140"/>
                    <a:gd name="T118" fmla="*/ 0 w 125"/>
                    <a:gd name="T119" fmla="*/ 54 h 140"/>
                    <a:gd name="T120" fmla="*/ 2 w 125"/>
                    <a:gd name="T121" fmla="*/ 52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5" h="140">
                      <a:moveTo>
                        <a:pt x="2" y="52"/>
                      </a:move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4" y="55"/>
                        <a:pt x="14" y="55"/>
                        <a:pt x="14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40" y="55"/>
                        <a:pt x="40" y="55"/>
                        <a:pt x="40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5" y="46"/>
                        <a:pt x="56" y="45"/>
                      </a:cubicBezTo>
                      <a:cubicBezTo>
                        <a:pt x="57" y="44"/>
                        <a:pt x="61" y="33"/>
                        <a:pt x="61" y="33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80" y="5"/>
                        <a:pt x="80" y="5"/>
                        <a:pt x="80" y="5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3" y="7"/>
                        <a:pt x="93" y="12"/>
                        <a:pt x="93" y="13"/>
                      </a:cubicBezTo>
                      <a:cubicBezTo>
                        <a:pt x="93" y="14"/>
                        <a:pt x="94" y="26"/>
                        <a:pt x="94" y="26"/>
                      </a:cubicBezTo>
                      <a:cubicBezTo>
                        <a:pt x="95" y="29"/>
                        <a:pt x="95" y="29"/>
                        <a:pt x="95" y="29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97" y="33"/>
                        <a:pt x="99" y="35"/>
                        <a:pt x="99" y="36"/>
                      </a:cubicBezTo>
                      <a:cubicBezTo>
                        <a:pt x="99" y="38"/>
                        <a:pt x="100" y="43"/>
                        <a:pt x="100" y="44"/>
                      </a:cubicBezTo>
                      <a:cubicBezTo>
                        <a:pt x="100" y="45"/>
                        <a:pt x="102" y="53"/>
                        <a:pt x="102" y="53"/>
                      </a:cubicBezTo>
                      <a:cubicBezTo>
                        <a:pt x="104" y="57"/>
                        <a:pt x="104" y="57"/>
                        <a:pt x="104" y="57"/>
                      </a:cubicBezTo>
                      <a:cubicBezTo>
                        <a:pt x="108" y="62"/>
                        <a:pt x="108" y="62"/>
                        <a:pt x="108" y="62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9" y="66"/>
                        <a:pt x="119" y="66"/>
                        <a:pt x="119" y="66"/>
                      </a:cubicBezTo>
                      <a:cubicBezTo>
                        <a:pt x="122" y="69"/>
                        <a:pt x="122" y="69"/>
                        <a:pt x="122" y="69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2" y="81"/>
                        <a:pt x="121" y="82"/>
                      </a:cubicBezTo>
                      <a:cubicBezTo>
                        <a:pt x="120" y="83"/>
                        <a:pt x="115" y="88"/>
                        <a:pt x="112" y="90"/>
                      </a:cubicBezTo>
                      <a:cubicBezTo>
                        <a:pt x="110" y="93"/>
                        <a:pt x="105" y="100"/>
                        <a:pt x="105" y="100"/>
                      </a:cubicBezTo>
                      <a:cubicBezTo>
                        <a:pt x="98" y="105"/>
                        <a:pt x="98" y="105"/>
                        <a:pt x="98" y="105"/>
                      </a:cubicBezTo>
                      <a:cubicBezTo>
                        <a:pt x="98" y="105"/>
                        <a:pt x="94" y="108"/>
                        <a:pt x="92" y="109"/>
                      </a:cubicBezTo>
                      <a:cubicBezTo>
                        <a:pt x="90" y="110"/>
                        <a:pt x="87" y="113"/>
                        <a:pt x="87" y="113"/>
                      </a:cubicBezTo>
                      <a:cubicBezTo>
                        <a:pt x="87" y="114"/>
                        <a:pt x="84" y="121"/>
                        <a:pt x="84" y="121"/>
                      </a:cubicBezTo>
                      <a:cubicBezTo>
                        <a:pt x="80" y="126"/>
                        <a:pt x="80" y="126"/>
                        <a:pt x="80" y="12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4" y="138"/>
                        <a:pt x="74" y="138"/>
                        <a:pt x="74" y="138"/>
                      </a:cubicBezTo>
                      <a:cubicBezTo>
                        <a:pt x="74" y="138"/>
                        <a:pt x="73" y="140"/>
                        <a:pt x="72" y="140"/>
                      </a:cubicBezTo>
                      <a:cubicBezTo>
                        <a:pt x="70" y="140"/>
                        <a:pt x="66" y="140"/>
                        <a:pt x="66" y="140"/>
                      </a:cubicBezTo>
                      <a:cubicBezTo>
                        <a:pt x="66" y="140"/>
                        <a:pt x="65" y="137"/>
                        <a:pt x="64" y="136"/>
                      </a:cubicBezTo>
                      <a:cubicBezTo>
                        <a:pt x="63" y="135"/>
                        <a:pt x="61" y="131"/>
                        <a:pt x="60" y="129"/>
                      </a:cubicBezTo>
                      <a:cubicBezTo>
                        <a:pt x="59" y="127"/>
                        <a:pt x="56" y="121"/>
                        <a:pt x="56" y="121"/>
                      </a:cubicBezTo>
                      <a:cubicBezTo>
                        <a:pt x="56" y="121"/>
                        <a:pt x="53" y="117"/>
                        <a:pt x="52" y="115"/>
                      </a:cubicBezTo>
                      <a:cubicBezTo>
                        <a:pt x="51" y="114"/>
                        <a:pt x="49" y="109"/>
                        <a:pt x="47" y="108"/>
                      </a:cubicBezTo>
                      <a:cubicBezTo>
                        <a:pt x="46" y="107"/>
                        <a:pt x="44" y="104"/>
                        <a:pt x="44" y="104"/>
                      </a:cubicBezTo>
                      <a:cubicBezTo>
                        <a:pt x="44" y="104"/>
                        <a:pt x="44" y="99"/>
                        <a:pt x="43" y="97"/>
                      </a:cubicBezTo>
                      <a:cubicBezTo>
                        <a:pt x="43" y="96"/>
                        <a:pt x="41" y="89"/>
                        <a:pt x="39" y="88"/>
                      </a:cubicBezTo>
                      <a:cubicBezTo>
                        <a:pt x="38" y="86"/>
                        <a:pt x="35" y="78"/>
                        <a:pt x="34" y="78"/>
                      </a:cubicBezTo>
                      <a:cubicBezTo>
                        <a:pt x="33" y="77"/>
                        <a:pt x="32" y="73"/>
                        <a:pt x="30" y="72"/>
                      </a:cubicBezTo>
                      <a:cubicBezTo>
                        <a:pt x="28" y="72"/>
                        <a:pt x="25" y="71"/>
                        <a:pt x="23" y="69"/>
                      </a:cubicBezTo>
                      <a:cubicBezTo>
                        <a:pt x="21" y="68"/>
                        <a:pt x="17" y="67"/>
                        <a:pt x="16" y="66"/>
                      </a:cubicBezTo>
                      <a:cubicBezTo>
                        <a:pt x="14" y="66"/>
                        <a:pt x="12" y="63"/>
                        <a:pt x="9" y="63"/>
                      </a:cubicBezTo>
                      <a:cubicBezTo>
                        <a:pt x="7" y="62"/>
                        <a:pt x="5" y="61"/>
                        <a:pt x="4" y="60"/>
                      </a:cubicBezTo>
                      <a:cubicBezTo>
                        <a:pt x="3" y="59"/>
                        <a:pt x="0" y="56"/>
                        <a:pt x="0" y="54"/>
                      </a:cubicBezTo>
                      <a:cubicBezTo>
                        <a:pt x="0" y="53"/>
                        <a:pt x="2" y="52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1" name="Freeform 15"/>
                <p:cNvSpPr>
                  <a:spLocks/>
                </p:cNvSpPr>
                <p:nvPr/>
              </p:nvSpPr>
              <p:spPr bwMode="auto">
                <a:xfrm>
                  <a:off x="7815263" y="2403475"/>
                  <a:ext cx="666750" cy="542925"/>
                </a:xfrm>
                <a:custGeom>
                  <a:avLst/>
                  <a:gdLst>
                    <a:gd name="T0" fmla="*/ 145 w 177"/>
                    <a:gd name="T1" fmla="*/ 142 h 144"/>
                    <a:gd name="T2" fmla="*/ 126 w 177"/>
                    <a:gd name="T3" fmla="*/ 141 h 144"/>
                    <a:gd name="T4" fmla="*/ 117 w 177"/>
                    <a:gd name="T5" fmla="*/ 133 h 144"/>
                    <a:gd name="T6" fmla="*/ 105 w 177"/>
                    <a:gd name="T7" fmla="*/ 130 h 144"/>
                    <a:gd name="T8" fmla="*/ 96 w 177"/>
                    <a:gd name="T9" fmla="*/ 125 h 144"/>
                    <a:gd name="T10" fmla="*/ 91 w 177"/>
                    <a:gd name="T11" fmla="*/ 118 h 144"/>
                    <a:gd name="T12" fmla="*/ 84 w 177"/>
                    <a:gd name="T13" fmla="*/ 118 h 144"/>
                    <a:gd name="T14" fmla="*/ 77 w 177"/>
                    <a:gd name="T15" fmla="*/ 116 h 144"/>
                    <a:gd name="T16" fmla="*/ 70 w 177"/>
                    <a:gd name="T17" fmla="*/ 113 h 144"/>
                    <a:gd name="T18" fmla="*/ 56 w 177"/>
                    <a:gd name="T19" fmla="*/ 112 h 144"/>
                    <a:gd name="T20" fmla="*/ 44 w 177"/>
                    <a:gd name="T21" fmla="*/ 100 h 144"/>
                    <a:gd name="T22" fmla="*/ 37 w 177"/>
                    <a:gd name="T23" fmla="*/ 91 h 144"/>
                    <a:gd name="T24" fmla="*/ 35 w 177"/>
                    <a:gd name="T25" fmla="*/ 73 h 144"/>
                    <a:gd name="T26" fmla="*/ 32 w 177"/>
                    <a:gd name="T27" fmla="*/ 62 h 144"/>
                    <a:gd name="T28" fmla="*/ 35 w 177"/>
                    <a:gd name="T29" fmla="*/ 46 h 144"/>
                    <a:gd name="T30" fmla="*/ 28 w 177"/>
                    <a:gd name="T31" fmla="*/ 42 h 144"/>
                    <a:gd name="T32" fmla="*/ 7 w 177"/>
                    <a:gd name="T33" fmla="*/ 44 h 144"/>
                    <a:gd name="T34" fmla="*/ 0 w 177"/>
                    <a:gd name="T35" fmla="*/ 44 h 144"/>
                    <a:gd name="T36" fmla="*/ 5 w 177"/>
                    <a:gd name="T37" fmla="*/ 39 h 144"/>
                    <a:gd name="T38" fmla="*/ 15 w 177"/>
                    <a:gd name="T39" fmla="*/ 38 h 144"/>
                    <a:gd name="T40" fmla="*/ 30 w 177"/>
                    <a:gd name="T41" fmla="*/ 36 h 144"/>
                    <a:gd name="T42" fmla="*/ 43 w 177"/>
                    <a:gd name="T43" fmla="*/ 34 h 144"/>
                    <a:gd name="T44" fmla="*/ 49 w 177"/>
                    <a:gd name="T45" fmla="*/ 26 h 144"/>
                    <a:gd name="T46" fmla="*/ 65 w 177"/>
                    <a:gd name="T47" fmla="*/ 25 h 144"/>
                    <a:gd name="T48" fmla="*/ 71 w 177"/>
                    <a:gd name="T49" fmla="*/ 17 h 144"/>
                    <a:gd name="T50" fmla="*/ 74 w 177"/>
                    <a:gd name="T51" fmla="*/ 8 h 144"/>
                    <a:gd name="T52" fmla="*/ 81 w 177"/>
                    <a:gd name="T53" fmla="*/ 2 h 144"/>
                    <a:gd name="T54" fmla="*/ 88 w 177"/>
                    <a:gd name="T55" fmla="*/ 0 h 144"/>
                    <a:gd name="T56" fmla="*/ 100 w 177"/>
                    <a:gd name="T57" fmla="*/ 4 h 144"/>
                    <a:gd name="T58" fmla="*/ 112 w 177"/>
                    <a:gd name="T59" fmla="*/ 13 h 144"/>
                    <a:gd name="T60" fmla="*/ 120 w 177"/>
                    <a:gd name="T61" fmla="*/ 20 h 144"/>
                    <a:gd name="T62" fmla="*/ 126 w 177"/>
                    <a:gd name="T63" fmla="*/ 20 h 144"/>
                    <a:gd name="T64" fmla="*/ 132 w 177"/>
                    <a:gd name="T65" fmla="*/ 26 h 144"/>
                    <a:gd name="T66" fmla="*/ 132 w 177"/>
                    <a:gd name="T67" fmla="*/ 35 h 144"/>
                    <a:gd name="T68" fmla="*/ 132 w 177"/>
                    <a:gd name="T69" fmla="*/ 47 h 144"/>
                    <a:gd name="T70" fmla="*/ 132 w 177"/>
                    <a:gd name="T71" fmla="*/ 61 h 144"/>
                    <a:gd name="T72" fmla="*/ 132 w 177"/>
                    <a:gd name="T73" fmla="*/ 69 h 144"/>
                    <a:gd name="T74" fmla="*/ 133 w 177"/>
                    <a:gd name="T75" fmla="*/ 76 h 144"/>
                    <a:gd name="T76" fmla="*/ 143 w 177"/>
                    <a:gd name="T77" fmla="*/ 79 h 144"/>
                    <a:gd name="T78" fmla="*/ 165 w 177"/>
                    <a:gd name="T79" fmla="*/ 79 h 144"/>
                    <a:gd name="T80" fmla="*/ 172 w 177"/>
                    <a:gd name="T81" fmla="*/ 84 h 144"/>
                    <a:gd name="T82" fmla="*/ 175 w 177"/>
                    <a:gd name="T83" fmla="*/ 89 h 144"/>
                    <a:gd name="T84" fmla="*/ 171 w 177"/>
                    <a:gd name="T85" fmla="*/ 97 h 144"/>
                    <a:gd name="T86" fmla="*/ 177 w 177"/>
                    <a:gd name="T87" fmla="*/ 109 h 144"/>
                    <a:gd name="T88" fmla="*/ 175 w 177"/>
                    <a:gd name="T89" fmla="*/ 124 h 144"/>
                    <a:gd name="T90" fmla="*/ 156 w 177"/>
                    <a:gd name="T91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77" h="144">
                      <a:moveTo>
                        <a:pt x="156" y="144"/>
                      </a:moveTo>
                      <a:cubicBezTo>
                        <a:pt x="156" y="144"/>
                        <a:pt x="147" y="142"/>
                        <a:pt x="145" y="142"/>
                      </a:cubicBezTo>
                      <a:cubicBezTo>
                        <a:pt x="144" y="142"/>
                        <a:pt x="135" y="142"/>
                        <a:pt x="134" y="142"/>
                      </a:cubicBezTo>
                      <a:cubicBezTo>
                        <a:pt x="132" y="142"/>
                        <a:pt x="126" y="141"/>
                        <a:pt x="126" y="141"/>
                      </a:cubicBezTo>
                      <a:cubicBezTo>
                        <a:pt x="120" y="137"/>
                        <a:pt x="120" y="137"/>
                        <a:pt x="120" y="137"/>
                      </a:cubicBezTo>
                      <a:cubicBezTo>
                        <a:pt x="117" y="133"/>
                        <a:pt x="117" y="133"/>
                        <a:pt x="117" y="133"/>
                      </a:cubicBezTo>
                      <a:cubicBezTo>
                        <a:pt x="114" y="131"/>
                        <a:pt x="114" y="131"/>
                        <a:pt x="114" y="131"/>
                      </a:cubicBezTo>
                      <a:cubicBezTo>
                        <a:pt x="105" y="130"/>
                        <a:pt x="105" y="130"/>
                        <a:pt x="105" y="130"/>
                      </a:cubicBezTo>
                      <a:cubicBezTo>
                        <a:pt x="99" y="128"/>
                        <a:pt x="99" y="128"/>
                        <a:pt x="99" y="128"/>
                      </a:cubicBezTo>
                      <a:cubicBezTo>
                        <a:pt x="96" y="125"/>
                        <a:pt x="96" y="125"/>
                        <a:pt x="96" y="125"/>
                      </a:cubicBezTo>
                      <a:cubicBezTo>
                        <a:pt x="93" y="121"/>
                        <a:pt x="93" y="121"/>
                        <a:pt x="93" y="121"/>
                      </a:cubicBezTo>
                      <a:cubicBezTo>
                        <a:pt x="91" y="118"/>
                        <a:pt x="91" y="118"/>
                        <a:pt x="91" y="118"/>
                      </a:cubicBezTo>
                      <a:cubicBezTo>
                        <a:pt x="88" y="116"/>
                        <a:pt x="88" y="116"/>
                        <a:pt x="88" y="116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77" y="116"/>
                        <a:pt x="77" y="116"/>
                        <a:pt x="77" y="116"/>
                      </a:cubicBezTo>
                      <a:cubicBezTo>
                        <a:pt x="74" y="114"/>
                        <a:pt x="74" y="114"/>
                        <a:pt x="74" y="114"/>
                      </a:cubicBezTo>
                      <a:cubicBezTo>
                        <a:pt x="70" y="113"/>
                        <a:pt x="70" y="113"/>
                        <a:pt x="70" y="113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56" y="112"/>
                        <a:pt x="56" y="112"/>
                        <a:pt x="56" y="112"/>
                      </a:cubicBezTo>
                      <a:cubicBezTo>
                        <a:pt x="51" y="106"/>
                        <a:pt x="51" y="106"/>
                        <a:pt x="51" y="106"/>
                      </a:cubicBezTo>
                      <a:cubicBezTo>
                        <a:pt x="44" y="100"/>
                        <a:pt x="44" y="100"/>
                        <a:pt x="44" y="100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37" y="91"/>
                        <a:pt x="37" y="91"/>
                        <a:pt x="37" y="91"/>
                      </a:cubicBezTo>
                      <a:cubicBezTo>
                        <a:pt x="34" y="84"/>
                        <a:pt x="34" y="84"/>
                        <a:pt x="34" y="84"/>
                      </a:cubicBezTo>
                      <a:cubicBezTo>
                        <a:pt x="35" y="73"/>
                        <a:pt x="35" y="73"/>
                        <a:pt x="35" y="73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18" y="42"/>
                        <a:pt x="17" y="42"/>
                      </a:cubicBezTo>
                      <a:cubicBezTo>
                        <a:pt x="15" y="42"/>
                        <a:pt x="7" y="44"/>
                        <a:pt x="7" y="44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9" y="38"/>
                        <a:pt x="9" y="38"/>
                      </a:cubicBezTo>
                      <a:cubicBezTo>
                        <a:pt x="10" y="38"/>
                        <a:pt x="15" y="38"/>
                        <a:pt x="15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5" y="26"/>
                        <a:pt x="65" y="25"/>
                      </a:cubicBezTo>
                      <a:cubicBezTo>
                        <a:pt x="66" y="24"/>
                        <a:pt x="66" y="19"/>
                        <a:pt x="66" y="19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4" y="8"/>
                        <a:pt x="74" y="8"/>
                        <a:pt x="74" y="8"/>
                      </a:cubicBezTo>
                      <a:cubicBezTo>
                        <a:pt x="78" y="8"/>
                        <a:pt x="78" y="8"/>
                        <a:pt x="78" y="8"/>
                      </a:cubicBezTo>
                      <a:cubicBezTo>
                        <a:pt x="81" y="2"/>
                        <a:pt x="81" y="2"/>
                        <a:pt x="81" y="2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00" y="4"/>
                        <a:pt x="100" y="4"/>
                        <a:pt x="100" y="4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12" y="13"/>
                        <a:pt x="112" y="13"/>
                        <a:pt x="112" y="13"/>
                      </a:cubicBezTo>
                      <a:cubicBezTo>
                        <a:pt x="116" y="18"/>
                        <a:pt x="116" y="18"/>
                        <a:pt x="116" y="18"/>
                      </a:cubicBezTo>
                      <a:cubicBezTo>
                        <a:pt x="120" y="20"/>
                        <a:pt x="120" y="20"/>
                        <a:pt x="120" y="20"/>
                      </a:cubicBezTo>
                      <a:cubicBezTo>
                        <a:pt x="123" y="21"/>
                        <a:pt x="123" y="21"/>
                        <a:pt x="123" y="21"/>
                      </a:cubicBezTo>
                      <a:cubicBezTo>
                        <a:pt x="126" y="20"/>
                        <a:pt x="126" y="20"/>
                        <a:pt x="126" y="20"/>
                      </a:cubicBezTo>
                      <a:cubicBezTo>
                        <a:pt x="130" y="20"/>
                        <a:pt x="130" y="20"/>
                        <a:pt x="130" y="20"/>
                      </a:cubicBezTo>
                      <a:cubicBezTo>
                        <a:pt x="132" y="26"/>
                        <a:pt x="132" y="26"/>
                        <a:pt x="132" y="26"/>
                      </a:cubicBezTo>
                      <a:cubicBezTo>
                        <a:pt x="131" y="30"/>
                        <a:pt x="131" y="30"/>
                        <a:pt x="131" y="30"/>
                      </a:cubicBezTo>
                      <a:cubicBezTo>
                        <a:pt x="132" y="35"/>
                        <a:pt x="132" y="35"/>
                        <a:pt x="132" y="35"/>
                      </a:cubicBezTo>
                      <a:cubicBezTo>
                        <a:pt x="133" y="39"/>
                        <a:pt x="133" y="39"/>
                        <a:pt x="133" y="39"/>
                      </a:cubicBezTo>
                      <a:cubicBezTo>
                        <a:pt x="132" y="47"/>
                        <a:pt x="132" y="47"/>
                        <a:pt x="132" y="47"/>
                      </a:cubicBezTo>
                      <a:cubicBezTo>
                        <a:pt x="131" y="53"/>
                        <a:pt x="131" y="53"/>
                        <a:pt x="131" y="53"/>
                      </a:cubicBezTo>
                      <a:cubicBezTo>
                        <a:pt x="132" y="61"/>
                        <a:pt x="132" y="61"/>
                        <a:pt x="132" y="61"/>
                      </a:cubicBezTo>
                      <a:cubicBezTo>
                        <a:pt x="132" y="65"/>
                        <a:pt x="132" y="65"/>
                        <a:pt x="132" y="65"/>
                      </a:cubicBezTo>
                      <a:cubicBezTo>
                        <a:pt x="132" y="69"/>
                        <a:pt x="132" y="69"/>
                        <a:pt x="132" y="69"/>
                      </a:cubicBezTo>
                      <a:cubicBezTo>
                        <a:pt x="132" y="75"/>
                        <a:pt x="132" y="75"/>
                        <a:pt x="132" y="75"/>
                      </a:cubicBezTo>
                      <a:cubicBezTo>
                        <a:pt x="133" y="76"/>
                        <a:pt x="133" y="76"/>
                        <a:pt x="133" y="76"/>
                      </a:cubicBezTo>
                      <a:cubicBezTo>
                        <a:pt x="134" y="80"/>
                        <a:pt x="134" y="80"/>
                        <a:pt x="134" y="80"/>
                      </a:cubicBezTo>
                      <a:cubicBezTo>
                        <a:pt x="143" y="79"/>
                        <a:pt x="143" y="79"/>
                        <a:pt x="143" y="79"/>
                      </a:cubicBezTo>
                      <a:cubicBezTo>
                        <a:pt x="154" y="79"/>
                        <a:pt x="154" y="79"/>
                        <a:pt x="154" y="79"/>
                      </a:cubicBezTo>
                      <a:cubicBezTo>
                        <a:pt x="165" y="79"/>
                        <a:pt x="165" y="79"/>
                        <a:pt x="165" y="79"/>
                      </a:cubicBezTo>
                      <a:cubicBezTo>
                        <a:pt x="166" y="83"/>
                        <a:pt x="166" y="83"/>
                        <a:pt x="166" y="83"/>
                      </a:cubicBezTo>
                      <a:cubicBezTo>
                        <a:pt x="172" y="84"/>
                        <a:pt x="172" y="84"/>
                        <a:pt x="172" y="84"/>
                      </a:cubicBezTo>
                      <a:cubicBezTo>
                        <a:pt x="176" y="86"/>
                        <a:pt x="176" y="86"/>
                        <a:pt x="176" y="86"/>
                      </a:cubicBezTo>
                      <a:cubicBezTo>
                        <a:pt x="175" y="89"/>
                        <a:pt x="175" y="89"/>
                        <a:pt x="175" y="89"/>
                      </a:cubicBezTo>
                      <a:cubicBezTo>
                        <a:pt x="172" y="92"/>
                        <a:pt x="172" y="92"/>
                        <a:pt x="172" y="92"/>
                      </a:cubicBezTo>
                      <a:cubicBezTo>
                        <a:pt x="171" y="97"/>
                        <a:pt x="171" y="97"/>
                        <a:pt x="171" y="97"/>
                      </a:cubicBezTo>
                      <a:cubicBezTo>
                        <a:pt x="174" y="103"/>
                        <a:pt x="174" y="103"/>
                        <a:pt x="174" y="103"/>
                      </a:cubicBezTo>
                      <a:cubicBezTo>
                        <a:pt x="177" y="109"/>
                        <a:pt x="177" y="109"/>
                        <a:pt x="177" y="109"/>
                      </a:cubicBezTo>
                      <a:cubicBezTo>
                        <a:pt x="177" y="121"/>
                        <a:pt x="177" y="121"/>
                        <a:pt x="177" y="121"/>
                      </a:cubicBezTo>
                      <a:cubicBezTo>
                        <a:pt x="175" y="124"/>
                        <a:pt x="175" y="124"/>
                        <a:pt x="175" y="124"/>
                      </a:cubicBezTo>
                      <a:cubicBezTo>
                        <a:pt x="169" y="132"/>
                        <a:pt x="169" y="132"/>
                        <a:pt x="169" y="132"/>
                      </a:cubicBezTo>
                      <a:lnTo>
                        <a:pt x="156" y="14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2" name="Freeform 26"/>
                <p:cNvSpPr>
                  <a:spLocks/>
                </p:cNvSpPr>
                <p:nvPr/>
              </p:nvSpPr>
              <p:spPr bwMode="auto">
                <a:xfrm>
                  <a:off x="9444038" y="2122488"/>
                  <a:ext cx="455612" cy="796925"/>
                </a:xfrm>
                <a:custGeom>
                  <a:avLst/>
                  <a:gdLst>
                    <a:gd name="T0" fmla="*/ 61 w 121"/>
                    <a:gd name="T1" fmla="*/ 1 h 212"/>
                    <a:gd name="T2" fmla="*/ 74 w 121"/>
                    <a:gd name="T3" fmla="*/ 6 h 212"/>
                    <a:gd name="T4" fmla="*/ 79 w 121"/>
                    <a:gd name="T5" fmla="*/ 21 h 212"/>
                    <a:gd name="T6" fmla="*/ 77 w 121"/>
                    <a:gd name="T7" fmla="*/ 41 h 212"/>
                    <a:gd name="T8" fmla="*/ 73 w 121"/>
                    <a:gd name="T9" fmla="*/ 50 h 212"/>
                    <a:gd name="T10" fmla="*/ 80 w 121"/>
                    <a:gd name="T11" fmla="*/ 59 h 212"/>
                    <a:gd name="T12" fmla="*/ 87 w 121"/>
                    <a:gd name="T13" fmla="*/ 69 h 212"/>
                    <a:gd name="T14" fmla="*/ 101 w 121"/>
                    <a:gd name="T15" fmla="*/ 72 h 212"/>
                    <a:gd name="T16" fmla="*/ 101 w 121"/>
                    <a:gd name="T17" fmla="*/ 82 h 212"/>
                    <a:gd name="T18" fmla="*/ 93 w 121"/>
                    <a:gd name="T19" fmla="*/ 89 h 212"/>
                    <a:gd name="T20" fmla="*/ 91 w 121"/>
                    <a:gd name="T21" fmla="*/ 99 h 212"/>
                    <a:gd name="T22" fmla="*/ 98 w 121"/>
                    <a:gd name="T23" fmla="*/ 109 h 212"/>
                    <a:gd name="T24" fmla="*/ 101 w 121"/>
                    <a:gd name="T25" fmla="*/ 118 h 212"/>
                    <a:gd name="T26" fmla="*/ 106 w 121"/>
                    <a:gd name="T27" fmla="*/ 128 h 212"/>
                    <a:gd name="T28" fmla="*/ 113 w 121"/>
                    <a:gd name="T29" fmla="*/ 133 h 212"/>
                    <a:gd name="T30" fmla="*/ 121 w 121"/>
                    <a:gd name="T31" fmla="*/ 137 h 212"/>
                    <a:gd name="T32" fmla="*/ 113 w 121"/>
                    <a:gd name="T33" fmla="*/ 144 h 212"/>
                    <a:gd name="T34" fmla="*/ 107 w 121"/>
                    <a:gd name="T35" fmla="*/ 154 h 212"/>
                    <a:gd name="T36" fmla="*/ 106 w 121"/>
                    <a:gd name="T37" fmla="*/ 165 h 212"/>
                    <a:gd name="T38" fmla="*/ 112 w 121"/>
                    <a:gd name="T39" fmla="*/ 172 h 212"/>
                    <a:gd name="T40" fmla="*/ 110 w 121"/>
                    <a:gd name="T41" fmla="*/ 185 h 212"/>
                    <a:gd name="T42" fmla="*/ 111 w 121"/>
                    <a:gd name="T43" fmla="*/ 194 h 212"/>
                    <a:gd name="T44" fmla="*/ 107 w 121"/>
                    <a:gd name="T45" fmla="*/ 200 h 212"/>
                    <a:gd name="T46" fmla="*/ 88 w 121"/>
                    <a:gd name="T47" fmla="*/ 207 h 212"/>
                    <a:gd name="T48" fmla="*/ 73 w 121"/>
                    <a:gd name="T49" fmla="*/ 210 h 212"/>
                    <a:gd name="T50" fmla="*/ 65 w 121"/>
                    <a:gd name="T51" fmla="*/ 209 h 212"/>
                    <a:gd name="T52" fmla="*/ 56 w 121"/>
                    <a:gd name="T53" fmla="*/ 205 h 212"/>
                    <a:gd name="T54" fmla="*/ 47 w 121"/>
                    <a:gd name="T55" fmla="*/ 198 h 212"/>
                    <a:gd name="T56" fmla="*/ 36 w 121"/>
                    <a:gd name="T57" fmla="*/ 199 h 212"/>
                    <a:gd name="T58" fmla="*/ 28 w 121"/>
                    <a:gd name="T59" fmla="*/ 207 h 212"/>
                    <a:gd name="T60" fmla="*/ 18 w 121"/>
                    <a:gd name="T61" fmla="*/ 203 h 212"/>
                    <a:gd name="T62" fmla="*/ 10 w 121"/>
                    <a:gd name="T63" fmla="*/ 192 h 212"/>
                    <a:gd name="T64" fmla="*/ 2 w 121"/>
                    <a:gd name="T65" fmla="*/ 192 h 212"/>
                    <a:gd name="T66" fmla="*/ 0 w 121"/>
                    <a:gd name="T67" fmla="*/ 168 h 212"/>
                    <a:gd name="T68" fmla="*/ 6 w 121"/>
                    <a:gd name="T69" fmla="*/ 137 h 212"/>
                    <a:gd name="T70" fmla="*/ 13 w 121"/>
                    <a:gd name="T71" fmla="*/ 120 h 212"/>
                    <a:gd name="T72" fmla="*/ 16 w 121"/>
                    <a:gd name="T73" fmla="*/ 104 h 212"/>
                    <a:gd name="T74" fmla="*/ 28 w 121"/>
                    <a:gd name="T75" fmla="*/ 92 h 212"/>
                    <a:gd name="T76" fmla="*/ 34 w 121"/>
                    <a:gd name="T77" fmla="*/ 81 h 212"/>
                    <a:gd name="T78" fmla="*/ 36 w 121"/>
                    <a:gd name="T79" fmla="*/ 67 h 212"/>
                    <a:gd name="T80" fmla="*/ 35 w 121"/>
                    <a:gd name="T81" fmla="*/ 53 h 212"/>
                    <a:gd name="T82" fmla="*/ 44 w 121"/>
                    <a:gd name="T83" fmla="*/ 41 h 212"/>
                    <a:gd name="T84" fmla="*/ 55 w 121"/>
                    <a:gd name="T85" fmla="*/ 30 h 212"/>
                    <a:gd name="T86" fmla="*/ 60 w 121"/>
                    <a:gd name="T87" fmla="*/ 15 h 212"/>
                    <a:gd name="T88" fmla="*/ 56 w 121"/>
                    <a:gd name="T89" fmla="*/ 3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21" h="212">
                      <a:moveTo>
                        <a:pt x="54" y="0"/>
                      </a:moveTo>
                      <a:cubicBezTo>
                        <a:pt x="61" y="1"/>
                        <a:pt x="61" y="1"/>
                        <a:pt x="61" y="1"/>
                      </a:cubicBezTo>
                      <a:cubicBezTo>
                        <a:pt x="67" y="3"/>
                        <a:pt x="67" y="3"/>
                        <a:pt x="67" y="3"/>
                      </a:cubicBezTo>
                      <a:cubicBezTo>
                        <a:pt x="74" y="6"/>
                        <a:pt x="74" y="6"/>
                        <a:pt x="74" y="6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8" y="31"/>
                        <a:pt x="78" y="31"/>
                        <a:pt x="78" y="3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5" y="45"/>
                        <a:pt x="75" y="45"/>
                        <a:pt x="75" y="45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4" y="55"/>
                        <a:pt x="74" y="55"/>
                        <a:pt x="74" y="55"/>
                      </a:cubicBezTo>
                      <a:cubicBezTo>
                        <a:pt x="80" y="59"/>
                        <a:pt x="80" y="59"/>
                        <a:pt x="80" y="59"/>
                      </a:cubicBezTo>
                      <a:cubicBezTo>
                        <a:pt x="83" y="64"/>
                        <a:pt x="83" y="64"/>
                        <a:pt x="83" y="64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94" y="72"/>
                        <a:pt x="94" y="72"/>
                        <a:pt x="94" y="72"/>
                      </a:cubicBezTo>
                      <a:cubicBezTo>
                        <a:pt x="101" y="72"/>
                        <a:pt x="101" y="72"/>
                        <a:pt x="101" y="72"/>
                      </a:cubicBezTo>
                      <a:cubicBezTo>
                        <a:pt x="103" y="78"/>
                        <a:pt x="103" y="78"/>
                        <a:pt x="103" y="78"/>
                      </a:cubicBezTo>
                      <a:cubicBezTo>
                        <a:pt x="101" y="82"/>
                        <a:pt x="101" y="82"/>
                        <a:pt x="101" y="82"/>
                      </a:cubicBezTo>
                      <a:cubicBezTo>
                        <a:pt x="96" y="84"/>
                        <a:pt x="96" y="84"/>
                        <a:pt x="96" y="84"/>
                      </a:cubicBezTo>
                      <a:cubicBezTo>
                        <a:pt x="93" y="89"/>
                        <a:pt x="93" y="89"/>
                        <a:pt x="93" y="89"/>
                      </a:cubicBezTo>
                      <a:cubicBezTo>
                        <a:pt x="92" y="94"/>
                        <a:pt x="92" y="94"/>
                        <a:pt x="92" y="94"/>
                      </a:cubicBezTo>
                      <a:cubicBezTo>
                        <a:pt x="91" y="99"/>
                        <a:pt x="91" y="99"/>
                        <a:pt x="91" y="99"/>
                      </a:cubicBezTo>
                      <a:cubicBezTo>
                        <a:pt x="93" y="103"/>
                        <a:pt x="93" y="103"/>
                        <a:pt x="93" y="103"/>
                      </a:cubicBezTo>
                      <a:cubicBezTo>
                        <a:pt x="98" y="109"/>
                        <a:pt x="98" y="109"/>
                        <a:pt x="98" y="109"/>
                      </a:cubicBezTo>
                      <a:cubicBezTo>
                        <a:pt x="101" y="113"/>
                        <a:pt x="101" y="113"/>
                        <a:pt x="101" y="113"/>
                      </a:cubicBezTo>
                      <a:cubicBezTo>
                        <a:pt x="101" y="118"/>
                        <a:pt x="101" y="118"/>
                        <a:pt x="101" y="118"/>
                      </a:cubicBezTo>
                      <a:cubicBezTo>
                        <a:pt x="103" y="122"/>
                        <a:pt x="103" y="122"/>
                        <a:pt x="103" y="122"/>
                      </a:cubicBezTo>
                      <a:cubicBezTo>
                        <a:pt x="106" y="128"/>
                        <a:pt x="106" y="128"/>
                        <a:pt x="106" y="128"/>
                      </a:cubicBezTo>
                      <a:cubicBezTo>
                        <a:pt x="109" y="130"/>
                        <a:pt x="109" y="130"/>
                        <a:pt x="109" y="130"/>
                      </a:cubicBezTo>
                      <a:cubicBezTo>
                        <a:pt x="113" y="133"/>
                        <a:pt x="113" y="133"/>
                        <a:pt x="113" y="133"/>
                      </a:cubicBezTo>
                      <a:cubicBezTo>
                        <a:pt x="119" y="134"/>
                        <a:pt x="119" y="134"/>
                        <a:pt x="119" y="134"/>
                      </a:cubicBezTo>
                      <a:cubicBezTo>
                        <a:pt x="121" y="137"/>
                        <a:pt x="121" y="137"/>
                        <a:pt x="121" y="137"/>
                      </a:cubicBezTo>
                      <a:cubicBezTo>
                        <a:pt x="117" y="139"/>
                        <a:pt x="117" y="139"/>
                        <a:pt x="117" y="139"/>
                      </a:cubicBezTo>
                      <a:cubicBezTo>
                        <a:pt x="113" y="144"/>
                        <a:pt x="113" y="144"/>
                        <a:pt x="113" y="144"/>
                      </a:cubicBezTo>
                      <a:cubicBezTo>
                        <a:pt x="110" y="148"/>
                        <a:pt x="110" y="148"/>
                        <a:pt x="110" y="148"/>
                      </a:cubicBezTo>
                      <a:cubicBezTo>
                        <a:pt x="107" y="154"/>
                        <a:pt x="107" y="154"/>
                        <a:pt x="107" y="154"/>
                      </a:cubicBezTo>
                      <a:cubicBezTo>
                        <a:pt x="106" y="161"/>
                        <a:pt x="106" y="161"/>
                        <a:pt x="106" y="161"/>
                      </a:cubicBezTo>
                      <a:cubicBezTo>
                        <a:pt x="106" y="165"/>
                        <a:pt x="106" y="165"/>
                        <a:pt x="106" y="165"/>
                      </a:cubicBezTo>
                      <a:cubicBezTo>
                        <a:pt x="112" y="169"/>
                        <a:pt x="112" y="169"/>
                        <a:pt x="112" y="169"/>
                      </a:cubicBezTo>
                      <a:cubicBezTo>
                        <a:pt x="112" y="169"/>
                        <a:pt x="112" y="170"/>
                        <a:pt x="112" y="172"/>
                      </a:cubicBezTo>
                      <a:cubicBezTo>
                        <a:pt x="111" y="174"/>
                        <a:pt x="112" y="182"/>
                        <a:pt x="112" y="182"/>
                      </a:cubicBezTo>
                      <a:cubicBezTo>
                        <a:pt x="110" y="185"/>
                        <a:pt x="110" y="185"/>
                        <a:pt x="110" y="185"/>
                      </a:cubicBezTo>
                      <a:cubicBezTo>
                        <a:pt x="110" y="191"/>
                        <a:pt x="110" y="191"/>
                        <a:pt x="110" y="191"/>
                      </a:cubicBezTo>
                      <a:cubicBezTo>
                        <a:pt x="111" y="194"/>
                        <a:pt x="111" y="194"/>
                        <a:pt x="111" y="194"/>
                      </a:cubicBezTo>
                      <a:cubicBezTo>
                        <a:pt x="111" y="200"/>
                        <a:pt x="111" y="200"/>
                        <a:pt x="111" y="200"/>
                      </a:cubicBezTo>
                      <a:cubicBezTo>
                        <a:pt x="107" y="200"/>
                        <a:pt x="107" y="200"/>
                        <a:pt x="107" y="200"/>
                      </a:cubicBezTo>
                      <a:cubicBezTo>
                        <a:pt x="96" y="205"/>
                        <a:pt x="96" y="205"/>
                        <a:pt x="96" y="205"/>
                      </a:cubicBezTo>
                      <a:cubicBezTo>
                        <a:pt x="88" y="207"/>
                        <a:pt x="88" y="207"/>
                        <a:pt x="88" y="207"/>
                      </a:cubicBezTo>
                      <a:cubicBezTo>
                        <a:pt x="78" y="209"/>
                        <a:pt x="78" y="209"/>
                        <a:pt x="78" y="209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72" y="212"/>
                        <a:pt x="72" y="212"/>
                        <a:pt x="72" y="212"/>
                      </a:cubicBezTo>
                      <a:cubicBezTo>
                        <a:pt x="65" y="209"/>
                        <a:pt x="65" y="209"/>
                        <a:pt x="65" y="209"/>
                      </a:cubicBezTo>
                      <a:cubicBezTo>
                        <a:pt x="60" y="207"/>
                        <a:pt x="60" y="207"/>
                        <a:pt x="60" y="207"/>
                      </a:cubicBezTo>
                      <a:cubicBezTo>
                        <a:pt x="56" y="205"/>
                        <a:pt x="56" y="205"/>
                        <a:pt x="56" y="205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ubicBezTo>
                        <a:pt x="47" y="198"/>
                        <a:pt x="47" y="198"/>
                        <a:pt x="47" y="198"/>
                      </a:cubicBezTo>
                      <a:cubicBezTo>
                        <a:pt x="43" y="198"/>
                        <a:pt x="43" y="198"/>
                        <a:pt x="43" y="198"/>
                      </a:cubicBezTo>
                      <a:cubicBezTo>
                        <a:pt x="36" y="199"/>
                        <a:pt x="36" y="199"/>
                        <a:pt x="36" y="199"/>
                      </a:cubicBezTo>
                      <a:cubicBezTo>
                        <a:pt x="31" y="202"/>
                        <a:pt x="31" y="202"/>
                        <a:pt x="31" y="202"/>
                      </a:cubicBezTo>
                      <a:cubicBezTo>
                        <a:pt x="28" y="207"/>
                        <a:pt x="28" y="207"/>
                        <a:pt x="28" y="207"/>
                      </a:cubicBezTo>
                      <a:cubicBezTo>
                        <a:pt x="23" y="205"/>
                        <a:pt x="23" y="205"/>
                        <a:pt x="23" y="205"/>
                      </a:cubicBezTo>
                      <a:cubicBezTo>
                        <a:pt x="18" y="203"/>
                        <a:pt x="18" y="203"/>
                        <a:pt x="18" y="203"/>
                      </a:cubicBezTo>
                      <a:cubicBezTo>
                        <a:pt x="14" y="200"/>
                        <a:pt x="14" y="200"/>
                        <a:pt x="14" y="200"/>
                      </a:cubicBezTo>
                      <a:cubicBezTo>
                        <a:pt x="10" y="192"/>
                        <a:pt x="10" y="192"/>
                        <a:pt x="10" y="192"/>
                      </a:cubicBezTo>
                      <a:cubicBezTo>
                        <a:pt x="10" y="192"/>
                        <a:pt x="11" y="188"/>
                        <a:pt x="9" y="188"/>
                      </a:cubicBezTo>
                      <a:cubicBezTo>
                        <a:pt x="7" y="188"/>
                        <a:pt x="2" y="192"/>
                        <a:pt x="2" y="192"/>
                      </a:cubicBezTo>
                      <a:cubicBezTo>
                        <a:pt x="0" y="183"/>
                        <a:pt x="0" y="183"/>
                        <a:pt x="0" y="183"/>
                      </a:cubicBezTo>
                      <a:cubicBezTo>
                        <a:pt x="0" y="168"/>
                        <a:pt x="0" y="168"/>
                        <a:pt x="0" y="168"/>
                      </a:cubicBezTo>
                      <a:cubicBezTo>
                        <a:pt x="2" y="151"/>
                        <a:pt x="2" y="151"/>
                        <a:pt x="2" y="151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3" y="120"/>
                        <a:pt x="13" y="120"/>
                        <a:pt x="13" y="120"/>
                      </a:cubicBezTo>
                      <a:cubicBezTo>
                        <a:pt x="13" y="110"/>
                        <a:pt x="13" y="110"/>
                        <a:pt x="13" y="110"/>
                      </a:cubicBezTo>
                      <a:cubicBezTo>
                        <a:pt x="16" y="104"/>
                        <a:pt x="16" y="104"/>
                        <a:pt x="16" y="104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6" y="72"/>
                        <a:pt x="36" y="72"/>
                        <a:pt x="36" y="72"/>
                      </a:cubicBezTo>
                      <a:cubicBezTo>
                        <a:pt x="36" y="67"/>
                        <a:pt x="36" y="67"/>
                        <a:pt x="36" y="67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56" y="3"/>
                        <a:pt x="56" y="3"/>
                        <a:pt x="56" y="3"/>
                      </a:cubicBezTo>
                      <a:lnTo>
                        <a:pt x="5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3" name="Freeform 35"/>
                <p:cNvSpPr>
                  <a:spLocks/>
                </p:cNvSpPr>
                <p:nvPr/>
              </p:nvSpPr>
              <p:spPr bwMode="auto">
                <a:xfrm>
                  <a:off x="9455150" y="1611313"/>
                  <a:ext cx="184150" cy="138113"/>
                </a:xfrm>
                <a:custGeom>
                  <a:avLst/>
                  <a:gdLst>
                    <a:gd name="T0" fmla="*/ 2 w 49"/>
                    <a:gd name="T1" fmla="*/ 37 h 37"/>
                    <a:gd name="T2" fmla="*/ 5 w 49"/>
                    <a:gd name="T3" fmla="*/ 35 h 37"/>
                    <a:gd name="T4" fmla="*/ 9 w 49"/>
                    <a:gd name="T5" fmla="*/ 34 h 37"/>
                    <a:gd name="T6" fmla="*/ 11 w 49"/>
                    <a:gd name="T7" fmla="*/ 35 h 37"/>
                    <a:gd name="T8" fmla="*/ 14 w 49"/>
                    <a:gd name="T9" fmla="*/ 36 h 37"/>
                    <a:gd name="T10" fmla="*/ 17 w 49"/>
                    <a:gd name="T11" fmla="*/ 34 h 37"/>
                    <a:gd name="T12" fmla="*/ 20 w 49"/>
                    <a:gd name="T13" fmla="*/ 31 h 37"/>
                    <a:gd name="T14" fmla="*/ 23 w 49"/>
                    <a:gd name="T15" fmla="*/ 30 h 37"/>
                    <a:gd name="T16" fmla="*/ 27 w 49"/>
                    <a:gd name="T17" fmla="*/ 31 h 37"/>
                    <a:gd name="T18" fmla="*/ 29 w 49"/>
                    <a:gd name="T19" fmla="*/ 30 h 37"/>
                    <a:gd name="T20" fmla="*/ 33 w 49"/>
                    <a:gd name="T21" fmla="*/ 26 h 37"/>
                    <a:gd name="T22" fmla="*/ 39 w 49"/>
                    <a:gd name="T23" fmla="*/ 25 h 37"/>
                    <a:gd name="T24" fmla="*/ 43 w 49"/>
                    <a:gd name="T25" fmla="*/ 19 h 37"/>
                    <a:gd name="T26" fmla="*/ 47 w 49"/>
                    <a:gd name="T27" fmla="*/ 13 h 37"/>
                    <a:gd name="T28" fmla="*/ 48 w 49"/>
                    <a:gd name="T29" fmla="*/ 9 h 37"/>
                    <a:gd name="T30" fmla="*/ 49 w 49"/>
                    <a:gd name="T31" fmla="*/ 4 h 37"/>
                    <a:gd name="T32" fmla="*/ 41 w 49"/>
                    <a:gd name="T33" fmla="*/ 3 h 37"/>
                    <a:gd name="T34" fmla="*/ 36 w 49"/>
                    <a:gd name="T35" fmla="*/ 2 h 37"/>
                    <a:gd name="T36" fmla="*/ 29 w 49"/>
                    <a:gd name="T37" fmla="*/ 2 h 37"/>
                    <a:gd name="T38" fmla="*/ 26 w 49"/>
                    <a:gd name="T39" fmla="*/ 3 h 37"/>
                    <a:gd name="T40" fmla="*/ 20 w 49"/>
                    <a:gd name="T41" fmla="*/ 3 h 37"/>
                    <a:gd name="T42" fmla="*/ 15 w 49"/>
                    <a:gd name="T43" fmla="*/ 1 h 37"/>
                    <a:gd name="T44" fmla="*/ 10 w 49"/>
                    <a:gd name="T45" fmla="*/ 0 h 37"/>
                    <a:gd name="T46" fmla="*/ 5 w 49"/>
                    <a:gd name="T47" fmla="*/ 1 h 37"/>
                    <a:gd name="T48" fmla="*/ 3 w 49"/>
                    <a:gd name="T49" fmla="*/ 6 h 37"/>
                    <a:gd name="T50" fmla="*/ 2 w 49"/>
                    <a:gd name="T51" fmla="*/ 10 h 37"/>
                    <a:gd name="T52" fmla="*/ 2 w 49"/>
                    <a:gd name="T53" fmla="*/ 15 h 37"/>
                    <a:gd name="T54" fmla="*/ 2 w 49"/>
                    <a:gd name="T55" fmla="*/ 22 h 37"/>
                    <a:gd name="T56" fmla="*/ 0 w 49"/>
                    <a:gd name="T57" fmla="*/ 30 h 37"/>
                    <a:gd name="T58" fmla="*/ 0 w 49"/>
                    <a:gd name="T59" fmla="*/ 36 h 37"/>
                    <a:gd name="T60" fmla="*/ 2 w 49"/>
                    <a:gd name="T61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9" h="37">
                      <a:moveTo>
                        <a:pt x="2" y="37"/>
                      </a:move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3" y="19"/>
                        <a:pt x="43" y="19"/>
                        <a:pt x="43" y="19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3" y="21"/>
                        <a:pt x="2" y="22"/>
                      </a:cubicBezTo>
                      <a:cubicBezTo>
                        <a:pt x="1" y="23"/>
                        <a:pt x="0" y="30"/>
                        <a:pt x="0" y="30"/>
                      </a:cubicBezTo>
                      <a:cubicBezTo>
                        <a:pt x="0" y="36"/>
                        <a:pt x="0" y="36"/>
                        <a:pt x="0" y="36"/>
                      </a:cubicBezTo>
                      <a:lnTo>
                        <a:pt x="2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4" name="Freeform 36"/>
                <p:cNvSpPr>
                  <a:spLocks/>
                </p:cNvSpPr>
                <p:nvPr/>
              </p:nvSpPr>
              <p:spPr bwMode="auto">
                <a:xfrm>
                  <a:off x="9523413" y="1570038"/>
                  <a:ext cx="30162" cy="30163"/>
                </a:xfrm>
                <a:custGeom>
                  <a:avLst/>
                  <a:gdLst>
                    <a:gd name="T0" fmla="*/ 7 w 19"/>
                    <a:gd name="T1" fmla="*/ 19 h 19"/>
                    <a:gd name="T2" fmla="*/ 19 w 19"/>
                    <a:gd name="T3" fmla="*/ 9 h 19"/>
                    <a:gd name="T4" fmla="*/ 14 w 19"/>
                    <a:gd name="T5" fmla="*/ 0 h 19"/>
                    <a:gd name="T6" fmla="*/ 5 w 19"/>
                    <a:gd name="T7" fmla="*/ 2 h 19"/>
                    <a:gd name="T8" fmla="*/ 0 w 19"/>
                    <a:gd name="T9" fmla="*/ 11 h 19"/>
                    <a:gd name="T10" fmla="*/ 7 w 19"/>
                    <a:gd name="T11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9">
                      <a:moveTo>
                        <a:pt x="7" y="19"/>
                      </a:moveTo>
                      <a:lnTo>
                        <a:pt x="19" y="9"/>
                      </a:lnTo>
                      <a:lnTo>
                        <a:pt x="14" y="0"/>
                      </a:lnTo>
                      <a:lnTo>
                        <a:pt x="5" y="2"/>
                      </a:lnTo>
                      <a:lnTo>
                        <a:pt x="0" y="11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5" name="Freeform 37"/>
                <p:cNvSpPr>
                  <a:spLocks/>
                </p:cNvSpPr>
                <p:nvPr/>
              </p:nvSpPr>
              <p:spPr bwMode="auto">
                <a:xfrm>
                  <a:off x="9466263" y="1539875"/>
                  <a:ext cx="53975" cy="41275"/>
                </a:xfrm>
                <a:custGeom>
                  <a:avLst/>
                  <a:gdLst>
                    <a:gd name="T0" fmla="*/ 14 w 14"/>
                    <a:gd name="T1" fmla="*/ 2 h 11"/>
                    <a:gd name="T2" fmla="*/ 12 w 14"/>
                    <a:gd name="T3" fmla="*/ 8 h 11"/>
                    <a:gd name="T4" fmla="*/ 11 w 14"/>
                    <a:gd name="T5" fmla="*/ 11 h 11"/>
                    <a:gd name="T6" fmla="*/ 7 w 14"/>
                    <a:gd name="T7" fmla="*/ 10 h 11"/>
                    <a:gd name="T8" fmla="*/ 0 w 14"/>
                    <a:gd name="T9" fmla="*/ 10 h 11"/>
                    <a:gd name="T10" fmla="*/ 2 w 14"/>
                    <a:gd name="T11" fmla="*/ 5 h 11"/>
                    <a:gd name="T12" fmla="*/ 7 w 14"/>
                    <a:gd name="T13" fmla="*/ 0 h 11"/>
                    <a:gd name="T14" fmla="*/ 14 w 14"/>
                    <a:gd name="T15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1">
                      <a:moveTo>
                        <a:pt x="14" y="2"/>
                      </a:move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8" y="10"/>
                        <a:pt x="7" y="10"/>
                      </a:cubicBezTo>
                      <a:cubicBezTo>
                        <a:pt x="6" y="10"/>
                        <a:pt x="0" y="10"/>
                        <a:pt x="0" y="10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6" name="Freeform 38"/>
                <p:cNvSpPr>
                  <a:spLocks/>
                </p:cNvSpPr>
                <p:nvPr/>
              </p:nvSpPr>
              <p:spPr bwMode="auto">
                <a:xfrm>
                  <a:off x="9388475" y="1576388"/>
                  <a:ext cx="44450" cy="57150"/>
                </a:xfrm>
                <a:custGeom>
                  <a:avLst/>
                  <a:gdLst>
                    <a:gd name="T0" fmla="*/ 16 w 28"/>
                    <a:gd name="T1" fmla="*/ 22 h 36"/>
                    <a:gd name="T2" fmla="*/ 2 w 28"/>
                    <a:gd name="T3" fmla="*/ 36 h 36"/>
                    <a:gd name="T4" fmla="*/ 0 w 28"/>
                    <a:gd name="T5" fmla="*/ 22 h 36"/>
                    <a:gd name="T6" fmla="*/ 4 w 28"/>
                    <a:gd name="T7" fmla="*/ 7 h 36"/>
                    <a:gd name="T8" fmla="*/ 16 w 28"/>
                    <a:gd name="T9" fmla="*/ 0 h 36"/>
                    <a:gd name="T10" fmla="*/ 28 w 28"/>
                    <a:gd name="T11" fmla="*/ 0 h 36"/>
                    <a:gd name="T12" fmla="*/ 28 w 28"/>
                    <a:gd name="T13" fmla="*/ 7 h 36"/>
                    <a:gd name="T14" fmla="*/ 23 w 28"/>
                    <a:gd name="T15" fmla="*/ 17 h 36"/>
                    <a:gd name="T16" fmla="*/ 16 w 28"/>
                    <a:gd name="T17" fmla="*/ 2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36">
                      <a:moveTo>
                        <a:pt x="16" y="22"/>
                      </a:moveTo>
                      <a:lnTo>
                        <a:pt x="2" y="36"/>
                      </a:lnTo>
                      <a:lnTo>
                        <a:pt x="0" y="22"/>
                      </a:lnTo>
                      <a:lnTo>
                        <a:pt x="4" y="7"/>
                      </a:lnTo>
                      <a:lnTo>
                        <a:pt x="16" y="0"/>
                      </a:lnTo>
                      <a:lnTo>
                        <a:pt x="28" y="0"/>
                      </a:lnTo>
                      <a:lnTo>
                        <a:pt x="28" y="7"/>
                      </a:lnTo>
                      <a:lnTo>
                        <a:pt x="23" y="17"/>
                      </a:lnTo>
                      <a:lnTo>
                        <a:pt x="16" y="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7" name="Freeform 39"/>
                <p:cNvSpPr>
                  <a:spLocks/>
                </p:cNvSpPr>
                <p:nvPr/>
              </p:nvSpPr>
              <p:spPr bwMode="auto">
                <a:xfrm>
                  <a:off x="9312275" y="1652588"/>
                  <a:ext cx="46037" cy="63500"/>
                </a:xfrm>
                <a:custGeom>
                  <a:avLst/>
                  <a:gdLst>
                    <a:gd name="T0" fmla="*/ 29 w 29"/>
                    <a:gd name="T1" fmla="*/ 9 h 40"/>
                    <a:gd name="T2" fmla="*/ 19 w 29"/>
                    <a:gd name="T3" fmla="*/ 21 h 40"/>
                    <a:gd name="T4" fmla="*/ 10 w 29"/>
                    <a:gd name="T5" fmla="*/ 35 h 40"/>
                    <a:gd name="T6" fmla="*/ 0 w 29"/>
                    <a:gd name="T7" fmla="*/ 40 h 40"/>
                    <a:gd name="T8" fmla="*/ 7 w 29"/>
                    <a:gd name="T9" fmla="*/ 23 h 40"/>
                    <a:gd name="T10" fmla="*/ 17 w 29"/>
                    <a:gd name="T11" fmla="*/ 4 h 40"/>
                    <a:gd name="T12" fmla="*/ 24 w 29"/>
                    <a:gd name="T13" fmla="*/ 0 h 40"/>
                    <a:gd name="T14" fmla="*/ 29 w 29"/>
                    <a:gd name="T15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40">
                      <a:moveTo>
                        <a:pt x="29" y="9"/>
                      </a:moveTo>
                      <a:lnTo>
                        <a:pt x="19" y="21"/>
                      </a:lnTo>
                      <a:lnTo>
                        <a:pt x="10" y="35"/>
                      </a:lnTo>
                      <a:lnTo>
                        <a:pt x="0" y="40"/>
                      </a:lnTo>
                      <a:lnTo>
                        <a:pt x="7" y="23"/>
                      </a:lnTo>
                      <a:lnTo>
                        <a:pt x="17" y="4"/>
                      </a:lnTo>
                      <a:lnTo>
                        <a:pt x="24" y="0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8" name="Freeform 40"/>
                <p:cNvSpPr>
                  <a:spLocks/>
                </p:cNvSpPr>
                <p:nvPr/>
              </p:nvSpPr>
              <p:spPr bwMode="auto">
                <a:xfrm>
                  <a:off x="9402763" y="1655763"/>
                  <a:ext cx="41275" cy="26988"/>
                </a:xfrm>
                <a:custGeom>
                  <a:avLst/>
                  <a:gdLst>
                    <a:gd name="T0" fmla="*/ 12 w 26"/>
                    <a:gd name="T1" fmla="*/ 2 h 17"/>
                    <a:gd name="T2" fmla="*/ 5 w 26"/>
                    <a:gd name="T3" fmla="*/ 5 h 17"/>
                    <a:gd name="T4" fmla="*/ 0 w 26"/>
                    <a:gd name="T5" fmla="*/ 12 h 17"/>
                    <a:gd name="T6" fmla="*/ 7 w 26"/>
                    <a:gd name="T7" fmla="*/ 14 h 17"/>
                    <a:gd name="T8" fmla="*/ 14 w 26"/>
                    <a:gd name="T9" fmla="*/ 17 h 17"/>
                    <a:gd name="T10" fmla="*/ 26 w 26"/>
                    <a:gd name="T11" fmla="*/ 10 h 17"/>
                    <a:gd name="T12" fmla="*/ 19 w 26"/>
                    <a:gd name="T13" fmla="*/ 0 h 17"/>
                    <a:gd name="T14" fmla="*/ 12 w 26"/>
                    <a:gd name="T15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17">
                      <a:moveTo>
                        <a:pt x="12" y="2"/>
                      </a:moveTo>
                      <a:lnTo>
                        <a:pt x="5" y="5"/>
                      </a:lnTo>
                      <a:lnTo>
                        <a:pt x="0" y="12"/>
                      </a:lnTo>
                      <a:lnTo>
                        <a:pt x="7" y="14"/>
                      </a:lnTo>
                      <a:lnTo>
                        <a:pt x="14" y="17"/>
                      </a:lnTo>
                      <a:lnTo>
                        <a:pt x="26" y="1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9" name="Freeform 41"/>
                <p:cNvSpPr>
                  <a:spLocks/>
                </p:cNvSpPr>
                <p:nvPr/>
              </p:nvSpPr>
              <p:spPr bwMode="auto">
                <a:xfrm>
                  <a:off x="9429750" y="1603375"/>
                  <a:ext cx="19050" cy="22225"/>
                </a:xfrm>
                <a:custGeom>
                  <a:avLst/>
                  <a:gdLst>
                    <a:gd name="T0" fmla="*/ 0 w 12"/>
                    <a:gd name="T1" fmla="*/ 14 h 14"/>
                    <a:gd name="T2" fmla="*/ 9 w 12"/>
                    <a:gd name="T3" fmla="*/ 14 h 14"/>
                    <a:gd name="T4" fmla="*/ 12 w 12"/>
                    <a:gd name="T5" fmla="*/ 0 h 14"/>
                    <a:gd name="T6" fmla="*/ 2 w 12"/>
                    <a:gd name="T7" fmla="*/ 5 h 14"/>
                    <a:gd name="T8" fmla="*/ 0 w 12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4">
                      <a:moveTo>
                        <a:pt x="0" y="14"/>
                      </a:moveTo>
                      <a:lnTo>
                        <a:pt x="9" y="14"/>
                      </a:lnTo>
                      <a:lnTo>
                        <a:pt x="12" y="0"/>
                      </a:lnTo>
                      <a:lnTo>
                        <a:pt x="2" y="5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40" name="Freeform 42"/>
                <p:cNvSpPr>
                  <a:spLocks/>
                </p:cNvSpPr>
                <p:nvPr/>
              </p:nvSpPr>
              <p:spPr bwMode="auto">
                <a:xfrm>
                  <a:off x="9418638" y="1701800"/>
                  <a:ext cx="22225" cy="25400"/>
                </a:xfrm>
                <a:custGeom>
                  <a:avLst/>
                  <a:gdLst>
                    <a:gd name="T0" fmla="*/ 14 w 14"/>
                    <a:gd name="T1" fmla="*/ 7 h 16"/>
                    <a:gd name="T2" fmla="*/ 11 w 14"/>
                    <a:gd name="T3" fmla="*/ 16 h 16"/>
                    <a:gd name="T4" fmla="*/ 2 w 14"/>
                    <a:gd name="T5" fmla="*/ 16 h 16"/>
                    <a:gd name="T6" fmla="*/ 0 w 14"/>
                    <a:gd name="T7" fmla="*/ 7 h 16"/>
                    <a:gd name="T8" fmla="*/ 2 w 14"/>
                    <a:gd name="T9" fmla="*/ 0 h 16"/>
                    <a:gd name="T10" fmla="*/ 9 w 14"/>
                    <a:gd name="T11" fmla="*/ 0 h 16"/>
                    <a:gd name="T12" fmla="*/ 14 w 14"/>
                    <a:gd name="T13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6">
                      <a:moveTo>
                        <a:pt x="14" y="7"/>
                      </a:moveTo>
                      <a:lnTo>
                        <a:pt x="11" y="16"/>
                      </a:lnTo>
                      <a:lnTo>
                        <a:pt x="2" y="16"/>
                      </a:lnTo>
                      <a:lnTo>
                        <a:pt x="0" y="7"/>
                      </a:lnTo>
                      <a:lnTo>
                        <a:pt x="2" y="0"/>
                      </a:lnTo>
                      <a:lnTo>
                        <a:pt x="9" y="0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</p:grpSp>
        <p:sp>
          <p:nvSpPr>
            <p:cNvPr id="17" name="Line 5"/>
            <p:cNvSpPr>
              <a:spLocks noChangeShapeType="1"/>
            </p:cNvSpPr>
            <p:nvPr/>
          </p:nvSpPr>
          <p:spPr bwMode="auto">
            <a:xfrm>
              <a:off x="5994497" y="41089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Line 6"/>
            <p:cNvSpPr>
              <a:spLocks noChangeShapeType="1"/>
            </p:cNvSpPr>
            <p:nvPr/>
          </p:nvSpPr>
          <p:spPr bwMode="auto">
            <a:xfrm>
              <a:off x="5994497" y="41089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Line 7"/>
            <p:cNvSpPr>
              <a:spLocks noChangeShapeType="1"/>
            </p:cNvSpPr>
            <p:nvPr/>
          </p:nvSpPr>
          <p:spPr bwMode="auto">
            <a:xfrm>
              <a:off x="6946997" y="2378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Line 8"/>
            <p:cNvSpPr>
              <a:spLocks noChangeShapeType="1"/>
            </p:cNvSpPr>
            <p:nvPr/>
          </p:nvSpPr>
          <p:spPr bwMode="auto">
            <a:xfrm>
              <a:off x="6946997" y="2378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0" name="Grupo 97"/>
          <p:cNvGrpSpPr/>
          <p:nvPr/>
        </p:nvGrpSpPr>
        <p:grpSpPr>
          <a:xfrm>
            <a:off x="5555380" y="3035160"/>
            <a:ext cx="1563687" cy="1649413"/>
            <a:chOff x="8328025" y="2344738"/>
            <a:chExt cx="1563687" cy="1649413"/>
          </a:xfrm>
          <a:solidFill>
            <a:srgbClr val="009999"/>
          </a:solidFill>
        </p:grpSpPr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8328025" y="2344738"/>
              <a:ext cx="1135062" cy="1044575"/>
            </a:xfrm>
            <a:custGeom>
              <a:avLst/>
              <a:gdLst>
                <a:gd name="T0" fmla="*/ 84 w 302"/>
                <a:gd name="T1" fmla="*/ 37 h 278"/>
                <a:gd name="T2" fmla="*/ 89 w 302"/>
                <a:gd name="T3" fmla="*/ 24 h 278"/>
                <a:gd name="T4" fmla="*/ 90 w 302"/>
                <a:gd name="T5" fmla="*/ 9 h 278"/>
                <a:gd name="T6" fmla="*/ 92 w 302"/>
                <a:gd name="T7" fmla="*/ 0 h 278"/>
                <a:gd name="T8" fmla="*/ 96 w 302"/>
                <a:gd name="T9" fmla="*/ 2 h 278"/>
                <a:gd name="T10" fmla="*/ 99 w 302"/>
                <a:gd name="T11" fmla="*/ 11 h 278"/>
                <a:gd name="T12" fmla="*/ 103 w 302"/>
                <a:gd name="T13" fmla="*/ 33 h 278"/>
                <a:gd name="T14" fmla="*/ 128 w 302"/>
                <a:gd name="T15" fmla="*/ 54 h 278"/>
                <a:gd name="T16" fmla="*/ 172 w 302"/>
                <a:gd name="T17" fmla="*/ 57 h 278"/>
                <a:gd name="T18" fmla="*/ 302 w 302"/>
                <a:gd name="T19" fmla="*/ 64 h 278"/>
                <a:gd name="T20" fmla="*/ 299 w 302"/>
                <a:gd name="T21" fmla="*/ 74 h 278"/>
                <a:gd name="T22" fmla="*/ 291 w 302"/>
                <a:gd name="T23" fmla="*/ 104 h 278"/>
                <a:gd name="T24" fmla="*/ 293 w 302"/>
                <a:gd name="T25" fmla="*/ 143 h 278"/>
                <a:gd name="T26" fmla="*/ 284 w 302"/>
                <a:gd name="T27" fmla="*/ 172 h 278"/>
                <a:gd name="T28" fmla="*/ 278 w 302"/>
                <a:gd name="T29" fmla="*/ 195 h 278"/>
                <a:gd name="T30" fmla="*/ 266 w 302"/>
                <a:gd name="T31" fmla="*/ 203 h 278"/>
                <a:gd name="T32" fmla="*/ 260 w 302"/>
                <a:gd name="T33" fmla="*/ 215 h 278"/>
                <a:gd name="T34" fmla="*/ 249 w 302"/>
                <a:gd name="T35" fmla="*/ 222 h 278"/>
                <a:gd name="T36" fmla="*/ 237 w 302"/>
                <a:gd name="T37" fmla="*/ 237 h 278"/>
                <a:gd name="T38" fmla="*/ 227 w 302"/>
                <a:gd name="T39" fmla="*/ 252 h 278"/>
                <a:gd name="T40" fmla="*/ 222 w 302"/>
                <a:gd name="T41" fmla="*/ 261 h 278"/>
                <a:gd name="T42" fmla="*/ 224 w 302"/>
                <a:gd name="T43" fmla="*/ 271 h 278"/>
                <a:gd name="T44" fmla="*/ 224 w 302"/>
                <a:gd name="T45" fmla="*/ 278 h 278"/>
                <a:gd name="T46" fmla="*/ 213 w 302"/>
                <a:gd name="T47" fmla="*/ 275 h 278"/>
                <a:gd name="T48" fmla="*/ 213 w 302"/>
                <a:gd name="T49" fmla="*/ 265 h 278"/>
                <a:gd name="T50" fmla="*/ 205 w 302"/>
                <a:gd name="T51" fmla="*/ 260 h 278"/>
                <a:gd name="T52" fmla="*/ 198 w 302"/>
                <a:gd name="T53" fmla="*/ 266 h 278"/>
                <a:gd name="T54" fmla="*/ 185 w 302"/>
                <a:gd name="T55" fmla="*/ 264 h 278"/>
                <a:gd name="T56" fmla="*/ 169 w 302"/>
                <a:gd name="T57" fmla="*/ 265 h 278"/>
                <a:gd name="T58" fmla="*/ 156 w 302"/>
                <a:gd name="T59" fmla="*/ 258 h 278"/>
                <a:gd name="T60" fmla="*/ 137 w 302"/>
                <a:gd name="T61" fmla="*/ 256 h 278"/>
                <a:gd name="T62" fmla="*/ 124 w 302"/>
                <a:gd name="T63" fmla="*/ 261 h 278"/>
                <a:gd name="T64" fmla="*/ 118 w 302"/>
                <a:gd name="T65" fmla="*/ 270 h 278"/>
                <a:gd name="T66" fmla="*/ 110 w 302"/>
                <a:gd name="T67" fmla="*/ 269 h 278"/>
                <a:gd name="T68" fmla="*/ 100 w 302"/>
                <a:gd name="T69" fmla="*/ 263 h 278"/>
                <a:gd name="T70" fmla="*/ 89 w 302"/>
                <a:gd name="T71" fmla="*/ 257 h 278"/>
                <a:gd name="T72" fmla="*/ 85 w 302"/>
                <a:gd name="T73" fmla="*/ 243 h 278"/>
                <a:gd name="T74" fmla="*/ 88 w 302"/>
                <a:gd name="T75" fmla="*/ 237 h 278"/>
                <a:gd name="T76" fmla="*/ 89 w 302"/>
                <a:gd name="T77" fmla="*/ 230 h 278"/>
                <a:gd name="T78" fmla="*/ 39 w 302"/>
                <a:gd name="T79" fmla="*/ 220 h 278"/>
                <a:gd name="T80" fmla="*/ 35 w 302"/>
                <a:gd name="T81" fmla="*/ 209 h 278"/>
                <a:gd name="T82" fmla="*/ 31 w 302"/>
                <a:gd name="T83" fmla="*/ 202 h 278"/>
                <a:gd name="T84" fmla="*/ 37 w 302"/>
                <a:gd name="T85" fmla="*/ 196 h 278"/>
                <a:gd name="T86" fmla="*/ 34 w 302"/>
                <a:gd name="T87" fmla="*/ 182 h 278"/>
                <a:gd name="T88" fmla="*/ 28 w 302"/>
                <a:gd name="T89" fmla="*/ 163 h 278"/>
                <a:gd name="T90" fmla="*/ 46 w 302"/>
                <a:gd name="T91" fmla="*/ 138 h 278"/>
                <a:gd name="T92" fmla="*/ 43 w 302"/>
                <a:gd name="T93" fmla="*/ 115 h 278"/>
                <a:gd name="T94" fmla="*/ 43 w 302"/>
                <a:gd name="T95" fmla="*/ 105 h 278"/>
                <a:gd name="T96" fmla="*/ 41 w 302"/>
                <a:gd name="T97" fmla="*/ 94 h 278"/>
                <a:gd name="T98" fmla="*/ 24 w 302"/>
                <a:gd name="T99" fmla="*/ 89 h 278"/>
                <a:gd name="T100" fmla="*/ 3 w 302"/>
                <a:gd name="T101" fmla="*/ 76 h 278"/>
                <a:gd name="T102" fmla="*/ 2 w 302"/>
                <a:gd name="T103" fmla="*/ 6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" h="278">
                  <a:moveTo>
                    <a:pt x="2" y="36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302" y="64"/>
                    <a:pt x="302" y="64"/>
                    <a:pt x="302" y="64"/>
                  </a:cubicBezTo>
                  <a:cubicBezTo>
                    <a:pt x="302" y="66"/>
                    <a:pt x="302" y="66"/>
                    <a:pt x="302" y="66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292" y="95"/>
                    <a:pt x="291" y="94"/>
                    <a:pt x="291" y="104"/>
                  </a:cubicBezTo>
                  <a:cubicBezTo>
                    <a:pt x="291" y="114"/>
                    <a:pt x="291" y="135"/>
                    <a:pt x="291" y="135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3" y="143"/>
                    <a:pt x="294" y="152"/>
                    <a:pt x="290" y="157"/>
                  </a:cubicBezTo>
                  <a:cubicBezTo>
                    <a:pt x="286" y="162"/>
                    <a:pt x="284" y="172"/>
                    <a:pt x="284" y="172"/>
                  </a:cubicBezTo>
                  <a:cubicBezTo>
                    <a:pt x="281" y="190"/>
                    <a:pt x="281" y="190"/>
                    <a:pt x="281" y="190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15"/>
                    <a:pt x="260" y="215"/>
                    <a:pt x="260" y="215"/>
                  </a:cubicBezTo>
                  <a:cubicBezTo>
                    <a:pt x="256" y="217"/>
                    <a:pt x="256" y="217"/>
                    <a:pt x="256" y="217"/>
                  </a:cubicBezTo>
                  <a:cubicBezTo>
                    <a:pt x="249" y="222"/>
                    <a:pt x="249" y="222"/>
                    <a:pt x="249" y="222"/>
                  </a:cubicBezTo>
                  <a:cubicBezTo>
                    <a:pt x="244" y="227"/>
                    <a:pt x="244" y="227"/>
                    <a:pt x="244" y="22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2" y="245"/>
                    <a:pt x="232" y="245"/>
                    <a:pt x="232" y="245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8"/>
                    <a:pt x="224" y="278"/>
                    <a:pt x="224" y="278"/>
                  </a:cubicBezTo>
                  <a:cubicBezTo>
                    <a:pt x="214" y="278"/>
                    <a:pt x="214" y="278"/>
                    <a:pt x="214" y="278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4" y="269"/>
                    <a:pt x="214" y="269"/>
                    <a:pt x="214" y="269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10" y="260"/>
                    <a:pt x="210" y="260"/>
                    <a:pt x="210" y="260"/>
                  </a:cubicBezTo>
                  <a:cubicBezTo>
                    <a:pt x="205" y="260"/>
                    <a:pt x="205" y="260"/>
                    <a:pt x="205" y="260"/>
                  </a:cubicBezTo>
                  <a:cubicBezTo>
                    <a:pt x="200" y="263"/>
                    <a:pt x="200" y="263"/>
                    <a:pt x="200" y="263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198" y="266"/>
                    <a:pt x="193" y="266"/>
                    <a:pt x="191" y="266"/>
                  </a:cubicBezTo>
                  <a:cubicBezTo>
                    <a:pt x="189" y="266"/>
                    <a:pt x="185" y="264"/>
                    <a:pt x="185" y="264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69" y="265"/>
                    <a:pt x="169" y="265"/>
                    <a:pt x="169" y="265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0" y="261"/>
                    <a:pt x="156" y="258"/>
                  </a:cubicBezTo>
                  <a:cubicBezTo>
                    <a:pt x="152" y="255"/>
                    <a:pt x="149" y="255"/>
                    <a:pt x="148" y="255"/>
                  </a:cubicBezTo>
                  <a:cubicBezTo>
                    <a:pt x="146" y="255"/>
                    <a:pt x="140" y="255"/>
                    <a:pt x="137" y="256"/>
                  </a:cubicBezTo>
                  <a:cubicBezTo>
                    <a:pt x="133" y="257"/>
                    <a:pt x="135" y="257"/>
                    <a:pt x="132" y="257"/>
                  </a:cubicBezTo>
                  <a:cubicBezTo>
                    <a:pt x="129" y="257"/>
                    <a:pt x="125" y="260"/>
                    <a:pt x="124" y="261"/>
                  </a:cubicBezTo>
                  <a:cubicBezTo>
                    <a:pt x="123" y="261"/>
                    <a:pt x="120" y="266"/>
                    <a:pt x="120" y="266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0" y="269"/>
                    <a:pt x="110" y="269"/>
                    <a:pt x="110" y="269"/>
                  </a:cubicBezTo>
                  <a:cubicBezTo>
                    <a:pt x="107" y="267"/>
                    <a:pt x="107" y="267"/>
                    <a:pt x="107" y="267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95" y="261"/>
                    <a:pt x="95" y="261"/>
                    <a:pt x="95" y="261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40" y="229"/>
                    <a:pt x="40" y="229"/>
                    <a:pt x="40" y="229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5" y="99"/>
                    <a:pt x="44" y="98"/>
                  </a:cubicBezTo>
                  <a:cubicBezTo>
                    <a:pt x="43" y="97"/>
                    <a:pt x="42" y="95"/>
                    <a:pt x="41" y="94"/>
                  </a:cubicBezTo>
                  <a:cubicBezTo>
                    <a:pt x="40" y="93"/>
                    <a:pt x="33" y="92"/>
                    <a:pt x="33" y="92"/>
                  </a:cubicBezTo>
                  <a:cubicBezTo>
                    <a:pt x="33" y="92"/>
                    <a:pt x="25" y="89"/>
                    <a:pt x="24" y="89"/>
                  </a:cubicBezTo>
                  <a:cubicBezTo>
                    <a:pt x="23" y="89"/>
                    <a:pt x="2" y="89"/>
                    <a:pt x="2" y="89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2" y="64"/>
                    <a:pt x="2" y="64"/>
                    <a:pt x="2" y="64"/>
                  </a:cubicBezTo>
                  <a:lnTo>
                    <a:pt x="2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8677275" y="3325813"/>
              <a:ext cx="700087" cy="668338"/>
            </a:xfrm>
            <a:custGeom>
              <a:avLst/>
              <a:gdLst>
                <a:gd name="T0" fmla="*/ 11 w 186"/>
                <a:gd name="T1" fmla="*/ 16 h 178"/>
                <a:gd name="T2" fmla="*/ 15 w 186"/>
                <a:gd name="T3" fmla="*/ 28 h 178"/>
                <a:gd name="T4" fmla="*/ 10 w 186"/>
                <a:gd name="T5" fmla="*/ 42 h 178"/>
                <a:gd name="T6" fmla="*/ 6 w 186"/>
                <a:gd name="T7" fmla="*/ 56 h 178"/>
                <a:gd name="T8" fmla="*/ 1 w 186"/>
                <a:gd name="T9" fmla="*/ 66 h 178"/>
                <a:gd name="T10" fmla="*/ 2 w 186"/>
                <a:gd name="T11" fmla="*/ 77 h 178"/>
                <a:gd name="T12" fmla="*/ 1 w 186"/>
                <a:gd name="T13" fmla="*/ 87 h 178"/>
                <a:gd name="T14" fmla="*/ 6 w 186"/>
                <a:gd name="T15" fmla="*/ 100 h 178"/>
                <a:gd name="T16" fmla="*/ 7 w 186"/>
                <a:gd name="T17" fmla="*/ 120 h 178"/>
                <a:gd name="T18" fmla="*/ 16 w 186"/>
                <a:gd name="T19" fmla="*/ 128 h 178"/>
                <a:gd name="T20" fmla="*/ 30 w 186"/>
                <a:gd name="T21" fmla="*/ 129 h 178"/>
                <a:gd name="T22" fmla="*/ 53 w 186"/>
                <a:gd name="T23" fmla="*/ 130 h 178"/>
                <a:gd name="T24" fmla="*/ 62 w 186"/>
                <a:gd name="T25" fmla="*/ 136 h 178"/>
                <a:gd name="T26" fmla="*/ 66 w 186"/>
                <a:gd name="T27" fmla="*/ 149 h 178"/>
                <a:gd name="T28" fmla="*/ 69 w 186"/>
                <a:gd name="T29" fmla="*/ 158 h 178"/>
                <a:gd name="T30" fmla="*/ 72 w 186"/>
                <a:gd name="T31" fmla="*/ 168 h 178"/>
                <a:gd name="T32" fmla="*/ 75 w 186"/>
                <a:gd name="T33" fmla="*/ 178 h 178"/>
                <a:gd name="T34" fmla="*/ 87 w 186"/>
                <a:gd name="T35" fmla="*/ 175 h 178"/>
                <a:gd name="T36" fmla="*/ 97 w 186"/>
                <a:gd name="T37" fmla="*/ 173 h 178"/>
                <a:gd name="T38" fmla="*/ 103 w 186"/>
                <a:gd name="T39" fmla="*/ 177 h 178"/>
                <a:gd name="T40" fmla="*/ 106 w 186"/>
                <a:gd name="T41" fmla="*/ 166 h 178"/>
                <a:gd name="T42" fmla="*/ 113 w 186"/>
                <a:gd name="T43" fmla="*/ 158 h 178"/>
                <a:gd name="T44" fmla="*/ 120 w 186"/>
                <a:gd name="T45" fmla="*/ 148 h 178"/>
                <a:gd name="T46" fmla="*/ 138 w 186"/>
                <a:gd name="T47" fmla="*/ 137 h 178"/>
                <a:gd name="T48" fmla="*/ 158 w 186"/>
                <a:gd name="T49" fmla="*/ 120 h 178"/>
                <a:gd name="T50" fmla="*/ 162 w 186"/>
                <a:gd name="T51" fmla="*/ 110 h 178"/>
                <a:gd name="T52" fmla="*/ 167 w 186"/>
                <a:gd name="T53" fmla="*/ 97 h 178"/>
                <a:gd name="T54" fmla="*/ 179 w 186"/>
                <a:gd name="T55" fmla="*/ 81 h 178"/>
                <a:gd name="T56" fmla="*/ 186 w 186"/>
                <a:gd name="T57" fmla="*/ 76 h 178"/>
                <a:gd name="T58" fmla="*/ 179 w 186"/>
                <a:gd name="T59" fmla="*/ 55 h 178"/>
                <a:gd name="T60" fmla="*/ 157 w 186"/>
                <a:gd name="T61" fmla="*/ 45 h 178"/>
                <a:gd name="T62" fmla="*/ 142 w 186"/>
                <a:gd name="T63" fmla="*/ 40 h 178"/>
                <a:gd name="T64" fmla="*/ 135 w 186"/>
                <a:gd name="T65" fmla="*/ 29 h 178"/>
                <a:gd name="T66" fmla="*/ 128 w 186"/>
                <a:gd name="T67" fmla="*/ 22 h 178"/>
                <a:gd name="T68" fmla="*/ 111 w 186"/>
                <a:gd name="T69" fmla="*/ 21 h 178"/>
                <a:gd name="T70" fmla="*/ 112 w 186"/>
                <a:gd name="T71" fmla="*/ 12 h 178"/>
                <a:gd name="T72" fmla="*/ 115 w 186"/>
                <a:gd name="T73" fmla="*/ 4 h 178"/>
                <a:gd name="T74" fmla="*/ 111 w 186"/>
                <a:gd name="T75" fmla="*/ 6 h 178"/>
                <a:gd name="T76" fmla="*/ 99 w 186"/>
                <a:gd name="T77" fmla="*/ 8 h 178"/>
                <a:gd name="T78" fmla="*/ 85 w 186"/>
                <a:gd name="T79" fmla="*/ 9 h 178"/>
                <a:gd name="T80" fmla="*/ 71 w 186"/>
                <a:gd name="T81" fmla="*/ 8 h 178"/>
                <a:gd name="T82" fmla="*/ 57 w 186"/>
                <a:gd name="T83" fmla="*/ 1 h 178"/>
                <a:gd name="T84" fmla="*/ 46 w 186"/>
                <a:gd name="T85" fmla="*/ 1 h 178"/>
                <a:gd name="T86" fmla="*/ 34 w 186"/>
                <a:gd name="T87" fmla="*/ 6 h 178"/>
                <a:gd name="T88" fmla="*/ 26 w 186"/>
                <a:gd name="T89" fmla="*/ 14 h 178"/>
                <a:gd name="T90" fmla="*/ 16 w 186"/>
                <a:gd name="T91" fmla="*/ 1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6" h="178">
                  <a:moveTo>
                    <a:pt x="9" y="9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4" y="21"/>
                    <a:pt x="14" y="22"/>
                  </a:cubicBezTo>
                  <a:cubicBezTo>
                    <a:pt x="15" y="23"/>
                    <a:pt x="15" y="28"/>
                    <a:pt x="15" y="28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8"/>
                    <a:pt x="11" y="49"/>
                  </a:cubicBezTo>
                  <a:cubicBezTo>
                    <a:pt x="11" y="50"/>
                    <a:pt x="6" y="56"/>
                    <a:pt x="6" y="56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0" y="80"/>
                    <a:pt x="0" y="81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4" y="94"/>
                    <a:pt x="4" y="95"/>
                  </a:cubicBezTo>
                  <a:cubicBezTo>
                    <a:pt x="4" y="96"/>
                    <a:pt x="6" y="100"/>
                    <a:pt x="6" y="10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9" y="158"/>
                    <a:pt x="69" y="158"/>
                    <a:pt x="69" y="158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9" y="176"/>
                    <a:pt x="99" y="176"/>
                    <a:pt x="99" y="176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8" y="120"/>
                    <a:pt x="158" y="116"/>
                    <a:pt x="159" y="115"/>
                  </a:cubicBezTo>
                  <a:cubicBezTo>
                    <a:pt x="159" y="114"/>
                    <a:pt x="162" y="110"/>
                    <a:pt x="162" y="110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59" y="46"/>
                    <a:pt x="157" y="45"/>
                  </a:cubicBezTo>
                  <a:cubicBezTo>
                    <a:pt x="156" y="44"/>
                    <a:pt x="151" y="42"/>
                    <a:pt x="150" y="41"/>
                  </a:cubicBezTo>
                  <a:cubicBezTo>
                    <a:pt x="149" y="40"/>
                    <a:pt x="144" y="40"/>
                    <a:pt x="142" y="40"/>
                  </a:cubicBezTo>
                  <a:cubicBezTo>
                    <a:pt x="140" y="40"/>
                    <a:pt x="137" y="40"/>
                    <a:pt x="135" y="39"/>
                  </a:cubicBezTo>
                  <a:cubicBezTo>
                    <a:pt x="134" y="38"/>
                    <a:pt x="135" y="29"/>
                    <a:pt x="135" y="29"/>
                  </a:cubicBezTo>
                  <a:cubicBezTo>
                    <a:pt x="135" y="29"/>
                    <a:pt x="130" y="27"/>
                    <a:pt x="129" y="26"/>
                  </a:cubicBezTo>
                  <a:cubicBezTo>
                    <a:pt x="128" y="25"/>
                    <a:pt x="130" y="23"/>
                    <a:pt x="128" y="22"/>
                  </a:cubicBezTo>
                  <a:cubicBezTo>
                    <a:pt x="126" y="21"/>
                    <a:pt x="121" y="21"/>
                    <a:pt x="119" y="21"/>
                  </a:cubicBezTo>
                  <a:cubicBezTo>
                    <a:pt x="117" y="21"/>
                    <a:pt x="111" y="21"/>
                    <a:pt x="111" y="21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3" y="8"/>
                    <a:pt x="92" y="8"/>
                  </a:cubicBezTo>
                  <a:cubicBezTo>
                    <a:pt x="91" y="8"/>
                    <a:pt x="85" y="9"/>
                    <a:pt x="85" y="9"/>
                  </a:cubicBezTo>
                  <a:cubicBezTo>
                    <a:pt x="85" y="9"/>
                    <a:pt x="80" y="9"/>
                    <a:pt x="78" y="9"/>
                  </a:cubicBezTo>
                  <a:cubicBezTo>
                    <a:pt x="76" y="9"/>
                    <a:pt x="73" y="9"/>
                    <a:pt x="71" y="8"/>
                  </a:cubicBezTo>
                  <a:cubicBezTo>
                    <a:pt x="69" y="7"/>
                    <a:pt x="66" y="6"/>
                    <a:pt x="65" y="5"/>
                  </a:cubicBezTo>
                  <a:cubicBezTo>
                    <a:pt x="64" y="5"/>
                    <a:pt x="57" y="1"/>
                    <a:pt x="57" y="1"/>
                  </a:cubicBezTo>
                  <a:cubicBezTo>
                    <a:pt x="57" y="1"/>
                    <a:pt x="55" y="0"/>
                    <a:pt x="53" y="0"/>
                  </a:cubicBezTo>
                  <a:cubicBezTo>
                    <a:pt x="52" y="0"/>
                    <a:pt x="47" y="1"/>
                    <a:pt x="46" y="1"/>
                  </a:cubicBezTo>
                  <a:cubicBezTo>
                    <a:pt x="45" y="1"/>
                    <a:pt x="38" y="3"/>
                    <a:pt x="38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18" y="13"/>
                    <a:pt x="16" y="13"/>
                  </a:cubicBezTo>
                  <a:cubicBezTo>
                    <a:pt x="15" y="13"/>
                    <a:pt x="9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9185275" y="2878138"/>
              <a:ext cx="706437" cy="654050"/>
            </a:xfrm>
            <a:custGeom>
              <a:avLst/>
              <a:gdLst>
                <a:gd name="T0" fmla="*/ 78 w 188"/>
                <a:gd name="T1" fmla="*/ 3 h 174"/>
                <a:gd name="T2" fmla="*/ 89 w 188"/>
                <a:gd name="T3" fmla="*/ 8 h 174"/>
                <a:gd name="T4" fmla="*/ 101 w 188"/>
                <a:gd name="T5" fmla="*/ 15 h 174"/>
                <a:gd name="T6" fmla="*/ 107 w 188"/>
                <a:gd name="T7" fmla="*/ 4 h 174"/>
                <a:gd name="T8" fmla="*/ 117 w 188"/>
                <a:gd name="T9" fmla="*/ 9 h 174"/>
                <a:gd name="T10" fmla="*/ 122 w 188"/>
                <a:gd name="T11" fmla="*/ 14 h 174"/>
                <a:gd name="T12" fmla="*/ 134 w 188"/>
                <a:gd name="T13" fmla="*/ 14 h 174"/>
                <a:gd name="T14" fmla="*/ 141 w 188"/>
                <a:gd name="T15" fmla="*/ 18 h 174"/>
                <a:gd name="T16" fmla="*/ 148 w 188"/>
                <a:gd name="T17" fmla="*/ 15 h 174"/>
                <a:gd name="T18" fmla="*/ 159 w 188"/>
                <a:gd name="T19" fmla="*/ 10 h 174"/>
                <a:gd name="T20" fmla="*/ 173 w 188"/>
                <a:gd name="T21" fmla="*/ 7 h 174"/>
                <a:gd name="T22" fmla="*/ 182 w 188"/>
                <a:gd name="T23" fmla="*/ 6 h 174"/>
                <a:gd name="T24" fmla="*/ 180 w 188"/>
                <a:gd name="T25" fmla="*/ 17 h 174"/>
                <a:gd name="T26" fmla="*/ 183 w 188"/>
                <a:gd name="T27" fmla="*/ 37 h 174"/>
                <a:gd name="T28" fmla="*/ 188 w 188"/>
                <a:gd name="T29" fmla="*/ 42 h 174"/>
                <a:gd name="T30" fmla="*/ 187 w 188"/>
                <a:gd name="T31" fmla="*/ 54 h 174"/>
                <a:gd name="T32" fmla="*/ 181 w 188"/>
                <a:gd name="T33" fmla="*/ 51 h 174"/>
                <a:gd name="T34" fmla="*/ 173 w 188"/>
                <a:gd name="T35" fmla="*/ 50 h 174"/>
                <a:gd name="T36" fmla="*/ 172 w 188"/>
                <a:gd name="T37" fmla="*/ 57 h 174"/>
                <a:gd name="T38" fmla="*/ 162 w 188"/>
                <a:gd name="T39" fmla="*/ 59 h 174"/>
                <a:gd name="T40" fmla="*/ 162 w 188"/>
                <a:gd name="T41" fmla="*/ 72 h 174"/>
                <a:gd name="T42" fmla="*/ 163 w 188"/>
                <a:gd name="T43" fmla="*/ 77 h 174"/>
                <a:gd name="T44" fmla="*/ 160 w 188"/>
                <a:gd name="T45" fmla="*/ 81 h 174"/>
                <a:gd name="T46" fmla="*/ 150 w 188"/>
                <a:gd name="T47" fmla="*/ 88 h 174"/>
                <a:gd name="T48" fmla="*/ 149 w 188"/>
                <a:gd name="T49" fmla="*/ 99 h 174"/>
                <a:gd name="T50" fmla="*/ 152 w 188"/>
                <a:gd name="T51" fmla="*/ 105 h 174"/>
                <a:gd name="T52" fmla="*/ 155 w 188"/>
                <a:gd name="T53" fmla="*/ 112 h 174"/>
                <a:gd name="T54" fmla="*/ 147 w 188"/>
                <a:gd name="T55" fmla="*/ 119 h 174"/>
                <a:gd name="T56" fmla="*/ 147 w 188"/>
                <a:gd name="T57" fmla="*/ 126 h 174"/>
                <a:gd name="T58" fmla="*/ 151 w 188"/>
                <a:gd name="T59" fmla="*/ 129 h 174"/>
                <a:gd name="T60" fmla="*/ 151 w 188"/>
                <a:gd name="T61" fmla="*/ 138 h 174"/>
                <a:gd name="T62" fmla="*/ 142 w 188"/>
                <a:gd name="T63" fmla="*/ 143 h 174"/>
                <a:gd name="T64" fmla="*/ 138 w 188"/>
                <a:gd name="T65" fmla="*/ 150 h 174"/>
                <a:gd name="T66" fmla="*/ 128 w 188"/>
                <a:gd name="T67" fmla="*/ 147 h 174"/>
                <a:gd name="T68" fmla="*/ 113 w 188"/>
                <a:gd name="T69" fmla="*/ 146 h 174"/>
                <a:gd name="T70" fmla="*/ 102 w 188"/>
                <a:gd name="T71" fmla="*/ 149 h 174"/>
                <a:gd name="T72" fmla="*/ 91 w 188"/>
                <a:gd name="T73" fmla="*/ 151 h 174"/>
                <a:gd name="T74" fmla="*/ 75 w 188"/>
                <a:gd name="T75" fmla="*/ 154 h 174"/>
                <a:gd name="T76" fmla="*/ 65 w 188"/>
                <a:gd name="T77" fmla="*/ 164 h 174"/>
                <a:gd name="T78" fmla="*/ 56 w 188"/>
                <a:gd name="T79" fmla="*/ 174 h 174"/>
                <a:gd name="T80" fmla="*/ 43 w 188"/>
                <a:gd name="T81" fmla="*/ 167 h 174"/>
                <a:gd name="T82" fmla="*/ 29 w 188"/>
                <a:gd name="T83" fmla="*/ 160 h 174"/>
                <a:gd name="T84" fmla="*/ 17 w 188"/>
                <a:gd name="T85" fmla="*/ 153 h 174"/>
                <a:gd name="T86" fmla="*/ 8 w 188"/>
                <a:gd name="T87" fmla="*/ 148 h 174"/>
                <a:gd name="T88" fmla="*/ 3 w 188"/>
                <a:gd name="T89" fmla="*/ 141 h 174"/>
                <a:gd name="T90" fmla="*/ 2 w 188"/>
                <a:gd name="T91" fmla="*/ 131 h 174"/>
                <a:gd name="T92" fmla="*/ 0 w 188"/>
                <a:gd name="T93" fmla="*/ 117 h 174"/>
                <a:gd name="T94" fmla="*/ 9 w 188"/>
                <a:gd name="T95" fmla="*/ 106 h 174"/>
                <a:gd name="T96" fmla="*/ 16 w 188"/>
                <a:gd name="T97" fmla="*/ 95 h 174"/>
                <a:gd name="T98" fmla="*/ 30 w 188"/>
                <a:gd name="T99" fmla="*/ 82 h 174"/>
                <a:gd name="T100" fmla="*/ 37 w 188"/>
                <a:gd name="T101" fmla="*/ 76 h 174"/>
                <a:gd name="T102" fmla="*/ 44 w 188"/>
                <a:gd name="T103" fmla="*/ 63 h 174"/>
                <a:gd name="T104" fmla="*/ 54 w 188"/>
                <a:gd name="T105" fmla="*/ 56 h 174"/>
                <a:gd name="T106" fmla="*/ 59 w 188"/>
                <a:gd name="T107" fmla="*/ 39 h 174"/>
                <a:gd name="T108" fmla="*/ 64 w 188"/>
                <a:gd name="T109" fmla="*/ 25 h 174"/>
                <a:gd name="T110" fmla="*/ 68 w 188"/>
                <a:gd name="T111" fmla="*/ 9 h 174"/>
                <a:gd name="T112" fmla="*/ 73 w 188"/>
                <a:gd name="T1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8" h="174">
                  <a:moveTo>
                    <a:pt x="73" y="0"/>
                  </a:moveTo>
                  <a:cubicBezTo>
                    <a:pt x="78" y="3"/>
                    <a:pt x="78" y="3"/>
                    <a:pt x="78" y="3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4"/>
                    <a:pt x="184" y="54"/>
                    <a:pt x="184" y="54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09" y="147"/>
                    <a:pt x="108" y="147"/>
                  </a:cubicBezTo>
                  <a:cubicBezTo>
                    <a:pt x="107" y="147"/>
                    <a:pt x="102" y="149"/>
                    <a:pt x="102" y="149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1" y="153"/>
                    <a:pt x="76" y="154"/>
                    <a:pt x="75" y="154"/>
                  </a:cubicBezTo>
                  <a:cubicBezTo>
                    <a:pt x="74" y="154"/>
                    <a:pt x="70" y="158"/>
                    <a:pt x="70" y="158"/>
                  </a:cubicBezTo>
                  <a:cubicBezTo>
                    <a:pt x="65" y="164"/>
                    <a:pt x="65" y="164"/>
                    <a:pt x="65" y="164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67"/>
                    <a:pt x="39" y="164"/>
                    <a:pt x="38" y="164"/>
                  </a:cubicBezTo>
                  <a:cubicBezTo>
                    <a:pt x="36" y="164"/>
                    <a:pt x="30" y="160"/>
                    <a:pt x="29" y="160"/>
                  </a:cubicBezTo>
                  <a:cubicBezTo>
                    <a:pt x="28" y="160"/>
                    <a:pt x="23" y="157"/>
                    <a:pt x="23" y="157"/>
                  </a:cubicBezTo>
                  <a:cubicBezTo>
                    <a:pt x="22" y="156"/>
                    <a:pt x="20" y="154"/>
                    <a:pt x="17" y="153"/>
                  </a:cubicBezTo>
                  <a:cubicBezTo>
                    <a:pt x="14" y="152"/>
                    <a:pt x="11" y="151"/>
                    <a:pt x="11" y="151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1"/>
                    <a:pt x="65" y="19"/>
                  </a:cubicBezTo>
                  <a:cubicBezTo>
                    <a:pt x="67" y="16"/>
                    <a:pt x="67" y="10"/>
                    <a:pt x="68" y="9"/>
                  </a:cubicBezTo>
                  <a:cubicBezTo>
                    <a:pt x="69" y="9"/>
                    <a:pt x="71" y="3"/>
                    <a:pt x="71" y="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4" name="Grupo 101"/>
          <p:cNvGrpSpPr/>
          <p:nvPr/>
        </p:nvGrpSpPr>
        <p:grpSpPr>
          <a:xfrm>
            <a:off x="6442793" y="3722547"/>
            <a:ext cx="1304924" cy="1079501"/>
            <a:chOff x="9215438" y="3032125"/>
            <a:chExt cx="1304924" cy="1079501"/>
          </a:xfrm>
          <a:solidFill>
            <a:schemeClr val="accent2"/>
          </a:solidFill>
        </p:grpSpPr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9215438" y="3595688"/>
              <a:ext cx="838200" cy="515938"/>
            </a:xfrm>
            <a:custGeom>
              <a:avLst/>
              <a:gdLst>
                <a:gd name="T0" fmla="*/ 9 w 223"/>
                <a:gd name="T1" fmla="*/ 69 h 137"/>
                <a:gd name="T2" fmla="*/ 26 w 223"/>
                <a:gd name="T3" fmla="*/ 69 h 137"/>
                <a:gd name="T4" fmla="*/ 39 w 223"/>
                <a:gd name="T5" fmla="*/ 71 h 137"/>
                <a:gd name="T6" fmla="*/ 49 w 223"/>
                <a:gd name="T7" fmla="*/ 76 h 137"/>
                <a:gd name="T8" fmla="*/ 65 w 223"/>
                <a:gd name="T9" fmla="*/ 76 h 137"/>
                <a:gd name="T10" fmla="*/ 78 w 223"/>
                <a:gd name="T11" fmla="*/ 77 h 137"/>
                <a:gd name="T12" fmla="*/ 83 w 223"/>
                <a:gd name="T13" fmla="*/ 83 h 137"/>
                <a:gd name="T14" fmla="*/ 87 w 223"/>
                <a:gd name="T15" fmla="*/ 89 h 137"/>
                <a:gd name="T16" fmla="*/ 87 w 223"/>
                <a:gd name="T17" fmla="*/ 98 h 137"/>
                <a:gd name="T18" fmla="*/ 88 w 223"/>
                <a:gd name="T19" fmla="*/ 105 h 137"/>
                <a:gd name="T20" fmla="*/ 91 w 223"/>
                <a:gd name="T21" fmla="*/ 109 h 137"/>
                <a:gd name="T22" fmla="*/ 93 w 223"/>
                <a:gd name="T23" fmla="*/ 115 h 137"/>
                <a:gd name="T24" fmla="*/ 93 w 223"/>
                <a:gd name="T25" fmla="*/ 123 h 137"/>
                <a:gd name="T26" fmla="*/ 109 w 223"/>
                <a:gd name="T27" fmla="*/ 124 h 137"/>
                <a:gd name="T28" fmla="*/ 113 w 223"/>
                <a:gd name="T29" fmla="*/ 127 h 137"/>
                <a:gd name="T30" fmla="*/ 115 w 223"/>
                <a:gd name="T31" fmla="*/ 134 h 137"/>
                <a:gd name="T32" fmla="*/ 124 w 223"/>
                <a:gd name="T33" fmla="*/ 136 h 137"/>
                <a:gd name="T34" fmla="*/ 128 w 223"/>
                <a:gd name="T35" fmla="*/ 136 h 137"/>
                <a:gd name="T36" fmla="*/ 138 w 223"/>
                <a:gd name="T37" fmla="*/ 127 h 137"/>
                <a:gd name="T38" fmla="*/ 151 w 223"/>
                <a:gd name="T39" fmla="*/ 118 h 137"/>
                <a:gd name="T40" fmla="*/ 161 w 223"/>
                <a:gd name="T41" fmla="*/ 109 h 137"/>
                <a:gd name="T42" fmla="*/ 172 w 223"/>
                <a:gd name="T43" fmla="*/ 105 h 137"/>
                <a:gd name="T44" fmla="*/ 179 w 223"/>
                <a:gd name="T45" fmla="*/ 100 h 137"/>
                <a:gd name="T46" fmla="*/ 198 w 223"/>
                <a:gd name="T47" fmla="*/ 96 h 137"/>
                <a:gd name="T48" fmla="*/ 209 w 223"/>
                <a:gd name="T49" fmla="*/ 90 h 137"/>
                <a:gd name="T50" fmla="*/ 219 w 223"/>
                <a:gd name="T51" fmla="*/ 88 h 137"/>
                <a:gd name="T52" fmla="*/ 219 w 223"/>
                <a:gd name="T53" fmla="*/ 82 h 137"/>
                <a:gd name="T54" fmla="*/ 223 w 223"/>
                <a:gd name="T55" fmla="*/ 73 h 137"/>
                <a:gd name="T56" fmla="*/ 214 w 223"/>
                <a:gd name="T57" fmla="*/ 70 h 137"/>
                <a:gd name="T58" fmla="*/ 203 w 223"/>
                <a:gd name="T59" fmla="*/ 72 h 137"/>
                <a:gd name="T60" fmla="*/ 193 w 223"/>
                <a:gd name="T61" fmla="*/ 76 h 137"/>
                <a:gd name="T62" fmla="*/ 187 w 223"/>
                <a:gd name="T63" fmla="*/ 81 h 137"/>
                <a:gd name="T64" fmla="*/ 170 w 223"/>
                <a:gd name="T65" fmla="*/ 81 h 137"/>
                <a:gd name="T66" fmla="*/ 164 w 223"/>
                <a:gd name="T67" fmla="*/ 74 h 137"/>
                <a:gd name="T68" fmla="*/ 161 w 223"/>
                <a:gd name="T69" fmla="*/ 65 h 137"/>
                <a:gd name="T70" fmla="*/ 160 w 223"/>
                <a:gd name="T71" fmla="*/ 51 h 137"/>
                <a:gd name="T72" fmla="*/ 161 w 223"/>
                <a:gd name="T73" fmla="*/ 42 h 137"/>
                <a:gd name="T74" fmla="*/ 151 w 223"/>
                <a:gd name="T75" fmla="*/ 39 h 137"/>
                <a:gd name="T76" fmla="*/ 146 w 223"/>
                <a:gd name="T77" fmla="*/ 26 h 137"/>
                <a:gd name="T78" fmla="*/ 145 w 223"/>
                <a:gd name="T79" fmla="*/ 14 h 137"/>
                <a:gd name="T80" fmla="*/ 139 w 223"/>
                <a:gd name="T81" fmla="*/ 5 h 137"/>
                <a:gd name="T82" fmla="*/ 131 w 223"/>
                <a:gd name="T83" fmla="*/ 6 h 137"/>
                <a:gd name="T84" fmla="*/ 112 w 223"/>
                <a:gd name="T85" fmla="*/ 7 h 137"/>
                <a:gd name="T86" fmla="*/ 106 w 223"/>
                <a:gd name="T87" fmla="*/ 12 h 137"/>
                <a:gd name="T88" fmla="*/ 100 w 223"/>
                <a:gd name="T89" fmla="*/ 13 h 137"/>
                <a:gd name="T90" fmla="*/ 91 w 223"/>
                <a:gd name="T91" fmla="*/ 6 h 137"/>
                <a:gd name="T92" fmla="*/ 79 w 223"/>
                <a:gd name="T93" fmla="*/ 2 h 137"/>
                <a:gd name="T94" fmla="*/ 61 w 223"/>
                <a:gd name="T95" fmla="*/ 0 h 137"/>
                <a:gd name="T96" fmla="*/ 54 w 223"/>
                <a:gd name="T97" fmla="*/ 2 h 137"/>
                <a:gd name="T98" fmla="*/ 44 w 223"/>
                <a:gd name="T99" fmla="*/ 10 h 137"/>
                <a:gd name="T100" fmla="*/ 31 w 223"/>
                <a:gd name="T101" fmla="*/ 22 h 137"/>
                <a:gd name="T102" fmla="*/ 26 w 223"/>
                <a:gd name="T103" fmla="*/ 33 h 137"/>
                <a:gd name="T104" fmla="*/ 22 w 223"/>
                <a:gd name="T105" fmla="*/ 43 h 137"/>
                <a:gd name="T106" fmla="*/ 19 w 223"/>
                <a:gd name="T107" fmla="*/ 52 h 137"/>
                <a:gd name="T108" fmla="*/ 7 w 223"/>
                <a:gd name="T109" fmla="*/ 6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137">
                  <a:moveTo>
                    <a:pt x="0" y="68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8" y="127"/>
                    <a:pt x="138" y="127"/>
                    <a:pt x="138" y="127"/>
                  </a:cubicBezTo>
                  <a:cubicBezTo>
                    <a:pt x="138" y="127"/>
                    <a:pt x="141" y="125"/>
                    <a:pt x="141" y="124"/>
                  </a:cubicBezTo>
                  <a:cubicBezTo>
                    <a:pt x="142" y="123"/>
                    <a:pt x="151" y="118"/>
                    <a:pt x="151" y="118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72" y="105"/>
                    <a:pt x="172" y="105"/>
                    <a:pt x="172" y="105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81"/>
                    <a:pt x="187" y="81"/>
                  </a:cubicBezTo>
                  <a:cubicBezTo>
                    <a:pt x="186" y="81"/>
                    <a:pt x="178" y="81"/>
                    <a:pt x="178" y="81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0"/>
                    <a:pt x="161" y="66"/>
                    <a:pt x="161" y="65"/>
                  </a:cubicBezTo>
                  <a:cubicBezTo>
                    <a:pt x="160" y="64"/>
                    <a:pt x="160" y="58"/>
                    <a:pt x="160" y="58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7" y="41"/>
                    <a:pt x="152" y="41"/>
                    <a:pt x="151" y="39"/>
                  </a:cubicBezTo>
                  <a:cubicBezTo>
                    <a:pt x="150" y="37"/>
                    <a:pt x="147" y="33"/>
                    <a:pt x="147" y="32"/>
                  </a:cubicBezTo>
                  <a:cubicBezTo>
                    <a:pt x="147" y="31"/>
                    <a:pt x="146" y="28"/>
                    <a:pt x="146" y="26"/>
                  </a:cubicBezTo>
                  <a:cubicBezTo>
                    <a:pt x="146" y="24"/>
                    <a:pt x="145" y="21"/>
                    <a:pt x="145" y="19"/>
                  </a:cubicBezTo>
                  <a:cubicBezTo>
                    <a:pt x="145" y="16"/>
                    <a:pt x="145" y="15"/>
                    <a:pt x="145" y="14"/>
                  </a:cubicBezTo>
                  <a:cubicBezTo>
                    <a:pt x="145" y="13"/>
                    <a:pt x="143" y="8"/>
                    <a:pt x="143" y="8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89" y="3"/>
                    <a:pt x="87" y="2"/>
                  </a:cubicBezTo>
                  <a:cubicBezTo>
                    <a:pt x="85" y="2"/>
                    <a:pt x="82" y="2"/>
                    <a:pt x="79" y="2"/>
                  </a:cubicBezTo>
                  <a:cubicBezTo>
                    <a:pt x="76" y="2"/>
                    <a:pt x="67" y="2"/>
                    <a:pt x="67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0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10045700" y="3702050"/>
              <a:ext cx="346075" cy="198438"/>
            </a:xfrm>
            <a:custGeom>
              <a:avLst/>
              <a:gdLst>
                <a:gd name="T0" fmla="*/ 0 w 92"/>
                <a:gd name="T1" fmla="*/ 39 h 53"/>
                <a:gd name="T2" fmla="*/ 8 w 92"/>
                <a:gd name="T3" fmla="*/ 34 h 53"/>
                <a:gd name="T4" fmla="*/ 13 w 92"/>
                <a:gd name="T5" fmla="*/ 33 h 53"/>
                <a:gd name="T6" fmla="*/ 23 w 92"/>
                <a:gd name="T7" fmla="*/ 33 h 53"/>
                <a:gd name="T8" fmla="*/ 29 w 92"/>
                <a:gd name="T9" fmla="*/ 31 h 53"/>
                <a:gd name="T10" fmla="*/ 33 w 92"/>
                <a:gd name="T11" fmla="*/ 31 h 53"/>
                <a:gd name="T12" fmla="*/ 37 w 92"/>
                <a:gd name="T13" fmla="*/ 31 h 53"/>
                <a:gd name="T14" fmla="*/ 44 w 92"/>
                <a:gd name="T15" fmla="*/ 29 h 53"/>
                <a:gd name="T16" fmla="*/ 49 w 92"/>
                <a:gd name="T17" fmla="*/ 26 h 53"/>
                <a:gd name="T18" fmla="*/ 52 w 92"/>
                <a:gd name="T19" fmla="*/ 25 h 53"/>
                <a:gd name="T20" fmla="*/ 56 w 92"/>
                <a:gd name="T21" fmla="*/ 24 h 53"/>
                <a:gd name="T22" fmla="*/ 58 w 92"/>
                <a:gd name="T23" fmla="*/ 21 h 53"/>
                <a:gd name="T24" fmla="*/ 62 w 92"/>
                <a:gd name="T25" fmla="*/ 17 h 53"/>
                <a:gd name="T26" fmla="*/ 63 w 92"/>
                <a:gd name="T27" fmla="*/ 11 h 53"/>
                <a:gd name="T28" fmla="*/ 64 w 92"/>
                <a:gd name="T29" fmla="*/ 7 h 53"/>
                <a:gd name="T30" fmla="*/ 64 w 92"/>
                <a:gd name="T31" fmla="*/ 3 h 53"/>
                <a:gd name="T32" fmla="*/ 69 w 92"/>
                <a:gd name="T33" fmla="*/ 0 h 53"/>
                <a:gd name="T34" fmla="*/ 71 w 92"/>
                <a:gd name="T35" fmla="*/ 2 h 53"/>
                <a:gd name="T36" fmla="*/ 72 w 92"/>
                <a:gd name="T37" fmla="*/ 5 h 53"/>
                <a:gd name="T38" fmla="*/ 76 w 92"/>
                <a:gd name="T39" fmla="*/ 7 h 53"/>
                <a:gd name="T40" fmla="*/ 81 w 92"/>
                <a:gd name="T41" fmla="*/ 8 h 53"/>
                <a:gd name="T42" fmla="*/ 88 w 92"/>
                <a:gd name="T43" fmla="*/ 8 h 53"/>
                <a:gd name="T44" fmla="*/ 90 w 92"/>
                <a:gd name="T45" fmla="*/ 8 h 53"/>
                <a:gd name="T46" fmla="*/ 91 w 92"/>
                <a:gd name="T47" fmla="*/ 19 h 53"/>
                <a:gd name="T48" fmla="*/ 92 w 92"/>
                <a:gd name="T49" fmla="*/ 21 h 53"/>
                <a:gd name="T50" fmla="*/ 92 w 92"/>
                <a:gd name="T51" fmla="*/ 24 h 53"/>
                <a:gd name="T52" fmla="*/ 89 w 92"/>
                <a:gd name="T53" fmla="*/ 26 h 53"/>
                <a:gd name="T54" fmla="*/ 84 w 92"/>
                <a:gd name="T55" fmla="*/ 29 h 53"/>
                <a:gd name="T56" fmla="*/ 82 w 92"/>
                <a:gd name="T57" fmla="*/ 30 h 53"/>
                <a:gd name="T58" fmla="*/ 77 w 92"/>
                <a:gd name="T59" fmla="*/ 32 h 53"/>
                <a:gd name="T60" fmla="*/ 73 w 92"/>
                <a:gd name="T61" fmla="*/ 35 h 53"/>
                <a:gd name="T62" fmla="*/ 71 w 92"/>
                <a:gd name="T63" fmla="*/ 39 h 53"/>
                <a:gd name="T64" fmla="*/ 68 w 92"/>
                <a:gd name="T65" fmla="*/ 43 h 53"/>
                <a:gd name="T66" fmla="*/ 67 w 92"/>
                <a:gd name="T67" fmla="*/ 46 h 53"/>
                <a:gd name="T68" fmla="*/ 67 w 92"/>
                <a:gd name="T69" fmla="*/ 49 h 53"/>
                <a:gd name="T70" fmla="*/ 61 w 92"/>
                <a:gd name="T71" fmla="*/ 50 h 53"/>
                <a:gd name="T72" fmla="*/ 51 w 92"/>
                <a:gd name="T73" fmla="*/ 50 h 53"/>
                <a:gd name="T74" fmla="*/ 43 w 92"/>
                <a:gd name="T75" fmla="*/ 50 h 53"/>
                <a:gd name="T76" fmla="*/ 41 w 92"/>
                <a:gd name="T77" fmla="*/ 47 h 53"/>
                <a:gd name="T78" fmla="*/ 41 w 92"/>
                <a:gd name="T79" fmla="*/ 44 h 53"/>
                <a:gd name="T80" fmla="*/ 36 w 92"/>
                <a:gd name="T81" fmla="*/ 44 h 53"/>
                <a:gd name="T82" fmla="*/ 33 w 92"/>
                <a:gd name="T83" fmla="*/ 45 h 53"/>
                <a:gd name="T84" fmla="*/ 33 w 92"/>
                <a:gd name="T85" fmla="*/ 50 h 53"/>
                <a:gd name="T86" fmla="*/ 31 w 92"/>
                <a:gd name="T87" fmla="*/ 52 h 53"/>
                <a:gd name="T88" fmla="*/ 22 w 92"/>
                <a:gd name="T89" fmla="*/ 52 h 53"/>
                <a:gd name="T90" fmla="*/ 18 w 92"/>
                <a:gd name="T91" fmla="*/ 51 h 53"/>
                <a:gd name="T92" fmla="*/ 13 w 92"/>
                <a:gd name="T93" fmla="*/ 49 h 53"/>
                <a:gd name="T94" fmla="*/ 10 w 92"/>
                <a:gd name="T95" fmla="*/ 52 h 53"/>
                <a:gd name="T96" fmla="*/ 8 w 92"/>
                <a:gd name="T97" fmla="*/ 53 h 53"/>
                <a:gd name="T98" fmla="*/ 6 w 92"/>
                <a:gd name="T99" fmla="*/ 50 h 53"/>
                <a:gd name="T100" fmla="*/ 8 w 92"/>
                <a:gd name="T101" fmla="*/ 46 h 53"/>
                <a:gd name="T102" fmla="*/ 7 w 92"/>
                <a:gd name="T103" fmla="*/ 42 h 53"/>
                <a:gd name="T104" fmla="*/ 4 w 92"/>
                <a:gd name="T105" fmla="*/ 41 h 53"/>
                <a:gd name="T106" fmla="*/ 0 w 92"/>
                <a:gd name="T107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2" h="53">
                  <a:moveTo>
                    <a:pt x="0" y="39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5" y="7"/>
                    <a:pt x="76" y="7"/>
                  </a:cubicBezTo>
                  <a:cubicBezTo>
                    <a:pt x="77" y="8"/>
                    <a:pt x="81" y="8"/>
                    <a:pt x="8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52" y="50"/>
                    <a:pt x="51" y="50"/>
                  </a:cubicBezTo>
                  <a:cubicBezTo>
                    <a:pt x="50" y="50"/>
                    <a:pt x="43" y="50"/>
                    <a:pt x="43" y="5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23" y="52"/>
                    <a:pt x="22" y="52"/>
                  </a:cubicBezTo>
                  <a:cubicBezTo>
                    <a:pt x="21" y="52"/>
                    <a:pt x="18" y="51"/>
                    <a:pt x="18" y="5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4" y="41"/>
                    <a:pt x="4" y="41"/>
                    <a:pt x="4" y="41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10325100" y="3405188"/>
              <a:ext cx="195262" cy="311150"/>
            </a:xfrm>
            <a:custGeom>
              <a:avLst/>
              <a:gdLst>
                <a:gd name="T0" fmla="*/ 2 w 52"/>
                <a:gd name="T1" fmla="*/ 80 h 83"/>
                <a:gd name="T2" fmla="*/ 6 w 52"/>
                <a:gd name="T3" fmla="*/ 82 h 83"/>
                <a:gd name="T4" fmla="*/ 9 w 52"/>
                <a:gd name="T5" fmla="*/ 83 h 83"/>
                <a:gd name="T6" fmla="*/ 19 w 52"/>
                <a:gd name="T7" fmla="*/ 82 h 83"/>
                <a:gd name="T8" fmla="*/ 22 w 52"/>
                <a:gd name="T9" fmla="*/ 79 h 83"/>
                <a:gd name="T10" fmla="*/ 25 w 52"/>
                <a:gd name="T11" fmla="*/ 76 h 83"/>
                <a:gd name="T12" fmla="*/ 28 w 52"/>
                <a:gd name="T13" fmla="*/ 72 h 83"/>
                <a:gd name="T14" fmla="*/ 32 w 52"/>
                <a:gd name="T15" fmla="*/ 67 h 83"/>
                <a:gd name="T16" fmla="*/ 35 w 52"/>
                <a:gd name="T17" fmla="*/ 62 h 83"/>
                <a:gd name="T18" fmla="*/ 37 w 52"/>
                <a:gd name="T19" fmla="*/ 59 h 83"/>
                <a:gd name="T20" fmla="*/ 40 w 52"/>
                <a:gd name="T21" fmla="*/ 52 h 83"/>
                <a:gd name="T22" fmla="*/ 41 w 52"/>
                <a:gd name="T23" fmla="*/ 46 h 83"/>
                <a:gd name="T24" fmla="*/ 48 w 52"/>
                <a:gd name="T25" fmla="*/ 43 h 83"/>
                <a:gd name="T26" fmla="*/ 50 w 52"/>
                <a:gd name="T27" fmla="*/ 40 h 83"/>
                <a:gd name="T28" fmla="*/ 51 w 52"/>
                <a:gd name="T29" fmla="*/ 32 h 83"/>
                <a:gd name="T30" fmla="*/ 52 w 52"/>
                <a:gd name="T31" fmla="*/ 21 h 83"/>
                <a:gd name="T32" fmla="*/ 52 w 52"/>
                <a:gd name="T33" fmla="*/ 13 h 83"/>
                <a:gd name="T34" fmla="*/ 49 w 52"/>
                <a:gd name="T35" fmla="*/ 7 h 83"/>
                <a:gd name="T36" fmla="*/ 45 w 52"/>
                <a:gd name="T37" fmla="*/ 4 h 83"/>
                <a:gd name="T38" fmla="*/ 41 w 52"/>
                <a:gd name="T39" fmla="*/ 1 h 83"/>
                <a:gd name="T40" fmla="*/ 37 w 52"/>
                <a:gd name="T41" fmla="*/ 0 h 83"/>
                <a:gd name="T42" fmla="*/ 29 w 52"/>
                <a:gd name="T43" fmla="*/ 0 h 83"/>
                <a:gd name="T44" fmla="*/ 26 w 52"/>
                <a:gd name="T45" fmla="*/ 1 h 83"/>
                <a:gd name="T46" fmla="*/ 23 w 52"/>
                <a:gd name="T47" fmla="*/ 3 h 83"/>
                <a:gd name="T48" fmla="*/ 21 w 52"/>
                <a:gd name="T49" fmla="*/ 5 h 83"/>
                <a:gd name="T50" fmla="*/ 21 w 52"/>
                <a:gd name="T51" fmla="*/ 9 h 83"/>
                <a:gd name="T52" fmla="*/ 21 w 52"/>
                <a:gd name="T53" fmla="*/ 13 h 83"/>
                <a:gd name="T54" fmla="*/ 22 w 52"/>
                <a:gd name="T55" fmla="*/ 17 h 83"/>
                <a:gd name="T56" fmla="*/ 23 w 52"/>
                <a:gd name="T57" fmla="*/ 21 h 83"/>
                <a:gd name="T58" fmla="*/ 22 w 52"/>
                <a:gd name="T59" fmla="*/ 24 h 83"/>
                <a:gd name="T60" fmla="*/ 21 w 52"/>
                <a:gd name="T61" fmla="*/ 27 h 83"/>
                <a:gd name="T62" fmla="*/ 21 w 52"/>
                <a:gd name="T63" fmla="*/ 32 h 83"/>
                <a:gd name="T64" fmla="*/ 20 w 52"/>
                <a:gd name="T65" fmla="*/ 38 h 83"/>
                <a:gd name="T66" fmla="*/ 18 w 52"/>
                <a:gd name="T67" fmla="*/ 45 h 83"/>
                <a:gd name="T68" fmla="*/ 16 w 52"/>
                <a:gd name="T69" fmla="*/ 49 h 83"/>
                <a:gd name="T70" fmla="*/ 13 w 52"/>
                <a:gd name="T71" fmla="*/ 53 h 83"/>
                <a:gd name="T72" fmla="*/ 12 w 52"/>
                <a:gd name="T73" fmla="*/ 57 h 83"/>
                <a:gd name="T74" fmla="*/ 10 w 52"/>
                <a:gd name="T75" fmla="*/ 60 h 83"/>
                <a:gd name="T76" fmla="*/ 5 w 52"/>
                <a:gd name="T77" fmla="*/ 61 h 83"/>
                <a:gd name="T78" fmla="*/ 1 w 52"/>
                <a:gd name="T79" fmla="*/ 63 h 83"/>
                <a:gd name="T80" fmla="*/ 1 w 52"/>
                <a:gd name="T81" fmla="*/ 68 h 83"/>
                <a:gd name="T82" fmla="*/ 1 w 52"/>
                <a:gd name="T83" fmla="*/ 73 h 83"/>
                <a:gd name="T84" fmla="*/ 0 w 52"/>
                <a:gd name="T85" fmla="*/ 79 h 83"/>
                <a:gd name="T86" fmla="*/ 2 w 52"/>
                <a:gd name="T87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3">
                  <a:moveTo>
                    <a:pt x="2" y="80"/>
                  </a:moveTo>
                  <a:cubicBezTo>
                    <a:pt x="6" y="82"/>
                    <a:pt x="6" y="82"/>
                    <a:pt x="6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50" y="41"/>
                    <a:pt x="50" y="40"/>
                  </a:cubicBezTo>
                  <a:cubicBezTo>
                    <a:pt x="50" y="39"/>
                    <a:pt x="51" y="32"/>
                    <a:pt x="51" y="3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9402763" y="3032125"/>
              <a:ext cx="1087437" cy="854075"/>
            </a:xfrm>
            <a:custGeom>
              <a:avLst/>
              <a:gdLst>
                <a:gd name="T0" fmla="*/ 9 w 289"/>
                <a:gd name="T1" fmla="*/ 146 h 227"/>
                <a:gd name="T2" fmla="*/ 37 w 289"/>
                <a:gd name="T3" fmla="*/ 147 h 227"/>
                <a:gd name="T4" fmla="*/ 48 w 289"/>
                <a:gd name="T5" fmla="*/ 155 h 227"/>
                <a:gd name="T6" fmla="*/ 57 w 289"/>
                <a:gd name="T7" fmla="*/ 152 h 227"/>
                <a:gd name="T8" fmla="*/ 76 w 289"/>
                <a:gd name="T9" fmla="*/ 150 h 227"/>
                <a:gd name="T10" fmla="*/ 93 w 289"/>
                <a:gd name="T11" fmla="*/ 150 h 227"/>
                <a:gd name="T12" fmla="*/ 99 w 289"/>
                <a:gd name="T13" fmla="*/ 160 h 227"/>
                <a:gd name="T14" fmla="*/ 101 w 289"/>
                <a:gd name="T15" fmla="*/ 175 h 227"/>
                <a:gd name="T16" fmla="*/ 107 w 289"/>
                <a:gd name="T17" fmla="*/ 184 h 227"/>
                <a:gd name="T18" fmla="*/ 117 w 289"/>
                <a:gd name="T19" fmla="*/ 189 h 227"/>
                <a:gd name="T20" fmla="*/ 117 w 289"/>
                <a:gd name="T21" fmla="*/ 200 h 227"/>
                <a:gd name="T22" fmla="*/ 116 w 289"/>
                <a:gd name="T23" fmla="*/ 212 h 227"/>
                <a:gd name="T24" fmla="*/ 121 w 289"/>
                <a:gd name="T25" fmla="*/ 222 h 227"/>
                <a:gd name="T26" fmla="*/ 125 w 289"/>
                <a:gd name="T27" fmla="*/ 227 h 227"/>
                <a:gd name="T28" fmla="*/ 135 w 289"/>
                <a:gd name="T29" fmla="*/ 221 h 227"/>
                <a:gd name="T30" fmla="*/ 145 w 289"/>
                <a:gd name="T31" fmla="*/ 220 h 227"/>
                <a:gd name="T32" fmla="*/ 157 w 289"/>
                <a:gd name="T33" fmla="*/ 215 h 227"/>
                <a:gd name="T34" fmla="*/ 171 w 289"/>
                <a:gd name="T35" fmla="*/ 211 h 227"/>
                <a:gd name="T36" fmla="*/ 184 w 289"/>
                <a:gd name="T37" fmla="*/ 207 h 227"/>
                <a:gd name="T38" fmla="*/ 197 w 289"/>
                <a:gd name="T39" fmla="*/ 205 h 227"/>
                <a:gd name="T40" fmla="*/ 214 w 289"/>
                <a:gd name="T41" fmla="*/ 203 h 227"/>
                <a:gd name="T42" fmla="*/ 228 w 289"/>
                <a:gd name="T43" fmla="*/ 192 h 227"/>
                <a:gd name="T44" fmla="*/ 234 w 289"/>
                <a:gd name="T45" fmla="*/ 176 h 227"/>
                <a:gd name="T46" fmla="*/ 241 w 289"/>
                <a:gd name="T47" fmla="*/ 164 h 227"/>
                <a:gd name="T48" fmla="*/ 252 w 289"/>
                <a:gd name="T49" fmla="*/ 155 h 227"/>
                <a:gd name="T50" fmla="*/ 260 w 289"/>
                <a:gd name="T51" fmla="*/ 142 h 227"/>
                <a:gd name="T52" fmla="*/ 261 w 289"/>
                <a:gd name="T53" fmla="*/ 125 h 227"/>
                <a:gd name="T54" fmla="*/ 262 w 289"/>
                <a:gd name="T55" fmla="*/ 117 h 227"/>
                <a:gd name="T56" fmla="*/ 260 w 289"/>
                <a:gd name="T57" fmla="*/ 106 h 227"/>
                <a:gd name="T58" fmla="*/ 265 w 289"/>
                <a:gd name="T59" fmla="*/ 95 h 227"/>
                <a:gd name="T60" fmla="*/ 272 w 289"/>
                <a:gd name="T61" fmla="*/ 94 h 227"/>
                <a:gd name="T62" fmla="*/ 282 w 289"/>
                <a:gd name="T63" fmla="*/ 92 h 227"/>
                <a:gd name="T64" fmla="*/ 274 w 289"/>
                <a:gd name="T65" fmla="*/ 74 h 227"/>
                <a:gd name="T66" fmla="*/ 282 w 289"/>
                <a:gd name="T67" fmla="*/ 66 h 227"/>
                <a:gd name="T68" fmla="*/ 287 w 289"/>
                <a:gd name="T69" fmla="*/ 54 h 227"/>
                <a:gd name="T70" fmla="*/ 283 w 289"/>
                <a:gd name="T71" fmla="*/ 43 h 227"/>
                <a:gd name="T72" fmla="*/ 270 w 289"/>
                <a:gd name="T73" fmla="*/ 39 h 227"/>
                <a:gd name="T74" fmla="*/ 258 w 289"/>
                <a:gd name="T75" fmla="*/ 40 h 227"/>
                <a:gd name="T76" fmla="*/ 253 w 289"/>
                <a:gd name="T77" fmla="*/ 32 h 227"/>
                <a:gd name="T78" fmla="*/ 244 w 289"/>
                <a:gd name="T79" fmla="*/ 25 h 227"/>
                <a:gd name="T80" fmla="*/ 232 w 289"/>
                <a:gd name="T81" fmla="*/ 24 h 227"/>
                <a:gd name="T82" fmla="*/ 214 w 289"/>
                <a:gd name="T83" fmla="*/ 13 h 227"/>
                <a:gd name="T84" fmla="*/ 202 w 289"/>
                <a:gd name="T85" fmla="*/ 10 h 227"/>
                <a:gd name="T86" fmla="*/ 192 w 289"/>
                <a:gd name="T87" fmla="*/ 13 h 227"/>
                <a:gd name="T88" fmla="*/ 186 w 289"/>
                <a:gd name="T89" fmla="*/ 3 h 227"/>
                <a:gd name="T90" fmla="*/ 174 w 289"/>
                <a:gd name="T91" fmla="*/ 0 h 227"/>
                <a:gd name="T92" fmla="*/ 138 w 289"/>
                <a:gd name="T93" fmla="*/ 22 h 227"/>
                <a:gd name="T94" fmla="*/ 128 w 289"/>
                <a:gd name="T95" fmla="*/ 19 h 227"/>
                <a:gd name="T96" fmla="*/ 117 w 289"/>
                <a:gd name="T97" fmla="*/ 19 h 227"/>
                <a:gd name="T98" fmla="*/ 111 w 289"/>
                <a:gd name="T99" fmla="*/ 28 h 227"/>
                <a:gd name="T100" fmla="*/ 111 w 289"/>
                <a:gd name="T101" fmla="*/ 43 h 227"/>
                <a:gd name="T102" fmla="*/ 99 w 289"/>
                <a:gd name="T103" fmla="*/ 47 h 227"/>
                <a:gd name="T104" fmla="*/ 100 w 289"/>
                <a:gd name="T105" fmla="*/ 61 h 227"/>
                <a:gd name="T106" fmla="*/ 101 w 289"/>
                <a:gd name="T107" fmla="*/ 74 h 227"/>
                <a:gd name="T108" fmla="*/ 96 w 289"/>
                <a:gd name="T109" fmla="*/ 83 h 227"/>
                <a:gd name="T110" fmla="*/ 98 w 289"/>
                <a:gd name="T111" fmla="*/ 94 h 227"/>
                <a:gd name="T112" fmla="*/ 92 w 289"/>
                <a:gd name="T113" fmla="*/ 106 h 227"/>
                <a:gd name="T114" fmla="*/ 79 w 289"/>
                <a:gd name="T115" fmla="*/ 116 h 227"/>
                <a:gd name="T116" fmla="*/ 67 w 289"/>
                <a:gd name="T117" fmla="*/ 110 h 227"/>
                <a:gd name="T118" fmla="*/ 49 w 289"/>
                <a:gd name="T119" fmla="*/ 110 h 227"/>
                <a:gd name="T120" fmla="*/ 37 w 289"/>
                <a:gd name="T121" fmla="*/ 115 h 227"/>
                <a:gd name="T122" fmla="*/ 21 w 289"/>
                <a:gd name="T123" fmla="*/ 117 h 227"/>
                <a:gd name="T124" fmla="*/ 6 w 289"/>
                <a:gd name="T125" fmla="*/ 13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" h="227">
                  <a:moveTo>
                    <a:pt x="0" y="144"/>
                  </a:moveTo>
                  <a:cubicBezTo>
                    <a:pt x="1" y="146"/>
                    <a:pt x="1" y="146"/>
                    <a:pt x="1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8" y="155"/>
                    <a:pt x="48" y="155"/>
                    <a:pt x="48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4" y="154"/>
                    <a:pt x="55" y="152"/>
                    <a:pt x="57" y="152"/>
                  </a:cubicBezTo>
                  <a:cubicBezTo>
                    <a:pt x="58" y="152"/>
                    <a:pt x="63" y="152"/>
                    <a:pt x="64" y="152"/>
                  </a:cubicBezTo>
                  <a:cubicBezTo>
                    <a:pt x="66" y="152"/>
                    <a:pt x="68" y="150"/>
                    <a:pt x="69" y="150"/>
                  </a:cubicBezTo>
                  <a:cubicBezTo>
                    <a:pt x="70" y="150"/>
                    <a:pt x="76" y="150"/>
                    <a:pt x="76" y="150"/>
                  </a:cubicBezTo>
                  <a:cubicBezTo>
                    <a:pt x="76" y="150"/>
                    <a:pt x="81" y="149"/>
                    <a:pt x="82" y="149"/>
                  </a:cubicBezTo>
                  <a:cubicBezTo>
                    <a:pt x="83" y="149"/>
                    <a:pt x="88" y="149"/>
                    <a:pt x="88" y="149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2" y="178"/>
                    <a:pt x="102" y="178"/>
                    <a:pt x="102" y="178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7" y="196"/>
                    <a:pt x="117" y="196"/>
                    <a:pt x="117" y="196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21" y="222"/>
                    <a:pt x="121" y="222"/>
                    <a:pt x="121" y="222"/>
                  </a:cubicBezTo>
                  <a:cubicBezTo>
                    <a:pt x="121" y="225"/>
                    <a:pt x="121" y="225"/>
                    <a:pt x="121" y="225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5" y="221"/>
                    <a:pt x="135" y="221"/>
                    <a:pt x="135" y="221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41" y="221"/>
                    <a:pt x="141" y="221"/>
                    <a:pt x="141" y="221"/>
                  </a:cubicBezTo>
                  <a:cubicBezTo>
                    <a:pt x="141" y="221"/>
                    <a:pt x="144" y="221"/>
                    <a:pt x="145" y="220"/>
                  </a:cubicBezTo>
                  <a:cubicBezTo>
                    <a:pt x="145" y="220"/>
                    <a:pt x="147" y="219"/>
                    <a:pt x="147" y="219"/>
                  </a:cubicBezTo>
                  <a:cubicBezTo>
                    <a:pt x="153" y="217"/>
                    <a:pt x="153" y="217"/>
                    <a:pt x="153" y="217"/>
                  </a:cubicBezTo>
                  <a:cubicBezTo>
                    <a:pt x="157" y="215"/>
                    <a:pt x="157" y="215"/>
                    <a:pt x="157" y="215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8" y="208"/>
                    <a:pt x="178" y="208"/>
                    <a:pt x="178" y="208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9" y="205"/>
                    <a:pt x="209" y="205"/>
                    <a:pt x="209" y="205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20" y="200"/>
                    <a:pt x="220" y="200"/>
                  </a:cubicBezTo>
                  <a:cubicBezTo>
                    <a:pt x="220" y="199"/>
                    <a:pt x="225" y="196"/>
                    <a:pt x="225" y="196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2" y="180"/>
                    <a:pt x="232" y="180"/>
                    <a:pt x="232" y="180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9" y="169"/>
                    <a:pt x="239" y="169"/>
                    <a:pt x="239" y="169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142"/>
                    <a:pt x="260" y="139"/>
                    <a:pt x="260" y="137"/>
                  </a:cubicBezTo>
                  <a:cubicBezTo>
                    <a:pt x="260" y="136"/>
                    <a:pt x="262" y="129"/>
                    <a:pt x="262" y="129"/>
                  </a:cubicBezTo>
                  <a:cubicBezTo>
                    <a:pt x="261" y="125"/>
                    <a:pt x="261" y="125"/>
                    <a:pt x="261" y="125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2" y="117"/>
                    <a:pt x="262" y="117"/>
                    <a:pt x="262" y="117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59" y="111"/>
                    <a:pt x="260" y="107"/>
                    <a:pt x="260" y="106"/>
                  </a:cubicBezTo>
                  <a:cubicBezTo>
                    <a:pt x="260" y="105"/>
                    <a:pt x="262" y="101"/>
                    <a:pt x="262" y="101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3" y="100"/>
                    <a:pt x="263" y="96"/>
                    <a:pt x="265" y="95"/>
                  </a:cubicBezTo>
                  <a:cubicBezTo>
                    <a:pt x="266" y="94"/>
                    <a:pt x="268" y="94"/>
                    <a:pt x="268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2" y="94"/>
                    <a:pt x="272" y="94"/>
                    <a:pt x="272" y="94"/>
                  </a:cubicBezTo>
                  <a:cubicBezTo>
                    <a:pt x="278" y="94"/>
                    <a:pt x="278" y="94"/>
                    <a:pt x="278" y="94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7"/>
                    <a:pt x="274" y="83"/>
                    <a:pt x="273" y="82"/>
                  </a:cubicBezTo>
                  <a:cubicBezTo>
                    <a:pt x="273" y="81"/>
                    <a:pt x="274" y="74"/>
                    <a:pt x="274" y="74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82" y="66"/>
                    <a:pt x="282" y="66"/>
                    <a:pt x="282" y="66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39"/>
                    <a:pt x="271" y="39"/>
                    <a:pt x="270" y="39"/>
                  </a:cubicBezTo>
                  <a:cubicBezTo>
                    <a:pt x="270" y="39"/>
                    <a:pt x="265" y="39"/>
                    <a:pt x="265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4" y="25"/>
                    <a:pt x="241" y="24"/>
                    <a:pt x="240" y="24"/>
                  </a:cubicBezTo>
                  <a:cubicBezTo>
                    <a:pt x="239" y="24"/>
                    <a:pt x="235" y="24"/>
                    <a:pt x="235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28" y="22"/>
                    <a:pt x="228" y="22"/>
                    <a:pt x="228" y="22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10" y="10"/>
                    <a:pt x="207" y="10"/>
                    <a:pt x="206" y="10"/>
                  </a:cubicBezTo>
                  <a:cubicBezTo>
                    <a:pt x="206" y="10"/>
                    <a:pt x="202" y="10"/>
                    <a:pt x="202" y="10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5" y="16"/>
                    <a:pt x="124" y="16"/>
                  </a:cubicBezTo>
                  <a:cubicBezTo>
                    <a:pt x="123" y="16"/>
                    <a:pt x="120" y="16"/>
                    <a:pt x="120" y="16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7" y="100"/>
                    <a:pt x="97" y="101"/>
                  </a:cubicBezTo>
                  <a:cubicBezTo>
                    <a:pt x="96" y="103"/>
                    <a:pt x="92" y="106"/>
                    <a:pt x="92" y="106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3" y="110"/>
                    <a:pt x="71" y="110"/>
                  </a:cubicBezTo>
                  <a:cubicBezTo>
                    <a:pt x="70" y="110"/>
                    <a:pt x="67" y="110"/>
                    <a:pt x="67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1" y="117"/>
                    <a:pt x="18" y="117"/>
                    <a:pt x="18" y="118"/>
                  </a:cubicBezTo>
                  <a:cubicBezTo>
                    <a:pt x="17" y="119"/>
                    <a:pt x="14" y="120"/>
                    <a:pt x="13" y="122"/>
                  </a:cubicBezTo>
                  <a:cubicBezTo>
                    <a:pt x="13" y="125"/>
                    <a:pt x="6" y="132"/>
                    <a:pt x="6" y="132"/>
                  </a:cubicBezTo>
                  <a:cubicBezTo>
                    <a:pt x="6" y="132"/>
                    <a:pt x="2" y="137"/>
                    <a:pt x="1" y="139"/>
                  </a:cubicBezTo>
                  <a:cubicBezTo>
                    <a:pt x="0" y="140"/>
                    <a:pt x="0" y="144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9" name="Grupo 106"/>
          <p:cNvGrpSpPr/>
          <p:nvPr/>
        </p:nvGrpSpPr>
        <p:grpSpPr>
          <a:xfrm>
            <a:off x="5964955" y="4568685"/>
            <a:ext cx="931862" cy="1101725"/>
            <a:chOff x="8737600" y="3878263"/>
            <a:chExt cx="931862" cy="1101725"/>
          </a:xfrm>
          <a:solidFill>
            <a:srgbClr val="0060AA"/>
          </a:solidFill>
        </p:grpSpPr>
        <p:sp>
          <p:nvSpPr>
            <p:cNvPr id="70" name="Freeform 19"/>
            <p:cNvSpPr>
              <a:spLocks/>
            </p:cNvSpPr>
            <p:nvPr/>
          </p:nvSpPr>
          <p:spPr bwMode="auto">
            <a:xfrm>
              <a:off x="9048750" y="3878263"/>
              <a:ext cx="620712" cy="384175"/>
            </a:xfrm>
            <a:custGeom>
              <a:avLst/>
              <a:gdLst>
                <a:gd name="T0" fmla="*/ 17 w 391"/>
                <a:gd name="T1" fmla="*/ 109 h 242"/>
                <a:gd name="T2" fmla="*/ 15 w 391"/>
                <a:gd name="T3" fmla="*/ 156 h 242"/>
                <a:gd name="T4" fmla="*/ 0 w 391"/>
                <a:gd name="T5" fmla="*/ 171 h 242"/>
                <a:gd name="T6" fmla="*/ 12 w 391"/>
                <a:gd name="T7" fmla="*/ 173 h 242"/>
                <a:gd name="T8" fmla="*/ 22 w 391"/>
                <a:gd name="T9" fmla="*/ 171 h 242"/>
                <a:gd name="T10" fmla="*/ 36 w 391"/>
                <a:gd name="T11" fmla="*/ 197 h 242"/>
                <a:gd name="T12" fmla="*/ 55 w 391"/>
                <a:gd name="T13" fmla="*/ 218 h 242"/>
                <a:gd name="T14" fmla="*/ 88 w 391"/>
                <a:gd name="T15" fmla="*/ 223 h 242"/>
                <a:gd name="T16" fmla="*/ 124 w 391"/>
                <a:gd name="T17" fmla="*/ 225 h 242"/>
                <a:gd name="T18" fmla="*/ 147 w 391"/>
                <a:gd name="T19" fmla="*/ 235 h 242"/>
                <a:gd name="T20" fmla="*/ 190 w 391"/>
                <a:gd name="T21" fmla="*/ 242 h 242"/>
                <a:gd name="T22" fmla="*/ 195 w 391"/>
                <a:gd name="T23" fmla="*/ 227 h 242"/>
                <a:gd name="T24" fmla="*/ 218 w 391"/>
                <a:gd name="T25" fmla="*/ 216 h 242"/>
                <a:gd name="T26" fmla="*/ 235 w 391"/>
                <a:gd name="T27" fmla="*/ 206 h 242"/>
                <a:gd name="T28" fmla="*/ 259 w 391"/>
                <a:gd name="T29" fmla="*/ 201 h 242"/>
                <a:gd name="T30" fmla="*/ 294 w 391"/>
                <a:gd name="T31" fmla="*/ 201 h 242"/>
                <a:gd name="T32" fmla="*/ 306 w 391"/>
                <a:gd name="T33" fmla="*/ 213 h 242"/>
                <a:gd name="T34" fmla="*/ 325 w 391"/>
                <a:gd name="T35" fmla="*/ 206 h 242"/>
                <a:gd name="T36" fmla="*/ 344 w 391"/>
                <a:gd name="T37" fmla="*/ 204 h 242"/>
                <a:gd name="T38" fmla="*/ 363 w 391"/>
                <a:gd name="T39" fmla="*/ 208 h 242"/>
                <a:gd name="T40" fmla="*/ 372 w 391"/>
                <a:gd name="T41" fmla="*/ 199 h 242"/>
                <a:gd name="T42" fmla="*/ 384 w 391"/>
                <a:gd name="T43" fmla="*/ 182 h 242"/>
                <a:gd name="T44" fmla="*/ 391 w 391"/>
                <a:gd name="T45" fmla="*/ 171 h 242"/>
                <a:gd name="T46" fmla="*/ 384 w 391"/>
                <a:gd name="T47" fmla="*/ 154 h 242"/>
                <a:gd name="T48" fmla="*/ 365 w 391"/>
                <a:gd name="T49" fmla="*/ 154 h 242"/>
                <a:gd name="T50" fmla="*/ 363 w 391"/>
                <a:gd name="T51" fmla="*/ 140 h 242"/>
                <a:gd name="T52" fmla="*/ 320 w 391"/>
                <a:gd name="T53" fmla="*/ 130 h 242"/>
                <a:gd name="T54" fmla="*/ 316 w 391"/>
                <a:gd name="T55" fmla="*/ 97 h 242"/>
                <a:gd name="T56" fmla="*/ 299 w 391"/>
                <a:gd name="T57" fmla="*/ 78 h 242"/>
                <a:gd name="T58" fmla="*/ 294 w 391"/>
                <a:gd name="T59" fmla="*/ 47 h 242"/>
                <a:gd name="T60" fmla="*/ 285 w 391"/>
                <a:gd name="T61" fmla="*/ 21 h 242"/>
                <a:gd name="T62" fmla="*/ 226 w 391"/>
                <a:gd name="T63" fmla="*/ 19 h 242"/>
                <a:gd name="T64" fmla="*/ 207 w 391"/>
                <a:gd name="T65" fmla="*/ 7 h 242"/>
                <a:gd name="T66" fmla="*/ 190 w 391"/>
                <a:gd name="T67" fmla="*/ 2 h 242"/>
                <a:gd name="T68" fmla="*/ 145 w 391"/>
                <a:gd name="T69" fmla="*/ 0 h 242"/>
                <a:gd name="T70" fmla="*/ 119 w 391"/>
                <a:gd name="T71" fmla="*/ 0 h 242"/>
                <a:gd name="T72" fmla="*/ 93 w 391"/>
                <a:gd name="T73" fmla="*/ 0 h 242"/>
                <a:gd name="T74" fmla="*/ 72 w 391"/>
                <a:gd name="T75" fmla="*/ 7 h 242"/>
                <a:gd name="T76" fmla="*/ 45 w 391"/>
                <a:gd name="T77" fmla="*/ 28 h 242"/>
                <a:gd name="T78" fmla="*/ 27 w 391"/>
                <a:gd name="T79" fmla="*/ 57 h 242"/>
                <a:gd name="T80" fmla="*/ 17 w 391"/>
                <a:gd name="T81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1" h="242">
                  <a:moveTo>
                    <a:pt x="17" y="81"/>
                  </a:moveTo>
                  <a:lnTo>
                    <a:pt x="17" y="109"/>
                  </a:lnTo>
                  <a:lnTo>
                    <a:pt x="15" y="133"/>
                  </a:lnTo>
                  <a:lnTo>
                    <a:pt x="15" y="156"/>
                  </a:lnTo>
                  <a:lnTo>
                    <a:pt x="5" y="168"/>
                  </a:lnTo>
                  <a:lnTo>
                    <a:pt x="0" y="171"/>
                  </a:lnTo>
                  <a:lnTo>
                    <a:pt x="5" y="173"/>
                  </a:lnTo>
                  <a:lnTo>
                    <a:pt x="12" y="173"/>
                  </a:lnTo>
                  <a:lnTo>
                    <a:pt x="17" y="168"/>
                  </a:lnTo>
                  <a:lnTo>
                    <a:pt x="22" y="171"/>
                  </a:lnTo>
                  <a:lnTo>
                    <a:pt x="31" y="185"/>
                  </a:lnTo>
                  <a:lnTo>
                    <a:pt x="36" y="197"/>
                  </a:lnTo>
                  <a:lnTo>
                    <a:pt x="41" y="211"/>
                  </a:lnTo>
                  <a:lnTo>
                    <a:pt x="55" y="218"/>
                  </a:lnTo>
                  <a:lnTo>
                    <a:pt x="72" y="220"/>
                  </a:lnTo>
                  <a:lnTo>
                    <a:pt x="88" y="223"/>
                  </a:lnTo>
                  <a:lnTo>
                    <a:pt x="107" y="223"/>
                  </a:lnTo>
                  <a:lnTo>
                    <a:pt x="124" y="225"/>
                  </a:lnTo>
                  <a:lnTo>
                    <a:pt x="131" y="230"/>
                  </a:lnTo>
                  <a:lnTo>
                    <a:pt x="147" y="235"/>
                  </a:lnTo>
                  <a:lnTo>
                    <a:pt x="171" y="239"/>
                  </a:lnTo>
                  <a:lnTo>
                    <a:pt x="190" y="242"/>
                  </a:lnTo>
                  <a:lnTo>
                    <a:pt x="195" y="235"/>
                  </a:lnTo>
                  <a:lnTo>
                    <a:pt x="195" y="227"/>
                  </a:lnTo>
                  <a:lnTo>
                    <a:pt x="199" y="218"/>
                  </a:lnTo>
                  <a:lnTo>
                    <a:pt x="218" y="216"/>
                  </a:lnTo>
                  <a:lnTo>
                    <a:pt x="228" y="216"/>
                  </a:lnTo>
                  <a:lnTo>
                    <a:pt x="235" y="206"/>
                  </a:lnTo>
                  <a:lnTo>
                    <a:pt x="242" y="201"/>
                  </a:lnTo>
                  <a:lnTo>
                    <a:pt x="259" y="201"/>
                  </a:lnTo>
                  <a:lnTo>
                    <a:pt x="280" y="201"/>
                  </a:lnTo>
                  <a:lnTo>
                    <a:pt x="294" y="201"/>
                  </a:lnTo>
                  <a:lnTo>
                    <a:pt x="299" y="211"/>
                  </a:lnTo>
                  <a:lnTo>
                    <a:pt x="306" y="213"/>
                  </a:lnTo>
                  <a:lnTo>
                    <a:pt x="313" y="213"/>
                  </a:lnTo>
                  <a:lnTo>
                    <a:pt x="325" y="206"/>
                  </a:lnTo>
                  <a:lnTo>
                    <a:pt x="334" y="204"/>
                  </a:lnTo>
                  <a:lnTo>
                    <a:pt x="344" y="204"/>
                  </a:lnTo>
                  <a:lnTo>
                    <a:pt x="356" y="204"/>
                  </a:lnTo>
                  <a:lnTo>
                    <a:pt x="363" y="208"/>
                  </a:lnTo>
                  <a:lnTo>
                    <a:pt x="370" y="208"/>
                  </a:lnTo>
                  <a:lnTo>
                    <a:pt x="372" y="199"/>
                  </a:lnTo>
                  <a:lnTo>
                    <a:pt x="377" y="190"/>
                  </a:lnTo>
                  <a:lnTo>
                    <a:pt x="384" y="182"/>
                  </a:lnTo>
                  <a:lnTo>
                    <a:pt x="387" y="175"/>
                  </a:lnTo>
                  <a:lnTo>
                    <a:pt x="391" y="171"/>
                  </a:lnTo>
                  <a:lnTo>
                    <a:pt x="391" y="159"/>
                  </a:lnTo>
                  <a:lnTo>
                    <a:pt x="384" y="154"/>
                  </a:lnTo>
                  <a:lnTo>
                    <a:pt x="375" y="154"/>
                  </a:lnTo>
                  <a:lnTo>
                    <a:pt x="365" y="154"/>
                  </a:lnTo>
                  <a:lnTo>
                    <a:pt x="361" y="152"/>
                  </a:lnTo>
                  <a:lnTo>
                    <a:pt x="363" y="140"/>
                  </a:lnTo>
                  <a:lnTo>
                    <a:pt x="363" y="130"/>
                  </a:lnTo>
                  <a:lnTo>
                    <a:pt x="320" y="130"/>
                  </a:lnTo>
                  <a:lnTo>
                    <a:pt x="316" y="114"/>
                  </a:lnTo>
                  <a:lnTo>
                    <a:pt x="316" y="97"/>
                  </a:lnTo>
                  <a:lnTo>
                    <a:pt x="308" y="85"/>
                  </a:lnTo>
                  <a:lnTo>
                    <a:pt x="299" y="78"/>
                  </a:lnTo>
                  <a:lnTo>
                    <a:pt x="297" y="69"/>
                  </a:lnTo>
                  <a:lnTo>
                    <a:pt x="294" y="47"/>
                  </a:lnTo>
                  <a:lnTo>
                    <a:pt x="294" y="31"/>
                  </a:lnTo>
                  <a:lnTo>
                    <a:pt x="285" y="21"/>
                  </a:lnTo>
                  <a:lnTo>
                    <a:pt x="271" y="19"/>
                  </a:lnTo>
                  <a:lnTo>
                    <a:pt x="226" y="19"/>
                  </a:lnTo>
                  <a:lnTo>
                    <a:pt x="214" y="12"/>
                  </a:lnTo>
                  <a:lnTo>
                    <a:pt x="207" y="7"/>
                  </a:lnTo>
                  <a:lnTo>
                    <a:pt x="197" y="5"/>
                  </a:lnTo>
                  <a:lnTo>
                    <a:pt x="190" y="2"/>
                  </a:lnTo>
                  <a:lnTo>
                    <a:pt x="169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19" y="0"/>
                  </a:lnTo>
                  <a:lnTo>
                    <a:pt x="107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2" y="7"/>
                  </a:lnTo>
                  <a:lnTo>
                    <a:pt x="60" y="17"/>
                  </a:lnTo>
                  <a:lnTo>
                    <a:pt x="45" y="28"/>
                  </a:lnTo>
                  <a:lnTo>
                    <a:pt x="43" y="40"/>
                  </a:lnTo>
                  <a:lnTo>
                    <a:pt x="27" y="57"/>
                  </a:lnTo>
                  <a:lnTo>
                    <a:pt x="22" y="66"/>
                  </a:lnTo>
                  <a:lnTo>
                    <a:pt x="17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24"/>
            <p:cNvSpPr>
              <a:spLocks/>
            </p:cNvSpPr>
            <p:nvPr/>
          </p:nvSpPr>
          <p:spPr bwMode="auto">
            <a:xfrm>
              <a:off x="9124950" y="4213225"/>
              <a:ext cx="508000" cy="315913"/>
            </a:xfrm>
            <a:custGeom>
              <a:avLst/>
              <a:gdLst>
                <a:gd name="T0" fmla="*/ 0 w 135"/>
                <a:gd name="T1" fmla="*/ 15 h 84"/>
                <a:gd name="T2" fmla="*/ 1 w 135"/>
                <a:gd name="T3" fmla="*/ 26 h 84"/>
                <a:gd name="T4" fmla="*/ 13 w 135"/>
                <a:gd name="T5" fmla="*/ 27 h 84"/>
                <a:gd name="T6" fmla="*/ 27 w 135"/>
                <a:gd name="T7" fmla="*/ 28 h 84"/>
                <a:gd name="T8" fmla="*/ 42 w 135"/>
                <a:gd name="T9" fmla="*/ 33 h 84"/>
                <a:gd name="T10" fmla="*/ 52 w 135"/>
                <a:gd name="T11" fmla="*/ 36 h 84"/>
                <a:gd name="T12" fmla="*/ 61 w 135"/>
                <a:gd name="T13" fmla="*/ 39 h 84"/>
                <a:gd name="T14" fmla="*/ 88 w 135"/>
                <a:gd name="T15" fmla="*/ 62 h 84"/>
                <a:gd name="T16" fmla="*/ 102 w 135"/>
                <a:gd name="T17" fmla="*/ 62 h 84"/>
                <a:gd name="T18" fmla="*/ 106 w 135"/>
                <a:gd name="T19" fmla="*/ 67 h 84"/>
                <a:gd name="T20" fmla="*/ 104 w 135"/>
                <a:gd name="T21" fmla="*/ 74 h 84"/>
                <a:gd name="T22" fmla="*/ 98 w 135"/>
                <a:gd name="T23" fmla="*/ 82 h 84"/>
                <a:gd name="T24" fmla="*/ 106 w 135"/>
                <a:gd name="T25" fmla="*/ 84 h 84"/>
                <a:gd name="T26" fmla="*/ 114 w 135"/>
                <a:gd name="T27" fmla="*/ 76 h 84"/>
                <a:gd name="T28" fmla="*/ 127 w 135"/>
                <a:gd name="T29" fmla="*/ 67 h 84"/>
                <a:gd name="T30" fmla="*/ 132 w 135"/>
                <a:gd name="T31" fmla="*/ 55 h 84"/>
                <a:gd name="T32" fmla="*/ 135 w 135"/>
                <a:gd name="T33" fmla="*/ 40 h 84"/>
                <a:gd name="T34" fmla="*/ 135 w 135"/>
                <a:gd name="T35" fmla="*/ 24 h 84"/>
                <a:gd name="T36" fmla="*/ 134 w 135"/>
                <a:gd name="T37" fmla="*/ 9 h 84"/>
                <a:gd name="T38" fmla="*/ 128 w 135"/>
                <a:gd name="T39" fmla="*/ 0 h 84"/>
                <a:gd name="T40" fmla="*/ 118 w 135"/>
                <a:gd name="T41" fmla="*/ 2 h 84"/>
                <a:gd name="T42" fmla="*/ 113 w 135"/>
                <a:gd name="T43" fmla="*/ 5 h 84"/>
                <a:gd name="T44" fmla="*/ 105 w 135"/>
                <a:gd name="T45" fmla="*/ 5 h 84"/>
                <a:gd name="T46" fmla="*/ 101 w 135"/>
                <a:gd name="T47" fmla="*/ 1 h 84"/>
                <a:gd name="T48" fmla="*/ 92 w 135"/>
                <a:gd name="T49" fmla="*/ 1 h 84"/>
                <a:gd name="T50" fmla="*/ 82 w 135"/>
                <a:gd name="T51" fmla="*/ 2 h 84"/>
                <a:gd name="T52" fmla="*/ 75 w 135"/>
                <a:gd name="T53" fmla="*/ 8 h 84"/>
                <a:gd name="T54" fmla="*/ 68 w 135"/>
                <a:gd name="T55" fmla="*/ 10 h 84"/>
                <a:gd name="T56" fmla="*/ 64 w 135"/>
                <a:gd name="T57" fmla="*/ 17 h 84"/>
                <a:gd name="T58" fmla="*/ 55 w 135"/>
                <a:gd name="T59" fmla="*/ 17 h 84"/>
                <a:gd name="T60" fmla="*/ 44 w 135"/>
                <a:gd name="T61" fmla="*/ 16 h 84"/>
                <a:gd name="T62" fmla="*/ 32 w 135"/>
                <a:gd name="T63" fmla="*/ 12 h 84"/>
                <a:gd name="T64" fmla="*/ 22 w 135"/>
                <a:gd name="T65" fmla="*/ 10 h 84"/>
                <a:gd name="T66" fmla="*/ 11 w 135"/>
                <a:gd name="T67" fmla="*/ 9 h 84"/>
                <a:gd name="T68" fmla="*/ 0 w 135"/>
                <a:gd name="T6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84">
                  <a:moveTo>
                    <a:pt x="0" y="9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4" y="61"/>
                    <a:pt x="104" y="63"/>
                  </a:cubicBezTo>
                  <a:cubicBezTo>
                    <a:pt x="105" y="65"/>
                    <a:pt x="106" y="67"/>
                    <a:pt x="106" y="67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7"/>
                    <a:pt x="130" y="65"/>
                    <a:pt x="130" y="64"/>
                  </a:cubicBezTo>
                  <a:cubicBezTo>
                    <a:pt x="130" y="63"/>
                    <a:pt x="132" y="55"/>
                    <a:pt x="132" y="55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18"/>
                    <a:pt x="135" y="17"/>
                  </a:cubicBezTo>
                  <a:cubicBezTo>
                    <a:pt x="135" y="16"/>
                    <a:pt x="134" y="9"/>
                    <a:pt x="134" y="9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8737600" y="4333875"/>
              <a:ext cx="769937" cy="646113"/>
            </a:xfrm>
            <a:custGeom>
              <a:avLst/>
              <a:gdLst>
                <a:gd name="T0" fmla="*/ 7 w 205"/>
                <a:gd name="T1" fmla="*/ 78 h 172"/>
                <a:gd name="T2" fmla="*/ 16 w 205"/>
                <a:gd name="T3" fmla="*/ 73 h 172"/>
                <a:gd name="T4" fmla="*/ 25 w 205"/>
                <a:gd name="T5" fmla="*/ 79 h 172"/>
                <a:gd name="T6" fmla="*/ 39 w 205"/>
                <a:gd name="T7" fmla="*/ 92 h 172"/>
                <a:gd name="T8" fmla="*/ 41 w 205"/>
                <a:gd name="T9" fmla="*/ 99 h 172"/>
                <a:gd name="T10" fmla="*/ 49 w 205"/>
                <a:gd name="T11" fmla="*/ 96 h 172"/>
                <a:gd name="T12" fmla="*/ 55 w 205"/>
                <a:gd name="T13" fmla="*/ 97 h 172"/>
                <a:gd name="T14" fmla="*/ 60 w 205"/>
                <a:gd name="T15" fmla="*/ 103 h 172"/>
                <a:gd name="T16" fmla="*/ 69 w 205"/>
                <a:gd name="T17" fmla="*/ 106 h 172"/>
                <a:gd name="T18" fmla="*/ 77 w 205"/>
                <a:gd name="T19" fmla="*/ 112 h 172"/>
                <a:gd name="T20" fmla="*/ 85 w 205"/>
                <a:gd name="T21" fmla="*/ 119 h 172"/>
                <a:gd name="T22" fmla="*/ 93 w 205"/>
                <a:gd name="T23" fmla="*/ 123 h 172"/>
                <a:gd name="T24" fmla="*/ 99 w 205"/>
                <a:gd name="T25" fmla="*/ 130 h 172"/>
                <a:gd name="T26" fmla="*/ 106 w 205"/>
                <a:gd name="T27" fmla="*/ 138 h 172"/>
                <a:gd name="T28" fmla="*/ 113 w 205"/>
                <a:gd name="T29" fmla="*/ 142 h 172"/>
                <a:gd name="T30" fmla="*/ 115 w 205"/>
                <a:gd name="T31" fmla="*/ 152 h 172"/>
                <a:gd name="T32" fmla="*/ 109 w 205"/>
                <a:gd name="T33" fmla="*/ 159 h 172"/>
                <a:gd name="T34" fmla="*/ 111 w 205"/>
                <a:gd name="T35" fmla="*/ 169 h 172"/>
                <a:gd name="T36" fmla="*/ 123 w 205"/>
                <a:gd name="T37" fmla="*/ 162 h 172"/>
                <a:gd name="T38" fmla="*/ 131 w 205"/>
                <a:gd name="T39" fmla="*/ 151 h 172"/>
                <a:gd name="T40" fmla="*/ 136 w 205"/>
                <a:gd name="T41" fmla="*/ 135 h 172"/>
                <a:gd name="T42" fmla="*/ 139 w 205"/>
                <a:gd name="T43" fmla="*/ 122 h 172"/>
                <a:gd name="T44" fmla="*/ 145 w 205"/>
                <a:gd name="T45" fmla="*/ 114 h 172"/>
                <a:gd name="T46" fmla="*/ 153 w 205"/>
                <a:gd name="T47" fmla="*/ 105 h 172"/>
                <a:gd name="T48" fmla="*/ 157 w 205"/>
                <a:gd name="T49" fmla="*/ 95 h 172"/>
                <a:gd name="T50" fmla="*/ 165 w 205"/>
                <a:gd name="T51" fmla="*/ 79 h 172"/>
                <a:gd name="T52" fmla="*/ 172 w 205"/>
                <a:gd name="T53" fmla="*/ 78 h 172"/>
                <a:gd name="T54" fmla="*/ 176 w 205"/>
                <a:gd name="T55" fmla="*/ 82 h 172"/>
                <a:gd name="T56" fmla="*/ 182 w 205"/>
                <a:gd name="T57" fmla="*/ 78 h 172"/>
                <a:gd name="T58" fmla="*/ 186 w 205"/>
                <a:gd name="T59" fmla="*/ 86 h 172"/>
                <a:gd name="T60" fmla="*/ 179 w 205"/>
                <a:gd name="T61" fmla="*/ 94 h 172"/>
                <a:gd name="T62" fmla="*/ 169 w 205"/>
                <a:gd name="T63" fmla="*/ 106 h 172"/>
                <a:gd name="T64" fmla="*/ 160 w 205"/>
                <a:gd name="T65" fmla="*/ 115 h 172"/>
                <a:gd name="T66" fmla="*/ 148 w 205"/>
                <a:gd name="T67" fmla="*/ 121 h 172"/>
                <a:gd name="T68" fmla="*/ 145 w 205"/>
                <a:gd name="T69" fmla="*/ 128 h 172"/>
                <a:gd name="T70" fmla="*/ 151 w 205"/>
                <a:gd name="T71" fmla="*/ 127 h 172"/>
                <a:gd name="T72" fmla="*/ 163 w 205"/>
                <a:gd name="T73" fmla="*/ 120 h 172"/>
                <a:gd name="T74" fmla="*/ 175 w 205"/>
                <a:gd name="T75" fmla="*/ 108 h 172"/>
                <a:gd name="T76" fmla="*/ 189 w 205"/>
                <a:gd name="T77" fmla="*/ 90 h 172"/>
                <a:gd name="T78" fmla="*/ 199 w 205"/>
                <a:gd name="T79" fmla="*/ 70 h 172"/>
                <a:gd name="T80" fmla="*/ 205 w 205"/>
                <a:gd name="T81" fmla="*/ 57 h 172"/>
                <a:gd name="T82" fmla="*/ 198 w 205"/>
                <a:gd name="T83" fmla="*/ 54 h 172"/>
                <a:gd name="T84" fmla="*/ 200 w 205"/>
                <a:gd name="T85" fmla="*/ 42 h 172"/>
                <a:gd name="T86" fmla="*/ 203 w 205"/>
                <a:gd name="T87" fmla="*/ 34 h 172"/>
                <a:gd name="T88" fmla="*/ 188 w 205"/>
                <a:gd name="T89" fmla="*/ 33 h 172"/>
                <a:gd name="T90" fmla="*/ 176 w 205"/>
                <a:gd name="T91" fmla="*/ 25 h 172"/>
                <a:gd name="T92" fmla="*/ 167 w 205"/>
                <a:gd name="T93" fmla="*/ 16 h 172"/>
                <a:gd name="T94" fmla="*/ 153 w 205"/>
                <a:gd name="T95" fmla="*/ 9 h 172"/>
                <a:gd name="T96" fmla="*/ 135 w 205"/>
                <a:gd name="T97" fmla="*/ 5 h 172"/>
                <a:gd name="T98" fmla="*/ 112 w 205"/>
                <a:gd name="T99" fmla="*/ 0 h 172"/>
                <a:gd name="T100" fmla="*/ 89 w 205"/>
                <a:gd name="T101" fmla="*/ 0 h 172"/>
                <a:gd name="T102" fmla="*/ 79 w 205"/>
                <a:gd name="T103" fmla="*/ 8 h 172"/>
                <a:gd name="T104" fmla="*/ 66 w 205"/>
                <a:gd name="T105" fmla="*/ 15 h 172"/>
                <a:gd name="T106" fmla="*/ 56 w 205"/>
                <a:gd name="T107" fmla="*/ 21 h 172"/>
                <a:gd name="T108" fmla="*/ 2 w 205"/>
                <a:gd name="T109" fmla="*/ 7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5" h="172">
                  <a:moveTo>
                    <a:pt x="2" y="79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7" y="138"/>
                    <a:pt x="108" y="139"/>
                  </a:cubicBezTo>
                  <a:cubicBezTo>
                    <a:pt x="109" y="139"/>
                    <a:pt x="113" y="142"/>
                    <a:pt x="113" y="142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3" y="155"/>
                    <a:pt x="109" y="158"/>
                    <a:pt x="109" y="159"/>
                  </a:cubicBezTo>
                  <a:cubicBezTo>
                    <a:pt x="109" y="160"/>
                    <a:pt x="108" y="172"/>
                    <a:pt x="108" y="172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3" y="119"/>
                    <a:pt x="149" y="121"/>
                    <a:pt x="148" y="121"/>
                  </a:cubicBezTo>
                  <a:cubicBezTo>
                    <a:pt x="147" y="122"/>
                    <a:pt x="145" y="124"/>
                    <a:pt x="145" y="124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6" y="124"/>
                    <a:pt x="156" y="124"/>
                    <a:pt x="156" y="124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201" y="64"/>
                    <a:pt x="201" y="64"/>
                    <a:pt x="201" y="6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1" y="12"/>
                    <a:pt x="160" y="11"/>
                  </a:cubicBezTo>
                  <a:cubicBezTo>
                    <a:pt x="159" y="10"/>
                    <a:pt x="153" y="9"/>
                    <a:pt x="153" y="9"/>
                  </a:cubicBezTo>
                  <a:cubicBezTo>
                    <a:pt x="153" y="9"/>
                    <a:pt x="146" y="6"/>
                    <a:pt x="144" y="6"/>
                  </a:cubicBezTo>
                  <a:cubicBezTo>
                    <a:pt x="142" y="6"/>
                    <a:pt x="137" y="6"/>
                    <a:pt x="135" y="5"/>
                  </a:cubicBezTo>
                  <a:cubicBezTo>
                    <a:pt x="133" y="4"/>
                    <a:pt x="125" y="3"/>
                    <a:pt x="124" y="2"/>
                  </a:cubicBezTo>
                  <a:cubicBezTo>
                    <a:pt x="123" y="2"/>
                    <a:pt x="118" y="0"/>
                    <a:pt x="112" y="0"/>
                  </a:cubicBezTo>
                  <a:cubicBezTo>
                    <a:pt x="106" y="0"/>
                    <a:pt x="99" y="0"/>
                    <a:pt x="96" y="0"/>
                  </a:cubicBezTo>
                  <a:cubicBezTo>
                    <a:pt x="94" y="0"/>
                    <a:pt x="89" y="0"/>
                    <a:pt x="89" y="0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0" y="78"/>
                    <a:pt x="0" y="78"/>
                    <a:pt x="0" y="78"/>
                  </a:cubicBezTo>
                  <a:lnTo>
                    <a:pt x="2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3" name="Grupo 110"/>
          <p:cNvGrpSpPr/>
          <p:nvPr/>
        </p:nvGrpSpPr>
        <p:grpSpPr>
          <a:xfrm>
            <a:off x="6901580" y="2409685"/>
            <a:ext cx="1330325" cy="1692275"/>
            <a:chOff x="9674225" y="1719263"/>
            <a:chExt cx="1330325" cy="1692275"/>
          </a:xfrm>
          <a:solidFill>
            <a:srgbClr val="0099FF"/>
          </a:solidFill>
        </p:grpSpPr>
        <p:sp>
          <p:nvSpPr>
            <p:cNvPr id="74" name="Freeform 14"/>
            <p:cNvSpPr>
              <a:spLocks/>
            </p:cNvSpPr>
            <p:nvPr/>
          </p:nvSpPr>
          <p:spPr bwMode="auto">
            <a:xfrm>
              <a:off x="9674225" y="1719263"/>
              <a:ext cx="631825" cy="892175"/>
            </a:xfrm>
            <a:custGeom>
              <a:avLst/>
              <a:gdLst>
                <a:gd name="T0" fmla="*/ 65 w 168"/>
                <a:gd name="T1" fmla="*/ 0 h 237"/>
                <a:gd name="T2" fmla="*/ 74 w 168"/>
                <a:gd name="T3" fmla="*/ 5 h 237"/>
                <a:gd name="T4" fmla="*/ 85 w 168"/>
                <a:gd name="T5" fmla="*/ 7 h 237"/>
                <a:gd name="T6" fmla="*/ 95 w 168"/>
                <a:gd name="T7" fmla="*/ 16 h 237"/>
                <a:gd name="T8" fmla="*/ 100 w 168"/>
                <a:gd name="T9" fmla="*/ 27 h 237"/>
                <a:gd name="T10" fmla="*/ 94 w 168"/>
                <a:gd name="T11" fmla="*/ 37 h 237"/>
                <a:gd name="T12" fmla="*/ 93 w 168"/>
                <a:gd name="T13" fmla="*/ 47 h 237"/>
                <a:gd name="T14" fmla="*/ 100 w 168"/>
                <a:gd name="T15" fmla="*/ 49 h 237"/>
                <a:gd name="T16" fmla="*/ 108 w 168"/>
                <a:gd name="T17" fmla="*/ 41 h 237"/>
                <a:gd name="T18" fmla="*/ 114 w 168"/>
                <a:gd name="T19" fmla="*/ 38 h 237"/>
                <a:gd name="T20" fmla="*/ 127 w 168"/>
                <a:gd name="T21" fmla="*/ 35 h 237"/>
                <a:gd name="T22" fmla="*/ 134 w 168"/>
                <a:gd name="T23" fmla="*/ 32 h 237"/>
                <a:gd name="T24" fmla="*/ 145 w 168"/>
                <a:gd name="T25" fmla="*/ 36 h 237"/>
                <a:gd name="T26" fmla="*/ 155 w 168"/>
                <a:gd name="T27" fmla="*/ 41 h 237"/>
                <a:gd name="T28" fmla="*/ 168 w 168"/>
                <a:gd name="T29" fmla="*/ 44 h 237"/>
                <a:gd name="T30" fmla="*/ 164 w 168"/>
                <a:gd name="T31" fmla="*/ 52 h 237"/>
                <a:gd name="T32" fmla="*/ 157 w 168"/>
                <a:gd name="T33" fmla="*/ 56 h 237"/>
                <a:gd name="T34" fmla="*/ 146 w 168"/>
                <a:gd name="T35" fmla="*/ 64 h 237"/>
                <a:gd name="T36" fmla="*/ 139 w 168"/>
                <a:gd name="T37" fmla="*/ 76 h 237"/>
                <a:gd name="T38" fmla="*/ 141 w 168"/>
                <a:gd name="T39" fmla="*/ 99 h 237"/>
                <a:gd name="T40" fmla="*/ 136 w 168"/>
                <a:gd name="T41" fmla="*/ 116 h 237"/>
                <a:gd name="T42" fmla="*/ 135 w 168"/>
                <a:gd name="T43" fmla="*/ 128 h 237"/>
                <a:gd name="T44" fmla="*/ 139 w 168"/>
                <a:gd name="T45" fmla="*/ 140 h 237"/>
                <a:gd name="T46" fmla="*/ 130 w 168"/>
                <a:gd name="T47" fmla="*/ 144 h 237"/>
                <a:gd name="T48" fmla="*/ 119 w 168"/>
                <a:gd name="T49" fmla="*/ 143 h 237"/>
                <a:gd name="T50" fmla="*/ 110 w 168"/>
                <a:gd name="T51" fmla="*/ 145 h 237"/>
                <a:gd name="T52" fmla="*/ 100 w 168"/>
                <a:gd name="T53" fmla="*/ 155 h 237"/>
                <a:gd name="T54" fmla="*/ 88 w 168"/>
                <a:gd name="T55" fmla="*/ 163 h 237"/>
                <a:gd name="T56" fmla="*/ 71 w 168"/>
                <a:gd name="T57" fmla="*/ 172 h 237"/>
                <a:gd name="T58" fmla="*/ 67 w 168"/>
                <a:gd name="T59" fmla="*/ 184 h 237"/>
                <a:gd name="T60" fmla="*/ 61 w 168"/>
                <a:gd name="T61" fmla="*/ 197 h 237"/>
                <a:gd name="T62" fmla="*/ 59 w 168"/>
                <a:gd name="T63" fmla="*/ 215 h 237"/>
                <a:gd name="T64" fmla="*/ 62 w 168"/>
                <a:gd name="T65" fmla="*/ 223 h 237"/>
                <a:gd name="T66" fmla="*/ 58 w 168"/>
                <a:gd name="T67" fmla="*/ 237 h 237"/>
                <a:gd name="T68" fmla="*/ 49 w 168"/>
                <a:gd name="T69" fmla="*/ 233 h 237"/>
                <a:gd name="T70" fmla="*/ 45 w 168"/>
                <a:gd name="T71" fmla="*/ 218 h 237"/>
                <a:gd name="T72" fmla="*/ 36 w 168"/>
                <a:gd name="T73" fmla="*/ 207 h 237"/>
                <a:gd name="T74" fmla="*/ 40 w 168"/>
                <a:gd name="T75" fmla="*/ 194 h 237"/>
                <a:gd name="T76" fmla="*/ 48 w 168"/>
                <a:gd name="T77" fmla="*/ 184 h 237"/>
                <a:gd name="T78" fmla="*/ 46 w 168"/>
                <a:gd name="T79" fmla="*/ 175 h 237"/>
                <a:gd name="T80" fmla="*/ 28 w 168"/>
                <a:gd name="T81" fmla="*/ 171 h 237"/>
                <a:gd name="T82" fmla="*/ 19 w 168"/>
                <a:gd name="T83" fmla="*/ 158 h 237"/>
                <a:gd name="T84" fmla="*/ 23 w 168"/>
                <a:gd name="T85" fmla="*/ 125 h 237"/>
                <a:gd name="T86" fmla="*/ 20 w 168"/>
                <a:gd name="T87" fmla="*/ 112 h 237"/>
                <a:gd name="T88" fmla="*/ 1 w 168"/>
                <a:gd name="T89" fmla="*/ 104 h 237"/>
                <a:gd name="T90" fmla="*/ 7 w 168"/>
                <a:gd name="T91" fmla="*/ 92 h 237"/>
                <a:gd name="T92" fmla="*/ 21 w 168"/>
                <a:gd name="T93" fmla="*/ 83 h 237"/>
                <a:gd name="T94" fmla="*/ 33 w 168"/>
                <a:gd name="T95" fmla="*/ 63 h 237"/>
                <a:gd name="T96" fmla="*/ 44 w 168"/>
                <a:gd name="T97" fmla="*/ 47 h 237"/>
                <a:gd name="T98" fmla="*/ 47 w 168"/>
                <a:gd name="T99" fmla="*/ 38 h 237"/>
                <a:gd name="T100" fmla="*/ 49 w 168"/>
                <a:gd name="T101" fmla="*/ 30 h 237"/>
                <a:gd name="T102" fmla="*/ 54 w 168"/>
                <a:gd name="T103" fmla="*/ 16 h 237"/>
                <a:gd name="T104" fmla="*/ 58 w 168"/>
                <a:gd name="T105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37">
                  <a:moveTo>
                    <a:pt x="5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9" y="21"/>
                    <a:pt x="99" y="22"/>
                  </a:cubicBezTo>
                  <a:cubicBezTo>
                    <a:pt x="99" y="22"/>
                    <a:pt x="100" y="26"/>
                    <a:pt x="100" y="27"/>
                  </a:cubicBezTo>
                  <a:cubicBezTo>
                    <a:pt x="100" y="28"/>
                    <a:pt x="100" y="32"/>
                    <a:pt x="99" y="32"/>
                  </a:cubicBezTo>
                  <a:cubicBezTo>
                    <a:pt x="98" y="32"/>
                    <a:pt x="94" y="37"/>
                    <a:pt x="94" y="37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8"/>
                    <a:pt x="116" y="36"/>
                    <a:pt x="118" y="36"/>
                  </a:cubicBezTo>
                  <a:cubicBezTo>
                    <a:pt x="120" y="36"/>
                    <a:pt x="127" y="35"/>
                    <a:pt x="127" y="3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59" y="55"/>
                    <a:pt x="159" y="55"/>
                    <a:pt x="159" y="55"/>
                  </a:cubicBezTo>
                  <a:cubicBezTo>
                    <a:pt x="157" y="56"/>
                    <a:pt x="157" y="56"/>
                    <a:pt x="157" y="56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85"/>
                    <a:pt x="139" y="89"/>
                  </a:cubicBezTo>
                  <a:cubicBezTo>
                    <a:pt x="139" y="93"/>
                    <a:pt x="141" y="97"/>
                    <a:pt x="141" y="99"/>
                  </a:cubicBezTo>
                  <a:cubicBezTo>
                    <a:pt x="141" y="100"/>
                    <a:pt x="142" y="105"/>
                    <a:pt x="141" y="107"/>
                  </a:cubicBezTo>
                  <a:cubicBezTo>
                    <a:pt x="139" y="109"/>
                    <a:pt x="138" y="115"/>
                    <a:pt x="136" y="116"/>
                  </a:cubicBezTo>
                  <a:cubicBezTo>
                    <a:pt x="134" y="118"/>
                    <a:pt x="135" y="124"/>
                    <a:pt x="135" y="124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44"/>
                    <a:pt x="126" y="143"/>
                    <a:pt x="125" y="143"/>
                  </a:cubicBezTo>
                  <a:cubicBezTo>
                    <a:pt x="124" y="143"/>
                    <a:pt x="119" y="143"/>
                    <a:pt x="119" y="143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7" y="184"/>
                    <a:pt x="66" y="189"/>
                    <a:pt x="66" y="190"/>
                  </a:cubicBezTo>
                  <a:cubicBezTo>
                    <a:pt x="65" y="191"/>
                    <a:pt x="62" y="197"/>
                    <a:pt x="61" y="197"/>
                  </a:cubicBezTo>
                  <a:cubicBezTo>
                    <a:pt x="61" y="198"/>
                    <a:pt x="59" y="206"/>
                    <a:pt x="59" y="206"/>
                  </a:cubicBezTo>
                  <a:cubicBezTo>
                    <a:pt x="59" y="207"/>
                    <a:pt x="59" y="215"/>
                    <a:pt x="59" y="215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2" y="223"/>
                    <a:pt x="62" y="223"/>
                  </a:cubicBezTo>
                  <a:cubicBezTo>
                    <a:pt x="61" y="224"/>
                    <a:pt x="61" y="233"/>
                    <a:pt x="61" y="233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4" y="236"/>
                    <a:pt x="53" y="236"/>
                  </a:cubicBezTo>
                  <a:cubicBezTo>
                    <a:pt x="52" y="235"/>
                    <a:pt x="49" y="233"/>
                    <a:pt x="49" y="233"/>
                  </a:cubicBezTo>
                  <a:cubicBezTo>
                    <a:pt x="49" y="233"/>
                    <a:pt x="47" y="227"/>
                    <a:pt x="47" y="226"/>
                  </a:cubicBezTo>
                  <a:cubicBezTo>
                    <a:pt x="46" y="224"/>
                    <a:pt x="46" y="219"/>
                    <a:pt x="45" y="218"/>
                  </a:cubicBezTo>
                  <a:cubicBezTo>
                    <a:pt x="44" y="216"/>
                    <a:pt x="42" y="215"/>
                    <a:pt x="41" y="213"/>
                  </a:cubicBezTo>
                  <a:cubicBezTo>
                    <a:pt x="40" y="212"/>
                    <a:pt x="36" y="208"/>
                    <a:pt x="36" y="207"/>
                  </a:cubicBezTo>
                  <a:cubicBezTo>
                    <a:pt x="36" y="206"/>
                    <a:pt x="37" y="202"/>
                    <a:pt x="37" y="201"/>
                  </a:cubicBezTo>
                  <a:cubicBezTo>
                    <a:pt x="37" y="200"/>
                    <a:pt x="40" y="194"/>
                    <a:pt x="40" y="194"/>
                  </a:cubicBezTo>
                  <a:cubicBezTo>
                    <a:pt x="40" y="194"/>
                    <a:pt x="45" y="192"/>
                    <a:pt x="46" y="192"/>
                  </a:cubicBezTo>
                  <a:cubicBezTo>
                    <a:pt x="47" y="191"/>
                    <a:pt x="48" y="184"/>
                    <a:pt x="48" y="184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78"/>
                    <a:pt x="48" y="177"/>
                    <a:pt x="46" y="175"/>
                  </a:cubicBezTo>
                  <a:cubicBezTo>
                    <a:pt x="44" y="174"/>
                    <a:pt x="34" y="174"/>
                    <a:pt x="34" y="174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3"/>
                    <a:pt x="19" y="159"/>
                    <a:pt x="19" y="158"/>
                  </a:cubicBezTo>
                  <a:cubicBezTo>
                    <a:pt x="19" y="157"/>
                    <a:pt x="21" y="148"/>
                    <a:pt x="21" y="148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9" y="105"/>
                    <a:pt x="8" y="105"/>
                  </a:cubicBezTo>
                  <a:cubicBezTo>
                    <a:pt x="7" y="105"/>
                    <a:pt x="1" y="104"/>
                    <a:pt x="1" y="10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0"/>
                    <a:pt x="49" y="30"/>
                  </a:cubicBezTo>
                  <a:cubicBezTo>
                    <a:pt x="50" y="29"/>
                    <a:pt x="53" y="24"/>
                    <a:pt x="53" y="24"/>
                  </a:cubicBezTo>
                  <a:cubicBezTo>
                    <a:pt x="53" y="24"/>
                    <a:pt x="54" y="16"/>
                    <a:pt x="54" y="16"/>
                  </a:cubicBezTo>
                  <a:cubicBezTo>
                    <a:pt x="54" y="15"/>
                    <a:pt x="55" y="10"/>
                    <a:pt x="55" y="9"/>
                  </a:cubicBezTo>
                  <a:cubicBezTo>
                    <a:pt x="55" y="8"/>
                    <a:pt x="58" y="1"/>
                    <a:pt x="58" y="1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27"/>
            <p:cNvSpPr>
              <a:spLocks/>
            </p:cNvSpPr>
            <p:nvPr/>
          </p:nvSpPr>
          <p:spPr bwMode="auto">
            <a:xfrm>
              <a:off x="9866313" y="2460625"/>
              <a:ext cx="871537" cy="950913"/>
            </a:xfrm>
            <a:custGeom>
              <a:avLst/>
              <a:gdLst>
                <a:gd name="T0" fmla="*/ 4 w 232"/>
                <a:gd name="T1" fmla="*/ 58 h 253"/>
                <a:gd name="T2" fmla="*/ 17 w 232"/>
                <a:gd name="T3" fmla="*/ 47 h 253"/>
                <a:gd name="T4" fmla="*/ 27 w 232"/>
                <a:gd name="T5" fmla="*/ 56 h 253"/>
                <a:gd name="T6" fmla="*/ 41 w 232"/>
                <a:gd name="T7" fmla="*/ 60 h 253"/>
                <a:gd name="T8" fmla="*/ 58 w 232"/>
                <a:gd name="T9" fmla="*/ 55 h 253"/>
                <a:gd name="T10" fmla="*/ 72 w 232"/>
                <a:gd name="T11" fmla="*/ 39 h 253"/>
                <a:gd name="T12" fmla="*/ 73 w 232"/>
                <a:gd name="T13" fmla="*/ 28 h 253"/>
                <a:gd name="T14" fmla="*/ 79 w 232"/>
                <a:gd name="T15" fmla="*/ 19 h 253"/>
                <a:gd name="T16" fmla="*/ 92 w 232"/>
                <a:gd name="T17" fmla="*/ 24 h 253"/>
                <a:gd name="T18" fmla="*/ 111 w 232"/>
                <a:gd name="T19" fmla="*/ 20 h 253"/>
                <a:gd name="T20" fmla="*/ 129 w 232"/>
                <a:gd name="T21" fmla="*/ 9 h 253"/>
                <a:gd name="T22" fmla="*/ 143 w 232"/>
                <a:gd name="T23" fmla="*/ 5 h 253"/>
                <a:gd name="T24" fmla="*/ 146 w 232"/>
                <a:gd name="T25" fmla="*/ 19 h 253"/>
                <a:gd name="T26" fmla="*/ 163 w 232"/>
                <a:gd name="T27" fmla="*/ 18 h 253"/>
                <a:gd name="T28" fmla="*/ 177 w 232"/>
                <a:gd name="T29" fmla="*/ 5 h 253"/>
                <a:gd name="T30" fmla="*/ 188 w 232"/>
                <a:gd name="T31" fmla="*/ 0 h 253"/>
                <a:gd name="T32" fmla="*/ 200 w 232"/>
                <a:gd name="T33" fmla="*/ 5 h 253"/>
                <a:gd name="T34" fmla="*/ 213 w 232"/>
                <a:gd name="T35" fmla="*/ 15 h 253"/>
                <a:gd name="T36" fmla="*/ 218 w 232"/>
                <a:gd name="T37" fmla="*/ 29 h 253"/>
                <a:gd name="T38" fmla="*/ 224 w 232"/>
                <a:gd name="T39" fmla="*/ 37 h 253"/>
                <a:gd name="T40" fmla="*/ 216 w 232"/>
                <a:gd name="T41" fmla="*/ 55 h 253"/>
                <a:gd name="T42" fmla="*/ 219 w 232"/>
                <a:gd name="T43" fmla="*/ 69 h 253"/>
                <a:gd name="T44" fmla="*/ 232 w 232"/>
                <a:gd name="T45" fmla="*/ 81 h 253"/>
                <a:gd name="T46" fmla="*/ 216 w 232"/>
                <a:gd name="T47" fmla="*/ 104 h 253"/>
                <a:gd name="T48" fmla="*/ 206 w 232"/>
                <a:gd name="T49" fmla="*/ 105 h 253"/>
                <a:gd name="T50" fmla="*/ 195 w 232"/>
                <a:gd name="T51" fmla="*/ 110 h 253"/>
                <a:gd name="T52" fmla="*/ 193 w 232"/>
                <a:gd name="T53" fmla="*/ 125 h 253"/>
                <a:gd name="T54" fmla="*/ 191 w 232"/>
                <a:gd name="T55" fmla="*/ 145 h 253"/>
                <a:gd name="T56" fmla="*/ 191 w 232"/>
                <a:gd name="T57" fmla="*/ 156 h 253"/>
                <a:gd name="T58" fmla="*/ 192 w 232"/>
                <a:gd name="T59" fmla="*/ 184 h 253"/>
                <a:gd name="T60" fmla="*/ 193 w 232"/>
                <a:gd name="T61" fmla="*/ 201 h 253"/>
                <a:gd name="T62" fmla="*/ 188 w 232"/>
                <a:gd name="T63" fmla="*/ 221 h 253"/>
                <a:gd name="T64" fmla="*/ 187 w 232"/>
                <a:gd name="T65" fmla="*/ 235 h 253"/>
                <a:gd name="T66" fmla="*/ 175 w 232"/>
                <a:gd name="T67" fmla="*/ 252 h 253"/>
                <a:gd name="T68" fmla="*/ 164 w 232"/>
                <a:gd name="T69" fmla="*/ 246 h 253"/>
                <a:gd name="T70" fmla="*/ 157 w 232"/>
                <a:gd name="T71" fmla="*/ 234 h 253"/>
                <a:gd name="T72" fmla="*/ 161 w 232"/>
                <a:gd name="T73" fmla="*/ 220 h 253"/>
                <a:gd name="T74" fmla="*/ 172 w 232"/>
                <a:gd name="T75" fmla="*/ 203 h 253"/>
                <a:gd name="T76" fmla="*/ 157 w 232"/>
                <a:gd name="T77" fmla="*/ 188 h 253"/>
                <a:gd name="T78" fmla="*/ 137 w 232"/>
                <a:gd name="T79" fmla="*/ 185 h 253"/>
                <a:gd name="T80" fmla="*/ 127 w 232"/>
                <a:gd name="T81" fmla="*/ 174 h 253"/>
                <a:gd name="T82" fmla="*/ 111 w 232"/>
                <a:gd name="T83" fmla="*/ 169 h 253"/>
                <a:gd name="T84" fmla="*/ 92 w 232"/>
                <a:gd name="T85" fmla="*/ 159 h 253"/>
                <a:gd name="T86" fmla="*/ 77 w 232"/>
                <a:gd name="T87" fmla="*/ 159 h 253"/>
                <a:gd name="T88" fmla="*/ 69 w 232"/>
                <a:gd name="T89" fmla="*/ 151 h 253"/>
                <a:gd name="T90" fmla="*/ 54 w 232"/>
                <a:gd name="T91" fmla="*/ 147 h 253"/>
                <a:gd name="T92" fmla="*/ 31 w 232"/>
                <a:gd name="T93" fmla="*/ 158 h 253"/>
                <a:gd name="T94" fmla="*/ 13 w 232"/>
                <a:gd name="T95" fmla="*/ 170 h 253"/>
                <a:gd name="T96" fmla="*/ 9 w 232"/>
                <a:gd name="T97" fmla="*/ 148 h 253"/>
                <a:gd name="T98" fmla="*/ 6 w 232"/>
                <a:gd name="T99" fmla="*/ 129 h 253"/>
                <a:gd name="T100" fmla="*/ 5 w 232"/>
                <a:gd name="T101" fmla="*/ 104 h 253"/>
                <a:gd name="T102" fmla="*/ 8 w 232"/>
                <a:gd name="T103" fmla="*/ 8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253">
                  <a:moveTo>
                    <a:pt x="0" y="7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7" y="21"/>
                    <a:pt x="89" y="21"/>
                  </a:cubicBezTo>
                  <a:cubicBezTo>
                    <a:pt x="91" y="21"/>
                    <a:pt x="92" y="24"/>
                    <a:pt x="92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9" y="53"/>
                    <a:pt x="219" y="53"/>
                    <a:pt x="219" y="53"/>
                  </a:cubicBezTo>
                  <a:cubicBezTo>
                    <a:pt x="216" y="55"/>
                    <a:pt x="216" y="55"/>
                    <a:pt x="216" y="55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0" y="89"/>
                    <a:pt x="230" y="89"/>
                    <a:pt x="230" y="89"/>
                  </a:cubicBezTo>
                  <a:cubicBezTo>
                    <a:pt x="223" y="97"/>
                    <a:pt x="223" y="97"/>
                    <a:pt x="223" y="97"/>
                  </a:cubicBezTo>
                  <a:cubicBezTo>
                    <a:pt x="216" y="104"/>
                    <a:pt x="216" y="104"/>
                    <a:pt x="216" y="104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06" y="105"/>
                    <a:pt x="206" y="105"/>
                    <a:pt x="206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6" y="106"/>
                    <a:pt x="195" y="109"/>
                    <a:pt x="195" y="110"/>
                  </a:cubicBezTo>
                  <a:cubicBezTo>
                    <a:pt x="195" y="111"/>
                    <a:pt x="195" y="114"/>
                    <a:pt x="195" y="11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3" y="125"/>
                    <a:pt x="193" y="125"/>
                    <a:pt x="193" y="125"/>
                  </a:cubicBezTo>
                  <a:cubicBezTo>
                    <a:pt x="189" y="131"/>
                    <a:pt x="189" y="131"/>
                    <a:pt x="189" y="131"/>
                  </a:cubicBezTo>
                  <a:cubicBezTo>
                    <a:pt x="190" y="140"/>
                    <a:pt x="190" y="140"/>
                    <a:pt x="190" y="140"/>
                  </a:cubicBezTo>
                  <a:cubicBezTo>
                    <a:pt x="191" y="145"/>
                    <a:pt x="191" y="145"/>
                    <a:pt x="191" y="145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193" y="201"/>
                    <a:pt x="193" y="201"/>
                    <a:pt x="193" y="201"/>
                  </a:cubicBezTo>
                  <a:cubicBezTo>
                    <a:pt x="191" y="207"/>
                    <a:pt x="191" y="207"/>
                    <a:pt x="191" y="207"/>
                  </a:cubicBezTo>
                  <a:cubicBezTo>
                    <a:pt x="190" y="214"/>
                    <a:pt x="190" y="214"/>
                    <a:pt x="190" y="214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6" y="225"/>
                    <a:pt x="186" y="225"/>
                    <a:pt x="186" y="225"/>
                  </a:cubicBezTo>
                  <a:cubicBezTo>
                    <a:pt x="186" y="233"/>
                    <a:pt x="186" y="233"/>
                    <a:pt x="186" y="233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8"/>
                    <a:pt x="187" y="238"/>
                    <a:pt x="187" y="238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67" y="250"/>
                    <a:pt x="167" y="250"/>
                    <a:pt x="167" y="250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7" y="225"/>
                    <a:pt x="157" y="225"/>
                    <a:pt x="157" y="225"/>
                  </a:cubicBezTo>
                  <a:cubicBezTo>
                    <a:pt x="161" y="220"/>
                    <a:pt x="161" y="220"/>
                    <a:pt x="161" y="220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72" y="203"/>
                    <a:pt x="172" y="203"/>
                    <a:pt x="172" y="203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1" y="185"/>
                    <a:pt x="151" y="185"/>
                    <a:pt x="151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34" y="183"/>
                    <a:pt x="134" y="183"/>
                    <a:pt x="134" y="183"/>
                  </a:cubicBezTo>
                  <a:cubicBezTo>
                    <a:pt x="133" y="179"/>
                    <a:pt x="133" y="179"/>
                    <a:pt x="133" y="179"/>
                  </a:cubicBezTo>
                  <a:cubicBezTo>
                    <a:pt x="127" y="174"/>
                    <a:pt x="127" y="174"/>
                    <a:pt x="127" y="174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18" y="171"/>
                    <a:pt x="116" y="171"/>
                  </a:cubicBezTo>
                  <a:cubicBezTo>
                    <a:pt x="114" y="171"/>
                    <a:pt x="111" y="169"/>
                    <a:pt x="111" y="169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3" y="163"/>
                    <a:pt x="14" y="156"/>
                    <a:pt x="13" y="155"/>
                  </a:cubicBezTo>
                  <a:cubicBezTo>
                    <a:pt x="11" y="153"/>
                    <a:pt x="9" y="148"/>
                    <a:pt x="9" y="148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5" y="76"/>
                    <a:pt x="5" y="76"/>
                    <a:pt x="5" y="76"/>
                  </a:cubicBezTo>
                  <a:lnTo>
                    <a:pt x="0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28"/>
            <p:cNvSpPr>
              <a:spLocks/>
            </p:cNvSpPr>
            <p:nvPr/>
          </p:nvSpPr>
          <p:spPr bwMode="auto">
            <a:xfrm>
              <a:off x="10696575" y="2551113"/>
              <a:ext cx="134937" cy="187325"/>
            </a:xfrm>
            <a:custGeom>
              <a:avLst/>
              <a:gdLst>
                <a:gd name="T0" fmla="*/ 10 w 85"/>
                <a:gd name="T1" fmla="*/ 2 h 118"/>
                <a:gd name="T2" fmla="*/ 19 w 85"/>
                <a:gd name="T3" fmla="*/ 9 h 118"/>
                <a:gd name="T4" fmla="*/ 33 w 85"/>
                <a:gd name="T5" fmla="*/ 14 h 118"/>
                <a:gd name="T6" fmla="*/ 47 w 85"/>
                <a:gd name="T7" fmla="*/ 21 h 118"/>
                <a:gd name="T8" fmla="*/ 64 w 85"/>
                <a:gd name="T9" fmla="*/ 31 h 118"/>
                <a:gd name="T10" fmla="*/ 83 w 85"/>
                <a:gd name="T11" fmla="*/ 50 h 118"/>
                <a:gd name="T12" fmla="*/ 85 w 85"/>
                <a:gd name="T13" fmla="*/ 52 h 118"/>
                <a:gd name="T14" fmla="*/ 81 w 85"/>
                <a:gd name="T15" fmla="*/ 61 h 118"/>
                <a:gd name="T16" fmla="*/ 62 w 85"/>
                <a:gd name="T17" fmla="*/ 85 h 118"/>
                <a:gd name="T18" fmla="*/ 50 w 85"/>
                <a:gd name="T19" fmla="*/ 99 h 118"/>
                <a:gd name="T20" fmla="*/ 38 w 85"/>
                <a:gd name="T21" fmla="*/ 116 h 118"/>
                <a:gd name="T22" fmla="*/ 28 w 85"/>
                <a:gd name="T23" fmla="*/ 118 h 118"/>
                <a:gd name="T24" fmla="*/ 17 w 85"/>
                <a:gd name="T25" fmla="*/ 116 h 118"/>
                <a:gd name="T26" fmla="*/ 12 w 85"/>
                <a:gd name="T27" fmla="*/ 109 h 118"/>
                <a:gd name="T28" fmla="*/ 5 w 85"/>
                <a:gd name="T29" fmla="*/ 99 h 118"/>
                <a:gd name="T30" fmla="*/ 0 w 85"/>
                <a:gd name="T31" fmla="*/ 90 h 118"/>
                <a:gd name="T32" fmla="*/ 0 w 85"/>
                <a:gd name="T33" fmla="*/ 80 h 118"/>
                <a:gd name="T34" fmla="*/ 12 w 85"/>
                <a:gd name="T35" fmla="*/ 78 h 118"/>
                <a:gd name="T36" fmla="*/ 17 w 85"/>
                <a:gd name="T37" fmla="*/ 64 h 118"/>
                <a:gd name="T38" fmla="*/ 17 w 85"/>
                <a:gd name="T39" fmla="*/ 43 h 118"/>
                <a:gd name="T40" fmla="*/ 17 w 85"/>
                <a:gd name="T41" fmla="*/ 26 h 118"/>
                <a:gd name="T42" fmla="*/ 12 w 85"/>
                <a:gd name="T43" fmla="*/ 16 h 118"/>
                <a:gd name="T44" fmla="*/ 5 w 85"/>
                <a:gd name="T45" fmla="*/ 9 h 118"/>
                <a:gd name="T46" fmla="*/ 5 w 85"/>
                <a:gd name="T47" fmla="*/ 0 h 118"/>
                <a:gd name="T48" fmla="*/ 10 w 85"/>
                <a:gd name="T49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18">
                  <a:moveTo>
                    <a:pt x="10" y="2"/>
                  </a:moveTo>
                  <a:lnTo>
                    <a:pt x="19" y="9"/>
                  </a:lnTo>
                  <a:lnTo>
                    <a:pt x="33" y="14"/>
                  </a:lnTo>
                  <a:lnTo>
                    <a:pt x="47" y="21"/>
                  </a:lnTo>
                  <a:lnTo>
                    <a:pt x="64" y="31"/>
                  </a:lnTo>
                  <a:lnTo>
                    <a:pt x="83" y="50"/>
                  </a:lnTo>
                  <a:lnTo>
                    <a:pt x="85" y="52"/>
                  </a:lnTo>
                  <a:lnTo>
                    <a:pt x="81" y="61"/>
                  </a:lnTo>
                  <a:lnTo>
                    <a:pt x="62" y="85"/>
                  </a:lnTo>
                  <a:lnTo>
                    <a:pt x="50" y="99"/>
                  </a:lnTo>
                  <a:lnTo>
                    <a:pt x="38" y="116"/>
                  </a:lnTo>
                  <a:lnTo>
                    <a:pt x="28" y="118"/>
                  </a:lnTo>
                  <a:lnTo>
                    <a:pt x="17" y="116"/>
                  </a:lnTo>
                  <a:lnTo>
                    <a:pt x="12" y="109"/>
                  </a:lnTo>
                  <a:lnTo>
                    <a:pt x="5" y="99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2" y="78"/>
                  </a:lnTo>
                  <a:lnTo>
                    <a:pt x="17" y="64"/>
                  </a:lnTo>
                  <a:lnTo>
                    <a:pt x="17" y="43"/>
                  </a:lnTo>
                  <a:lnTo>
                    <a:pt x="17" y="26"/>
                  </a:lnTo>
                  <a:lnTo>
                    <a:pt x="12" y="16"/>
                  </a:lnTo>
                  <a:lnTo>
                    <a:pt x="5" y="9"/>
                  </a:lnTo>
                  <a:lnTo>
                    <a:pt x="5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29"/>
            <p:cNvSpPr>
              <a:spLocks/>
            </p:cNvSpPr>
            <p:nvPr/>
          </p:nvSpPr>
          <p:spPr bwMode="auto">
            <a:xfrm>
              <a:off x="10696575" y="2474913"/>
              <a:ext cx="263525" cy="139700"/>
            </a:xfrm>
            <a:custGeom>
              <a:avLst/>
              <a:gdLst>
                <a:gd name="T0" fmla="*/ 0 w 166"/>
                <a:gd name="T1" fmla="*/ 34 h 88"/>
                <a:gd name="T2" fmla="*/ 10 w 166"/>
                <a:gd name="T3" fmla="*/ 41 h 88"/>
                <a:gd name="T4" fmla="*/ 21 w 166"/>
                <a:gd name="T5" fmla="*/ 48 h 88"/>
                <a:gd name="T6" fmla="*/ 36 w 166"/>
                <a:gd name="T7" fmla="*/ 53 h 88"/>
                <a:gd name="T8" fmla="*/ 47 w 166"/>
                <a:gd name="T9" fmla="*/ 60 h 88"/>
                <a:gd name="T10" fmla="*/ 57 w 166"/>
                <a:gd name="T11" fmla="*/ 64 h 88"/>
                <a:gd name="T12" fmla="*/ 66 w 166"/>
                <a:gd name="T13" fmla="*/ 69 h 88"/>
                <a:gd name="T14" fmla="*/ 78 w 166"/>
                <a:gd name="T15" fmla="*/ 79 h 88"/>
                <a:gd name="T16" fmla="*/ 88 w 166"/>
                <a:gd name="T17" fmla="*/ 86 h 88"/>
                <a:gd name="T18" fmla="*/ 100 w 166"/>
                <a:gd name="T19" fmla="*/ 88 h 88"/>
                <a:gd name="T20" fmla="*/ 109 w 166"/>
                <a:gd name="T21" fmla="*/ 81 h 88"/>
                <a:gd name="T22" fmla="*/ 126 w 166"/>
                <a:gd name="T23" fmla="*/ 67 h 88"/>
                <a:gd name="T24" fmla="*/ 140 w 166"/>
                <a:gd name="T25" fmla="*/ 48 h 88"/>
                <a:gd name="T26" fmla="*/ 152 w 166"/>
                <a:gd name="T27" fmla="*/ 36 h 88"/>
                <a:gd name="T28" fmla="*/ 159 w 166"/>
                <a:gd name="T29" fmla="*/ 27 h 88"/>
                <a:gd name="T30" fmla="*/ 163 w 166"/>
                <a:gd name="T31" fmla="*/ 15 h 88"/>
                <a:gd name="T32" fmla="*/ 166 w 166"/>
                <a:gd name="T33" fmla="*/ 5 h 88"/>
                <a:gd name="T34" fmla="*/ 149 w 166"/>
                <a:gd name="T35" fmla="*/ 0 h 88"/>
                <a:gd name="T36" fmla="*/ 135 w 166"/>
                <a:gd name="T37" fmla="*/ 3 h 88"/>
                <a:gd name="T38" fmla="*/ 126 w 166"/>
                <a:gd name="T39" fmla="*/ 5 h 88"/>
                <a:gd name="T40" fmla="*/ 118 w 166"/>
                <a:gd name="T41" fmla="*/ 22 h 88"/>
                <a:gd name="T42" fmla="*/ 107 w 166"/>
                <a:gd name="T43" fmla="*/ 29 h 88"/>
                <a:gd name="T44" fmla="*/ 90 w 166"/>
                <a:gd name="T45" fmla="*/ 31 h 88"/>
                <a:gd name="T46" fmla="*/ 73 w 166"/>
                <a:gd name="T47" fmla="*/ 31 h 88"/>
                <a:gd name="T48" fmla="*/ 57 w 166"/>
                <a:gd name="T49" fmla="*/ 31 h 88"/>
                <a:gd name="T50" fmla="*/ 45 w 166"/>
                <a:gd name="T51" fmla="*/ 27 h 88"/>
                <a:gd name="T52" fmla="*/ 36 w 166"/>
                <a:gd name="T53" fmla="*/ 19 h 88"/>
                <a:gd name="T54" fmla="*/ 28 w 166"/>
                <a:gd name="T55" fmla="*/ 15 h 88"/>
                <a:gd name="T56" fmla="*/ 19 w 166"/>
                <a:gd name="T57" fmla="*/ 15 h 88"/>
                <a:gd name="T58" fmla="*/ 10 w 166"/>
                <a:gd name="T59" fmla="*/ 19 h 88"/>
                <a:gd name="T60" fmla="*/ 2 w 166"/>
                <a:gd name="T61" fmla="*/ 27 h 88"/>
                <a:gd name="T62" fmla="*/ 0 w 166"/>
                <a:gd name="T63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" h="88">
                  <a:moveTo>
                    <a:pt x="0" y="34"/>
                  </a:moveTo>
                  <a:lnTo>
                    <a:pt x="10" y="41"/>
                  </a:lnTo>
                  <a:lnTo>
                    <a:pt x="21" y="48"/>
                  </a:lnTo>
                  <a:lnTo>
                    <a:pt x="36" y="53"/>
                  </a:lnTo>
                  <a:lnTo>
                    <a:pt x="47" y="60"/>
                  </a:lnTo>
                  <a:lnTo>
                    <a:pt x="57" y="64"/>
                  </a:lnTo>
                  <a:lnTo>
                    <a:pt x="66" y="69"/>
                  </a:lnTo>
                  <a:lnTo>
                    <a:pt x="78" y="79"/>
                  </a:lnTo>
                  <a:lnTo>
                    <a:pt x="88" y="86"/>
                  </a:lnTo>
                  <a:lnTo>
                    <a:pt x="100" y="88"/>
                  </a:lnTo>
                  <a:lnTo>
                    <a:pt x="109" y="81"/>
                  </a:lnTo>
                  <a:lnTo>
                    <a:pt x="126" y="67"/>
                  </a:lnTo>
                  <a:lnTo>
                    <a:pt x="140" y="48"/>
                  </a:lnTo>
                  <a:lnTo>
                    <a:pt x="152" y="36"/>
                  </a:lnTo>
                  <a:lnTo>
                    <a:pt x="159" y="27"/>
                  </a:lnTo>
                  <a:lnTo>
                    <a:pt x="163" y="15"/>
                  </a:lnTo>
                  <a:lnTo>
                    <a:pt x="166" y="5"/>
                  </a:lnTo>
                  <a:lnTo>
                    <a:pt x="149" y="0"/>
                  </a:lnTo>
                  <a:lnTo>
                    <a:pt x="135" y="3"/>
                  </a:lnTo>
                  <a:lnTo>
                    <a:pt x="126" y="5"/>
                  </a:lnTo>
                  <a:lnTo>
                    <a:pt x="118" y="22"/>
                  </a:lnTo>
                  <a:lnTo>
                    <a:pt x="107" y="29"/>
                  </a:lnTo>
                  <a:lnTo>
                    <a:pt x="90" y="31"/>
                  </a:lnTo>
                  <a:lnTo>
                    <a:pt x="73" y="31"/>
                  </a:lnTo>
                  <a:lnTo>
                    <a:pt x="57" y="31"/>
                  </a:lnTo>
                  <a:lnTo>
                    <a:pt x="45" y="27"/>
                  </a:lnTo>
                  <a:lnTo>
                    <a:pt x="36" y="19"/>
                  </a:lnTo>
                  <a:lnTo>
                    <a:pt x="28" y="15"/>
                  </a:lnTo>
                  <a:lnTo>
                    <a:pt x="19" y="15"/>
                  </a:lnTo>
                  <a:lnTo>
                    <a:pt x="10" y="19"/>
                  </a:lnTo>
                  <a:lnTo>
                    <a:pt x="2" y="27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30"/>
            <p:cNvSpPr>
              <a:spLocks/>
            </p:cNvSpPr>
            <p:nvPr/>
          </p:nvSpPr>
          <p:spPr bwMode="auto">
            <a:xfrm>
              <a:off x="9910763" y="1885950"/>
              <a:ext cx="533400" cy="777875"/>
            </a:xfrm>
            <a:custGeom>
              <a:avLst/>
              <a:gdLst>
                <a:gd name="T0" fmla="*/ 113 w 142"/>
                <a:gd name="T1" fmla="*/ 0 h 207"/>
                <a:gd name="T2" fmla="*/ 120 w 142"/>
                <a:gd name="T3" fmla="*/ 4 h 207"/>
                <a:gd name="T4" fmla="*/ 116 w 142"/>
                <a:gd name="T5" fmla="*/ 11 h 207"/>
                <a:gd name="T6" fmla="*/ 120 w 142"/>
                <a:gd name="T7" fmla="*/ 20 h 207"/>
                <a:gd name="T8" fmla="*/ 125 w 142"/>
                <a:gd name="T9" fmla="*/ 31 h 207"/>
                <a:gd name="T10" fmla="*/ 127 w 142"/>
                <a:gd name="T11" fmla="*/ 42 h 207"/>
                <a:gd name="T12" fmla="*/ 129 w 142"/>
                <a:gd name="T13" fmla="*/ 70 h 207"/>
                <a:gd name="T14" fmla="*/ 130 w 142"/>
                <a:gd name="T15" fmla="*/ 82 h 207"/>
                <a:gd name="T16" fmla="*/ 134 w 142"/>
                <a:gd name="T17" fmla="*/ 97 h 207"/>
                <a:gd name="T18" fmla="*/ 140 w 142"/>
                <a:gd name="T19" fmla="*/ 104 h 207"/>
                <a:gd name="T20" fmla="*/ 139 w 142"/>
                <a:gd name="T21" fmla="*/ 112 h 207"/>
                <a:gd name="T22" fmla="*/ 136 w 142"/>
                <a:gd name="T23" fmla="*/ 124 h 207"/>
                <a:gd name="T24" fmla="*/ 139 w 142"/>
                <a:gd name="T25" fmla="*/ 134 h 207"/>
                <a:gd name="T26" fmla="*/ 129 w 142"/>
                <a:gd name="T27" fmla="*/ 144 h 207"/>
                <a:gd name="T28" fmla="*/ 115 w 142"/>
                <a:gd name="T29" fmla="*/ 155 h 207"/>
                <a:gd name="T30" fmla="*/ 103 w 142"/>
                <a:gd name="T31" fmla="*/ 166 h 207"/>
                <a:gd name="T32" fmla="*/ 92 w 142"/>
                <a:gd name="T33" fmla="*/ 169 h 207"/>
                <a:gd name="T34" fmla="*/ 81 w 142"/>
                <a:gd name="T35" fmla="*/ 171 h 207"/>
                <a:gd name="T36" fmla="*/ 72 w 142"/>
                <a:gd name="T37" fmla="*/ 168 h 207"/>
                <a:gd name="T38" fmla="*/ 61 w 142"/>
                <a:gd name="T39" fmla="*/ 167 h 207"/>
                <a:gd name="T40" fmla="*/ 55 w 142"/>
                <a:gd name="T41" fmla="*/ 174 h 207"/>
                <a:gd name="T42" fmla="*/ 55 w 142"/>
                <a:gd name="T43" fmla="*/ 184 h 207"/>
                <a:gd name="T44" fmla="*/ 50 w 142"/>
                <a:gd name="T45" fmla="*/ 194 h 207"/>
                <a:gd name="T46" fmla="*/ 41 w 142"/>
                <a:gd name="T47" fmla="*/ 199 h 207"/>
                <a:gd name="T48" fmla="*/ 31 w 142"/>
                <a:gd name="T49" fmla="*/ 205 h 207"/>
                <a:gd name="T50" fmla="*/ 21 w 142"/>
                <a:gd name="T51" fmla="*/ 205 h 207"/>
                <a:gd name="T52" fmla="*/ 15 w 142"/>
                <a:gd name="T53" fmla="*/ 200 h 207"/>
                <a:gd name="T54" fmla="*/ 10 w 142"/>
                <a:gd name="T55" fmla="*/ 195 h 207"/>
                <a:gd name="T56" fmla="*/ 3 w 142"/>
                <a:gd name="T57" fmla="*/ 188 h 207"/>
                <a:gd name="T58" fmla="*/ 3 w 142"/>
                <a:gd name="T59" fmla="*/ 175 h 207"/>
                <a:gd name="T60" fmla="*/ 0 w 142"/>
                <a:gd name="T61" fmla="*/ 162 h 207"/>
                <a:gd name="T62" fmla="*/ 6 w 142"/>
                <a:gd name="T63" fmla="*/ 151 h 207"/>
                <a:gd name="T64" fmla="*/ 11 w 142"/>
                <a:gd name="T65" fmla="*/ 135 h 207"/>
                <a:gd name="T66" fmla="*/ 15 w 142"/>
                <a:gd name="T67" fmla="*/ 127 h 207"/>
                <a:gd name="T68" fmla="*/ 23 w 142"/>
                <a:gd name="T69" fmla="*/ 123 h 207"/>
                <a:gd name="T70" fmla="*/ 35 w 142"/>
                <a:gd name="T71" fmla="*/ 119 h 207"/>
                <a:gd name="T72" fmla="*/ 46 w 142"/>
                <a:gd name="T73" fmla="*/ 108 h 207"/>
                <a:gd name="T74" fmla="*/ 56 w 142"/>
                <a:gd name="T75" fmla="*/ 104 h 207"/>
                <a:gd name="T76" fmla="*/ 66 w 142"/>
                <a:gd name="T77" fmla="*/ 104 h 207"/>
                <a:gd name="T78" fmla="*/ 77 w 142"/>
                <a:gd name="T79" fmla="*/ 102 h 207"/>
                <a:gd name="T80" fmla="*/ 81 w 142"/>
                <a:gd name="T81" fmla="*/ 89 h 207"/>
                <a:gd name="T82" fmla="*/ 77 w 142"/>
                <a:gd name="T83" fmla="*/ 81 h 207"/>
                <a:gd name="T84" fmla="*/ 79 w 142"/>
                <a:gd name="T85" fmla="*/ 70 h 207"/>
                <a:gd name="T86" fmla="*/ 84 w 142"/>
                <a:gd name="T87" fmla="*/ 62 h 207"/>
                <a:gd name="T88" fmla="*/ 82 w 142"/>
                <a:gd name="T89" fmla="*/ 50 h 207"/>
                <a:gd name="T90" fmla="*/ 81 w 142"/>
                <a:gd name="T91" fmla="*/ 36 h 207"/>
                <a:gd name="T92" fmla="*/ 85 w 142"/>
                <a:gd name="T93" fmla="*/ 25 h 207"/>
                <a:gd name="T94" fmla="*/ 93 w 142"/>
                <a:gd name="T95" fmla="*/ 17 h 207"/>
                <a:gd name="T96" fmla="*/ 107 w 142"/>
                <a:gd name="T97" fmla="*/ 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207">
                  <a:moveTo>
                    <a:pt x="109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2" y="92"/>
                    <a:pt x="132" y="92"/>
                    <a:pt x="132" y="92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2" y="108"/>
                    <a:pt x="141" y="111"/>
                    <a:pt x="139" y="112"/>
                  </a:cubicBezTo>
                  <a:cubicBezTo>
                    <a:pt x="138" y="112"/>
                    <a:pt x="136" y="117"/>
                    <a:pt x="136" y="117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1" y="171"/>
                    <a:pt x="81" y="171"/>
                    <a:pt x="81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0" y="194"/>
                    <a:pt x="50" y="194"/>
                    <a:pt x="50" y="194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6" y="207"/>
                    <a:pt x="24" y="205"/>
                    <a:pt x="21" y="205"/>
                  </a:cubicBezTo>
                  <a:cubicBezTo>
                    <a:pt x="18" y="204"/>
                    <a:pt x="18" y="204"/>
                    <a:pt x="18" y="204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7" y="102"/>
                    <a:pt x="77" y="102"/>
                    <a:pt x="77" y="10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7" y="6"/>
                    <a:pt x="107" y="6"/>
                    <a:pt x="107" y="6"/>
                  </a:cubicBezTo>
                  <a:lnTo>
                    <a:pt x="10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31"/>
            <p:cNvSpPr>
              <a:spLocks/>
            </p:cNvSpPr>
            <p:nvPr/>
          </p:nvSpPr>
          <p:spPr bwMode="auto">
            <a:xfrm>
              <a:off x="10372725" y="1885950"/>
              <a:ext cx="381000" cy="473075"/>
            </a:xfrm>
            <a:custGeom>
              <a:avLst/>
              <a:gdLst>
                <a:gd name="T0" fmla="*/ 3 w 101"/>
                <a:gd name="T1" fmla="*/ 0 h 126"/>
                <a:gd name="T2" fmla="*/ 2 w 101"/>
                <a:gd name="T3" fmla="*/ 5 h 126"/>
                <a:gd name="T4" fmla="*/ 0 w 101"/>
                <a:gd name="T5" fmla="*/ 8 h 126"/>
                <a:gd name="T6" fmla="*/ 1 w 101"/>
                <a:gd name="T7" fmla="*/ 14 h 126"/>
                <a:gd name="T8" fmla="*/ 1 w 101"/>
                <a:gd name="T9" fmla="*/ 16 h 126"/>
                <a:gd name="T10" fmla="*/ 3 w 101"/>
                <a:gd name="T11" fmla="*/ 19 h 126"/>
                <a:gd name="T12" fmla="*/ 5 w 101"/>
                <a:gd name="T13" fmla="*/ 23 h 126"/>
                <a:gd name="T14" fmla="*/ 6 w 101"/>
                <a:gd name="T15" fmla="*/ 26 h 126"/>
                <a:gd name="T16" fmla="*/ 6 w 101"/>
                <a:gd name="T17" fmla="*/ 31 h 126"/>
                <a:gd name="T18" fmla="*/ 9 w 101"/>
                <a:gd name="T19" fmla="*/ 36 h 126"/>
                <a:gd name="T20" fmla="*/ 9 w 101"/>
                <a:gd name="T21" fmla="*/ 41 h 126"/>
                <a:gd name="T22" fmla="*/ 9 w 101"/>
                <a:gd name="T23" fmla="*/ 48 h 126"/>
                <a:gd name="T24" fmla="*/ 10 w 101"/>
                <a:gd name="T25" fmla="*/ 54 h 126"/>
                <a:gd name="T26" fmla="*/ 10 w 101"/>
                <a:gd name="T27" fmla="*/ 62 h 126"/>
                <a:gd name="T28" fmla="*/ 11 w 101"/>
                <a:gd name="T29" fmla="*/ 70 h 126"/>
                <a:gd name="T30" fmla="*/ 12 w 101"/>
                <a:gd name="T31" fmla="*/ 78 h 126"/>
                <a:gd name="T32" fmla="*/ 12 w 101"/>
                <a:gd name="T33" fmla="*/ 84 h 126"/>
                <a:gd name="T34" fmla="*/ 13 w 101"/>
                <a:gd name="T35" fmla="*/ 89 h 126"/>
                <a:gd name="T36" fmla="*/ 17 w 101"/>
                <a:gd name="T37" fmla="*/ 97 h 126"/>
                <a:gd name="T38" fmla="*/ 22 w 101"/>
                <a:gd name="T39" fmla="*/ 99 h 126"/>
                <a:gd name="T40" fmla="*/ 23 w 101"/>
                <a:gd name="T41" fmla="*/ 103 h 126"/>
                <a:gd name="T42" fmla="*/ 22 w 101"/>
                <a:gd name="T43" fmla="*/ 108 h 126"/>
                <a:gd name="T44" fmla="*/ 22 w 101"/>
                <a:gd name="T45" fmla="*/ 112 h 126"/>
                <a:gd name="T46" fmla="*/ 21 w 101"/>
                <a:gd name="T47" fmla="*/ 116 h 126"/>
                <a:gd name="T48" fmla="*/ 26 w 101"/>
                <a:gd name="T49" fmla="*/ 117 h 126"/>
                <a:gd name="T50" fmla="*/ 32 w 101"/>
                <a:gd name="T51" fmla="*/ 116 h 126"/>
                <a:gd name="T52" fmla="*/ 39 w 101"/>
                <a:gd name="T53" fmla="*/ 116 h 126"/>
                <a:gd name="T54" fmla="*/ 44 w 101"/>
                <a:gd name="T55" fmla="*/ 116 h 126"/>
                <a:gd name="T56" fmla="*/ 48 w 101"/>
                <a:gd name="T57" fmla="*/ 117 h 126"/>
                <a:gd name="T58" fmla="*/ 53 w 101"/>
                <a:gd name="T59" fmla="*/ 121 h 126"/>
                <a:gd name="T60" fmla="*/ 58 w 101"/>
                <a:gd name="T61" fmla="*/ 126 h 126"/>
                <a:gd name="T62" fmla="*/ 61 w 101"/>
                <a:gd name="T63" fmla="*/ 125 h 126"/>
                <a:gd name="T64" fmla="*/ 66 w 101"/>
                <a:gd name="T65" fmla="*/ 121 h 126"/>
                <a:gd name="T66" fmla="*/ 69 w 101"/>
                <a:gd name="T67" fmla="*/ 117 h 126"/>
                <a:gd name="T68" fmla="*/ 68 w 101"/>
                <a:gd name="T69" fmla="*/ 113 h 126"/>
                <a:gd name="T70" fmla="*/ 66 w 101"/>
                <a:gd name="T71" fmla="*/ 110 h 126"/>
                <a:gd name="T72" fmla="*/ 66 w 101"/>
                <a:gd name="T73" fmla="*/ 104 h 126"/>
                <a:gd name="T74" fmla="*/ 69 w 101"/>
                <a:gd name="T75" fmla="*/ 97 h 126"/>
                <a:gd name="T76" fmla="*/ 70 w 101"/>
                <a:gd name="T77" fmla="*/ 90 h 126"/>
                <a:gd name="T78" fmla="*/ 75 w 101"/>
                <a:gd name="T79" fmla="*/ 82 h 126"/>
                <a:gd name="T80" fmla="*/ 81 w 101"/>
                <a:gd name="T81" fmla="*/ 74 h 126"/>
                <a:gd name="T82" fmla="*/ 86 w 101"/>
                <a:gd name="T83" fmla="*/ 66 h 126"/>
                <a:gd name="T84" fmla="*/ 91 w 101"/>
                <a:gd name="T85" fmla="*/ 58 h 126"/>
                <a:gd name="T86" fmla="*/ 94 w 101"/>
                <a:gd name="T87" fmla="*/ 51 h 126"/>
                <a:gd name="T88" fmla="*/ 101 w 101"/>
                <a:gd name="T89" fmla="*/ 47 h 126"/>
                <a:gd name="T90" fmla="*/ 89 w 101"/>
                <a:gd name="T91" fmla="*/ 36 h 126"/>
                <a:gd name="T92" fmla="*/ 78 w 101"/>
                <a:gd name="T93" fmla="*/ 28 h 126"/>
                <a:gd name="T94" fmla="*/ 75 w 101"/>
                <a:gd name="T95" fmla="*/ 24 h 126"/>
                <a:gd name="T96" fmla="*/ 70 w 101"/>
                <a:gd name="T97" fmla="*/ 21 h 126"/>
                <a:gd name="T98" fmla="*/ 63 w 101"/>
                <a:gd name="T99" fmla="*/ 18 h 126"/>
                <a:gd name="T100" fmla="*/ 57 w 101"/>
                <a:gd name="T101" fmla="*/ 13 h 126"/>
                <a:gd name="T102" fmla="*/ 50 w 101"/>
                <a:gd name="T103" fmla="*/ 8 h 126"/>
                <a:gd name="T104" fmla="*/ 42 w 101"/>
                <a:gd name="T105" fmla="*/ 5 h 126"/>
                <a:gd name="T106" fmla="*/ 35 w 101"/>
                <a:gd name="T107" fmla="*/ 1 h 126"/>
                <a:gd name="T108" fmla="*/ 28 w 101"/>
                <a:gd name="T109" fmla="*/ 1 h 126"/>
                <a:gd name="T110" fmla="*/ 18 w 101"/>
                <a:gd name="T111" fmla="*/ 1 h 126"/>
                <a:gd name="T112" fmla="*/ 13 w 101"/>
                <a:gd name="T113" fmla="*/ 1 h 126"/>
                <a:gd name="T114" fmla="*/ 3 w 101"/>
                <a:gd name="T1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126">
                  <a:moveTo>
                    <a:pt x="3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3" y="87"/>
                    <a:pt x="13" y="89"/>
                  </a:cubicBezTo>
                  <a:cubicBezTo>
                    <a:pt x="14" y="92"/>
                    <a:pt x="17" y="97"/>
                    <a:pt x="17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3" y="110"/>
                    <a:pt x="22" y="112"/>
                  </a:cubicBezTo>
                  <a:cubicBezTo>
                    <a:pt x="20" y="113"/>
                    <a:pt x="21" y="116"/>
                    <a:pt x="21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1" y="21"/>
                    <a:pt x="70" y="21"/>
                  </a:cubicBezTo>
                  <a:cubicBezTo>
                    <a:pt x="68" y="21"/>
                    <a:pt x="63" y="18"/>
                    <a:pt x="63" y="18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32"/>
            <p:cNvSpPr>
              <a:spLocks/>
            </p:cNvSpPr>
            <p:nvPr/>
          </p:nvSpPr>
          <p:spPr bwMode="auto">
            <a:xfrm>
              <a:off x="10658475" y="2084388"/>
              <a:ext cx="315912" cy="184150"/>
            </a:xfrm>
            <a:custGeom>
              <a:avLst/>
              <a:gdLst>
                <a:gd name="T0" fmla="*/ 25 w 84"/>
                <a:gd name="T1" fmla="*/ 0 h 49"/>
                <a:gd name="T2" fmla="*/ 29 w 84"/>
                <a:gd name="T3" fmla="*/ 0 h 49"/>
                <a:gd name="T4" fmla="*/ 35 w 84"/>
                <a:gd name="T5" fmla="*/ 2 h 49"/>
                <a:gd name="T6" fmla="*/ 41 w 84"/>
                <a:gd name="T7" fmla="*/ 5 h 49"/>
                <a:gd name="T8" fmla="*/ 49 w 84"/>
                <a:gd name="T9" fmla="*/ 5 h 49"/>
                <a:gd name="T10" fmla="*/ 58 w 84"/>
                <a:gd name="T11" fmla="*/ 5 h 49"/>
                <a:gd name="T12" fmla="*/ 65 w 84"/>
                <a:gd name="T13" fmla="*/ 5 h 49"/>
                <a:gd name="T14" fmla="*/ 72 w 84"/>
                <a:gd name="T15" fmla="*/ 6 h 49"/>
                <a:gd name="T16" fmla="*/ 77 w 84"/>
                <a:gd name="T17" fmla="*/ 9 h 49"/>
                <a:gd name="T18" fmla="*/ 81 w 84"/>
                <a:gd name="T19" fmla="*/ 13 h 49"/>
                <a:gd name="T20" fmla="*/ 81 w 84"/>
                <a:gd name="T21" fmla="*/ 17 h 49"/>
                <a:gd name="T22" fmla="*/ 84 w 84"/>
                <a:gd name="T23" fmla="*/ 24 h 49"/>
                <a:gd name="T24" fmla="*/ 84 w 84"/>
                <a:gd name="T25" fmla="*/ 29 h 49"/>
                <a:gd name="T26" fmla="*/ 84 w 84"/>
                <a:gd name="T27" fmla="*/ 37 h 49"/>
                <a:gd name="T28" fmla="*/ 83 w 84"/>
                <a:gd name="T29" fmla="*/ 40 h 49"/>
                <a:gd name="T30" fmla="*/ 75 w 84"/>
                <a:gd name="T31" fmla="*/ 40 h 49"/>
                <a:gd name="T32" fmla="*/ 65 w 84"/>
                <a:gd name="T33" fmla="*/ 40 h 49"/>
                <a:gd name="T34" fmla="*/ 59 w 84"/>
                <a:gd name="T35" fmla="*/ 37 h 49"/>
                <a:gd name="T36" fmla="*/ 55 w 84"/>
                <a:gd name="T37" fmla="*/ 36 h 49"/>
                <a:gd name="T38" fmla="*/ 52 w 84"/>
                <a:gd name="T39" fmla="*/ 37 h 49"/>
                <a:gd name="T40" fmla="*/ 49 w 84"/>
                <a:gd name="T41" fmla="*/ 41 h 49"/>
                <a:gd name="T42" fmla="*/ 48 w 84"/>
                <a:gd name="T43" fmla="*/ 44 h 49"/>
                <a:gd name="T44" fmla="*/ 47 w 84"/>
                <a:gd name="T45" fmla="*/ 49 h 49"/>
                <a:gd name="T46" fmla="*/ 43 w 84"/>
                <a:gd name="T47" fmla="*/ 49 h 49"/>
                <a:gd name="T48" fmla="*/ 40 w 84"/>
                <a:gd name="T49" fmla="*/ 45 h 49"/>
                <a:gd name="T50" fmla="*/ 34 w 84"/>
                <a:gd name="T51" fmla="*/ 46 h 49"/>
                <a:gd name="T52" fmla="*/ 32 w 84"/>
                <a:gd name="T53" fmla="*/ 46 h 49"/>
                <a:gd name="T54" fmla="*/ 30 w 84"/>
                <a:gd name="T55" fmla="*/ 43 h 49"/>
                <a:gd name="T56" fmla="*/ 34 w 84"/>
                <a:gd name="T57" fmla="*/ 36 h 49"/>
                <a:gd name="T58" fmla="*/ 34 w 84"/>
                <a:gd name="T59" fmla="*/ 31 h 49"/>
                <a:gd name="T60" fmla="*/ 27 w 84"/>
                <a:gd name="T61" fmla="*/ 30 h 49"/>
                <a:gd name="T62" fmla="*/ 20 w 84"/>
                <a:gd name="T63" fmla="*/ 31 h 49"/>
                <a:gd name="T64" fmla="*/ 16 w 84"/>
                <a:gd name="T65" fmla="*/ 34 h 49"/>
                <a:gd name="T66" fmla="*/ 10 w 84"/>
                <a:gd name="T67" fmla="*/ 38 h 49"/>
                <a:gd name="T68" fmla="*/ 5 w 84"/>
                <a:gd name="T69" fmla="*/ 39 h 49"/>
                <a:gd name="T70" fmla="*/ 0 w 84"/>
                <a:gd name="T71" fmla="*/ 38 h 49"/>
                <a:gd name="T72" fmla="*/ 5 w 84"/>
                <a:gd name="T73" fmla="*/ 31 h 49"/>
                <a:gd name="T74" fmla="*/ 8 w 84"/>
                <a:gd name="T75" fmla="*/ 25 h 49"/>
                <a:gd name="T76" fmla="*/ 15 w 84"/>
                <a:gd name="T77" fmla="*/ 14 h 49"/>
                <a:gd name="T78" fmla="*/ 25 w 84"/>
                <a:gd name="T7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49">
                  <a:moveTo>
                    <a:pt x="2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6" y="39"/>
                    <a:pt x="5" y="39"/>
                  </a:cubicBezTo>
                  <a:cubicBezTo>
                    <a:pt x="4" y="39"/>
                    <a:pt x="0" y="40"/>
                    <a:pt x="0" y="38"/>
                  </a:cubicBezTo>
                  <a:cubicBezTo>
                    <a:pt x="0" y="37"/>
                    <a:pt x="5" y="31"/>
                    <a:pt x="5" y="31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33"/>
            <p:cNvSpPr>
              <a:spLocks/>
            </p:cNvSpPr>
            <p:nvPr/>
          </p:nvSpPr>
          <p:spPr bwMode="auto">
            <a:xfrm>
              <a:off x="10641013" y="2208213"/>
              <a:ext cx="363537" cy="192088"/>
            </a:xfrm>
            <a:custGeom>
              <a:avLst/>
              <a:gdLst>
                <a:gd name="T0" fmla="*/ 2 w 97"/>
                <a:gd name="T1" fmla="*/ 13 h 51"/>
                <a:gd name="T2" fmla="*/ 0 w 97"/>
                <a:gd name="T3" fmla="*/ 19 h 51"/>
                <a:gd name="T4" fmla="*/ 1 w 97"/>
                <a:gd name="T5" fmla="*/ 23 h 51"/>
                <a:gd name="T6" fmla="*/ 3 w 97"/>
                <a:gd name="T7" fmla="*/ 27 h 51"/>
                <a:gd name="T8" fmla="*/ 2 w 97"/>
                <a:gd name="T9" fmla="*/ 33 h 51"/>
                <a:gd name="T10" fmla="*/ 1 w 97"/>
                <a:gd name="T11" fmla="*/ 37 h 51"/>
                <a:gd name="T12" fmla="*/ 4 w 97"/>
                <a:gd name="T13" fmla="*/ 39 h 51"/>
                <a:gd name="T14" fmla="*/ 10 w 97"/>
                <a:gd name="T15" fmla="*/ 39 h 51"/>
                <a:gd name="T16" fmla="*/ 18 w 97"/>
                <a:gd name="T17" fmla="*/ 38 h 51"/>
                <a:gd name="T18" fmla="*/ 24 w 97"/>
                <a:gd name="T19" fmla="*/ 33 h 51"/>
                <a:gd name="T20" fmla="*/ 31 w 97"/>
                <a:gd name="T21" fmla="*/ 29 h 51"/>
                <a:gd name="T22" fmla="*/ 34 w 97"/>
                <a:gd name="T23" fmla="*/ 28 h 51"/>
                <a:gd name="T24" fmla="*/ 42 w 97"/>
                <a:gd name="T25" fmla="*/ 29 h 51"/>
                <a:gd name="T26" fmla="*/ 43 w 97"/>
                <a:gd name="T27" fmla="*/ 34 h 51"/>
                <a:gd name="T28" fmla="*/ 41 w 97"/>
                <a:gd name="T29" fmla="*/ 37 h 51"/>
                <a:gd name="T30" fmla="*/ 39 w 97"/>
                <a:gd name="T31" fmla="*/ 45 h 51"/>
                <a:gd name="T32" fmla="*/ 39 w 97"/>
                <a:gd name="T33" fmla="*/ 48 h 51"/>
                <a:gd name="T34" fmla="*/ 40 w 97"/>
                <a:gd name="T35" fmla="*/ 50 h 51"/>
                <a:gd name="T36" fmla="*/ 44 w 97"/>
                <a:gd name="T37" fmla="*/ 51 h 51"/>
                <a:gd name="T38" fmla="*/ 48 w 97"/>
                <a:gd name="T39" fmla="*/ 47 h 51"/>
                <a:gd name="T40" fmla="*/ 54 w 97"/>
                <a:gd name="T41" fmla="*/ 42 h 51"/>
                <a:gd name="T42" fmla="*/ 58 w 97"/>
                <a:gd name="T43" fmla="*/ 42 h 51"/>
                <a:gd name="T44" fmla="*/ 67 w 97"/>
                <a:gd name="T45" fmla="*/ 41 h 51"/>
                <a:gd name="T46" fmla="*/ 75 w 97"/>
                <a:gd name="T47" fmla="*/ 39 h 51"/>
                <a:gd name="T48" fmla="*/ 80 w 97"/>
                <a:gd name="T49" fmla="*/ 34 h 51"/>
                <a:gd name="T50" fmla="*/ 84 w 97"/>
                <a:gd name="T51" fmla="*/ 31 h 51"/>
                <a:gd name="T52" fmla="*/ 89 w 97"/>
                <a:gd name="T53" fmla="*/ 30 h 51"/>
                <a:gd name="T54" fmla="*/ 97 w 97"/>
                <a:gd name="T55" fmla="*/ 30 h 51"/>
                <a:gd name="T56" fmla="*/ 97 w 97"/>
                <a:gd name="T57" fmla="*/ 25 h 51"/>
                <a:gd name="T58" fmla="*/ 96 w 97"/>
                <a:gd name="T59" fmla="*/ 19 h 51"/>
                <a:gd name="T60" fmla="*/ 93 w 97"/>
                <a:gd name="T61" fmla="*/ 14 h 51"/>
                <a:gd name="T62" fmla="*/ 90 w 97"/>
                <a:gd name="T63" fmla="*/ 12 h 51"/>
                <a:gd name="T64" fmla="*/ 79 w 97"/>
                <a:gd name="T65" fmla="*/ 10 h 51"/>
                <a:gd name="T66" fmla="*/ 71 w 97"/>
                <a:gd name="T67" fmla="*/ 10 h 51"/>
                <a:gd name="T68" fmla="*/ 65 w 97"/>
                <a:gd name="T69" fmla="*/ 10 h 51"/>
                <a:gd name="T70" fmla="*/ 59 w 97"/>
                <a:gd name="T71" fmla="*/ 10 h 51"/>
                <a:gd name="T72" fmla="*/ 57 w 97"/>
                <a:gd name="T73" fmla="*/ 14 h 51"/>
                <a:gd name="T74" fmla="*/ 53 w 97"/>
                <a:gd name="T75" fmla="*/ 19 h 51"/>
                <a:gd name="T76" fmla="*/ 47 w 97"/>
                <a:gd name="T77" fmla="*/ 20 h 51"/>
                <a:gd name="T78" fmla="*/ 43 w 97"/>
                <a:gd name="T79" fmla="*/ 17 h 51"/>
                <a:gd name="T80" fmla="*/ 38 w 97"/>
                <a:gd name="T81" fmla="*/ 18 h 51"/>
                <a:gd name="T82" fmla="*/ 35 w 97"/>
                <a:gd name="T83" fmla="*/ 19 h 51"/>
                <a:gd name="T84" fmla="*/ 31 w 97"/>
                <a:gd name="T85" fmla="*/ 17 h 51"/>
                <a:gd name="T86" fmla="*/ 28 w 97"/>
                <a:gd name="T87" fmla="*/ 12 h 51"/>
                <a:gd name="T88" fmla="*/ 30 w 97"/>
                <a:gd name="T89" fmla="*/ 5 h 51"/>
                <a:gd name="T90" fmla="*/ 34 w 97"/>
                <a:gd name="T91" fmla="*/ 0 h 51"/>
                <a:gd name="T92" fmla="*/ 30 w 97"/>
                <a:gd name="T93" fmla="*/ 0 h 51"/>
                <a:gd name="T94" fmla="*/ 24 w 97"/>
                <a:gd name="T95" fmla="*/ 3 h 51"/>
                <a:gd name="T96" fmla="*/ 22 w 97"/>
                <a:gd name="T97" fmla="*/ 7 h 51"/>
                <a:gd name="T98" fmla="*/ 18 w 97"/>
                <a:gd name="T99" fmla="*/ 9 h 51"/>
                <a:gd name="T100" fmla="*/ 15 w 97"/>
                <a:gd name="T101" fmla="*/ 9 h 51"/>
                <a:gd name="T102" fmla="*/ 8 w 97"/>
                <a:gd name="T103" fmla="*/ 10 h 51"/>
                <a:gd name="T104" fmla="*/ 2 w 97"/>
                <a:gd name="T10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7" h="51">
                  <a:moveTo>
                    <a:pt x="2" y="13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19"/>
                    <a:pt x="96" y="19"/>
                  </a:cubicBezTo>
                  <a:cubicBezTo>
                    <a:pt x="94" y="19"/>
                    <a:pt x="93" y="14"/>
                    <a:pt x="93" y="14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34"/>
            <p:cNvSpPr>
              <a:spLocks/>
            </p:cNvSpPr>
            <p:nvPr/>
          </p:nvSpPr>
          <p:spPr bwMode="auto">
            <a:xfrm>
              <a:off x="10399713" y="2332038"/>
              <a:ext cx="604837" cy="196850"/>
            </a:xfrm>
            <a:custGeom>
              <a:avLst/>
              <a:gdLst>
                <a:gd name="T0" fmla="*/ 12 w 381"/>
                <a:gd name="T1" fmla="*/ 88 h 124"/>
                <a:gd name="T2" fmla="*/ 16 w 381"/>
                <a:gd name="T3" fmla="*/ 105 h 124"/>
                <a:gd name="T4" fmla="*/ 24 w 381"/>
                <a:gd name="T5" fmla="*/ 119 h 124"/>
                <a:gd name="T6" fmla="*/ 35 w 381"/>
                <a:gd name="T7" fmla="*/ 119 h 124"/>
                <a:gd name="T8" fmla="*/ 47 w 381"/>
                <a:gd name="T9" fmla="*/ 100 h 124"/>
                <a:gd name="T10" fmla="*/ 66 w 381"/>
                <a:gd name="T11" fmla="*/ 90 h 124"/>
                <a:gd name="T12" fmla="*/ 90 w 381"/>
                <a:gd name="T13" fmla="*/ 72 h 124"/>
                <a:gd name="T14" fmla="*/ 114 w 381"/>
                <a:gd name="T15" fmla="*/ 72 h 124"/>
                <a:gd name="T16" fmla="*/ 137 w 381"/>
                <a:gd name="T17" fmla="*/ 79 h 124"/>
                <a:gd name="T18" fmla="*/ 163 w 381"/>
                <a:gd name="T19" fmla="*/ 95 h 124"/>
                <a:gd name="T20" fmla="*/ 185 w 381"/>
                <a:gd name="T21" fmla="*/ 105 h 124"/>
                <a:gd name="T22" fmla="*/ 206 w 381"/>
                <a:gd name="T23" fmla="*/ 88 h 124"/>
                <a:gd name="T24" fmla="*/ 227 w 381"/>
                <a:gd name="T25" fmla="*/ 105 h 124"/>
                <a:gd name="T26" fmla="*/ 253 w 381"/>
                <a:gd name="T27" fmla="*/ 112 h 124"/>
                <a:gd name="T28" fmla="*/ 291 w 381"/>
                <a:gd name="T29" fmla="*/ 109 h 124"/>
                <a:gd name="T30" fmla="*/ 303 w 381"/>
                <a:gd name="T31" fmla="*/ 90 h 124"/>
                <a:gd name="T32" fmla="*/ 322 w 381"/>
                <a:gd name="T33" fmla="*/ 83 h 124"/>
                <a:gd name="T34" fmla="*/ 348 w 381"/>
                <a:gd name="T35" fmla="*/ 83 h 124"/>
                <a:gd name="T36" fmla="*/ 365 w 381"/>
                <a:gd name="T37" fmla="*/ 74 h 124"/>
                <a:gd name="T38" fmla="*/ 374 w 381"/>
                <a:gd name="T39" fmla="*/ 48 h 124"/>
                <a:gd name="T40" fmla="*/ 381 w 381"/>
                <a:gd name="T41" fmla="*/ 10 h 124"/>
                <a:gd name="T42" fmla="*/ 358 w 381"/>
                <a:gd name="T43" fmla="*/ 3 h 124"/>
                <a:gd name="T44" fmla="*/ 341 w 381"/>
                <a:gd name="T45" fmla="*/ 15 h 124"/>
                <a:gd name="T46" fmla="*/ 322 w 381"/>
                <a:gd name="T47" fmla="*/ 27 h 124"/>
                <a:gd name="T48" fmla="*/ 296 w 381"/>
                <a:gd name="T49" fmla="*/ 29 h 124"/>
                <a:gd name="T50" fmla="*/ 272 w 381"/>
                <a:gd name="T51" fmla="*/ 38 h 124"/>
                <a:gd name="T52" fmla="*/ 260 w 381"/>
                <a:gd name="T53" fmla="*/ 55 h 124"/>
                <a:gd name="T54" fmla="*/ 239 w 381"/>
                <a:gd name="T55" fmla="*/ 50 h 124"/>
                <a:gd name="T56" fmla="*/ 234 w 381"/>
                <a:gd name="T57" fmla="*/ 24 h 124"/>
                <a:gd name="T58" fmla="*/ 239 w 381"/>
                <a:gd name="T59" fmla="*/ 3 h 124"/>
                <a:gd name="T60" fmla="*/ 223 w 381"/>
                <a:gd name="T61" fmla="*/ 3 h 124"/>
                <a:gd name="T62" fmla="*/ 199 w 381"/>
                <a:gd name="T63" fmla="*/ 19 h 124"/>
                <a:gd name="T64" fmla="*/ 170 w 381"/>
                <a:gd name="T65" fmla="*/ 24 h 124"/>
                <a:gd name="T66" fmla="*/ 152 w 381"/>
                <a:gd name="T67" fmla="*/ 24 h 124"/>
                <a:gd name="T68" fmla="*/ 123 w 381"/>
                <a:gd name="T69" fmla="*/ 27 h 124"/>
                <a:gd name="T70" fmla="*/ 99 w 381"/>
                <a:gd name="T71" fmla="*/ 12 h 124"/>
                <a:gd name="T72" fmla="*/ 78 w 381"/>
                <a:gd name="T73" fmla="*/ 5 h 124"/>
                <a:gd name="T74" fmla="*/ 26 w 381"/>
                <a:gd name="T75" fmla="*/ 3 h 124"/>
                <a:gd name="T76" fmla="*/ 31 w 381"/>
                <a:gd name="T77" fmla="*/ 19 h 124"/>
                <a:gd name="T78" fmla="*/ 35 w 381"/>
                <a:gd name="T79" fmla="*/ 38 h 124"/>
                <a:gd name="T80" fmla="*/ 21 w 381"/>
                <a:gd name="T81" fmla="*/ 57 h 124"/>
                <a:gd name="T82" fmla="*/ 0 w 381"/>
                <a:gd name="T83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1" h="124">
                  <a:moveTo>
                    <a:pt x="0" y="79"/>
                  </a:moveTo>
                  <a:lnTo>
                    <a:pt x="12" y="88"/>
                  </a:lnTo>
                  <a:lnTo>
                    <a:pt x="16" y="98"/>
                  </a:lnTo>
                  <a:lnTo>
                    <a:pt x="16" y="105"/>
                  </a:lnTo>
                  <a:lnTo>
                    <a:pt x="24" y="114"/>
                  </a:lnTo>
                  <a:lnTo>
                    <a:pt x="24" y="119"/>
                  </a:lnTo>
                  <a:lnTo>
                    <a:pt x="26" y="124"/>
                  </a:lnTo>
                  <a:lnTo>
                    <a:pt x="35" y="119"/>
                  </a:lnTo>
                  <a:lnTo>
                    <a:pt x="40" y="112"/>
                  </a:lnTo>
                  <a:lnTo>
                    <a:pt x="47" y="100"/>
                  </a:lnTo>
                  <a:lnTo>
                    <a:pt x="59" y="100"/>
                  </a:lnTo>
                  <a:lnTo>
                    <a:pt x="66" y="90"/>
                  </a:lnTo>
                  <a:lnTo>
                    <a:pt x="76" y="81"/>
                  </a:lnTo>
                  <a:lnTo>
                    <a:pt x="90" y="72"/>
                  </a:lnTo>
                  <a:lnTo>
                    <a:pt x="102" y="69"/>
                  </a:lnTo>
                  <a:lnTo>
                    <a:pt x="114" y="72"/>
                  </a:lnTo>
                  <a:lnTo>
                    <a:pt x="125" y="76"/>
                  </a:lnTo>
                  <a:lnTo>
                    <a:pt x="137" y="79"/>
                  </a:lnTo>
                  <a:lnTo>
                    <a:pt x="149" y="86"/>
                  </a:lnTo>
                  <a:lnTo>
                    <a:pt x="163" y="95"/>
                  </a:lnTo>
                  <a:lnTo>
                    <a:pt x="173" y="105"/>
                  </a:lnTo>
                  <a:lnTo>
                    <a:pt x="185" y="105"/>
                  </a:lnTo>
                  <a:lnTo>
                    <a:pt x="197" y="95"/>
                  </a:lnTo>
                  <a:lnTo>
                    <a:pt x="206" y="88"/>
                  </a:lnTo>
                  <a:lnTo>
                    <a:pt x="215" y="95"/>
                  </a:lnTo>
                  <a:lnTo>
                    <a:pt x="227" y="105"/>
                  </a:lnTo>
                  <a:lnTo>
                    <a:pt x="239" y="107"/>
                  </a:lnTo>
                  <a:lnTo>
                    <a:pt x="253" y="112"/>
                  </a:lnTo>
                  <a:lnTo>
                    <a:pt x="275" y="112"/>
                  </a:lnTo>
                  <a:lnTo>
                    <a:pt x="291" y="109"/>
                  </a:lnTo>
                  <a:lnTo>
                    <a:pt x="296" y="105"/>
                  </a:lnTo>
                  <a:lnTo>
                    <a:pt x="303" y="90"/>
                  </a:lnTo>
                  <a:lnTo>
                    <a:pt x="313" y="86"/>
                  </a:lnTo>
                  <a:lnTo>
                    <a:pt x="322" y="83"/>
                  </a:lnTo>
                  <a:lnTo>
                    <a:pt x="336" y="83"/>
                  </a:lnTo>
                  <a:lnTo>
                    <a:pt x="348" y="83"/>
                  </a:lnTo>
                  <a:lnTo>
                    <a:pt x="360" y="83"/>
                  </a:lnTo>
                  <a:lnTo>
                    <a:pt x="365" y="74"/>
                  </a:lnTo>
                  <a:lnTo>
                    <a:pt x="369" y="62"/>
                  </a:lnTo>
                  <a:lnTo>
                    <a:pt x="374" y="48"/>
                  </a:lnTo>
                  <a:lnTo>
                    <a:pt x="381" y="27"/>
                  </a:lnTo>
                  <a:lnTo>
                    <a:pt x="381" y="10"/>
                  </a:lnTo>
                  <a:lnTo>
                    <a:pt x="372" y="5"/>
                  </a:lnTo>
                  <a:lnTo>
                    <a:pt x="358" y="3"/>
                  </a:lnTo>
                  <a:lnTo>
                    <a:pt x="348" y="10"/>
                  </a:lnTo>
                  <a:lnTo>
                    <a:pt x="341" y="15"/>
                  </a:lnTo>
                  <a:lnTo>
                    <a:pt x="332" y="22"/>
                  </a:lnTo>
                  <a:lnTo>
                    <a:pt x="322" y="27"/>
                  </a:lnTo>
                  <a:lnTo>
                    <a:pt x="308" y="29"/>
                  </a:lnTo>
                  <a:lnTo>
                    <a:pt x="296" y="29"/>
                  </a:lnTo>
                  <a:lnTo>
                    <a:pt x="287" y="34"/>
                  </a:lnTo>
                  <a:lnTo>
                    <a:pt x="272" y="38"/>
                  </a:lnTo>
                  <a:lnTo>
                    <a:pt x="268" y="45"/>
                  </a:lnTo>
                  <a:lnTo>
                    <a:pt x="260" y="55"/>
                  </a:lnTo>
                  <a:lnTo>
                    <a:pt x="246" y="57"/>
                  </a:lnTo>
                  <a:lnTo>
                    <a:pt x="239" y="50"/>
                  </a:lnTo>
                  <a:lnTo>
                    <a:pt x="234" y="38"/>
                  </a:lnTo>
                  <a:lnTo>
                    <a:pt x="234" y="24"/>
                  </a:lnTo>
                  <a:lnTo>
                    <a:pt x="237" y="10"/>
                  </a:lnTo>
                  <a:lnTo>
                    <a:pt x="239" y="3"/>
                  </a:lnTo>
                  <a:lnTo>
                    <a:pt x="232" y="0"/>
                  </a:lnTo>
                  <a:lnTo>
                    <a:pt x="223" y="3"/>
                  </a:lnTo>
                  <a:lnTo>
                    <a:pt x="213" y="10"/>
                  </a:lnTo>
                  <a:lnTo>
                    <a:pt x="199" y="19"/>
                  </a:lnTo>
                  <a:lnTo>
                    <a:pt x="189" y="27"/>
                  </a:lnTo>
                  <a:lnTo>
                    <a:pt x="170" y="24"/>
                  </a:lnTo>
                  <a:lnTo>
                    <a:pt x="163" y="24"/>
                  </a:lnTo>
                  <a:lnTo>
                    <a:pt x="152" y="24"/>
                  </a:lnTo>
                  <a:lnTo>
                    <a:pt x="137" y="24"/>
                  </a:lnTo>
                  <a:lnTo>
                    <a:pt x="123" y="27"/>
                  </a:lnTo>
                  <a:lnTo>
                    <a:pt x="109" y="24"/>
                  </a:lnTo>
                  <a:lnTo>
                    <a:pt x="99" y="12"/>
                  </a:lnTo>
                  <a:lnTo>
                    <a:pt x="88" y="5"/>
                  </a:lnTo>
                  <a:lnTo>
                    <a:pt x="78" y="5"/>
                  </a:lnTo>
                  <a:lnTo>
                    <a:pt x="57" y="3"/>
                  </a:lnTo>
                  <a:lnTo>
                    <a:pt x="26" y="3"/>
                  </a:lnTo>
                  <a:lnTo>
                    <a:pt x="28" y="12"/>
                  </a:lnTo>
                  <a:lnTo>
                    <a:pt x="31" y="19"/>
                  </a:lnTo>
                  <a:lnTo>
                    <a:pt x="35" y="31"/>
                  </a:lnTo>
                  <a:lnTo>
                    <a:pt x="35" y="38"/>
                  </a:lnTo>
                  <a:lnTo>
                    <a:pt x="28" y="48"/>
                  </a:lnTo>
                  <a:lnTo>
                    <a:pt x="21" y="57"/>
                  </a:lnTo>
                  <a:lnTo>
                    <a:pt x="12" y="64"/>
                  </a:lnTo>
                  <a:lnTo>
                    <a:pt x="0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3" name="Grupo 120"/>
          <p:cNvGrpSpPr/>
          <p:nvPr/>
        </p:nvGrpSpPr>
        <p:grpSpPr>
          <a:xfrm>
            <a:off x="4328243" y="1747697"/>
            <a:ext cx="2798762" cy="1889125"/>
            <a:chOff x="7100888" y="1057275"/>
            <a:chExt cx="2798762" cy="1889125"/>
          </a:xfrm>
          <a:solidFill>
            <a:schemeClr val="accent4"/>
          </a:solidFill>
        </p:grpSpPr>
        <p:sp>
          <p:nvSpPr>
            <p:cNvPr id="84" name="Freeform 9"/>
            <p:cNvSpPr>
              <a:spLocks/>
            </p:cNvSpPr>
            <p:nvPr/>
          </p:nvSpPr>
          <p:spPr bwMode="auto">
            <a:xfrm>
              <a:off x="7100888" y="2325688"/>
              <a:ext cx="673100" cy="376238"/>
            </a:xfrm>
            <a:custGeom>
              <a:avLst/>
              <a:gdLst>
                <a:gd name="T0" fmla="*/ 5 w 179"/>
                <a:gd name="T1" fmla="*/ 0 h 100"/>
                <a:gd name="T2" fmla="*/ 85 w 179"/>
                <a:gd name="T3" fmla="*/ 21 h 100"/>
                <a:gd name="T4" fmla="*/ 100 w 179"/>
                <a:gd name="T5" fmla="*/ 30 h 100"/>
                <a:gd name="T6" fmla="*/ 179 w 179"/>
                <a:gd name="T7" fmla="*/ 69 h 100"/>
                <a:gd name="T8" fmla="*/ 178 w 179"/>
                <a:gd name="T9" fmla="*/ 73 h 100"/>
                <a:gd name="T10" fmla="*/ 170 w 179"/>
                <a:gd name="T11" fmla="*/ 78 h 100"/>
                <a:gd name="T12" fmla="*/ 162 w 179"/>
                <a:gd name="T13" fmla="*/ 82 h 100"/>
                <a:gd name="T14" fmla="*/ 158 w 179"/>
                <a:gd name="T15" fmla="*/ 87 h 100"/>
                <a:gd name="T16" fmla="*/ 150 w 179"/>
                <a:gd name="T17" fmla="*/ 88 h 100"/>
                <a:gd name="T18" fmla="*/ 143 w 179"/>
                <a:gd name="T19" fmla="*/ 91 h 100"/>
                <a:gd name="T20" fmla="*/ 138 w 179"/>
                <a:gd name="T21" fmla="*/ 98 h 100"/>
                <a:gd name="T22" fmla="*/ 134 w 179"/>
                <a:gd name="T23" fmla="*/ 100 h 100"/>
                <a:gd name="T24" fmla="*/ 129 w 179"/>
                <a:gd name="T25" fmla="*/ 99 h 100"/>
                <a:gd name="T26" fmla="*/ 122 w 179"/>
                <a:gd name="T27" fmla="*/ 96 h 100"/>
                <a:gd name="T28" fmla="*/ 111 w 179"/>
                <a:gd name="T29" fmla="*/ 96 h 100"/>
                <a:gd name="T30" fmla="*/ 94 w 179"/>
                <a:gd name="T31" fmla="*/ 96 h 100"/>
                <a:gd name="T32" fmla="*/ 85 w 179"/>
                <a:gd name="T33" fmla="*/ 95 h 100"/>
                <a:gd name="T34" fmla="*/ 84 w 179"/>
                <a:gd name="T35" fmla="*/ 89 h 100"/>
                <a:gd name="T36" fmla="*/ 83 w 179"/>
                <a:gd name="T37" fmla="*/ 77 h 100"/>
                <a:gd name="T38" fmla="*/ 85 w 179"/>
                <a:gd name="T39" fmla="*/ 69 h 100"/>
                <a:gd name="T40" fmla="*/ 85 w 179"/>
                <a:gd name="T41" fmla="*/ 60 h 100"/>
                <a:gd name="T42" fmla="*/ 84 w 179"/>
                <a:gd name="T43" fmla="*/ 54 h 100"/>
                <a:gd name="T44" fmla="*/ 76 w 179"/>
                <a:gd name="T45" fmla="*/ 60 h 100"/>
                <a:gd name="T46" fmla="*/ 66 w 179"/>
                <a:gd name="T47" fmla="*/ 67 h 100"/>
                <a:gd name="T48" fmla="*/ 59 w 179"/>
                <a:gd name="T49" fmla="*/ 70 h 100"/>
                <a:gd name="T50" fmla="*/ 42 w 179"/>
                <a:gd name="T51" fmla="*/ 68 h 100"/>
                <a:gd name="T52" fmla="*/ 41 w 179"/>
                <a:gd name="T53" fmla="*/ 60 h 100"/>
                <a:gd name="T54" fmla="*/ 33 w 179"/>
                <a:gd name="T55" fmla="*/ 55 h 100"/>
                <a:gd name="T56" fmla="*/ 28 w 179"/>
                <a:gd name="T57" fmla="*/ 52 h 100"/>
                <a:gd name="T58" fmla="*/ 21 w 179"/>
                <a:gd name="T59" fmla="*/ 52 h 100"/>
                <a:gd name="T60" fmla="*/ 23 w 179"/>
                <a:gd name="T61" fmla="*/ 48 h 100"/>
                <a:gd name="T62" fmla="*/ 23 w 179"/>
                <a:gd name="T63" fmla="*/ 40 h 100"/>
                <a:gd name="T64" fmla="*/ 18 w 179"/>
                <a:gd name="T65" fmla="*/ 35 h 100"/>
                <a:gd name="T66" fmla="*/ 11 w 179"/>
                <a:gd name="T67" fmla="*/ 27 h 100"/>
                <a:gd name="T68" fmla="*/ 5 w 179"/>
                <a:gd name="T69" fmla="*/ 15 h 100"/>
                <a:gd name="T70" fmla="*/ 0 w 179"/>
                <a:gd name="T71" fmla="*/ 6 h 100"/>
                <a:gd name="T72" fmla="*/ 0 w 179"/>
                <a:gd name="T73" fmla="*/ 1 h 100"/>
                <a:gd name="T74" fmla="*/ 5 w 179"/>
                <a:gd name="T7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9" h="100">
                  <a:moveTo>
                    <a:pt x="5" y="0"/>
                  </a:moveTo>
                  <a:cubicBezTo>
                    <a:pt x="5" y="0"/>
                    <a:pt x="45" y="18"/>
                    <a:pt x="85" y="21"/>
                  </a:cubicBezTo>
                  <a:cubicBezTo>
                    <a:pt x="93" y="27"/>
                    <a:pt x="100" y="30"/>
                    <a:pt x="100" y="30"/>
                  </a:cubicBezTo>
                  <a:cubicBezTo>
                    <a:pt x="100" y="30"/>
                    <a:pt x="164" y="65"/>
                    <a:pt x="179" y="69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10"/>
            <p:cNvSpPr>
              <a:spLocks/>
            </p:cNvSpPr>
            <p:nvPr/>
          </p:nvSpPr>
          <p:spPr bwMode="auto">
            <a:xfrm>
              <a:off x="7119938" y="1373188"/>
              <a:ext cx="1741487" cy="1196975"/>
            </a:xfrm>
            <a:custGeom>
              <a:avLst/>
              <a:gdLst>
                <a:gd name="T0" fmla="*/ 87 w 463"/>
                <a:gd name="T1" fmla="*/ 273 h 318"/>
                <a:gd name="T2" fmla="*/ 185 w 463"/>
                <a:gd name="T3" fmla="*/ 311 h 318"/>
                <a:gd name="T4" fmla="*/ 215 w 463"/>
                <a:gd name="T5" fmla="*/ 304 h 318"/>
                <a:gd name="T6" fmla="*/ 235 w 463"/>
                <a:gd name="T7" fmla="*/ 295 h 318"/>
                <a:gd name="T8" fmla="*/ 252 w 463"/>
                <a:gd name="T9" fmla="*/ 280 h 318"/>
                <a:gd name="T10" fmla="*/ 290 w 463"/>
                <a:gd name="T11" fmla="*/ 275 h 318"/>
                <a:gd name="T12" fmla="*/ 319 w 463"/>
                <a:gd name="T13" fmla="*/ 289 h 318"/>
                <a:gd name="T14" fmla="*/ 405 w 463"/>
                <a:gd name="T15" fmla="*/ 271 h 318"/>
                <a:gd name="T16" fmla="*/ 404 w 463"/>
                <a:gd name="T17" fmla="*/ 235 h 318"/>
                <a:gd name="T18" fmla="*/ 453 w 463"/>
                <a:gd name="T19" fmla="*/ 113 h 318"/>
                <a:gd name="T20" fmla="*/ 409 w 463"/>
                <a:gd name="T21" fmla="*/ 89 h 318"/>
                <a:gd name="T22" fmla="*/ 393 w 463"/>
                <a:gd name="T23" fmla="*/ 51 h 318"/>
                <a:gd name="T24" fmla="*/ 367 w 463"/>
                <a:gd name="T25" fmla="*/ 51 h 318"/>
                <a:gd name="T26" fmla="*/ 352 w 463"/>
                <a:gd name="T27" fmla="*/ 76 h 318"/>
                <a:gd name="T28" fmla="*/ 335 w 463"/>
                <a:gd name="T29" fmla="*/ 77 h 318"/>
                <a:gd name="T30" fmla="*/ 321 w 463"/>
                <a:gd name="T31" fmla="*/ 80 h 318"/>
                <a:gd name="T32" fmla="*/ 312 w 463"/>
                <a:gd name="T33" fmla="*/ 97 h 318"/>
                <a:gd name="T34" fmla="*/ 297 w 463"/>
                <a:gd name="T35" fmla="*/ 84 h 318"/>
                <a:gd name="T36" fmla="*/ 292 w 463"/>
                <a:gd name="T37" fmla="*/ 70 h 318"/>
                <a:gd name="T38" fmla="*/ 289 w 463"/>
                <a:gd name="T39" fmla="*/ 39 h 318"/>
                <a:gd name="T40" fmla="*/ 280 w 463"/>
                <a:gd name="T41" fmla="*/ 15 h 318"/>
                <a:gd name="T42" fmla="*/ 266 w 463"/>
                <a:gd name="T43" fmla="*/ 2 h 318"/>
                <a:gd name="T44" fmla="*/ 255 w 463"/>
                <a:gd name="T45" fmla="*/ 6 h 318"/>
                <a:gd name="T46" fmla="*/ 240 w 463"/>
                <a:gd name="T47" fmla="*/ 20 h 318"/>
                <a:gd name="T48" fmla="*/ 222 w 463"/>
                <a:gd name="T49" fmla="*/ 34 h 318"/>
                <a:gd name="T50" fmla="*/ 209 w 463"/>
                <a:gd name="T51" fmla="*/ 32 h 318"/>
                <a:gd name="T52" fmla="*/ 196 w 463"/>
                <a:gd name="T53" fmla="*/ 35 h 318"/>
                <a:gd name="T54" fmla="*/ 182 w 463"/>
                <a:gd name="T55" fmla="*/ 28 h 318"/>
                <a:gd name="T56" fmla="*/ 166 w 463"/>
                <a:gd name="T57" fmla="*/ 6 h 318"/>
                <a:gd name="T58" fmla="*/ 155 w 463"/>
                <a:gd name="T59" fmla="*/ 7 h 318"/>
                <a:gd name="T60" fmla="*/ 144 w 463"/>
                <a:gd name="T61" fmla="*/ 5 h 318"/>
                <a:gd name="T62" fmla="*/ 118 w 463"/>
                <a:gd name="T63" fmla="*/ 11 h 318"/>
                <a:gd name="T64" fmla="*/ 99 w 463"/>
                <a:gd name="T65" fmla="*/ 16 h 318"/>
                <a:gd name="T66" fmla="*/ 107 w 463"/>
                <a:gd name="T67" fmla="*/ 27 h 318"/>
                <a:gd name="T68" fmla="*/ 117 w 463"/>
                <a:gd name="T69" fmla="*/ 33 h 318"/>
                <a:gd name="T70" fmla="*/ 114 w 463"/>
                <a:gd name="T71" fmla="*/ 43 h 318"/>
                <a:gd name="T72" fmla="*/ 100 w 463"/>
                <a:gd name="T73" fmla="*/ 44 h 318"/>
                <a:gd name="T74" fmla="*/ 98 w 463"/>
                <a:gd name="T75" fmla="*/ 64 h 318"/>
                <a:gd name="T76" fmla="*/ 106 w 463"/>
                <a:gd name="T77" fmla="*/ 76 h 318"/>
                <a:gd name="T78" fmla="*/ 109 w 463"/>
                <a:gd name="T79" fmla="*/ 106 h 318"/>
                <a:gd name="T80" fmla="*/ 104 w 463"/>
                <a:gd name="T81" fmla="*/ 137 h 318"/>
                <a:gd name="T82" fmla="*/ 101 w 463"/>
                <a:gd name="T83" fmla="*/ 163 h 318"/>
                <a:gd name="T84" fmla="*/ 83 w 463"/>
                <a:gd name="T85" fmla="*/ 174 h 318"/>
                <a:gd name="T86" fmla="*/ 70 w 463"/>
                <a:gd name="T87" fmla="*/ 177 h 318"/>
                <a:gd name="T88" fmla="*/ 42 w 463"/>
                <a:gd name="T89" fmla="*/ 182 h 318"/>
                <a:gd name="T90" fmla="*/ 21 w 463"/>
                <a:gd name="T91" fmla="*/ 200 h 318"/>
                <a:gd name="T92" fmla="*/ 13 w 463"/>
                <a:gd name="T93" fmla="*/ 217 h 318"/>
                <a:gd name="T94" fmla="*/ 8 w 463"/>
                <a:gd name="T95" fmla="*/ 2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3" h="318">
                  <a:moveTo>
                    <a:pt x="0" y="245"/>
                  </a:moveTo>
                  <a:cubicBezTo>
                    <a:pt x="12" y="252"/>
                    <a:pt x="12" y="252"/>
                    <a:pt x="12" y="252"/>
                  </a:cubicBezTo>
                  <a:cubicBezTo>
                    <a:pt x="12" y="252"/>
                    <a:pt x="68" y="270"/>
                    <a:pt x="80" y="270"/>
                  </a:cubicBezTo>
                  <a:cubicBezTo>
                    <a:pt x="83" y="270"/>
                    <a:pt x="87" y="273"/>
                    <a:pt x="87" y="273"/>
                  </a:cubicBezTo>
                  <a:cubicBezTo>
                    <a:pt x="94" y="278"/>
                    <a:pt x="94" y="278"/>
                    <a:pt x="94" y="278"/>
                  </a:cubicBezTo>
                  <a:cubicBezTo>
                    <a:pt x="94" y="278"/>
                    <a:pt x="165" y="317"/>
                    <a:pt x="173" y="317"/>
                  </a:cubicBezTo>
                  <a:cubicBezTo>
                    <a:pt x="181" y="318"/>
                    <a:pt x="181" y="315"/>
                    <a:pt x="181" y="315"/>
                  </a:cubicBezTo>
                  <a:cubicBezTo>
                    <a:pt x="185" y="311"/>
                    <a:pt x="185" y="311"/>
                    <a:pt x="185" y="311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15" y="304"/>
                    <a:pt x="215" y="304"/>
                    <a:pt x="215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7" y="297"/>
                    <a:pt x="227" y="297"/>
                    <a:pt x="227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46" y="294"/>
                    <a:pt x="246" y="294"/>
                    <a:pt x="246" y="294"/>
                  </a:cubicBezTo>
                  <a:cubicBezTo>
                    <a:pt x="249" y="289"/>
                    <a:pt x="249" y="289"/>
                    <a:pt x="249" y="289"/>
                  </a:cubicBezTo>
                  <a:cubicBezTo>
                    <a:pt x="252" y="286"/>
                    <a:pt x="252" y="286"/>
                    <a:pt x="252" y="286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1" y="270"/>
                    <a:pt x="261" y="270"/>
                    <a:pt x="261" y="270"/>
                  </a:cubicBezTo>
                  <a:cubicBezTo>
                    <a:pt x="287" y="268"/>
                    <a:pt x="287" y="268"/>
                    <a:pt x="287" y="268"/>
                  </a:cubicBezTo>
                  <a:cubicBezTo>
                    <a:pt x="290" y="275"/>
                    <a:pt x="290" y="275"/>
                    <a:pt x="290" y="275"/>
                  </a:cubicBezTo>
                  <a:cubicBezTo>
                    <a:pt x="296" y="280"/>
                    <a:pt x="296" y="280"/>
                    <a:pt x="296" y="280"/>
                  </a:cubicBezTo>
                  <a:cubicBezTo>
                    <a:pt x="304" y="289"/>
                    <a:pt x="304" y="289"/>
                    <a:pt x="304" y="289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61" y="289"/>
                    <a:pt x="361" y="289"/>
                    <a:pt x="361" y="289"/>
                  </a:cubicBezTo>
                  <a:cubicBezTo>
                    <a:pt x="398" y="289"/>
                    <a:pt x="398" y="289"/>
                    <a:pt x="398" y="289"/>
                  </a:cubicBezTo>
                  <a:cubicBezTo>
                    <a:pt x="404" y="284"/>
                    <a:pt x="404" y="284"/>
                    <a:pt x="404" y="284"/>
                  </a:cubicBezTo>
                  <a:cubicBezTo>
                    <a:pt x="405" y="271"/>
                    <a:pt x="405" y="271"/>
                    <a:pt x="405" y="271"/>
                  </a:cubicBezTo>
                  <a:cubicBezTo>
                    <a:pt x="409" y="261"/>
                    <a:pt x="409" y="261"/>
                    <a:pt x="409" y="261"/>
                  </a:cubicBezTo>
                  <a:cubicBezTo>
                    <a:pt x="410" y="250"/>
                    <a:pt x="410" y="250"/>
                    <a:pt x="410" y="250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4" y="235"/>
                    <a:pt x="404" y="235"/>
                    <a:pt x="404" y="235"/>
                  </a:cubicBezTo>
                  <a:cubicBezTo>
                    <a:pt x="458" y="126"/>
                    <a:pt x="458" y="126"/>
                    <a:pt x="458" y="126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3" y="111"/>
                    <a:pt x="463" y="111"/>
                    <a:pt x="463" y="111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36" y="101"/>
                    <a:pt x="436" y="101"/>
                    <a:pt x="436" y="101"/>
                  </a:cubicBezTo>
                  <a:cubicBezTo>
                    <a:pt x="415" y="99"/>
                    <a:pt x="415" y="99"/>
                    <a:pt x="415" y="99"/>
                  </a:cubicBezTo>
                  <a:cubicBezTo>
                    <a:pt x="409" y="89"/>
                    <a:pt x="409" y="89"/>
                    <a:pt x="409" y="89"/>
                  </a:cubicBezTo>
                  <a:cubicBezTo>
                    <a:pt x="409" y="89"/>
                    <a:pt x="396" y="72"/>
                    <a:pt x="395" y="72"/>
                  </a:cubicBezTo>
                  <a:cubicBezTo>
                    <a:pt x="393" y="74"/>
                    <a:pt x="394" y="67"/>
                    <a:pt x="394" y="67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0" y="50"/>
                    <a:pt x="380" y="50"/>
                    <a:pt x="380" y="50"/>
                  </a:cubicBezTo>
                  <a:cubicBezTo>
                    <a:pt x="370" y="50"/>
                    <a:pt x="370" y="50"/>
                    <a:pt x="370" y="50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3" y="57"/>
                    <a:pt x="363" y="57"/>
                    <a:pt x="363" y="57"/>
                  </a:cubicBezTo>
                  <a:cubicBezTo>
                    <a:pt x="356" y="65"/>
                    <a:pt x="356" y="65"/>
                    <a:pt x="356" y="65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2" y="76"/>
                    <a:pt x="352" y="76"/>
                  </a:cubicBezTo>
                  <a:cubicBezTo>
                    <a:pt x="352" y="77"/>
                    <a:pt x="350" y="79"/>
                    <a:pt x="350" y="79"/>
                  </a:cubicBezTo>
                  <a:cubicBezTo>
                    <a:pt x="346" y="80"/>
                    <a:pt x="346" y="80"/>
                    <a:pt x="346" y="80"/>
                  </a:cubicBezTo>
                  <a:cubicBezTo>
                    <a:pt x="340" y="80"/>
                    <a:pt x="340" y="80"/>
                    <a:pt x="340" y="80"/>
                  </a:cubicBezTo>
                  <a:cubicBezTo>
                    <a:pt x="335" y="77"/>
                    <a:pt x="335" y="77"/>
                    <a:pt x="335" y="77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27" y="74"/>
                    <a:pt x="327" y="74"/>
                    <a:pt x="327" y="74"/>
                  </a:cubicBezTo>
                  <a:cubicBezTo>
                    <a:pt x="327" y="74"/>
                    <a:pt x="324" y="76"/>
                    <a:pt x="324" y="76"/>
                  </a:cubicBezTo>
                  <a:cubicBezTo>
                    <a:pt x="323" y="77"/>
                    <a:pt x="321" y="80"/>
                    <a:pt x="321" y="80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2" y="97"/>
                    <a:pt x="308" y="95"/>
                    <a:pt x="307" y="94"/>
                  </a:cubicBezTo>
                  <a:cubicBezTo>
                    <a:pt x="307" y="94"/>
                    <a:pt x="305" y="92"/>
                    <a:pt x="305" y="92"/>
                  </a:cubicBezTo>
                  <a:cubicBezTo>
                    <a:pt x="305" y="92"/>
                    <a:pt x="301" y="89"/>
                    <a:pt x="301" y="88"/>
                  </a:cubicBezTo>
                  <a:cubicBezTo>
                    <a:pt x="300" y="88"/>
                    <a:pt x="297" y="84"/>
                    <a:pt x="297" y="84"/>
                  </a:cubicBezTo>
                  <a:cubicBezTo>
                    <a:pt x="297" y="84"/>
                    <a:pt x="294" y="81"/>
                    <a:pt x="294" y="81"/>
                  </a:cubicBezTo>
                  <a:cubicBezTo>
                    <a:pt x="294" y="80"/>
                    <a:pt x="292" y="78"/>
                    <a:pt x="292" y="78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2" y="59"/>
                    <a:pt x="291" y="54"/>
                    <a:pt x="291" y="54"/>
                  </a:cubicBezTo>
                  <a:cubicBezTo>
                    <a:pt x="291" y="54"/>
                    <a:pt x="290" y="47"/>
                    <a:pt x="290" y="46"/>
                  </a:cubicBezTo>
                  <a:cubicBezTo>
                    <a:pt x="290" y="46"/>
                    <a:pt x="289" y="39"/>
                    <a:pt x="289" y="39"/>
                  </a:cubicBezTo>
                  <a:cubicBezTo>
                    <a:pt x="289" y="39"/>
                    <a:pt x="289" y="33"/>
                    <a:pt x="289" y="33"/>
                  </a:cubicBezTo>
                  <a:cubicBezTo>
                    <a:pt x="288" y="32"/>
                    <a:pt x="286" y="28"/>
                    <a:pt x="286" y="28"/>
                  </a:cubicBezTo>
                  <a:cubicBezTo>
                    <a:pt x="285" y="27"/>
                    <a:pt x="283" y="22"/>
                    <a:pt x="283" y="22"/>
                  </a:cubicBezTo>
                  <a:cubicBezTo>
                    <a:pt x="280" y="15"/>
                    <a:pt x="280" y="15"/>
                    <a:pt x="280" y="15"/>
                  </a:cubicBezTo>
                  <a:cubicBezTo>
                    <a:pt x="280" y="15"/>
                    <a:pt x="278" y="10"/>
                    <a:pt x="277" y="9"/>
                  </a:cubicBezTo>
                  <a:cubicBezTo>
                    <a:pt x="277" y="8"/>
                    <a:pt x="275" y="4"/>
                    <a:pt x="275" y="4"/>
                  </a:cubicBezTo>
                  <a:cubicBezTo>
                    <a:pt x="274" y="4"/>
                    <a:pt x="274" y="2"/>
                    <a:pt x="274" y="2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20"/>
                    <a:pt x="246" y="20"/>
                    <a:pt x="246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1" y="35"/>
                    <a:pt x="201" y="35"/>
                    <a:pt x="201" y="35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7" y="34"/>
                    <a:pt x="186" y="32"/>
                    <a:pt x="185" y="31"/>
                  </a:cubicBezTo>
                  <a:cubicBezTo>
                    <a:pt x="185" y="31"/>
                    <a:pt x="182" y="28"/>
                    <a:pt x="182" y="28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4" y="12"/>
                    <a:pt x="103" y="12"/>
                  </a:cubicBezTo>
                  <a:cubicBezTo>
                    <a:pt x="103" y="12"/>
                    <a:pt x="100" y="14"/>
                    <a:pt x="100" y="14"/>
                  </a:cubicBezTo>
                  <a:cubicBezTo>
                    <a:pt x="100" y="14"/>
                    <a:pt x="99" y="16"/>
                    <a:pt x="99" y="16"/>
                  </a:cubicBezTo>
                  <a:cubicBezTo>
                    <a:pt x="99" y="17"/>
                    <a:pt x="99" y="22"/>
                    <a:pt x="99" y="22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1" y="27"/>
                    <a:pt x="102" y="27"/>
                  </a:cubicBezTo>
                  <a:cubicBezTo>
                    <a:pt x="103" y="27"/>
                    <a:pt x="107" y="27"/>
                    <a:pt x="107" y="27"/>
                  </a:cubicBezTo>
                  <a:cubicBezTo>
                    <a:pt x="107" y="27"/>
                    <a:pt x="111" y="27"/>
                    <a:pt x="111" y="27"/>
                  </a:cubicBezTo>
                  <a:cubicBezTo>
                    <a:pt x="112" y="27"/>
                    <a:pt x="113" y="28"/>
                    <a:pt x="113" y="28"/>
                  </a:cubicBezTo>
                  <a:cubicBezTo>
                    <a:pt x="113" y="28"/>
                    <a:pt x="115" y="30"/>
                    <a:pt x="115" y="30"/>
                  </a:cubicBezTo>
                  <a:cubicBezTo>
                    <a:pt x="115" y="30"/>
                    <a:pt x="117" y="33"/>
                    <a:pt x="117" y="33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40"/>
                    <a:pt x="118" y="40"/>
                  </a:cubicBezTo>
                  <a:cubicBezTo>
                    <a:pt x="118" y="41"/>
                    <a:pt x="117" y="43"/>
                    <a:pt x="117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100" y="66"/>
                    <a:pt x="101" y="66"/>
                  </a:cubicBezTo>
                  <a:cubicBezTo>
                    <a:pt x="101" y="67"/>
                    <a:pt x="103" y="68"/>
                    <a:pt x="104" y="68"/>
                  </a:cubicBezTo>
                  <a:cubicBezTo>
                    <a:pt x="104" y="69"/>
                    <a:pt x="106" y="70"/>
                    <a:pt x="106" y="70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7" y="120"/>
                    <a:pt x="107" y="121"/>
                  </a:cubicBezTo>
                  <a:cubicBezTo>
                    <a:pt x="107" y="122"/>
                    <a:pt x="105" y="129"/>
                    <a:pt x="105" y="129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3" y="139"/>
                    <a:pt x="103" y="140"/>
                  </a:cubicBezTo>
                  <a:cubicBezTo>
                    <a:pt x="103" y="141"/>
                    <a:pt x="102" y="151"/>
                    <a:pt x="102" y="151"/>
                  </a:cubicBezTo>
                  <a:cubicBezTo>
                    <a:pt x="102" y="151"/>
                    <a:pt x="101" y="155"/>
                    <a:pt x="101" y="156"/>
                  </a:cubicBezTo>
                  <a:cubicBezTo>
                    <a:pt x="100" y="157"/>
                    <a:pt x="101" y="163"/>
                    <a:pt x="101" y="163"/>
                  </a:cubicBezTo>
                  <a:cubicBezTo>
                    <a:pt x="101" y="163"/>
                    <a:pt x="98" y="171"/>
                    <a:pt x="98" y="172"/>
                  </a:cubicBezTo>
                  <a:cubicBezTo>
                    <a:pt x="97" y="172"/>
                    <a:pt x="95" y="176"/>
                    <a:pt x="94" y="176"/>
                  </a:cubicBezTo>
                  <a:cubicBezTo>
                    <a:pt x="94" y="176"/>
                    <a:pt x="89" y="176"/>
                    <a:pt x="89" y="176"/>
                  </a:cubicBezTo>
                  <a:cubicBezTo>
                    <a:pt x="88" y="176"/>
                    <a:pt x="84" y="174"/>
                    <a:pt x="83" y="174"/>
                  </a:cubicBezTo>
                  <a:cubicBezTo>
                    <a:pt x="83" y="174"/>
                    <a:pt x="81" y="172"/>
                    <a:pt x="81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26" y="192"/>
                    <a:pt x="26" y="193"/>
                  </a:cubicBezTo>
                  <a:cubicBezTo>
                    <a:pt x="26" y="193"/>
                    <a:pt x="21" y="199"/>
                    <a:pt x="21" y="200"/>
                  </a:cubicBezTo>
                  <a:cubicBezTo>
                    <a:pt x="20" y="201"/>
                    <a:pt x="19" y="206"/>
                    <a:pt x="19" y="206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14"/>
                    <a:pt x="13" y="217"/>
                    <a:pt x="13" y="217"/>
                  </a:cubicBezTo>
                  <a:cubicBezTo>
                    <a:pt x="13" y="217"/>
                    <a:pt x="14" y="223"/>
                    <a:pt x="14" y="223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3" y="239"/>
                    <a:pt x="3" y="239"/>
                  </a:cubicBezTo>
                  <a:cubicBezTo>
                    <a:pt x="3" y="240"/>
                    <a:pt x="0" y="245"/>
                    <a:pt x="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11"/>
            <p:cNvSpPr>
              <a:spLocks/>
            </p:cNvSpPr>
            <p:nvPr/>
          </p:nvSpPr>
          <p:spPr bwMode="auto">
            <a:xfrm>
              <a:off x="8023225" y="1057275"/>
              <a:ext cx="563562" cy="658813"/>
            </a:xfrm>
            <a:custGeom>
              <a:avLst/>
              <a:gdLst>
                <a:gd name="T0" fmla="*/ 11 w 150"/>
                <a:gd name="T1" fmla="*/ 25 h 175"/>
                <a:gd name="T2" fmla="*/ 19 w 150"/>
                <a:gd name="T3" fmla="*/ 33 h 175"/>
                <a:gd name="T4" fmla="*/ 34 w 150"/>
                <a:gd name="T5" fmla="*/ 35 h 175"/>
                <a:gd name="T6" fmla="*/ 42 w 150"/>
                <a:gd name="T7" fmla="*/ 40 h 175"/>
                <a:gd name="T8" fmla="*/ 50 w 150"/>
                <a:gd name="T9" fmla="*/ 37 h 175"/>
                <a:gd name="T10" fmla="*/ 55 w 150"/>
                <a:gd name="T11" fmla="*/ 29 h 175"/>
                <a:gd name="T12" fmla="*/ 71 w 150"/>
                <a:gd name="T13" fmla="*/ 27 h 175"/>
                <a:gd name="T14" fmla="*/ 80 w 150"/>
                <a:gd name="T15" fmla="*/ 22 h 175"/>
                <a:gd name="T16" fmla="*/ 90 w 150"/>
                <a:gd name="T17" fmla="*/ 17 h 175"/>
                <a:gd name="T18" fmla="*/ 102 w 150"/>
                <a:gd name="T19" fmla="*/ 11 h 175"/>
                <a:gd name="T20" fmla="*/ 107 w 150"/>
                <a:gd name="T21" fmla="*/ 0 h 175"/>
                <a:gd name="T22" fmla="*/ 120 w 150"/>
                <a:gd name="T23" fmla="*/ 5 h 175"/>
                <a:gd name="T24" fmla="*/ 116 w 150"/>
                <a:gd name="T25" fmla="*/ 13 h 175"/>
                <a:gd name="T26" fmla="*/ 121 w 150"/>
                <a:gd name="T27" fmla="*/ 18 h 175"/>
                <a:gd name="T28" fmla="*/ 129 w 150"/>
                <a:gd name="T29" fmla="*/ 26 h 175"/>
                <a:gd name="T30" fmla="*/ 130 w 150"/>
                <a:gd name="T31" fmla="*/ 34 h 175"/>
                <a:gd name="T32" fmla="*/ 125 w 150"/>
                <a:gd name="T33" fmla="*/ 42 h 175"/>
                <a:gd name="T34" fmla="*/ 123 w 150"/>
                <a:gd name="T35" fmla="*/ 54 h 175"/>
                <a:gd name="T36" fmla="*/ 122 w 150"/>
                <a:gd name="T37" fmla="*/ 66 h 175"/>
                <a:gd name="T38" fmla="*/ 125 w 150"/>
                <a:gd name="T39" fmla="*/ 74 h 175"/>
                <a:gd name="T40" fmla="*/ 127 w 150"/>
                <a:gd name="T41" fmla="*/ 87 h 175"/>
                <a:gd name="T42" fmla="*/ 137 w 150"/>
                <a:gd name="T43" fmla="*/ 94 h 175"/>
                <a:gd name="T44" fmla="*/ 147 w 150"/>
                <a:gd name="T45" fmla="*/ 103 h 175"/>
                <a:gd name="T46" fmla="*/ 150 w 150"/>
                <a:gd name="T47" fmla="*/ 120 h 175"/>
                <a:gd name="T48" fmla="*/ 146 w 150"/>
                <a:gd name="T49" fmla="*/ 129 h 175"/>
                <a:gd name="T50" fmla="*/ 126 w 150"/>
                <a:gd name="T51" fmla="*/ 129 h 175"/>
                <a:gd name="T52" fmla="*/ 116 w 150"/>
                <a:gd name="T53" fmla="*/ 138 h 175"/>
                <a:gd name="T54" fmla="*/ 114 w 150"/>
                <a:gd name="T55" fmla="*/ 146 h 175"/>
                <a:gd name="T56" fmla="*/ 110 w 150"/>
                <a:gd name="T57" fmla="*/ 150 h 175"/>
                <a:gd name="T58" fmla="*/ 107 w 150"/>
                <a:gd name="T59" fmla="*/ 158 h 175"/>
                <a:gd name="T60" fmla="*/ 102 w 150"/>
                <a:gd name="T61" fmla="*/ 160 h 175"/>
                <a:gd name="T62" fmla="*/ 98 w 150"/>
                <a:gd name="T63" fmla="*/ 155 h 175"/>
                <a:gd name="T64" fmla="*/ 89 w 150"/>
                <a:gd name="T65" fmla="*/ 151 h 175"/>
                <a:gd name="T66" fmla="*/ 81 w 150"/>
                <a:gd name="T67" fmla="*/ 155 h 175"/>
                <a:gd name="T68" fmla="*/ 74 w 150"/>
                <a:gd name="T69" fmla="*/ 162 h 175"/>
                <a:gd name="T70" fmla="*/ 72 w 150"/>
                <a:gd name="T71" fmla="*/ 175 h 175"/>
                <a:gd name="T72" fmla="*/ 63 w 150"/>
                <a:gd name="T73" fmla="*/ 166 h 175"/>
                <a:gd name="T74" fmla="*/ 58 w 150"/>
                <a:gd name="T75" fmla="*/ 160 h 175"/>
                <a:gd name="T76" fmla="*/ 61 w 150"/>
                <a:gd name="T77" fmla="*/ 152 h 175"/>
                <a:gd name="T78" fmla="*/ 57 w 150"/>
                <a:gd name="T79" fmla="*/ 146 h 175"/>
                <a:gd name="T80" fmla="*/ 56 w 150"/>
                <a:gd name="T81" fmla="*/ 135 h 175"/>
                <a:gd name="T82" fmla="*/ 55 w 150"/>
                <a:gd name="T83" fmla="*/ 122 h 175"/>
                <a:gd name="T84" fmla="*/ 52 w 150"/>
                <a:gd name="T85" fmla="*/ 109 h 175"/>
                <a:gd name="T86" fmla="*/ 47 w 150"/>
                <a:gd name="T87" fmla="*/ 102 h 175"/>
                <a:gd name="T88" fmla="*/ 43 w 150"/>
                <a:gd name="T89" fmla="*/ 91 h 175"/>
                <a:gd name="T90" fmla="*/ 39 w 150"/>
                <a:gd name="T91" fmla="*/ 83 h 175"/>
                <a:gd name="T92" fmla="*/ 33 w 150"/>
                <a:gd name="T93" fmla="*/ 79 h 175"/>
                <a:gd name="T94" fmla="*/ 29 w 150"/>
                <a:gd name="T95" fmla="*/ 70 h 175"/>
                <a:gd name="T96" fmla="*/ 19 w 150"/>
                <a:gd name="T97" fmla="*/ 70 h 175"/>
                <a:gd name="T98" fmla="*/ 13 w 150"/>
                <a:gd name="T99" fmla="*/ 68 h 175"/>
                <a:gd name="T100" fmla="*/ 10 w 150"/>
                <a:gd name="T101" fmla="*/ 48 h 175"/>
                <a:gd name="T102" fmla="*/ 14 w 150"/>
                <a:gd name="T103" fmla="*/ 42 h 175"/>
                <a:gd name="T104" fmla="*/ 9 w 150"/>
                <a:gd name="T105" fmla="*/ 31 h 175"/>
                <a:gd name="T106" fmla="*/ 1 w 150"/>
                <a:gd name="T107" fmla="*/ 28 h 175"/>
                <a:gd name="T108" fmla="*/ 1 w 150"/>
                <a:gd name="T109" fmla="*/ 2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" h="175">
                  <a:moveTo>
                    <a:pt x="1" y="25"/>
                  </a:moveTo>
                  <a:cubicBezTo>
                    <a:pt x="2" y="25"/>
                    <a:pt x="11" y="25"/>
                    <a:pt x="11" y="25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47" y="103"/>
                    <a:pt x="147" y="103"/>
                    <a:pt x="147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4" y="131"/>
                    <a:pt x="123" y="131"/>
                  </a:cubicBezTo>
                  <a:cubicBezTo>
                    <a:pt x="122" y="132"/>
                    <a:pt x="116" y="138"/>
                    <a:pt x="116" y="13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22"/>
                    <a:pt x="55" y="122"/>
                    <a:pt x="55" y="122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0" y="70"/>
                    <a:pt x="29" y="70"/>
                  </a:cubicBezTo>
                  <a:cubicBezTo>
                    <a:pt x="28" y="70"/>
                    <a:pt x="22" y="70"/>
                    <a:pt x="22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0" y="49"/>
                    <a:pt x="10" y="48"/>
                  </a:cubicBezTo>
                  <a:cubicBezTo>
                    <a:pt x="10" y="48"/>
                    <a:pt x="13" y="44"/>
                    <a:pt x="13" y="44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12"/>
            <p:cNvSpPr>
              <a:spLocks/>
            </p:cNvSpPr>
            <p:nvPr/>
          </p:nvSpPr>
          <p:spPr bwMode="auto">
            <a:xfrm>
              <a:off x="8609013" y="1331913"/>
              <a:ext cx="1260475" cy="1227138"/>
            </a:xfrm>
            <a:custGeom>
              <a:avLst/>
              <a:gdLst>
                <a:gd name="T0" fmla="*/ 1 w 335"/>
                <a:gd name="T1" fmla="*/ 62 h 326"/>
                <a:gd name="T2" fmla="*/ 8 w 335"/>
                <a:gd name="T3" fmla="*/ 84 h 326"/>
                <a:gd name="T4" fmla="*/ 15 w 335"/>
                <a:gd name="T5" fmla="*/ 97 h 326"/>
                <a:gd name="T6" fmla="*/ 27 w 335"/>
                <a:gd name="T7" fmla="*/ 106 h 326"/>
                <a:gd name="T8" fmla="*/ 37 w 335"/>
                <a:gd name="T9" fmla="*/ 106 h 326"/>
                <a:gd name="T10" fmla="*/ 48 w 335"/>
                <a:gd name="T11" fmla="*/ 113 h 326"/>
                <a:gd name="T12" fmla="*/ 63 w 335"/>
                <a:gd name="T13" fmla="*/ 118 h 326"/>
                <a:gd name="T14" fmla="*/ 75 w 335"/>
                <a:gd name="T15" fmla="*/ 118 h 326"/>
                <a:gd name="T16" fmla="*/ 71 w 335"/>
                <a:gd name="T17" fmla="*/ 126 h 326"/>
                <a:gd name="T18" fmla="*/ 64 w 335"/>
                <a:gd name="T19" fmla="*/ 142 h 326"/>
                <a:gd name="T20" fmla="*/ 14 w 335"/>
                <a:gd name="T21" fmla="*/ 248 h 326"/>
                <a:gd name="T22" fmla="*/ 21 w 335"/>
                <a:gd name="T23" fmla="*/ 260 h 326"/>
                <a:gd name="T24" fmla="*/ 26 w 335"/>
                <a:gd name="T25" fmla="*/ 272 h 326"/>
                <a:gd name="T26" fmla="*/ 32 w 335"/>
                <a:gd name="T27" fmla="*/ 288 h 326"/>
                <a:gd name="T28" fmla="*/ 44 w 335"/>
                <a:gd name="T29" fmla="*/ 307 h 326"/>
                <a:gd name="T30" fmla="*/ 57 w 335"/>
                <a:gd name="T31" fmla="*/ 317 h 326"/>
                <a:gd name="T32" fmla="*/ 84 w 335"/>
                <a:gd name="T33" fmla="*/ 321 h 326"/>
                <a:gd name="T34" fmla="*/ 171 w 335"/>
                <a:gd name="T35" fmla="*/ 324 h 326"/>
                <a:gd name="T36" fmla="*/ 229 w 335"/>
                <a:gd name="T37" fmla="*/ 326 h 326"/>
                <a:gd name="T38" fmla="*/ 245 w 335"/>
                <a:gd name="T39" fmla="*/ 300 h 326"/>
                <a:gd name="T40" fmla="*/ 253 w 335"/>
                <a:gd name="T41" fmla="*/ 281 h 326"/>
                <a:gd name="T42" fmla="*/ 250 w 335"/>
                <a:gd name="T43" fmla="*/ 266 h 326"/>
                <a:gd name="T44" fmla="*/ 255 w 335"/>
                <a:gd name="T45" fmla="*/ 251 h 326"/>
                <a:gd name="T46" fmla="*/ 271 w 335"/>
                <a:gd name="T47" fmla="*/ 240 h 326"/>
                <a:gd name="T48" fmla="*/ 277 w 335"/>
                <a:gd name="T49" fmla="*/ 223 h 326"/>
                <a:gd name="T50" fmla="*/ 269 w 335"/>
                <a:gd name="T51" fmla="*/ 215 h 326"/>
                <a:gd name="T52" fmla="*/ 289 w 335"/>
                <a:gd name="T53" fmla="*/ 190 h 326"/>
                <a:gd name="T54" fmla="*/ 315 w 335"/>
                <a:gd name="T55" fmla="*/ 159 h 326"/>
                <a:gd name="T56" fmla="*/ 325 w 335"/>
                <a:gd name="T57" fmla="*/ 136 h 326"/>
                <a:gd name="T58" fmla="*/ 333 w 335"/>
                <a:gd name="T59" fmla="*/ 110 h 326"/>
                <a:gd name="T60" fmla="*/ 331 w 335"/>
                <a:gd name="T61" fmla="*/ 97 h 326"/>
                <a:gd name="T62" fmla="*/ 313 w 335"/>
                <a:gd name="T63" fmla="*/ 92 h 326"/>
                <a:gd name="T64" fmla="*/ 294 w 335"/>
                <a:gd name="T65" fmla="*/ 89 h 326"/>
                <a:gd name="T66" fmla="*/ 272 w 335"/>
                <a:gd name="T67" fmla="*/ 108 h 326"/>
                <a:gd name="T68" fmla="*/ 251 w 335"/>
                <a:gd name="T69" fmla="*/ 122 h 326"/>
                <a:gd name="T70" fmla="*/ 242 w 335"/>
                <a:gd name="T71" fmla="*/ 123 h 326"/>
                <a:gd name="T72" fmla="*/ 232 w 335"/>
                <a:gd name="T73" fmla="*/ 121 h 326"/>
                <a:gd name="T74" fmla="*/ 212 w 335"/>
                <a:gd name="T75" fmla="*/ 112 h 326"/>
                <a:gd name="T76" fmla="*/ 201 w 335"/>
                <a:gd name="T77" fmla="*/ 102 h 326"/>
                <a:gd name="T78" fmla="*/ 176 w 335"/>
                <a:gd name="T79" fmla="*/ 112 h 326"/>
                <a:gd name="T80" fmla="*/ 181 w 335"/>
                <a:gd name="T81" fmla="*/ 103 h 326"/>
                <a:gd name="T82" fmla="*/ 169 w 335"/>
                <a:gd name="T83" fmla="*/ 95 h 326"/>
                <a:gd name="T84" fmla="*/ 160 w 335"/>
                <a:gd name="T85" fmla="*/ 78 h 326"/>
                <a:gd name="T86" fmla="*/ 148 w 335"/>
                <a:gd name="T87" fmla="*/ 53 h 326"/>
                <a:gd name="T88" fmla="*/ 135 w 335"/>
                <a:gd name="T89" fmla="*/ 33 h 326"/>
                <a:gd name="T90" fmla="*/ 113 w 335"/>
                <a:gd name="T91" fmla="*/ 21 h 326"/>
                <a:gd name="T92" fmla="*/ 104 w 335"/>
                <a:gd name="T93" fmla="*/ 3 h 326"/>
                <a:gd name="T94" fmla="*/ 89 w 335"/>
                <a:gd name="T95" fmla="*/ 1 h 326"/>
                <a:gd name="T96" fmla="*/ 77 w 335"/>
                <a:gd name="T97" fmla="*/ 3 h 326"/>
                <a:gd name="T98" fmla="*/ 76 w 335"/>
                <a:gd name="T99" fmla="*/ 16 h 326"/>
                <a:gd name="T100" fmla="*/ 65 w 335"/>
                <a:gd name="T101" fmla="*/ 18 h 326"/>
                <a:gd name="T102" fmla="*/ 41 w 335"/>
                <a:gd name="T103" fmla="*/ 17 h 326"/>
                <a:gd name="T104" fmla="*/ 20 w 335"/>
                <a:gd name="T105" fmla="*/ 28 h 326"/>
                <a:gd name="T106" fmla="*/ 1 w 335"/>
                <a:gd name="T107" fmla="*/ 3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5" h="326">
                  <a:moveTo>
                    <a:pt x="1" y="36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74"/>
                    <a:pt x="2" y="75"/>
                  </a:cubicBezTo>
                  <a:cubicBezTo>
                    <a:pt x="2" y="76"/>
                    <a:pt x="4" y="81"/>
                    <a:pt x="4" y="81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8" y="256"/>
                    <a:pt x="21" y="259"/>
                    <a:pt x="21" y="260"/>
                  </a:cubicBezTo>
                  <a:cubicBezTo>
                    <a:pt x="21" y="261"/>
                    <a:pt x="21" y="266"/>
                    <a:pt x="21" y="266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6" y="272"/>
                    <a:pt x="26" y="272"/>
                    <a:pt x="26" y="272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8" y="302"/>
                    <a:pt x="38" y="302"/>
                    <a:pt x="38" y="302"/>
                  </a:cubicBezTo>
                  <a:cubicBezTo>
                    <a:pt x="44" y="307"/>
                    <a:pt x="44" y="307"/>
                    <a:pt x="44" y="307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54" y="316"/>
                    <a:pt x="54" y="316"/>
                    <a:pt x="54" y="316"/>
                  </a:cubicBezTo>
                  <a:cubicBezTo>
                    <a:pt x="57" y="317"/>
                    <a:pt x="57" y="317"/>
                    <a:pt x="57" y="317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81" y="319"/>
                    <a:pt x="81" y="319"/>
                    <a:pt x="81" y="319"/>
                  </a:cubicBezTo>
                  <a:cubicBezTo>
                    <a:pt x="84" y="321"/>
                    <a:pt x="84" y="321"/>
                    <a:pt x="84" y="321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92" y="324"/>
                    <a:pt x="192" y="324"/>
                    <a:pt x="192" y="324"/>
                  </a:cubicBezTo>
                  <a:cubicBezTo>
                    <a:pt x="220" y="325"/>
                    <a:pt x="220" y="325"/>
                    <a:pt x="220" y="325"/>
                  </a:cubicBezTo>
                  <a:cubicBezTo>
                    <a:pt x="229" y="326"/>
                    <a:pt x="229" y="326"/>
                    <a:pt x="229" y="326"/>
                  </a:cubicBezTo>
                  <a:cubicBezTo>
                    <a:pt x="232" y="318"/>
                    <a:pt x="232" y="318"/>
                    <a:pt x="232" y="318"/>
                  </a:cubicBezTo>
                  <a:cubicBezTo>
                    <a:pt x="239" y="306"/>
                    <a:pt x="239" y="306"/>
                    <a:pt x="239" y="306"/>
                  </a:cubicBezTo>
                  <a:cubicBezTo>
                    <a:pt x="239" y="306"/>
                    <a:pt x="245" y="301"/>
                    <a:pt x="245" y="300"/>
                  </a:cubicBezTo>
                  <a:cubicBezTo>
                    <a:pt x="246" y="300"/>
                    <a:pt x="250" y="296"/>
                    <a:pt x="250" y="296"/>
                  </a:cubicBezTo>
                  <a:cubicBezTo>
                    <a:pt x="252" y="288"/>
                    <a:pt x="252" y="288"/>
                    <a:pt x="252" y="288"/>
                  </a:cubicBezTo>
                  <a:cubicBezTo>
                    <a:pt x="253" y="281"/>
                    <a:pt x="253" y="281"/>
                    <a:pt x="253" y="281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49" y="273"/>
                    <a:pt x="249" y="273"/>
                    <a:pt x="249" y="273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5" y="251"/>
                    <a:pt x="255" y="251"/>
                    <a:pt x="255" y="251"/>
                  </a:cubicBezTo>
                  <a:cubicBezTo>
                    <a:pt x="255" y="251"/>
                    <a:pt x="257" y="250"/>
                    <a:pt x="259" y="249"/>
                  </a:cubicBezTo>
                  <a:cubicBezTo>
                    <a:pt x="260" y="248"/>
                    <a:pt x="266" y="243"/>
                    <a:pt x="266" y="243"/>
                  </a:cubicBezTo>
                  <a:cubicBezTo>
                    <a:pt x="271" y="240"/>
                    <a:pt x="271" y="240"/>
                    <a:pt x="271" y="240"/>
                  </a:cubicBezTo>
                  <a:cubicBezTo>
                    <a:pt x="273" y="237"/>
                    <a:pt x="273" y="237"/>
                    <a:pt x="273" y="237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23"/>
                    <a:pt x="277" y="223"/>
                    <a:pt x="277" y="223"/>
                  </a:cubicBezTo>
                  <a:cubicBezTo>
                    <a:pt x="277" y="217"/>
                    <a:pt x="277" y="217"/>
                    <a:pt x="277" y="217"/>
                  </a:cubicBezTo>
                  <a:cubicBezTo>
                    <a:pt x="274" y="217"/>
                    <a:pt x="274" y="217"/>
                    <a:pt x="274" y="217"/>
                  </a:cubicBezTo>
                  <a:cubicBezTo>
                    <a:pt x="269" y="215"/>
                    <a:pt x="269" y="215"/>
                    <a:pt x="269" y="215"/>
                  </a:cubicBezTo>
                  <a:cubicBezTo>
                    <a:pt x="268" y="210"/>
                    <a:pt x="268" y="210"/>
                    <a:pt x="268" y="210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15" y="159"/>
                    <a:pt x="315" y="159"/>
                    <a:pt x="315" y="159"/>
                  </a:cubicBezTo>
                  <a:cubicBezTo>
                    <a:pt x="323" y="148"/>
                    <a:pt x="323" y="148"/>
                    <a:pt x="323" y="148"/>
                  </a:cubicBezTo>
                  <a:cubicBezTo>
                    <a:pt x="323" y="140"/>
                    <a:pt x="323" y="140"/>
                    <a:pt x="323" y="140"/>
                  </a:cubicBezTo>
                  <a:cubicBezTo>
                    <a:pt x="325" y="136"/>
                    <a:pt x="325" y="136"/>
                    <a:pt x="325" y="136"/>
                  </a:cubicBezTo>
                  <a:cubicBezTo>
                    <a:pt x="328" y="130"/>
                    <a:pt x="328" y="130"/>
                    <a:pt x="328" y="130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33" y="110"/>
                    <a:pt x="333" y="110"/>
                    <a:pt x="333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31" y="97"/>
                    <a:pt x="331" y="97"/>
                    <a:pt x="331" y="97"/>
                  </a:cubicBezTo>
                  <a:cubicBezTo>
                    <a:pt x="324" y="97"/>
                    <a:pt x="324" y="97"/>
                    <a:pt x="324" y="97"/>
                  </a:cubicBezTo>
                  <a:cubicBezTo>
                    <a:pt x="322" y="93"/>
                    <a:pt x="322" y="93"/>
                    <a:pt x="322" y="93"/>
                  </a:cubicBezTo>
                  <a:cubicBezTo>
                    <a:pt x="322" y="93"/>
                    <a:pt x="314" y="92"/>
                    <a:pt x="313" y="92"/>
                  </a:cubicBezTo>
                  <a:cubicBezTo>
                    <a:pt x="312" y="91"/>
                    <a:pt x="307" y="91"/>
                    <a:pt x="307" y="91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58" y="122"/>
                    <a:pt x="258" y="122"/>
                    <a:pt x="258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47" y="120"/>
                    <a:pt x="247" y="120"/>
                    <a:pt x="247" y="120"/>
                  </a:cubicBezTo>
                  <a:cubicBezTo>
                    <a:pt x="244" y="120"/>
                    <a:pt x="244" y="120"/>
                    <a:pt x="244" y="120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9"/>
                    <a:pt x="217" y="117"/>
                    <a:pt x="216" y="117"/>
                  </a:cubicBezTo>
                  <a:cubicBezTo>
                    <a:pt x="215" y="116"/>
                    <a:pt x="212" y="112"/>
                    <a:pt x="212" y="112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9"/>
                    <a:pt x="170" y="95"/>
                    <a:pt x="169" y="95"/>
                  </a:cubicBezTo>
                  <a:cubicBezTo>
                    <a:pt x="168" y="94"/>
                    <a:pt x="164" y="89"/>
                    <a:pt x="164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1" y="62"/>
                    <a:pt x="150" y="60"/>
                  </a:cubicBezTo>
                  <a:cubicBezTo>
                    <a:pt x="149" y="58"/>
                    <a:pt x="148" y="54"/>
                    <a:pt x="148" y="53"/>
                  </a:cubicBezTo>
                  <a:cubicBezTo>
                    <a:pt x="148" y="51"/>
                    <a:pt x="145" y="47"/>
                    <a:pt x="143" y="46"/>
                  </a:cubicBezTo>
                  <a:cubicBezTo>
                    <a:pt x="142" y="45"/>
                    <a:pt x="141" y="39"/>
                    <a:pt x="140" y="37"/>
                  </a:cubicBezTo>
                  <a:cubicBezTo>
                    <a:pt x="139" y="36"/>
                    <a:pt x="135" y="33"/>
                    <a:pt x="135" y="33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14" y="22"/>
                    <a:pt x="113" y="21"/>
                  </a:cubicBezTo>
                  <a:cubicBezTo>
                    <a:pt x="112" y="20"/>
                    <a:pt x="107" y="18"/>
                    <a:pt x="106" y="17"/>
                  </a:cubicBezTo>
                  <a:cubicBezTo>
                    <a:pt x="106" y="16"/>
                    <a:pt x="105" y="10"/>
                    <a:pt x="105" y="10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96" y="0"/>
                    <a:pt x="95" y="0"/>
                  </a:cubicBezTo>
                  <a:cubicBezTo>
                    <a:pt x="95" y="0"/>
                    <a:pt x="89" y="1"/>
                    <a:pt x="89" y="1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2" y="17"/>
                    <a:pt x="41" y="17"/>
                  </a:cubicBezTo>
                  <a:cubicBezTo>
                    <a:pt x="39" y="18"/>
                    <a:pt x="33" y="22"/>
                    <a:pt x="33" y="2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5"/>
                    <a:pt x="4" y="35"/>
                    <a:pt x="4" y="35"/>
                  </a:cubicBezTo>
                  <a:lnTo>
                    <a:pt x="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13"/>
            <p:cNvSpPr>
              <a:spLocks/>
            </p:cNvSpPr>
            <p:nvPr/>
          </p:nvSpPr>
          <p:spPr bwMode="auto">
            <a:xfrm>
              <a:off x="9023350" y="1163638"/>
              <a:ext cx="469900" cy="525463"/>
            </a:xfrm>
            <a:custGeom>
              <a:avLst/>
              <a:gdLst>
                <a:gd name="T0" fmla="*/ 2 w 125"/>
                <a:gd name="T1" fmla="*/ 52 h 140"/>
                <a:gd name="T2" fmla="*/ 10 w 125"/>
                <a:gd name="T3" fmla="*/ 54 h 140"/>
                <a:gd name="T4" fmla="*/ 14 w 125"/>
                <a:gd name="T5" fmla="*/ 55 h 140"/>
                <a:gd name="T6" fmla="*/ 19 w 125"/>
                <a:gd name="T7" fmla="*/ 55 h 140"/>
                <a:gd name="T8" fmla="*/ 21 w 125"/>
                <a:gd name="T9" fmla="*/ 52 h 140"/>
                <a:gd name="T10" fmla="*/ 26 w 125"/>
                <a:gd name="T11" fmla="*/ 52 h 140"/>
                <a:gd name="T12" fmla="*/ 31 w 125"/>
                <a:gd name="T13" fmla="*/ 52 h 140"/>
                <a:gd name="T14" fmla="*/ 36 w 125"/>
                <a:gd name="T15" fmla="*/ 54 h 140"/>
                <a:gd name="T16" fmla="*/ 40 w 125"/>
                <a:gd name="T17" fmla="*/ 55 h 140"/>
                <a:gd name="T18" fmla="*/ 46 w 125"/>
                <a:gd name="T19" fmla="*/ 55 h 140"/>
                <a:gd name="T20" fmla="*/ 53 w 125"/>
                <a:gd name="T21" fmla="*/ 51 h 140"/>
                <a:gd name="T22" fmla="*/ 56 w 125"/>
                <a:gd name="T23" fmla="*/ 45 h 140"/>
                <a:gd name="T24" fmla="*/ 61 w 125"/>
                <a:gd name="T25" fmla="*/ 33 h 140"/>
                <a:gd name="T26" fmla="*/ 68 w 125"/>
                <a:gd name="T27" fmla="*/ 22 h 140"/>
                <a:gd name="T28" fmla="*/ 74 w 125"/>
                <a:gd name="T29" fmla="*/ 12 h 140"/>
                <a:gd name="T30" fmla="*/ 80 w 125"/>
                <a:gd name="T31" fmla="*/ 5 h 140"/>
                <a:gd name="T32" fmla="*/ 85 w 125"/>
                <a:gd name="T33" fmla="*/ 0 h 140"/>
                <a:gd name="T34" fmla="*/ 90 w 125"/>
                <a:gd name="T35" fmla="*/ 4 h 140"/>
                <a:gd name="T36" fmla="*/ 93 w 125"/>
                <a:gd name="T37" fmla="*/ 7 h 140"/>
                <a:gd name="T38" fmla="*/ 93 w 125"/>
                <a:gd name="T39" fmla="*/ 13 h 140"/>
                <a:gd name="T40" fmla="*/ 94 w 125"/>
                <a:gd name="T41" fmla="*/ 26 h 140"/>
                <a:gd name="T42" fmla="*/ 95 w 125"/>
                <a:gd name="T43" fmla="*/ 29 h 140"/>
                <a:gd name="T44" fmla="*/ 97 w 125"/>
                <a:gd name="T45" fmla="*/ 33 h 140"/>
                <a:gd name="T46" fmla="*/ 99 w 125"/>
                <a:gd name="T47" fmla="*/ 36 h 140"/>
                <a:gd name="T48" fmla="*/ 100 w 125"/>
                <a:gd name="T49" fmla="*/ 44 h 140"/>
                <a:gd name="T50" fmla="*/ 102 w 125"/>
                <a:gd name="T51" fmla="*/ 53 h 140"/>
                <a:gd name="T52" fmla="*/ 104 w 125"/>
                <a:gd name="T53" fmla="*/ 57 h 140"/>
                <a:gd name="T54" fmla="*/ 108 w 125"/>
                <a:gd name="T55" fmla="*/ 62 h 140"/>
                <a:gd name="T56" fmla="*/ 113 w 125"/>
                <a:gd name="T57" fmla="*/ 66 h 140"/>
                <a:gd name="T58" fmla="*/ 119 w 125"/>
                <a:gd name="T59" fmla="*/ 66 h 140"/>
                <a:gd name="T60" fmla="*/ 122 w 125"/>
                <a:gd name="T61" fmla="*/ 69 h 140"/>
                <a:gd name="T62" fmla="*/ 125 w 125"/>
                <a:gd name="T63" fmla="*/ 74 h 140"/>
                <a:gd name="T64" fmla="*/ 124 w 125"/>
                <a:gd name="T65" fmla="*/ 80 h 140"/>
                <a:gd name="T66" fmla="*/ 121 w 125"/>
                <a:gd name="T67" fmla="*/ 82 h 140"/>
                <a:gd name="T68" fmla="*/ 112 w 125"/>
                <a:gd name="T69" fmla="*/ 90 h 140"/>
                <a:gd name="T70" fmla="*/ 105 w 125"/>
                <a:gd name="T71" fmla="*/ 100 h 140"/>
                <a:gd name="T72" fmla="*/ 98 w 125"/>
                <a:gd name="T73" fmla="*/ 105 h 140"/>
                <a:gd name="T74" fmla="*/ 92 w 125"/>
                <a:gd name="T75" fmla="*/ 109 h 140"/>
                <a:gd name="T76" fmla="*/ 87 w 125"/>
                <a:gd name="T77" fmla="*/ 113 h 140"/>
                <a:gd name="T78" fmla="*/ 84 w 125"/>
                <a:gd name="T79" fmla="*/ 121 h 140"/>
                <a:gd name="T80" fmla="*/ 80 w 125"/>
                <a:gd name="T81" fmla="*/ 126 h 140"/>
                <a:gd name="T82" fmla="*/ 76 w 125"/>
                <a:gd name="T83" fmla="*/ 132 h 140"/>
                <a:gd name="T84" fmla="*/ 74 w 125"/>
                <a:gd name="T85" fmla="*/ 138 h 140"/>
                <a:gd name="T86" fmla="*/ 72 w 125"/>
                <a:gd name="T87" fmla="*/ 140 h 140"/>
                <a:gd name="T88" fmla="*/ 66 w 125"/>
                <a:gd name="T89" fmla="*/ 140 h 140"/>
                <a:gd name="T90" fmla="*/ 64 w 125"/>
                <a:gd name="T91" fmla="*/ 136 h 140"/>
                <a:gd name="T92" fmla="*/ 60 w 125"/>
                <a:gd name="T93" fmla="*/ 129 h 140"/>
                <a:gd name="T94" fmla="*/ 56 w 125"/>
                <a:gd name="T95" fmla="*/ 121 h 140"/>
                <a:gd name="T96" fmla="*/ 52 w 125"/>
                <a:gd name="T97" fmla="*/ 115 h 140"/>
                <a:gd name="T98" fmla="*/ 47 w 125"/>
                <a:gd name="T99" fmla="*/ 108 h 140"/>
                <a:gd name="T100" fmla="*/ 44 w 125"/>
                <a:gd name="T101" fmla="*/ 104 h 140"/>
                <a:gd name="T102" fmla="*/ 43 w 125"/>
                <a:gd name="T103" fmla="*/ 97 h 140"/>
                <a:gd name="T104" fmla="*/ 39 w 125"/>
                <a:gd name="T105" fmla="*/ 88 h 140"/>
                <a:gd name="T106" fmla="*/ 34 w 125"/>
                <a:gd name="T107" fmla="*/ 78 h 140"/>
                <a:gd name="T108" fmla="*/ 30 w 125"/>
                <a:gd name="T109" fmla="*/ 72 h 140"/>
                <a:gd name="T110" fmla="*/ 23 w 125"/>
                <a:gd name="T111" fmla="*/ 69 h 140"/>
                <a:gd name="T112" fmla="*/ 16 w 125"/>
                <a:gd name="T113" fmla="*/ 66 h 140"/>
                <a:gd name="T114" fmla="*/ 9 w 125"/>
                <a:gd name="T115" fmla="*/ 63 h 140"/>
                <a:gd name="T116" fmla="*/ 4 w 125"/>
                <a:gd name="T117" fmla="*/ 60 h 140"/>
                <a:gd name="T118" fmla="*/ 0 w 125"/>
                <a:gd name="T119" fmla="*/ 54 h 140"/>
                <a:gd name="T120" fmla="*/ 2 w 125"/>
                <a:gd name="T121" fmla="*/ 5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40">
                  <a:moveTo>
                    <a:pt x="2" y="52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5" y="46"/>
                    <a:pt x="56" y="45"/>
                  </a:cubicBezTo>
                  <a:cubicBezTo>
                    <a:pt x="57" y="44"/>
                    <a:pt x="61" y="33"/>
                    <a:pt x="61" y="3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12"/>
                    <a:pt x="93" y="13"/>
                  </a:cubicBezTo>
                  <a:cubicBezTo>
                    <a:pt x="93" y="14"/>
                    <a:pt x="94" y="26"/>
                    <a:pt x="94" y="26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9" y="35"/>
                    <a:pt x="99" y="36"/>
                  </a:cubicBezTo>
                  <a:cubicBezTo>
                    <a:pt x="99" y="38"/>
                    <a:pt x="100" y="43"/>
                    <a:pt x="100" y="44"/>
                  </a:cubicBezTo>
                  <a:cubicBezTo>
                    <a:pt x="100" y="45"/>
                    <a:pt x="102" y="53"/>
                    <a:pt x="102" y="53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2" y="81"/>
                    <a:pt x="121" y="82"/>
                  </a:cubicBezTo>
                  <a:cubicBezTo>
                    <a:pt x="120" y="83"/>
                    <a:pt x="115" y="88"/>
                    <a:pt x="112" y="90"/>
                  </a:cubicBezTo>
                  <a:cubicBezTo>
                    <a:pt x="110" y="93"/>
                    <a:pt x="105" y="100"/>
                    <a:pt x="105" y="100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4" y="108"/>
                    <a:pt x="92" y="109"/>
                  </a:cubicBezTo>
                  <a:cubicBezTo>
                    <a:pt x="90" y="110"/>
                    <a:pt x="87" y="113"/>
                    <a:pt x="87" y="113"/>
                  </a:cubicBezTo>
                  <a:cubicBezTo>
                    <a:pt x="87" y="114"/>
                    <a:pt x="84" y="121"/>
                    <a:pt x="84" y="121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4" y="138"/>
                    <a:pt x="73" y="140"/>
                    <a:pt x="72" y="140"/>
                  </a:cubicBezTo>
                  <a:cubicBezTo>
                    <a:pt x="70" y="140"/>
                    <a:pt x="66" y="140"/>
                    <a:pt x="66" y="140"/>
                  </a:cubicBezTo>
                  <a:cubicBezTo>
                    <a:pt x="66" y="140"/>
                    <a:pt x="65" y="137"/>
                    <a:pt x="64" y="136"/>
                  </a:cubicBezTo>
                  <a:cubicBezTo>
                    <a:pt x="63" y="135"/>
                    <a:pt x="61" y="131"/>
                    <a:pt x="60" y="129"/>
                  </a:cubicBezTo>
                  <a:cubicBezTo>
                    <a:pt x="59" y="127"/>
                    <a:pt x="56" y="121"/>
                    <a:pt x="56" y="121"/>
                  </a:cubicBezTo>
                  <a:cubicBezTo>
                    <a:pt x="56" y="121"/>
                    <a:pt x="53" y="117"/>
                    <a:pt x="52" y="115"/>
                  </a:cubicBezTo>
                  <a:cubicBezTo>
                    <a:pt x="51" y="114"/>
                    <a:pt x="49" y="109"/>
                    <a:pt x="47" y="108"/>
                  </a:cubicBezTo>
                  <a:cubicBezTo>
                    <a:pt x="46" y="107"/>
                    <a:pt x="44" y="104"/>
                    <a:pt x="44" y="104"/>
                  </a:cubicBezTo>
                  <a:cubicBezTo>
                    <a:pt x="44" y="104"/>
                    <a:pt x="44" y="99"/>
                    <a:pt x="43" y="97"/>
                  </a:cubicBezTo>
                  <a:cubicBezTo>
                    <a:pt x="43" y="96"/>
                    <a:pt x="41" y="89"/>
                    <a:pt x="39" y="88"/>
                  </a:cubicBezTo>
                  <a:cubicBezTo>
                    <a:pt x="38" y="86"/>
                    <a:pt x="35" y="78"/>
                    <a:pt x="34" y="78"/>
                  </a:cubicBezTo>
                  <a:cubicBezTo>
                    <a:pt x="33" y="77"/>
                    <a:pt x="32" y="73"/>
                    <a:pt x="30" y="72"/>
                  </a:cubicBezTo>
                  <a:cubicBezTo>
                    <a:pt x="28" y="72"/>
                    <a:pt x="25" y="71"/>
                    <a:pt x="23" y="69"/>
                  </a:cubicBezTo>
                  <a:cubicBezTo>
                    <a:pt x="21" y="68"/>
                    <a:pt x="17" y="67"/>
                    <a:pt x="16" y="66"/>
                  </a:cubicBezTo>
                  <a:cubicBezTo>
                    <a:pt x="14" y="66"/>
                    <a:pt x="12" y="63"/>
                    <a:pt x="9" y="63"/>
                  </a:cubicBezTo>
                  <a:cubicBezTo>
                    <a:pt x="7" y="62"/>
                    <a:pt x="5" y="61"/>
                    <a:pt x="4" y="60"/>
                  </a:cubicBezTo>
                  <a:cubicBezTo>
                    <a:pt x="3" y="59"/>
                    <a:pt x="0" y="56"/>
                    <a:pt x="0" y="54"/>
                  </a:cubicBezTo>
                  <a:cubicBezTo>
                    <a:pt x="0" y="53"/>
                    <a:pt x="2" y="52"/>
                    <a:pt x="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15"/>
            <p:cNvSpPr>
              <a:spLocks/>
            </p:cNvSpPr>
            <p:nvPr/>
          </p:nvSpPr>
          <p:spPr bwMode="auto">
            <a:xfrm>
              <a:off x="7815263" y="2403475"/>
              <a:ext cx="666750" cy="542925"/>
            </a:xfrm>
            <a:custGeom>
              <a:avLst/>
              <a:gdLst>
                <a:gd name="T0" fmla="*/ 145 w 177"/>
                <a:gd name="T1" fmla="*/ 142 h 144"/>
                <a:gd name="T2" fmla="*/ 126 w 177"/>
                <a:gd name="T3" fmla="*/ 141 h 144"/>
                <a:gd name="T4" fmla="*/ 117 w 177"/>
                <a:gd name="T5" fmla="*/ 133 h 144"/>
                <a:gd name="T6" fmla="*/ 105 w 177"/>
                <a:gd name="T7" fmla="*/ 130 h 144"/>
                <a:gd name="T8" fmla="*/ 96 w 177"/>
                <a:gd name="T9" fmla="*/ 125 h 144"/>
                <a:gd name="T10" fmla="*/ 91 w 177"/>
                <a:gd name="T11" fmla="*/ 118 h 144"/>
                <a:gd name="T12" fmla="*/ 84 w 177"/>
                <a:gd name="T13" fmla="*/ 118 h 144"/>
                <a:gd name="T14" fmla="*/ 77 w 177"/>
                <a:gd name="T15" fmla="*/ 116 h 144"/>
                <a:gd name="T16" fmla="*/ 70 w 177"/>
                <a:gd name="T17" fmla="*/ 113 h 144"/>
                <a:gd name="T18" fmla="*/ 56 w 177"/>
                <a:gd name="T19" fmla="*/ 112 h 144"/>
                <a:gd name="T20" fmla="*/ 44 w 177"/>
                <a:gd name="T21" fmla="*/ 100 h 144"/>
                <a:gd name="T22" fmla="*/ 37 w 177"/>
                <a:gd name="T23" fmla="*/ 91 h 144"/>
                <a:gd name="T24" fmla="*/ 35 w 177"/>
                <a:gd name="T25" fmla="*/ 73 h 144"/>
                <a:gd name="T26" fmla="*/ 32 w 177"/>
                <a:gd name="T27" fmla="*/ 62 h 144"/>
                <a:gd name="T28" fmla="*/ 35 w 177"/>
                <a:gd name="T29" fmla="*/ 46 h 144"/>
                <a:gd name="T30" fmla="*/ 28 w 177"/>
                <a:gd name="T31" fmla="*/ 42 h 144"/>
                <a:gd name="T32" fmla="*/ 7 w 177"/>
                <a:gd name="T33" fmla="*/ 44 h 144"/>
                <a:gd name="T34" fmla="*/ 0 w 177"/>
                <a:gd name="T35" fmla="*/ 44 h 144"/>
                <a:gd name="T36" fmla="*/ 5 w 177"/>
                <a:gd name="T37" fmla="*/ 39 h 144"/>
                <a:gd name="T38" fmla="*/ 15 w 177"/>
                <a:gd name="T39" fmla="*/ 38 h 144"/>
                <a:gd name="T40" fmla="*/ 30 w 177"/>
                <a:gd name="T41" fmla="*/ 36 h 144"/>
                <a:gd name="T42" fmla="*/ 43 w 177"/>
                <a:gd name="T43" fmla="*/ 34 h 144"/>
                <a:gd name="T44" fmla="*/ 49 w 177"/>
                <a:gd name="T45" fmla="*/ 26 h 144"/>
                <a:gd name="T46" fmla="*/ 65 w 177"/>
                <a:gd name="T47" fmla="*/ 25 h 144"/>
                <a:gd name="T48" fmla="*/ 71 w 177"/>
                <a:gd name="T49" fmla="*/ 17 h 144"/>
                <a:gd name="T50" fmla="*/ 74 w 177"/>
                <a:gd name="T51" fmla="*/ 8 h 144"/>
                <a:gd name="T52" fmla="*/ 81 w 177"/>
                <a:gd name="T53" fmla="*/ 2 h 144"/>
                <a:gd name="T54" fmla="*/ 88 w 177"/>
                <a:gd name="T55" fmla="*/ 0 h 144"/>
                <a:gd name="T56" fmla="*/ 100 w 177"/>
                <a:gd name="T57" fmla="*/ 4 h 144"/>
                <a:gd name="T58" fmla="*/ 112 w 177"/>
                <a:gd name="T59" fmla="*/ 13 h 144"/>
                <a:gd name="T60" fmla="*/ 120 w 177"/>
                <a:gd name="T61" fmla="*/ 20 h 144"/>
                <a:gd name="T62" fmla="*/ 126 w 177"/>
                <a:gd name="T63" fmla="*/ 20 h 144"/>
                <a:gd name="T64" fmla="*/ 132 w 177"/>
                <a:gd name="T65" fmla="*/ 26 h 144"/>
                <a:gd name="T66" fmla="*/ 132 w 177"/>
                <a:gd name="T67" fmla="*/ 35 h 144"/>
                <a:gd name="T68" fmla="*/ 132 w 177"/>
                <a:gd name="T69" fmla="*/ 47 h 144"/>
                <a:gd name="T70" fmla="*/ 132 w 177"/>
                <a:gd name="T71" fmla="*/ 61 h 144"/>
                <a:gd name="T72" fmla="*/ 132 w 177"/>
                <a:gd name="T73" fmla="*/ 69 h 144"/>
                <a:gd name="T74" fmla="*/ 133 w 177"/>
                <a:gd name="T75" fmla="*/ 76 h 144"/>
                <a:gd name="T76" fmla="*/ 143 w 177"/>
                <a:gd name="T77" fmla="*/ 79 h 144"/>
                <a:gd name="T78" fmla="*/ 165 w 177"/>
                <a:gd name="T79" fmla="*/ 79 h 144"/>
                <a:gd name="T80" fmla="*/ 172 w 177"/>
                <a:gd name="T81" fmla="*/ 84 h 144"/>
                <a:gd name="T82" fmla="*/ 175 w 177"/>
                <a:gd name="T83" fmla="*/ 89 h 144"/>
                <a:gd name="T84" fmla="*/ 171 w 177"/>
                <a:gd name="T85" fmla="*/ 97 h 144"/>
                <a:gd name="T86" fmla="*/ 177 w 177"/>
                <a:gd name="T87" fmla="*/ 109 h 144"/>
                <a:gd name="T88" fmla="*/ 175 w 177"/>
                <a:gd name="T89" fmla="*/ 124 h 144"/>
                <a:gd name="T90" fmla="*/ 156 w 177"/>
                <a:gd name="T9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144">
                  <a:moveTo>
                    <a:pt x="156" y="144"/>
                  </a:moveTo>
                  <a:cubicBezTo>
                    <a:pt x="156" y="144"/>
                    <a:pt x="147" y="142"/>
                    <a:pt x="145" y="142"/>
                  </a:cubicBezTo>
                  <a:cubicBezTo>
                    <a:pt x="144" y="142"/>
                    <a:pt x="135" y="142"/>
                    <a:pt x="134" y="142"/>
                  </a:cubicBezTo>
                  <a:cubicBezTo>
                    <a:pt x="132" y="142"/>
                    <a:pt x="126" y="141"/>
                    <a:pt x="126" y="141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18" y="42"/>
                    <a:pt x="17" y="42"/>
                  </a:cubicBezTo>
                  <a:cubicBezTo>
                    <a:pt x="15" y="42"/>
                    <a:pt x="7" y="44"/>
                    <a:pt x="7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9" y="38"/>
                    <a:pt x="9" y="38"/>
                  </a:cubicBezTo>
                  <a:cubicBezTo>
                    <a:pt x="10" y="38"/>
                    <a:pt x="15" y="38"/>
                    <a:pt x="15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5" y="26"/>
                    <a:pt x="65" y="25"/>
                  </a:cubicBezTo>
                  <a:cubicBezTo>
                    <a:pt x="66" y="24"/>
                    <a:pt x="66" y="19"/>
                    <a:pt x="66" y="19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69" y="132"/>
                    <a:pt x="169" y="132"/>
                    <a:pt x="169" y="132"/>
                  </a:cubicBezTo>
                  <a:lnTo>
                    <a:pt x="156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26"/>
            <p:cNvSpPr>
              <a:spLocks/>
            </p:cNvSpPr>
            <p:nvPr/>
          </p:nvSpPr>
          <p:spPr bwMode="auto">
            <a:xfrm>
              <a:off x="9444038" y="2122488"/>
              <a:ext cx="455612" cy="796925"/>
            </a:xfrm>
            <a:custGeom>
              <a:avLst/>
              <a:gdLst>
                <a:gd name="T0" fmla="*/ 61 w 121"/>
                <a:gd name="T1" fmla="*/ 1 h 212"/>
                <a:gd name="T2" fmla="*/ 74 w 121"/>
                <a:gd name="T3" fmla="*/ 6 h 212"/>
                <a:gd name="T4" fmla="*/ 79 w 121"/>
                <a:gd name="T5" fmla="*/ 21 h 212"/>
                <a:gd name="T6" fmla="*/ 77 w 121"/>
                <a:gd name="T7" fmla="*/ 41 h 212"/>
                <a:gd name="T8" fmla="*/ 73 w 121"/>
                <a:gd name="T9" fmla="*/ 50 h 212"/>
                <a:gd name="T10" fmla="*/ 80 w 121"/>
                <a:gd name="T11" fmla="*/ 59 h 212"/>
                <a:gd name="T12" fmla="*/ 87 w 121"/>
                <a:gd name="T13" fmla="*/ 69 h 212"/>
                <a:gd name="T14" fmla="*/ 101 w 121"/>
                <a:gd name="T15" fmla="*/ 72 h 212"/>
                <a:gd name="T16" fmla="*/ 101 w 121"/>
                <a:gd name="T17" fmla="*/ 82 h 212"/>
                <a:gd name="T18" fmla="*/ 93 w 121"/>
                <a:gd name="T19" fmla="*/ 89 h 212"/>
                <a:gd name="T20" fmla="*/ 91 w 121"/>
                <a:gd name="T21" fmla="*/ 99 h 212"/>
                <a:gd name="T22" fmla="*/ 98 w 121"/>
                <a:gd name="T23" fmla="*/ 109 h 212"/>
                <a:gd name="T24" fmla="*/ 101 w 121"/>
                <a:gd name="T25" fmla="*/ 118 h 212"/>
                <a:gd name="T26" fmla="*/ 106 w 121"/>
                <a:gd name="T27" fmla="*/ 128 h 212"/>
                <a:gd name="T28" fmla="*/ 113 w 121"/>
                <a:gd name="T29" fmla="*/ 133 h 212"/>
                <a:gd name="T30" fmla="*/ 121 w 121"/>
                <a:gd name="T31" fmla="*/ 137 h 212"/>
                <a:gd name="T32" fmla="*/ 113 w 121"/>
                <a:gd name="T33" fmla="*/ 144 h 212"/>
                <a:gd name="T34" fmla="*/ 107 w 121"/>
                <a:gd name="T35" fmla="*/ 154 h 212"/>
                <a:gd name="T36" fmla="*/ 106 w 121"/>
                <a:gd name="T37" fmla="*/ 165 h 212"/>
                <a:gd name="T38" fmla="*/ 112 w 121"/>
                <a:gd name="T39" fmla="*/ 172 h 212"/>
                <a:gd name="T40" fmla="*/ 110 w 121"/>
                <a:gd name="T41" fmla="*/ 185 h 212"/>
                <a:gd name="T42" fmla="*/ 111 w 121"/>
                <a:gd name="T43" fmla="*/ 194 h 212"/>
                <a:gd name="T44" fmla="*/ 107 w 121"/>
                <a:gd name="T45" fmla="*/ 200 h 212"/>
                <a:gd name="T46" fmla="*/ 88 w 121"/>
                <a:gd name="T47" fmla="*/ 207 h 212"/>
                <a:gd name="T48" fmla="*/ 73 w 121"/>
                <a:gd name="T49" fmla="*/ 210 h 212"/>
                <a:gd name="T50" fmla="*/ 65 w 121"/>
                <a:gd name="T51" fmla="*/ 209 h 212"/>
                <a:gd name="T52" fmla="*/ 56 w 121"/>
                <a:gd name="T53" fmla="*/ 205 h 212"/>
                <a:gd name="T54" fmla="*/ 47 w 121"/>
                <a:gd name="T55" fmla="*/ 198 h 212"/>
                <a:gd name="T56" fmla="*/ 36 w 121"/>
                <a:gd name="T57" fmla="*/ 199 h 212"/>
                <a:gd name="T58" fmla="*/ 28 w 121"/>
                <a:gd name="T59" fmla="*/ 207 h 212"/>
                <a:gd name="T60" fmla="*/ 18 w 121"/>
                <a:gd name="T61" fmla="*/ 203 h 212"/>
                <a:gd name="T62" fmla="*/ 10 w 121"/>
                <a:gd name="T63" fmla="*/ 192 h 212"/>
                <a:gd name="T64" fmla="*/ 2 w 121"/>
                <a:gd name="T65" fmla="*/ 192 h 212"/>
                <a:gd name="T66" fmla="*/ 0 w 121"/>
                <a:gd name="T67" fmla="*/ 168 h 212"/>
                <a:gd name="T68" fmla="*/ 6 w 121"/>
                <a:gd name="T69" fmla="*/ 137 h 212"/>
                <a:gd name="T70" fmla="*/ 13 w 121"/>
                <a:gd name="T71" fmla="*/ 120 h 212"/>
                <a:gd name="T72" fmla="*/ 16 w 121"/>
                <a:gd name="T73" fmla="*/ 104 h 212"/>
                <a:gd name="T74" fmla="*/ 28 w 121"/>
                <a:gd name="T75" fmla="*/ 92 h 212"/>
                <a:gd name="T76" fmla="*/ 34 w 121"/>
                <a:gd name="T77" fmla="*/ 81 h 212"/>
                <a:gd name="T78" fmla="*/ 36 w 121"/>
                <a:gd name="T79" fmla="*/ 67 h 212"/>
                <a:gd name="T80" fmla="*/ 35 w 121"/>
                <a:gd name="T81" fmla="*/ 53 h 212"/>
                <a:gd name="T82" fmla="*/ 44 w 121"/>
                <a:gd name="T83" fmla="*/ 41 h 212"/>
                <a:gd name="T84" fmla="*/ 55 w 121"/>
                <a:gd name="T85" fmla="*/ 30 h 212"/>
                <a:gd name="T86" fmla="*/ 60 w 121"/>
                <a:gd name="T87" fmla="*/ 15 h 212"/>
                <a:gd name="T88" fmla="*/ 56 w 121"/>
                <a:gd name="T89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212">
                  <a:moveTo>
                    <a:pt x="54" y="0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7" y="139"/>
                    <a:pt x="117" y="139"/>
                    <a:pt x="117" y="139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12" y="169"/>
                    <a:pt x="112" y="169"/>
                    <a:pt x="112" y="169"/>
                  </a:cubicBezTo>
                  <a:cubicBezTo>
                    <a:pt x="112" y="169"/>
                    <a:pt x="112" y="170"/>
                    <a:pt x="112" y="172"/>
                  </a:cubicBezTo>
                  <a:cubicBezTo>
                    <a:pt x="111" y="174"/>
                    <a:pt x="112" y="182"/>
                    <a:pt x="112" y="182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0" y="191"/>
                    <a:pt x="110" y="191"/>
                    <a:pt x="110" y="191"/>
                  </a:cubicBezTo>
                  <a:cubicBezTo>
                    <a:pt x="111" y="194"/>
                    <a:pt x="111" y="194"/>
                    <a:pt x="111" y="194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96" y="205"/>
                    <a:pt x="96" y="205"/>
                    <a:pt x="96" y="20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78" y="209"/>
                    <a:pt x="78" y="209"/>
                    <a:pt x="78" y="209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2" y="212"/>
                    <a:pt x="72" y="212"/>
                    <a:pt x="72" y="212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56" y="205"/>
                    <a:pt x="56" y="205"/>
                    <a:pt x="56" y="205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10" y="192"/>
                    <a:pt x="11" y="188"/>
                    <a:pt x="9" y="188"/>
                  </a:cubicBezTo>
                  <a:cubicBezTo>
                    <a:pt x="7" y="188"/>
                    <a:pt x="2" y="192"/>
                    <a:pt x="2" y="19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6" y="3"/>
                    <a:pt x="56" y="3"/>
                    <a:pt x="56" y="3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35"/>
            <p:cNvSpPr>
              <a:spLocks/>
            </p:cNvSpPr>
            <p:nvPr/>
          </p:nvSpPr>
          <p:spPr bwMode="auto">
            <a:xfrm>
              <a:off x="9455150" y="1611313"/>
              <a:ext cx="184150" cy="138113"/>
            </a:xfrm>
            <a:custGeom>
              <a:avLst/>
              <a:gdLst>
                <a:gd name="T0" fmla="*/ 2 w 49"/>
                <a:gd name="T1" fmla="*/ 37 h 37"/>
                <a:gd name="T2" fmla="*/ 5 w 49"/>
                <a:gd name="T3" fmla="*/ 35 h 37"/>
                <a:gd name="T4" fmla="*/ 9 w 49"/>
                <a:gd name="T5" fmla="*/ 34 h 37"/>
                <a:gd name="T6" fmla="*/ 11 w 49"/>
                <a:gd name="T7" fmla="*/ 35 h 37"/>
                <a:gd name="T8" fmla="*/ 14 w 49"/>
                <a:gd name="T9" fmla="*/ 36 h 37"/>
                <a:gd name="T10" fmla="*/ 17 w 49"/>
                <a:gd name="T11" fmla="*/ 34 h 37"/>
                <a:gd name="T12" fmla="*/ 20 w 49"/>
                <a:gd name="T13" fmla="*/ 31 h 37"/>
                <a:gd name="T14" fmla="*/ 23 w 49"/>
                <a:gd name="T15" fmla="*/ 30 h 37"/>
                <a:gd name="T16" fmla="*/ 27 w 49"/>
                <a:gd name="T17" fmla="*/ 31 h 37"/>
                <a:gd name="T18" fmla="*/ 29 w 49"/>
                <a:gd name="T19" fmla="*/ 30 h 37"/>
                <a:gd name="T20" fmla="*/ 33 w 49"/>
                <a:gd name="T21" fmla="*/ 26 h 37"/>
                <a:gd name="T22" fmla="*/ 39 w 49"/>
                <a:gd name="T23" fmla="*/ 25 h 37"/>
                <a:gd name="T24" fmla="*/ 43 w 49"/>
                <a:gd name="T25" fmla="*/ 19 h 37"/>
                <a:gd name="T26" fmla="*/ 47 w 49"/>
                <a:gd name="T27" fmla="*/ 13 h 37"/>
                <a:gd name="T28" fmla="*/ 48 w 49"/>
                <a:gd name="T29" fmla="*/ 9 h 37"/>
                <a:gd name="T30" fmla="*/ 49 w 49"/>
                <a:gd name="T31" fmla="*/ 4 h 37"/>
                <a:gd name="T32" fmla="*/ 41 w 49"/>
                <a:gd name="T33" fmla="*/ 3 h 37"/>
                <a:gd name="T34" fmla="*/ 36 w 49"/>
                <a:gd name="T35" fmla="*/ 2 h 37"/>
                <a:gd name="T36" fmla="*/ 29 w 49"/>
                <a:gd name="T37" fmla="*/ 2 h 37"/>
                <a:gd name="T38" fmla="*/ 26 w 49"/>
                <a:gd name="T39" fmla="*/ 3 h 37"/>
                <a:gd name="T40" fmla="*/ 20 w 49"/>
                <a:gd name="T41" fmla="*/ 3 h 37"/>
                <a:gd name="T42" fmla="*/ 15 w 49"/>
                <a:gd name="T43" fmla="*/ 1 h 37"/>
                <a:gd name="T44" fmla="*/ 10 w 49"/>
                <a:gd name="T45" fmla="*/ 0 h 37"/>
                <a:gd name="T46" fmla="*/ 5 w 49"/>
                <a:gd name="T47" fmla="*/ 1 h 37"/>
                <a:gd name="T48" fmla="*/ 3 w 49"/>
                <a:gd name="T49" fmla="*/ 6 h 37"/>
                <a:gd name="T50" fmla="*/ 2 w 49"/>
                <a:gd name="T51" fmla="*/ 10 h 37"/>
                <a:gd name="T52" fmla="*/ 2 w 49"/>
                <a:gd name="T53" fmla="*/ 15 h 37"/>
                <a:gd name="T54" fmla="*/ 2 w 49"/>
                <a:gd name="T55" fmla="*/ 22 h 37"/>
                <a:gd name="T56" fmla="*/ 0 w 49"/>
                <a:gd name="T57" fmla="*/ 30 h 37"/>
                <a:gd name="T58" fmla="*/ 0 w 49"/>
                <a:gd name="T59" fmla="*/ 36 h 37"/>
                <a:gd name="T60" fmla="*/ 2 w 49"/>
                <a:gd name="T6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37">
                  <a:moveTo>
                    <a:pt x="2" y="37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21"/>
                    <a:pt x="2" y="22"/>
                  </a:cubicBezTo>
                  <a:cubicBezTo>
                    <a:pt x="1" y="23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Freeform 36"/>
            <p:cNvSpPr>
              <a:spLocks/>
            </p:cNvSpPr>
            <p:nvPr/>
          </p:nvSpPr>
          <p:spPr bwMode="auto">
            <a:xfrm>
              <a:off x="9523413" y="1570038"/>
              <a:ext cx="30162" cy="30163"/>
            </a:xfrm>
            <a:custGeom>
              <a:avLst/>
              <a:gdLst>
                <a:gd name="T0" fmla="*/ 7 w 19"/>
                <a:gd name="T1" fmla="*/ 19 h 19"/>
                <a:gd name="T2" fmla="*/ 19 w 19"/>
                <a:gd name="T3" fmla="*/ 9 h 19"/>
                <a:gd name="T4" fmla="*/ 14 w 19"/>
                <a:gd name="T5" fmla="*/ 0 h 19"/>
                <a:gd name="T6" fmla="*/ 5 w 19"/>
                <a:gd name="T7" fmla="*/ 2 h 19"/>
                <a:gd name="T8" fmla="*/ 0 w 19"/>
                <a:gd name="T9" fmla="*/ 11 h 19"/>
                <a:gd name="T10" fmla="*/ 7 w 1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lnTo>
                    <a:pt x="19" y="9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11"/>
                  </a:lnTo>
                  <a:lnTo>
                    <a:pt x="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Freeform 37"/>
            <p:cNvSpPr>
              <a:spLocks/>
            </p:cNvSpPr>
            <p:nvPr/>
          </p:nvSpPr>
          <p:spPr bwMode="auto">
            <a:xfrm>
              <a:off x="9466263" y="1539875"/>
              <a:ext cx="53975" cy="41275"/>
            </a:xfrm>
            <a:custGeom>
              <a:avLst/>
              <a:gdLst>
                <a:gd name="T0" fmla="*/ 14 w 14"/>
                <a:gd name="T1" fmla="*/ 2 h 11"/>
                <a:gd name="T2" fmla="*/ 12 w 14"/>
                <a:gd name="T3" fmla="*/ 8 h 11"/>
                <a:gd name="T4" fmla="*/ 11 w 14"/>
                <a:gd name="T5" fmla="*/ 11 h 11"/>
                <a:gd name="T6" fmla="*/ 7 w 14"/>
                <a:gd name="T7" fmla="*/ 10 h 11"/>
                <a:gd name="T8" fmla="*/ 0 w 14"/>
                <a:gd name="T9" fmla="*/ 10 h 11"/>
                <a:gd name="T10" fmla="*/ 2 w 14"/>
                <a:gd name="T11" fmla="*/ 5 h 11"/>
                <a:gd name="T12" fmla="*/ 7 w 14"/>
                <a:gd name="T13" fmla="*/ 0 h 11"/>
                <a:gd name="T14" fmla="*/ 14 w 14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8" y="10"/>
                    <a:pt x="7" y="10"/>
                  </a:cubicBezTo>
                  <a:cubicBezTo>
                    <a:pt x="6" y="10"/>
                    <a:pt x="0" y="10"/>
                    <a:pt x="0" y="1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9388475" y="1576388"/>
              <a:ext cx="44450" cy="57150"/>
            </a:xfrm>
            <a:custGeom>
              <a:avLst/>
              <a:gdLst>
                <a:gd name="T0" fmla="*/ 16 w 28"/>
                <a:gd name="T1" fmla="*/ 22 h 36"/>
                <a:gd name="T2" fmla="*/ 2 w 28"/>
                <a:gd name="T3" fmla="*/ 36 h 36"/>
                <a:gd name="T4" fmla="*/ 0 w 28"/>
                <a:gd name="T5" fmla="*/ 22 h 36"/>
                <a:gd name="T6" fmla="*/ 4 w 28"/>
                <a:gd name="T7" fmla="*/ 7 h 36"/>
                <a:gd name="T8" fmla="*/ 16 w 28"/>
                <a:gd name="T9" fmla="*/ 0 h 36"/>
                <a:gd name="T10" fmla="*/ 28 w 28"/>
                <a:gd name="T11" fmla="*/ 0 h 36"/>
                <a:gd name="T12" fmla="*/ 28 w 28"/>
                <a:gd name="T13" fmla="*/ 7 h 36"/>
                <a:gd name="T14" fmla="*/ 23 w 28"/>
                <a:gd name="T15" fmla="*/ 17 h 36"/>
                <a:gd name="T16" fmla="*/ 16 w 28"/>
                <a:gd name="T1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16" y="22"/>
                  </a:moveTo>
                  <a:lnTo>
                    <a:pt x="2" y="36"/>
                  </a:lnTo>
                  <a:lnTo>
                    <a:pt x="0" y="22"/>
                  </a:lnTo>
                  <a:lnTo>
                    <a:pt x="4" y="7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3" y="17"/>
                  </a:lnTo>
                  <a:lnTo>
                    <a:pt x="1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39"/>
            <p:cNvSpPr>
              <a:spLocks/>
            </p:cNvSpPr>
            <p:nvPr/>
          </p:nvSpPr>
          <p:spPr bwMode="auto">
            <a:xfrm>
              <a:off x="9312275" y="1652588"/>
              <a:ext cx="46037" cy="63500"/>
            </a:xfrm>
            <a:custGeom>
              <a:avLst/>
              <a:gdLst>
                <a:gd name="T0" fmla="*/ 29 w 29"/>
                <a:gd name="T1" fmla="*/ 9 h 40"/>
                <a:gd name="T2" fmla="*/ 19 w 29"/>
                <a:gd name="T3" fmla="*/ 21 h 40"/>
                <a:gd name="T4" fmla="*/ 10 w 29"/>
                <a:gd name="T5" fmla="*/ 35 h 40"/>
                <a:gd name="T6" fmla="*/ 0 w 29"/>
                <a:gd name="T7" fmla="*/ 40 h 40"/>
                <a:gd name="T8" fmla="*/ 7 w 29"/>
                <a:gd name="T9" fmla="*/ 23 h 40"/>
                <a:gd name="T10" fmla="*/ 17 w 29"/>
                <a:gd name="T11" fmla="*/ 4 h 40"/>
                <a:gd name="T12" fmla="*/ 24 w 29"/>
                <a:gd name="T13" fmla="*/ 0 h 40"/>
                <a:gd name="T14" fmla="*/ 29 w 29"/>
                <a:gd name="T1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lnTo>
                    <a:pt x="19" y="21"/>
                  </a:lnTo>
                  <a:lnTo>
                    <a:pt x="10" y="35"/>
                  </a:lnTo>
                  <a:lnTo>
                    <a:pt x="0" y="40"/>
                  </a:lnTo>
                  <a:lnTo>
                    <a:pt x="7" y="23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2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40"/>
            <p:cNvSpPr>
              <a:spLocks/>
            </p:cNvSpPr>
            <p:nvPr/>
          </p:nvSpPr>
          <p:spPr bwMode="auto">
            <a:xfrm>
              <a:off x="9402763" y="1655763"/>
              <a:ext cx="41275" cy="26988"/>
            </a:xfrm>
            <a:custGeom>
              <a:avLst/>
              <a:gdLst>
                <a:gd name="T0" fmla="*/ 12 w 26"/>
                <a:gd name="T1" fmla="*/ 2 h 17"/>
                <a:gd name="T2" fmla="*/ 5 w 26"/>
                <a:gd name="T3" fmla="*/ 5 h 17"/>
                <a:gd name="T4" fmla="*/ 0 w 26"/>
                <a:gd name="T5" fmla="*/ 12 h 17"/>
                <a:gd name="T6" fmla="*/ 7 w 26"/>
                <a:gd name="T7" fmla="*/ 14 h 17"/>
                <a:gd name="T8" fmla="*/ 14 w 26"/>
                <a:gd name="T9" fmla="*/ 17 h 17"/>
                <a:gd name="T10" fmla="*/ 26 w 26"/>
                <a:gd name="T11" fmla="*/ 10 h 17"/>
                <a:gd name="T12" fmla="*/ 19 w 26"/>
                <a:gd name="T13" fmla="*/ 0 h 17"/>
                <a:gd name="T14" fmla="*/ 12 w 26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7">
                  <a:moveTo>
                    <a:pt x="12" y="2"/>
                  </a:moveTo>
                  <a:lnTo>
                    <a:pt x="5" y="5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14" y="17"/>
                  </a:lnTo>
                  <a:lnTo>
                    <a:pt x="26" y="10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41"/>
            <p:cNvSpPr>
              <a:spLocks/>
            </p:cNvSpPr>
            <p:nvPr/>
          </p:nvSpPr>
          <p:spPr bwMode="auto">
            <a:xfrm>
              <a:off x="9429750" y="1603375"/>
              <a:ext cx="19050" cy="22225"/>
            </a:xfrm>
            <a:custGeom>
              <a:avLst/>
              <a:gdLst>
                <a:gd name="T0" fmla="*/ 0 w 12"/>
                <a:gd name="T1" fmla="*/ 14 h 14"/>
                <a:gd name="T2" fmla="*/ 9 w 12"/>
                <a:gd name="T3" fmla="*/ 14 h 14"/>
                <a:gd name="T4" fmla="*/ 12 w 12"/>
                <a:gd name="T5" fmla="*/ 0 h 14"/>
                <a:gd name="T6" fmla="*/ 2 w 12"/>
                <a:gd name="T7" fmla="*/ 5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lnTo>
                    <a:pt x="9" y="14"/>
                  </a:lnTo>
                  <a:lnTo>
                    <a:pt x="12" y="0"/>
                  </a:lnTo>
                  <a:lnTo>
                    <a:pt x="2" y="5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42"/>
            <p:cNvSpPr>
              <a:spLocks/>
            </p:cNvSpPr>
            <p:nvPr/>
          </p:nvSpPr>
          <p:spPr bwMode="auto">
            <a:xfrm>
              <a:off x="9418638" y="1701800"/>
              <a:ext cx="22225" cy="25400"/>
            </a:xfrm>
            <a:custGeom>
              <a:avLst/>
              <a:gdLst>
                <a:gd name="T0" fmla="*/ 14 w 14"/>
                <a:gd name="T1" fmla="*/ 7 h 16"/>
                <a:gd name="T2" fmla="*/ 11 w 14"/>
                <a:gd name="T3" fmla="*/ 16 h 16"/>
                <a:gd name="T4" fmla="*/ 2 w 14"/>
                <a:gd name="T5" fmla="*/ 16 h 16"/>
                <a:gd name="T6" fmla="*/ 0 w 14"/>
                <a:gd name="T7" fmla="*/ 7 h 16"/>
                <a:gd name="T8" fmla="*/ 2 w 14"/>
                <a:gd name="T9" fmla="*/ 0 h 16"/>
                <a:gd name="T10" fmla="*/ 9 w 14"/>
                <a:gd name="T11" fmla="*/ 0 h 16"/>
                <a:gd name="T12" fmla="*/ 14 w 14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7"/>
                  </a:moveTo>
                  <a:lnTo>
                    <a:pt x="11" y="16"/>
                  </a:lnTo>
                  <a:lnTo>
                    <a:pt x="2" y="16"/>
                  </a:lnTo>
                  <a:lnTo>
                    <a:pt x="0" y="7"/>
                  </a:lnTo>
                  <a:lnTo>
                    <a:pt x="2" y="0"/>
                  </a:lnTo>
                  <a:lnTo>
                    <a:pt x="9" y="0"/>
                  </a:ln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99" name="Tabela 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2951505"/>
              </p:ext>
            </p:extLst>
          </p:nvPr>
        </p:nvGraphicFramePr>
        <p:xfrm>
          <a:off x="2043879" y="2576690"/>
          <a:ext cx="1851693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6582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08587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NORTE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dirty="0">
                          <a:solidFill>
                            <a:srgbClr val="0060AA"/>
                          </a:solidFill>
                        </a:rPr>
                        <a:t>2.400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0" name="Tabela 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4149131"/>
              </p:ext>
            </p:extLst>
          </p:nvPr>
        </p:nvGraphicFramePr>
        <p:xfrm>
          <a:off x="7952306" y="1922818"/>
          <a:ext cx="2575170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8929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08587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NORDESTE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dirty="0">
                          <a:solidFill>
                            <a:srgbClr val="0060AA"/>
                          </a:solidFill>
                        </a:rPr>
                        <a:t>3.448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1" name="Tabela 10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6357497"/>
              </p:ext>
            </p:extLst>
          </p:nvPr>
        </p:nvGraphicFramePr>
        <p:xfrm>
          <a:off x="4328012" y="5361761"/>
          <a:ext cx="1651222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53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08587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SUL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dirty="0">
                          <a:solidFill>
                            <a:srgbClr val="0060AA"/>
                          </a:solidFill>
                        </a:rPr>
                        <a:t>1.226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2" name="Tabela 10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3778299"/>
              </p:ext>
            </p:extLst>
          </p:nvPr>
        </p:nvGraphicFramePr>
        <p:xfrm>
          <a:off x="2146779" y="3996232"/>
          <a:ext cx="2911713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7077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34093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CENTRO-OESTE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dirty="0">
                          <a:solidFill>
                            <a:srgbClr val="0060AA"/>
                          </a:solidFill>
                        </a:rPr>
                        <a:t>1.727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3" name="Tabela 1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3680098"/>
              </p:ext>
            </p:extLst>
          </p:nvPr>
        </p:nvGraphicFramePr>
        <p:xfrm>
          <a:off x="7447016" y="4664670"/>
          <a:ext cx="2055912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7004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08587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SUDESTE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dirty="0">
                          <a:solidFill>
                            <a:srgbClr val="0060AA"/>
                          </a:solidFill>
                        </a:rPr>
                        <a:t>1.483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3008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ixaDeTexto 19"/>
          <p:cNvSpPr txBox="1"/>
          <p:nvPr/>
        </p:nvSpPr>
        <p:spPr>
          <a:xfrm>
            <a:off x="1021919" y="309957"/>
            <a:ext cx="50867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condições de compra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 função do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CNPJ</a:t>
            </a:r>
          </a:p>
        </p:txBody>
      </p:sp>
      <p:sp>
        <p:nvSpPr>
          <p:cNvPr id="9" name="Retângulo 8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P12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acredita que ter um CNPJ lhe deu melhores condições para comprar de seus fornecedores? (ESP-RU)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" name="CaixaDeTexto 5"/>
          <p:cNvSpPr txBox="1"/>
          <p:nvPr/>
        </p:nvSpPr>
        <p:spPr>
          <a:xfrm>
            <a:off x="277093" y="5774495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886 </a:t>
            </a:r>
          </a:p>
        </p:txBody>
      </p:sp>
      <p:sp>
        <p:nvSpPr>
          <p:cNvPr id="11" name="CaixaDeTexto 5"/>
          <p:cNvSpPr txBox="1"/>
          <p:nvPr/>
        </p:nvSpPr>
        <p:spPr>
          <a:xfrm>
            <a:off x="7263804" y="1294736"/>
            <a:ext cx="443289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apenas 60% dos entrevistados consideram que a formalização tenha agregado melhores condições de compra.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(P12)</a:t>
            </a:r>
          </a:p>
        </p:txBody>
      </p:sp>
      <p:sp>
        <p:nvSpPr>
          <p:cNvPr id="12" name="CaixaDeTexto 19"/>
          <p:cNvSpPr txBox="1"/>
          <p:nvPr/>
        </p:nvSpPr>
        <p:spPr>
          <a:xfrm>
            <a:off x="2683223" y="3407402"/>
            <a:ext cx="19133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8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60</a:t>
            </a:r>
            <a:r>
              <a:rPr lang="pt-BR" sz="6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  <a:endParaRPr lang="pt-BR" sz="44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graphicFrame>
        <p:nvGraphicFramePr>
          <p:cNvPr id="13" name="Gráfico 12"/>
          <p:cNvGraphicFramePr/>
          <p:nvPr>
            <p:extLst>
              <p:ext uri="{D42A27DB-BD31-4B8C-83A1-F6EECF244321}">
                <p14:modId xmlns:p14="http://schemas.microsoft.com/office/powerpoint/2010/main" val="3723396059"/>
              </p:ext>
            </p:extLst>
          </p:nvPr>
        </p:nvGraphicFramePr>
        <p:xfrm>
          <a:off x="4711031" y="2342379"/>
          <a:ext cx="2593395" cy="3551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CaixaDeTexto 19"/>
          <p:cNvSpPr txBox="1"/>
          <p:nvPr/>
        </p:nvSpPr>
        <p:spPr>
          <a:xfrm>
            <a:off x="177629" y="2098408"/>
            <a:ext cx="431532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2800" i="1" dirty="0">
                <a:solidFill>
                  <a:srgbClr val="3366CC"/>
                </a:solidFill>
                <a:effectLst/>
                <a:latin typeface="+mn-lt"/>
              </a:rPr>
              <a:t>CNPJ deu melhores condições para comprar de fornecedores</a:t>
            </a:r>
          </a:p>
        </p:txBody>
      </p:sp>
      <p:grpSp>
        <p:nvGrpSpPr>
          <p:cNvPr id="57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58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59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0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1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2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3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4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5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1" name="CaixaDeTexto 5"/>
          <p:cNvSpPr txBox="1"/>
          <p:nvPr/>
        </p:nvSpPr>
        <p:spPr>
          <a:xfrm>
            <a:off x="7263804" y="2811022"/>
            <a:ext cx="415401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ou seja, para 4 em cada 10 desses empreendedores advindos da informalidade, as vantagens da formalização nas compras com fornecedores não são perceptíveis. </a:t>
            </a:r>
            <a:endParaRPr lang="pt-BR" sz="1200" dirty="0">
              <a:solidFill>
                <a:schemeClr val="tx2">
                  <a:lumMod val="75000"/>
                </a:schemeClr>
              </a:solidFill>
              <a:ea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0179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1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1000"/>
                                        <p:tgtEl>
                                          <p:spTgt spid="1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1" presetClass="entr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8" dur="1000"/>
                                        <p:tgtEl>
                                          <p:spTgt spid="1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8" presetClass="emph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2" dur="1300" fill="hold"/>
                                        <p:tgtEl>
                                          <p:spTgt spid="1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4" dur="1300" fill="hold"/>
                                        <p:tgtEl>
                                          <p:spTgt spid="1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1" presetClass="entr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9" dur="1000"/>
                                        <p:tgtEl>
                                          <p:spTgt spid="1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1" dur="1300" fill="hold"/>
                                        <p:tgtEl>
                                          <p:spTgt spid="1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1" presetClass="entr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6" dur="1000"/>
                                        <p:tgtEl>
                                          <p:spTgt spid="1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8" dur="1300" fill="hold"/>
                                        <p:tgtEl>
                                          <p:spTgt spid="1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1" presetClass="entr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1000"/>
                                        <p:tgtEl>
                                          <p:spTgt spid="1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55" dur="1300" fill="hold"/>
                                        <p:tgtEl>
                                          <p:spTgt spid="1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3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0" grpId="1"/>
      <p:bldP spid="11" grpId="0"/>
      <p:bldP spid="12" grpId="0"/>
      <p:bldGraphic spid="13" grpId="0" uiExpand="1">
        <p:bldSub>
          <a:bldChart bld="category"/>
        </p:bldSub>
      </p:bldGraphic>
      <p:bldGraphic spid="13" grpId="1" uiExpand="1">
        <p:bldSub>
          <a:bldChart bld="category"/>
        </p:bldSub>
      </p:bldGraphic>
      <p:bldP spid="14" grpId="0"/>
      <p:bldP spid="21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ixaDeTexto 19"/>
          <p:cNvSpPr txBox="1"/>
          <p:nvPr/>
        </p:nvSpPr>
        <p:spPr>
          <a:xfrm>
            <a:off x="1021919" y="309957"/>
            <a:ext cx="50867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melhores condições de compra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 função do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CNPJ</a:t>
            </a:r>
          </a:p>
        </p:txBody>
      </p:sp>
      <p:sp>
        <p:nvSpPr>
          <p:cNvPr id="9" name="Retângulo 8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P12  </a:t>
            </a:r>
            <a:r>
              <a:rPr lang="pt-BR" sz="1100" dirty="0">
                <a:solidFill>
                  <a:schemeClr val="bg1"/>
                </a:solidFill>
              </a:rPr>
              <a:t>O(a) Sr.(a) acredita que ter um CNPJ lhe deu melhores condições para comprar de seus fornecedores? (ESP-RU)</a:t>
            </a:r>
          </a:p>
        </p:txBody>
      </p:sp>
      <p:grpSp>
        <p:nvGrpSpPr>
          <p:cNvPr id="5" name="Agrupar 4"/>
          <p:cNvGrpSpPr/>
          <p:nvPr/>
        </p:nvGrpSpPr>
        <p:grpSpPr>
          <a:xfrm>
            <a:off x="628219" y="1970431"/>
            <a:ext cx="1540780" cy="2502986"/>
            <a:chOff x="755219" y="1792631"/>
            <a:chExt cx="1540780" cy="2502986"/>
          </a:xfrm>
        </p:grpSpPr>
        <p:sp>
          <p:nvSpPr>
            <p:cNvPr id="6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56%</a:t>
              </a:r>
            </a:p>
          </p:txBody>
        </p:sp>
        <p:graphicFrame>
          <p:nvGraphicFramePr>
            <p:cNvPr id="7" name="Gráfico 6"/>
            <p:cNvGraphicFramePr/>
            <p:nvPr>
              <p:extLst>
                <p:ext uri="{D42A27DB-BD31-4B8C-83A1-F6EECF244321}">
                  <p14:modId xmlns:p14="http://schemas.microsoft.com/office/powerpoint/2010/main" val="3540704594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0" name="CaixaDeTexto 19"/>
            <p:cNvSpPr txBox="1"/>
            <p:nvPr/>
          </p:nvSpPr>
          <p:spPr>
            <a:xfrm>
              <a:off x="1185028" y="1792631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400" dirty="0">
                  <a:solidFill>
                    <a:srgbClr val="ED7D31"/>
                  </a:solidFill>
                  <a:effectLst/>
                  <a:latin typeface="+mn-lt"/>
                </a:rPr>
                <a:t>ME</a:t>
              </a:r>
              <a:endParaRPr lang="pt-BR" sz="18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1" name="Agrupar 10"/>
          <p:cNvGrpSpPr/>
          <p:nvPr/>
        </p:nvGrpSpPr>
        <p:grpSpPr>
          <a:xfrm>
            <a:off x="2168999" y="1970431"/>
            <a:ext cx="1540780" cy="2502986"/>
            <a:chOff x="755219" y="1792631"/>
            <a:chExt cx="1540780" cy="2502986"/>
          </a:xfrm>
        </p:grpSpPr>
        <p:sp>
          <p:nvSpPr>
            <p:cNvPr id="12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86%</a:t>
              </a:r>
            </a:p>
          </p:txBody>
        </p:sp>
        <p:graphicFrame>
          <p:nvGraphicFramePr>
            <p:cNvPr id="13" name="Gráfico 12"/>
            <p:cNvGraphicFramePr/>
            <p:nvPr>
              <p:extLst>
                <p:ext uri="{D42A27DB-BD31-4B8C-83A1-F6EECF244321}">
                  <p14:modId xmlns:p14="http://schemas.microsoft.com/office/powerpoint/2010/main" val="2075308134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4" name="CaixaDeTexto 19"/>
            <p:cNvSpPr txBox="1"/>
            <p:nvPr/>
          </p:nvSpPr>
          <p:spPr>
            <a:xfrm>
              <a:off x="1185028" y="1792631"/>
              <a:ext cx="8555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400" dirty="0">
                  <a:solidFill>
                    <a:srgbClr val="ED7D31"/>
                  </a:solidFill>
                  <a:effectLst/>
                  <a:latin typeface="+mn-lt"/>
                </a:rPr>
                <a:t>EPP</a:t>
              </a:r>
              <a:endParaRPr lang="pt-BR" sz="18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15" name="Agrupar 14"/>
          <p:cNvGrpSpPr/>
          <p:nvPr/>
        </p:nvGrpSpPr>
        <p:grpSpPr>
          <a:xfrm>
            <a:off x="4562729" y="1970431"/>
            <a:ext cx="1540780" cy="2502986"/>
            <a:chOff x="755219" y="1792631"/>
            <a:chExt cx="1540780" cy="2502986"/>
          </a:xfrm>
        </p:grpSpPr>
        <p:sp>
          <p:nvSpPr>
            <p:cNvPr id="16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78%</a:t>
              </a:r>
            </a:p>
          </p:txBody>
        </p:sp>
        <p:graphicFrame>
          <p:nvGraphicFramePr>
            <p:cNvPr id="17" name="Gráfico 16"/>
            <p:cNvGraphicFramePr/>
            <p:nvPr>
              <p:extLst>
                <p:ext uri="{D42A27DB-BD31-4B8C-83A1-F6EECF244321}">
                  <p14:modId xmlns:p14="http://schemas.microsoft.com/office/powerpoint/2010/main" val="2703389054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19" name="CaixaDeTexto 19"/>
            <p:cNvSpPr txBox="1"/>
            <p:nvPr/>
          </p:nvSpPr>
          <p:spPr>
            <a:xfrm>
              <a:off x="1022569" y="1792631"/>
              <a:ext cx="94455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cliente Sebrae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20" name="Agrupar 19"/>
          <p:cNvGrpSpPr/>
          <p:nvPr/>
        </p:nvGrpSpPr>
        <p:grpSpPr>
          <a:xfrm>
            <a:off x="6103509" y="1970431"/>
            <a:ext cx="1540780" cy="2502986"/>
            <a:chOff x="755219" y="1792631"/>
            <a:chExt cx="1540780" cy="2502986"/>
          </a:xfrm>
        </p:grpSpPr>
        <p:sp>
          <p:nvSpPr>
            <p:cNvPr id="21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54%</a:t>
              </a:r>
            </a:p>
          </p:txBody>
        </p:sp>
        <p:graphicFrame>
          <p:nvGraphicFramePr>
            <p:cNvPr id="22" name="Gráfico 21"/>
            <p:cNvGraphicFramePr/>
            <p:nvPr>
              <p:extLst>
                <p:ext uri="{D42A27DB-BD31-4B8C-83A1-F6EECF244321}">
                  <p14:modId xmlns:p14="http://schemas.microsoft.com/office/powerpoint/2010/main" val="164652746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23" name="CaixaDeTexto 19"/>
            <p:cNvSpPr txBox="1"/>
            <p:nvPr/>
          </p:nvSpPr>
          <p:spPr>
            <a:xfrm>
              <a:off x="862009" y="1792631"/>
              <a:ext cx="14339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cliente Sebrae</a:t>
              </a:r>
            </a:p>
          </p:txBody>
        </p:sp>
      </p:grpSp>
      <p:grpSp>
        <p:nvGrpSpPr>
          <p:cNvPr id="24" name="Agrupar 23"/>
          <p:cNvGrpSpPr/>
          <p:nvPr/>
        </p:nvGrpSpPr>
        <p:grpSpPr>
          <a:xfrm>
            <a:off x="8537829" y="1970431"/>
            <a:ext cx="1540780" cy="2502986"/>
            <a:chOff x="755219" y="1792631"/>
            <a:chExt cx="1540780" cy="2502986"/>
          </a:xfrm>
        </p:grpSpPr>
        <p:sp>
          <p:nvSpPr>
            <p:cNvPr id="25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66%</a:t>
              </a:r>
            </a:p>
          </p:txBody>
        </p:sp>
        <p:graphicFrame>
          <p:nvGraphicFramePr>
            <p:cNvPr id="26" name="Gráfico 25"/>
            <p:cNvGraphicFramePr/>
            <p:nvPr>
              <p:extLst>
                <p:ext uri="{D42A27DB-BD31-4B8C-83A1-F6EECF244321}">
                  <p14:modId xmlns:p14="http://schemas.microsoft.com/office/powerpoint/2010/main" val="1981371396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27" name="CaixaDeTexto 19"/>
            <p:cNvSpPr txBox="1"/>
            <p:nvPr/>
          </p:nvSpPr>
          <p:spPr>
            <a:xfrm>
              <a:off x="971118" y="1792631"/>
              <a:ext cx="11617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optante Simples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28" name="Agrupar 27"/>
          <p:cNvGrpSpPr/>
          <p:nvPr/>
        </p:nvGrpSpPr>
        <p:grpSpPr>
          <a:xfrm>
            <a:off x="10078609" y="1970431"/>
            <a:ext cx="1540780" cy="2502986"/>
            <a:chOff x="755219" y="1792631"/>
            <a:chExt cx="1540780" cy="2502986"/>
          </a:xfrm>
        </p:grpSpPr>
        <p:sp>
          <p:nvSpPr>
            <p:cNvPr id="29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45%</a:t>
              </a:r>
            </a:p>
          </p:txBody>
        </p:sp>
        <p:graphicFrame>
          <p:nvGraphicFramePr>
            <p:cNvPr id="30" name="Gráfico 29"/>
            <p:cNvGraphicFramePr/>
            <p:nvPr>
              <p:extLst>
                <p:ext uri="{D42A27DB-BD31-4B8C-83A1-F6EECF244321}">
                  <p14:modId xmlns:p14="http://schemas.microsoft.com/office/powerpoint/2010/main" val="3354597654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31" name="CaixaDeTexto 19"/>
            <p:cNvSpPr txBox="1"/>
            <p:nvPr/>
          </p:nvSpPr>
          <p:spPr>
            <a:xfrm>
              <a:off x="956428" y="1792631"/>
              <a:ext cx="112229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optante</a:t>
              </a:r>
            </a:p>
          </p:txBody>
        </p:sp>
      </p:grpSp>
      <p:sp>
        <p:nvSpPr>
          <p:cNvPr id="32" name="CaixaDeTexto 31"/>
          <p:cNvSpPr txBox="1"/>
          <p:nvPr/>
        </p:nvSpPr>
        <p:spPr>
          <a:xfrm>
            <a:off x="6674557" y="1088325"/>
            <a:ext cx="333642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formalização deu melhores condições </a:t>
            </a:r>
          </a:p>
          <a:p>
            <a:pPr algn="ctr"/>
            <a:r>
              <a:rPr lang="pt-BR" sz="1600" i="1" dirty="0">
                <a:solidFill>
                  <a:srgbClr val="0070C0"/>
                </a:solidFill>
              </a:rPr>
              <a:t>para comprar </a:t>
            </a:r>
          </a:p>
        </p:txBody>
      </p:sp>
      <p:grpSp>
        <p:nvGrpSpPr>
          <p:cNvPr id="58" name="+ informações"/>
          <p:cNvGrpSpPr/>
          <p:nvPr/>
        </p:nvGrpSpPr>
        <p:grpSpPr>
          <a:xfrm>
            <a:off x="10211744" y="5674629"/>
            <a:ext cx="1402473" cy="346249"/>
            <a:chOff x="7300120" y="5125288"/>
            <a:chExt cx="1748287" cy="431624"/>
          </a:xfrm>
        </p:grpSpPr>
        <p:sp>
          <p:nvSpPr>
            <p:cNvPr id="59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60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1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2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3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67" name="Tabe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9292366"/>
              </p:ext>
            </p:extLst>
          </p:nvPr>
        </p:nvGraphicFramePr>
        <p:xfrm>
          <a:off x="687027" y="4625922"/>
          <a:ext cx="107150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39385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606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68" name="CaixaDeTexto 67"/>
          <p:cNvSpPr txBox="1"/>
          <p:nvPr/>
        </p:nvSpPr>
        <p:spPr>
          <a:xfrm>
            <a:off x="-425506" y="4687974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40" name="CaixaDeTexto 5"/>
          <p:cNvSpPr txBox="1"/>
          <p:nvPr/>
        </p:nvSpPr>
        <p:spPr>
          <a:xfrm>
            <a:off x="614407" y="5230523"/>
            <a:ext cx="90597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</a:rPr>
              <a:t>são consideráveis as diferenças dos percentuais quanto às melhorias nas condições de compra em função do CNPJ, em todas as segmentações analisadas, particularmente, entre as ME e as EPP.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(p13)</a:t>
            </a:r>
          </a:p>
        </p:txBody>
      </p:sp>
    </p:spTree>
    <p:extLst>
      <p:ext uri="{BB962C8B-B14F-4D97-AF65-F5344CB8AC3E}">
        <p14:creationId xmlns:p14="http://schemas.microsoft.com/office/powerpoint/2010/main" val="357644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</p:childTnLst>
        </p:cTn>
      </p:par>
    </p:tnLst>
    <p:bldLst>
      <p:bldP spid="8" grpId="0"/>
      <p:bldP spid="32" grpId="0"/>
      <p:bldP spid="68" grpId="0"/>
      <p:bldP spid="68" grpId="1"/>
      <p:bldP spid="40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66076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melhores condições de compra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 função do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CNPJ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P12  </a:t>
            </a:r>
            <a:r>
              <a:rPr lang="pt-BR" sz="1100" dirty="0">
                <a:solidFill>
                  <a:schemeClr val="bg1"/>
                </a:solidFill>
              </a:rPr>
              <a:t>O(a) Sr.(a) acredita que ter um CNPJ lhe deu melhores condições para comprar de seus fornecedores? (ESP-RU)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870824"/>
              </p:ext>
            </p:extLst>
          </p:nvPr>
        </p:nvGraphicFramePr>
        <p:xfrm>
          <a:off x="751045" y="1825942"/>
          <a:ext cx="10243422" cy="9115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Gráfico 7"/>
          <p:cNvGraphicFramePr/>
          <p:nvPr>
            <p:extLst>
              <p:ext uri="{D42A27DB-BD31-4B8C-83A1-F6EECF244321}">
                <p14:modId xmlns:p14="http://schemas.microsoft.com/office/powerpoint/2010/main" val="1768360826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9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1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8" name="Tabel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681291"/>
              </p:ext>
            </p:extLst>
          </p:nvPr>
        </p:nvGraphicFramePr>
        <p:xfrm>
          <a:off x="11276142" y="1185291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2117264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6085" marR="6085" marT="608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20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21" name="CaixaDeTexto 20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22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23" name="Elipse 22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" name="CaixaDeTexto 23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25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" name="CaixaDeTexto 25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6697141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6085" marR="6085" marT="608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6085" marR="6085" marT="608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-247985" y="537528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29" name="CaixaDeTexto 28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30" name="Conector reto 29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1" name="CaixaDeTexto 30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32" name="Tabe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2021154"/>
              </p:ext>
            </p:extLst>
          </p:nvPr>
        </p:nvGraphicFramePr>
        <p:xfrm>
          <a:off x="751042" y="25366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3" name="CaixaDeTexto 32"/>
          <p:cNvSpPr txBox="1"/>
          <p:nvPr/>
        </p:nvSpPr>
        <p:spPr>
          <a:xfrm>
            <a:off x="-266800" y="2526053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36" name="CaixaDeTexto 35"/>
          <p:cNvSpPr txBox="1"/>
          <p:nvPr/>
        </p:nvSpPr>
        <p:spPr>
          <a:xfrm>
            <a:off x="6780227" y="1012125"/>
            <a:ext cx="333642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formalização deu melhores condições </a:t>
            </a:r>
          </a:p>
          <a:p>
            <a:pPr algn="ctr"/>
            <a:r>
              <a:rPr lang="pt-BR" sz="1600" i="1" dirty="0">
                <a:solidFill>
                  <a:srgbClr val="0070C0"/>
                </a:solidFill>
              </a:rPr>
              <a:t>para comprar </a:t>
            </a:r>
          </a:p>
        </p:txBody>
      </p:sp>
    </p:spTree>
    <p:extLst>
      <p:ext uri="{BB962C8B-B14F-4D97-AF65-F5344CB8AC3E}">
        <p14:creationId xmlns:p14="http://schemas.microsoft.com/office/powerpoint/2010/main" val="1237118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</p:childTnLst>
        </p:cTn>
      </p:par>
    </p:tnLst>
    <p:bldLst>
      <p:bldP spid="4" grpId="0"/>
      <p:bldGraphic spid="8" grpId="0">
        <p:bldAsOne/>
      </p:bldGraphic>
      <p:bldP spid="28" grpId="0"/>
      <p:bldP spid="28" grpId="1"/>
      <p:bldP spid="29" grpId="0"/>
      <p:bldP spid="31" grpId="0"/>
      <p:bldP spid="33" grpId="0"/>
      <p:bldP spid="33" grpId="1"/>
      <p:bldP spid="36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ixaDeTexto 19"/>
          <p:cNvSpPr txBox="1"/>
          <p:nvPr/>
        </p:nvSpPr>
        <p:spPr>
          <a:xfrm>
            <a:off x="1021919" y="309957"/>
            <a:ext cx="50867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implicações da formalização no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faturamento</a:t>
            </a:r>
          </a:p>
        </p:txBody>
      </p:sp>
      <p:sp>
        <p:nvSpPr>
          <p:cNvPr id="9" name="Retângulo 8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P13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Na sua visão, a abertura da sua empresa fez o(a) Sr.(a) ganhar mais? (ESP-RU)</a:t>
            </a:r>
          </a:p>
        </p:txBody>
      </p:sp>
      <p:sp>
        <p:nvSpPr>
          <p:cNvPr id="10" name="CaixaDeTexto 5"/>
          <p:cNvSpPr txBox="1"/>
          <p:nvPr/>
        </p:nvSpPr>
        <p:spPr>
          <a:xfrm>
            <a:off x="7627202" y="3987087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8.565 </a:t>
            </a:r>
          </a:p>
        </p:txBody>
      </p:sp>
      <p:sp>
        <p:nvSpPr>
          <p:cNvPr id="11" name="CaixaDeTexto 5"/>
          <p:cNvSpPr txBox="1"/>
          <p:nvPr/>
        </p:nvSpPr>
        <p:spPr>
          <a:xfrm>
            <a:off x="1329098" y="4932445"/>
            <a:ext cx="736917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3 em cada 4 desses empreendedores consideram que a abertura da empresa possibilitou maior ganho financeiro, o que é muito positivo, considerando a crise econômica pela qual passa o país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(p13)</a:t>
            </a:r>
          </a:p>
        </p:txBody>
      </p:sp>
      <p:sp>
        <p:nvSpPr>
          <p:cNvPr id="12" name="CaixaDeTexto 19"/>
          <p:cNvSpPr txBox="1"/>
          <p:nvPr/>
        </p:nvSpPr>
        <p:spPr>
          <a:xfrm>
            <a:off x="3014538" y="2846385"/>
            <a:ext cx="19133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6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75%</a:t>
            </a:r>
            <a:endParaRPr lang="pt-BR" sz="44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graphicFrame>
        <p:nvGraphicFramePr>
          <p:cNvPr id="13" name="Gráfico 12"/>
          <p:cNvGraphicFramePr/>
          <p:nvPr>
            <p:extLst>
              <p:ext uri="{D42A27DB-BD31-4B8C-83A1-F6EECF244321}">
                <p14:modId xmlns:p14="http://schemas.microsoft.com/office/powerpoint/2010/main" val="260946746"/>
              </p:ext>
            </p:extLst>
          </p:nvPr>
        </p:nvGraphicFramePr>
        <p:xfrm>
          <a:off x="5290867" y="2098408"/>
          <a:ext cx="2391453" cy="2282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CaixaDeTexto 19"/>
          <p:cNvSpPr txBox="1"/>
          <p:nvPr/>
        </p:nvSpPr>
        <p:spPr>
          <a:xfrm>
            <a:off x="495129" y="2041360"/>
            <a:ext cx="431532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2800" i="1" dirty="0">
                <a:solidFill>
                  <a:srgbClr val="003399"/>
                </a:solidFill>
                <a:effectLst/>
                <a:latin typeface="+mn-lt"/>
              </a:rPr>
              <a:t>formalização ajudou a ganhar mais</a:t>
            </a:r>
          </a:p>
        </p:txBody>
      </p:sp>
      <p:grpSp>
        <p:nvGrpSpPr>
          <p:cNvPr id="57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58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59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0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1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2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3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4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5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40343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1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8" dur="1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0" grpId="1"/>
      <p:bldP spid="11" grpId="0"/>
      <p:bldP spid="12" grpId="0"/>
      <p:bldGraphic spid="13" grpId="0">
        <p:bldAsOne/>
      </p:bldGraphic>
      <p:bldGraphic spid="13" grpId="1">
        <p:bldAsOne/>
      </p:bldGraphic>
      <p:bldP spid="14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ixaDeTexto 19"/>
          <p:cNvSpPr txBox="1"/>
          <p:nvPr/>
        </p:nvSpPr>
        <p:spPr>
          <a:xfrm>
            <a:off x="1021919" y="309957"/>
            <a:ext cx="50867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implicações da formalização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no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faturamento</a:t>
            </a:r>
          </a:p>
        </p:txBody>
      </p:sp>
      <p:sp>
        <p:nvSpPr>
          <p:cNvPr id="9" name="Retângulo 8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P13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Na sua visão, a abertura da sua empresa fez o(a) Sr.(a) ganhar mais? (ESP-RU)</a:t>
            </a:r>
          </a:p>
        </p:txBody>
      </p:sp>
      <p:grpSp>
        <p:nvGrpSpPr>
          <p:cNvPr id="2" name="Agrupar 1"/>
          <p:cNvGrpSpPr/>
          <p:nvPr/>
        </p:nvGrpSpPr>
        <p:grpSpPr>
          <a:xfrm>
            <a:off x="628219" y="1792631"/>
            <a:ext cx="1540780" cy="2502986"/>
            <a:chOff x="755219" y="1792631"/>
            <a:chExt cx="1540780" cy="2502986"/>
          </a:xfrm>
        </p:grpSpPr>
        <p:sp>
          <p:nvSpPr>
            <p:cNvPr id="19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73%</a:t>
              </a:r>
            </a:p>
          </p:txBody>
        </p:sp>
        <p:graphicFrame>
          <p:nvGraphicFramePr>
            <p:cNvPr id="20" name="Gráfico 19"/>
            <p:cNvGraphicFramePr/>
            <p:nvPr>
              <p:extLst>
                <p:ext uri="{D42A27DB-BD31-4B8C-83A1-F6EECF244321}">
                  <p14:modId xmlns:p14="http://schemas.microsoft.com/office/powerpoint/2010/main" val="593914869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1" name="CaixaDeTexto 19"/>
            <p:cNvSpPr txBox="1"/>
            <p:nvPr/>
          </p:nvSpPr>
          <p:spPr>
            <a:xfrm>
              <a:off x="1185028" y="1792631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ME</a:t>
              </a:r>
            </a:p>
          </p:txBody>
        </p:sp>
      </p:grpSp>
      <p:grpSp>
        <p:nvGrpSpPr>
          <p:cNvPr id="23" name="Agrupar 22"/>
          <p:cNvGrpSpPr/>
          <p:nvPr/>
        </p:nvGrpSpPr>
        <p:grpSpPr>
          <a:xfrm>
            <a:off x="2168999" y="1792631"/>
            <a:ext cx="1540780" cy="2502986"/>
            <a:chOff x="755219" y="1792631"/>
            <a:chExt cx="1540780" cy="2502986"/>
          </a:xfrm>
        </p:grpSpPr>
        <p:sp>
          <p:nvSpPr>
            <p:cNvPr id="24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83%</a:t>
              </a:r>
            </a:p>
          </p:txBody>
        </p:sp>
        <p:graphicFrame>
          <p:nvGraphicFramePr>
            <p:cNvPr id="25" name="Gráfico 24"/>
            <p:cNvGraphicFramePr/>
            <p:nvPr>
              <p:extLst>
                <p:ext uri="{D42A27DB-BD31-4B8C-83A1-F6EECF244321}">
                  <p14:modId xmlns:p14="http://schemas.microsoft.com/office/powerpoint/2010/main" val="3729558942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CaixaDeTexto 19"/>
            <p:cNvSpPr txBox="1"/>
            <p:nvPr/>
          </p:nvSpPr>
          <p:spPr>
            <a:xfrm>
              <a:off x="1185028" y="1792631"/>
              <a:ext cx="85559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EPP</a:t>
              </a:r>
            </a:p>
          </p:txBody>
        </p:sp>
      </p:grpSp>
      <p:grpSp>
        <p:nvGrpSpPr>
          <p:cNvPr id="27" name="Agrupar 26"/>
          <p:cNvGrpSpPr/>
          <p:nvPr/>
        </p:nvGrpSpPr>
        <p:grpSpPr>
          <a:xfrm>
            <a:off x="4562729" y="1792631"/>
            <a:ext cx="1540780" cy="2502986"/>
            <a:chOff x="755219" y="1792631"/>
            <a:chExt cx="1540780" cy="2502986"/>
          </a:xfrm>
        </p:grpSpPr>
        <p:sp>
          <p:nvSpPr>
            <p:cNvPr id="28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79%</a:t>
              </a:r>
            </a:p>
          </p:txBody>
        </p:sp>
        <p:graphicFrame>
          <p:nvGraphicFramePr>
            <p:cNvPr id="29" name="Gráfico 28"/>
            <p:cNvGraphicFramePr/>
            <p:nvPr>
              <p:extLst>
                <p:ext uri="{D42A27DB-BD31-4B8C-83A1-F6EECF244321}">
                  <p14:modId xmlns:p14="http://schemas.microsoft.com/office/powerpoint/2010/main" val="1939814221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30" name="CaixaDeTexto 19"/>
            <p:cNvSpPr txBox="1"/>
            <p:nvPr/>
          </p:nvSpPr>
          <p:spPr>
            <a:xfrm>
              <a:off x="1022570" y="1792631"/>
              <a:ext cx="95449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cliente Sebrae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31" name="Agrupar 30"/>
          <p:cNvGrpSpPr/>
          <p:nvPr/>
        </p:nvGrpSpPr>
        <p:grpSpPr>
          <a:xfrm>
            <a:off x="6103509" y="1792631"/>
            <a:ext cx="1540780" cy="2502986"/>
            <a:chOff x="755219" y="1792631"/>
            <a:chExt cx="1540780" cy="2502986"/>
          </a:xfrm>
        </p:grpSpPr>
        <p:sp>
          <p:nvSpPr>
            <p:cNvPr id="32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73%</a:t>
              </a:r>
            </a:p>
          </p:txBody>
        </p:sp>
        <p:graphicFrame>
          <p:nvGraphicFramePr>
            <p:cNvPr id="33" name="Gráfico 32"/>
            <p:cNvGraphicFramePr/>
            <p:nvPr>
              <p:extLst>
                <p:ext uri="{D42A27DB-BD31-4B8C-83A1-F6EECF244321}">
                  <p14:modId xmlns:p14="http://schemas.microsoft.com/office/powerpoint/2010/main" val="175307703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34" name="CaixaDeTexto 19"/>
            <p:cNvSpPr txBox="1"/>
            <p:nvPr/>
          </p:nvSpPr>
          <p:spPr>
            <a:xfrm>
              <a:off x="862009" y="1792631"/>
              <a:ext cx="14339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cliente Sebrae</a:t>
              </a:r>
            </a:p>
          </p:txBody>
        </p:sp>
      </p:grpSp>
      <p:grpSp>
        <p:nvGrpSpPr>
          <p:cNvPr id="35" name="Agrupar 34"/>
          <p:cNvGrpSpPr/>
          <p:nvPr/>
        </p:nvGrpSpPr>
        <p:grpSpPr>
          <a:xfrm>
            <a:off x="8537829" y="1792631"/>
            <a:ext cx="1540780" cy="2502986"/>
            <a:chOff x="755219" y="1792631"/>
            <a:chExt cx="1540780" cy="2502986"/>
          </a:xfrm>
        </p:grpSpPr>
        <p:sp>
          <p:nvSpPr>
            <p:cNvPr id="36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76%</a:t>
              </a:r>
            </a:p>
          </p:txBody>
        </p:sp>
        <p:graphicFrame>
          <p:nvGraphicFramePr>
            <p:cNvPr id="37" name="Gráfico 36"/>
            <p:cNvGraphicFramePr/>
            <p:nvPr>
              <p:extLst>
                <p:ext uri="{D42A27DB-BD31-4B8C-83A1-F6EECF244321}">
                  <p14:modId xmlns:p14="http://schemas.microsoft.com/office/powerpoint/2010/main" val="2446964807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38" name="CaixaDeTexto 19"/>
            <p:cNvSpPr txBox="1"/>
            <p:nvPr/>
          </p:nvSpPr>
          <p:spPr>
            <a:xfrm>
              <a:off x="971118" y="1792631"/>
              <a:ext cx="11617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optante Simples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39" name="Agrupar 38"/>
          <p:cNvGrpSpPr/>
          <p:nvPr/>
        </p:nvGrpSpPr>
        <p:grpSpPr>
          <a:xfrm>
            <a:off x="10078609" y="1792631"/>
            <a:ext cx="1540780" cy="2502986"/>
            <a:chOff x="755219" y="1792631"/>
            <a:chExt cx="1540780" cy="2502986"/>
          </a:xfrm>
        </p:grpSpPr>
        <p:sp>
          <p:nvSpPr>
            <p:cNvPr id="40" name="CaixaDeTexto 19"/>
            <p:cNvSpPr txBox="1"/>
            <p:nvPr/>
          </p:nvSpPr>
          <p:spPr>
            <a:xfrm>
              <a:off x="1159628" y="3895507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73%</a:t>
              </a:r>
            </a:p>
          </p:txBody>
        </p:sp>
        <p:graphicFrame>
          <p:nvGraphicFramePr>
            <p:cNvPr id="41" name="Gráfico 40"/>
            <p:cNvGraphicFramePr/>
            <p:nvPr>
              <p:extLst>
                <p:ext uri="{D42A27DB-BD31-4B8C-83A1-F6EECF244321}">
                  <p14:modId xmlns:p14="http://schemas.microsoft.com/office/powerpoint/2010/main" val="2086075754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42" name="CaixaDeTexto 19"/>
            <p:cNvSpPr txBox="1"/>
            <p:nvPr/>
          </p:nvSpPr>
          <p:spPr>
            <a:xfrm>
              <a:off x="956428" y="1792631"/>
              <a:ext cx="112229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optante</a:t>
              </a:r>
            </a:p>
          </p:txBody>
        </p:sp>
      </p:grpSp>
      <p:sp>
        <p:nvSpPr>
          <p:cNvPr id="43" name="CaixaDeTexto 42"/>
          <p:cNvSpPr txBox="1"/>
          <p:nvPr/>
        </p:nvSpPr>
        <p:spPr>
          <a:xfrm>
            <a:off x="6780227" y="1088325"/>
            <a:ext cx="31250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formalização ajudou a ganhar mais</a:t>
            </a:r>
            <a:endParaRPr lang="pt-BR" sz="1600" b="1" i="1" dirty="0">
              <a:solidFill>
                <a:srgbClr val="0070C0"/>
              </a:solidFill>
            </a:endParaRPr>
          </a:p>
        </p:txBody>
      </p:sp>
      <p:grpSp>
        <p:nvGrpSpPr>
          <p:cNvPr id="44" name="+ informações"/>
          <p:cNvGrpSpPr/>
          <p:nvPr/>
        </p:nvGrpSpPr>
        <p:grpSpPr>
          <a:xfrm>
            <a:off x="10211744" y="5674629"/>
            <a:ext cx="1402473" cy="346249"/>
            <a:chOff x="7300120" y="5125288"/>
            <a:chExt cx="1748287" cy="431624"/>
          </a:xfrm>
        </p:grpSpPr>
        <p:sp>
          <p:nvSpPr>
            <p:cNvPr id="4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4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4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4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53" name="Tabela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7608950"/>
              </p:ext>
            </p:extLst>
          </p:nvPr>
        </p:nvGraphicFramePr>
        <p:xfrm>
          <a:off x="687027" y="4625922"/>
          <a:ext cx="107150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39385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54" name="CaixaDeTexto 53"/>
          <p:cNvSpPr txBox="1"/>
          <p:nvPr/>
        </p:nvSpPr>
        <p:spPr>
          <a:xfrm>
            <a:off x="-330815" y="4711668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55" name="CaixaDeTexto 5"/>
          <p:cNvSpPr txBox="1"/>
          <p:nvPr/>
        </p:nvSpPr>
        <p:spPr>
          <a:xfrm>
            <a:off x="484092" y="5259020"/>
            <a:ext cx="93076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Quanto maior o porte da empresa, maior é o percentual de concordância. O maior percentual de concordância foi verificado também nos optantes pelo Simples e nos clientes do Sebrae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(p13)</a:t>
            </a:r>
          </a:p>
        </p:txBody>
      </p:sp>
    </p:spTree>
    <p:extLst>
      <p:ext uri="{BB962C8B-B14F-4D97-AF65-F5344CB8AC3E}">
        <p14:creationId xmlns:p14="http://schemas.microsoft.com/office/powerpoint/2010/main" val="2273235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8" grpId="0"/>
      <p:bldP spid="43" grpId="0"/>
      <p:bldP spid="54" grpId="0"/>
      <p:bldP spid="54" grpId="1"/>
      <p:bldP spid="55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66076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implicações da formalização 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no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faturamento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P13  </a:t>
            </a:r>
            <a:r>
              <a:rPr lang="pt-BR" sz="1100" dirty="0">
                <a:solidFill>
                  <a:schemeClr val="bg1"/>
                </a:solidFill>
              </a:rPr>
              <a:t>Na sua visão, a abertura da sua empresa fez o(a) Sr.(a) ganhar mais? (ESP-RU)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4393752"/>
              </p:ext>
            </p:extLst>
          </p:nvPr>
        </p:nvGraphicFramePr>
        <p:xfrm>
          <a:off x="751045" y="1825942"/>
          <a:ext cx="10243422" cy="9115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" name="Gráfico 7"/>
          <p:cNvGraphicFramePr/>
          <p:nvPr>
            <p:extLst>
              <p:ext uri="{D42A27DB-BD31-4B8C-83A1-F6EECF244321}">
                <p14:modId xmlns:p14="http://schemas.microsoft.com/office/powerpoint/2010/main" val="3907999575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9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1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8" name="Tabel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6241459"/>
              </p:ext>
            </p:extLst>
          </p:nvPr>
        </p:nvGraphicFramePr>
        <p:xfrm>
          <a:off x="11276142" y="1185291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1375813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20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21" name="CaixaDeTexto 20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22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23" name="Elipse 22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" name="CaixaDeTexto 23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25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" name="CaixaDeTexto 25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0215086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-247985" y="537528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29" name="CaixaDeTexto 28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30" name="Conector reto 29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1" name="CaixaDeTexto 30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32" name="Tabe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649242"/>
              </p:ext>
            </p:extLst>
          </p:nvPr>
        </p:nvGraphicFramePr>
        <p:xfrm>
          <a:off x="751042" y="25366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3" name="CaixaDeTexto 32"/>
          <p:cNvSpPr txBox="1"/>
          <p:nvPr/>
        </p:nvSpPr>
        <p:spPr>
          <a:xfrm>
            <a:off x="-266800" y="2526053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36" name="CaixaDeTexto 35"/>
          <p:cNvSpPr txBox="1"/>
          <p:nvPr/>
        </p:nvSpPr>
        <p:spPr>
          <a:xfrm>
            <a:off x="6780227" y="1088325"/>
            <a:ext cx="31250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formalização ajudou a ganhar mais</a:t>
            </a:r>
            <a:endParaRPr lang="pt-BR" sz="1600" b="1" i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578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</p:childTnLst>
        </p:cTn>
      </p:par>
    </p:tnLst>
    <p:bldLst>
      <p:bldP spid="4" grpId="0"/>
      <p:bldGraphic spid="8" grpId="0">
        <p:bldAsOne/>
      </p:bldGraphic>
      <p:bldP spid="28" grpId="0"/>
      <p:bldP spid="28" grpId="1"/>
      <p:bldP spid="29" grpId="0"/>
      <p:bldP spid="31" grpId="0"/>
      <p:bldP spid="33" grpId="0"/>
      <p:bldP spid="33" grpId="1"/>
      <p:bldP spid="3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produtos ou serviços para 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prefeitura ou governo</a:t>
            </a:r>
          </a:p>
        </p:txBody>
      </p:sp>
      <p:sp>
        <p:nvSpPr>
          <p:cNvPr id="9" name="Retângulo 8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P14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A sua empresa já vendeu produtos ou serviços para a prefeitura ou governo? (ESP-RU)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" name="CaixaDeTexto 5"/>
          <p:cNvSpPr txBox="1"/>
          <p:nvPr/>
        </p:nvSpPr>
        <p:spPr>
          <a:xfrm>
            <a:off x="7823200" y="1986284"/>
            <a:ext cx="377822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o poder público, nas suas diferentes instâncias, continua sendo um relevante </a:t>
            </a:r>
            <a:r>
              <a:rPr lang="pt-BR" i="1" dirty="0"/>
              <a:t>player</a:t>
            </a:r>
            <a:r>
              <a:rPr lang="pt-BR" dirty="0"/>
              <a:t> para essas empresas, tanto que 1 em cada 3 empreendedores já realizou vendas para prefeituras ou para o governo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(p14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)</a:t>
            </a:r>
          </a:p>
        </p:txBody>
      </p:sp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149573090"/>
              </p:ext>
            </p:extLst>
          </p:nvPr>
        </p:nvGraphicFramePr>
        <p:xfrm>
          <a:off x="4691205" y="1986284"/>
          <a:ext cx="2431811" cy="23205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CaixaDeTexto 19"/>
          <p:cNvSpPr txBox="1"/>
          <p:nvPr/>
        </p:nvSpPr>
        <p:spPr>
          <a:xfrm>
            <a:off x="5203870" y="2631156"/>
            <a:ext cx="15745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33%</a:t>
            </a:r>
            <a:endParaRPr lang="pt-BR" sz="48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sp>
        <p:nvSpPr>
          <p:cNvPr id="13" name="CaixaDeTexto 12"/>
          <p:cNvSpPr txBox="1"/>
          <p:nvPr/>
        </p:nvSpPr>
        <p:spPr>
          <a:xfrm>
            <a:off x="1448030" y="2115206"/>
            <a:ext cx="3189642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2800" dirty="0">
                <a:solidFill>
                  <a:srgbClr val="3366CC"/>
                </a:solidFill>
                <a:effectLst/>
                <a:latin typeface="+mn-lt"/>
                <a:ea typeface="Adobe Fan Heiti Std B" panose="020B0700000000000000" pitchFamily="34" charset="-128"/>
              </a:rPr>
              <a:t>já venderam produtos ou serviços para prefeitura/ governo</a:t>
            </a:r>
          </a:p>
        </p:txBody>
      </p:sp>
      <p:sp>
        <p:nvSpPr>
          <p:cNvPr id="14" name="CaixaDeTexto 13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  <p:grpSp>
        <p:nvGrpSpPr>
          <p:cNvPr id="63" name="Agrupar 62"/>
          <p:cNvGrpSpPr/>
          <p:nvPr/>
        </p:nvGrpSpPr>
        <p:grpSpPr>
          <a:xfrm>
            <a:off x="721772" y="2439350"/>
            <a:ext cx="676882" cy="1292816"/>
            <a:chOff x="721772" y="2439350"/>
            <a:chExt cx="676882" cy="1292816"/>
          </a:xfrm>
        </p:grpSpPr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950628" y="2439350"/>
              <a:ext cx="301509" cy="301105"/>
            </a:xfrm>
            <a:custGeom>
              <a:avLst/>
              <a:gdLst>
                <a:gd name="T0" fmla="*/ 157 w 315"/>
                <a:gd name="T1" fmla="*/ 0 h 315"/>
                <a:gd name="T2" fmla="*/ 0 w 315"/>
                <a:gd name="T3" fmla="*/ 158 h 315"/>
                <a:gd name="T4" fmla="*/ 157 w 315"/>
                <a:gd name="T5" fmla="*/ 315 h 315"/>
                <a:gd name="T6" fmla="*/ 315 w 315"/>
                <a:gd name="T7" fmla="*/ 158 h 315"/>
                <a:gd name="T8" fmla="*/ 157 w 315"/>
                <a:gd name="T9" fmla="*/ 0 h 315"/>
                <a:gd name="T10" fmla="*/ 157 w 315"/>
                <a:gd name="T11" fmla="*/ 288 h 315"/>
                <a:gd name="T12" fmla="*/ 27 w 315"/>
                <a:gd name="T13" fmla="*/ 158 h 315"/>
                <a:gd name="T14" fmla="*/ 157 w 315"/>
                <a:gd name="T15" fmla="*/ 27 h 315"/>
                <a:gd name="T16" fmla="*/ 288 w 315"/>
                <a:gd name="T17" fmla="*/ 158 h 315"/>
                <a:gd name="T18" fmla="*/ 157 w 315"/>
                <a:gd name="T19" fmla="*/ 288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5">
                  <a:moveTo>
                    <a:pt x="157" y="0"/>
                  </a:moveTo>
                  <a:cubicBezTo>
                    <a:pt x="70" y="0"/>
                    <a:pt x="0" y="71"/>
                    <a:pt x="0" y="158"/>
                  </a:cubicBezTo>
                  <a:cubicBezTo>
                    <a:pt x="0" y="244"/>
                    <a:pt x="70" y="315"/>
                    <a:pt x="157" y="315"/>
                  </a:cubicBezTo>
                  <a:cubicBezTo>
                    <a:pt x="244" y="315"/>
                    <a:pt x="315" y="244"/>
                    <a:pt x="315" y="158"/>
                  </a:cubicBezTo>
                  <a:cubicBezTo>
                    <a:pt x="315" y="71"/>
                    <a:pt x="244" y="0"/>
                    <a:pt x="157" y="0"/>
                  </a:cubicBezTo>
                  <a:close/>
                  <a:moveTo>
                    <a:pt x="157" y="288"/>
                  </a:moveTo>
                  <a:cubicBezTo>
                    <a:pt x="85" y="288"/>
                    <a:pt x="27" y="230"/>
                    <a:pt x="27" y="158"/>
                  </a:cubicBezTo>
                  <a:cubicBezTo>
                    <a:pt x="27" y="86"/>
                    <a:pt x="85" y="27"/>
                    <a:pt x="157" y="27"/>
                  </a:cubicBezTo>
                  <a:cubicBezTo>
                    <a:pt x="229" y="27"/>
                    <a:pt x="288" y="86"/>
                    <a:pt x="288" y="158"/>
                  </a:cubicBezTo>
                  <a:cubicBezTo>
                    <a:pt x="288" y="230"/>
                    <a:pt x="229" y="288"/>
                    <a:pt x="157" y="288"/>
                  </a:cubicBez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9"/>
            <p:cNvSpPr>
              <a:spLocks/>
            </p:cNvSpPr>
            <p:nvPr/>
          </p:nvSpPr>
          <p:spPr bwMode="auto">
            <a:xfrm>
              <a:off x="819450" y="2816741"/>
              <a:ext cx="563059" cy="915425"/>
            </a:xfrm>
            <a:custGeom>
              <a:avLst/>
              <a:gdLst>
                <a:gd name="T0" fmla="*/ 432 w 588"/>
                <a:gd name="T1" fmla="*/ 0 h 958"/>
                <a:gd name="T2" fmla="*/ 156 w 588"/>
                <a:gd name="T3" fmla="*/ 0 h 958"/>
                <a:gd name="T4" fmla="*/ 0 w 588"/>
                <a:gd name="T5" fmla="*/ 156 h 958"/>
                <a:gd name="T6" fmla="*/ 0 w 588"/>
                <a:gd name="T7" fmla="*/ 349 h 958"/>
                <a:gd name="T8" fmla="*/ 20 w 588"/>
                <a:gd name="T9" fmla="*/ 345 h 958"/>
                <a:gd name="T10" fmla="*/ 27 w 588"/>
                <a:gd name="T11" fmla="*/ 333 h 958"/>
                <a:gd name="T12" fmla="*/ 27 w 588"/>
                <a:gd name="T13" fmla="*/ 156 h 958"/>
                <a:gd name="T14" fmla="*/ 156 w 588"/>
                <a:gd name="T15" fmla="*/ 27 h 958"/>
                <a:gd name="T16" fmla="*/ 432 w 588"/>
                <a:gd name="T17" fmla="*/ 27 h 958"/>
                <a:gd name="T18" fmla="*/ 561 w 588"/>
                <a:gd name="T19" fmla="*/ 156 h 958"/>
                <a:gd name="T20" fmla="*/ 561 w 588"/>
                <a:gd name="T21" fmla="*/ 384 h 958"/>
                <a:gd name="T22" fmla="*/ 477 w 588"/>
                <a:gd name="T23" fmla="*/ 504 h 958"/>
                <a:gd name="T24" fmla="*/ 468 w 588"/>
                <a:gd name="T25" fmla="*/ 517 h 958"/>
                <a:gd name="T26" fmla="*/ 468 w 588"/>
                <a:gd name="T27" fmla="*/ 838 h 958"/>
                <a:gd name="T28" fmla="*/ 375 w 588"/>
                <a:gd name="T29" fmla="*/ 931 h 958"/>
                <a:gd name="T30" fmla="*/ 214 w 588"/>
                <a:gd name="T31" fmla="*/ 931 h 958"/>
                <a:gd name="T32" fmla="*/ 121 w 588"/>
                <a:gd name="T33" fmla="*/ 838 h 958"/>
                <a:gd name="T34" fmla="*/ 121 w 588"/>
                <a:gd name="T35" fmla="*/ 596 h 958"/>
                <a:gd name="T36" fmla="*/ 95 w 588"/>
                <a:gd name="T37" fmla="*/ 585 h 958"/>
                <a:gd name="T38" fmla="*/ 93 w 588"/>
                <a:gd name="T39" fmla="*/ 585 h 958"/>
                <a:gd name="T40" fmla="*/ 93 w 588"/>
                <a:gd name="T41" fmla="*/ 838 h 958"/>
                <a:gd name="T42" fmla="*/ 213 w 588"/>
                <a:gd name="T43" fmla="*/ 958 h 958"/>
                <a:gd name="T44" fmla="*/ 375 w 588"/>
                <a:gd name="T45" fmla="*/ 958 h 958"/>
                <a:gd name="T46" fmla="*/ 495 w 588"/>
                <a:gd name="T47" fmla="*/ 838 h 958"/>
                <a:gd name="T48" fmla="*/ 495 w 588"/>
                <a:gd name="T49" fmla="*/ 527 h 958"/>
                <a:gd name="T50" fmla="*/ 506 w 588"/>
                <a:gd name="T51" fmla="*/ 521 h 958"/>
                <a:gd name="T52" fmla="*/ 588 w 588"/>
                <a:gd name="T53" fmla="*/ 384 h 958"/>
                <a:gd name="T54" fmla="*/ 588 w 588"/>
                <a:gd name="T55" fmla="*/ 156 h 958"/>
                <a:gd name="T56" fmla="*/ 432 w 588"/>
                <a:gd name="T57" fmla="*/ 0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8" h="958">
                  <a:moveTo>
                    <a:pt x="432" y="0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70" y="0"/>
                    <a:pt x="0" y="70"/>
                    <a:pt x="0" y="156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20" y="345"/>
                    <a:pt x="20" y="345"/>
                    <a:pt x="20" y="345"/>
                  </a:cubicBezTo>
                  <a:cubicBezTo>
                    <a:pt x="27" y="333"/>
                    <a:pt x="27" y="333"/>
                    <a:pt x="27" y="333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27" y="85"/>
                    <a:pt x="85" y="27"/>
                    <a:pt x="156" y="27"/>
                  </a:cubicBezTo>
                  <a:cubicBezTo>
                    <a:pt x="432" y="27"/>
                    <a:pt x="432" y="27"/>
                    <a:pt x="432" y="27"/>
                  </a:cubicBezTo>
                  <a:cubicBezTo>
                    <a:pt x="503" y="27"/>
                    <a:pt x="561" y="85"/>
                    <a:pt x="561" y="156"/>
                  </a:cubicBezTo>
                  <a:cubicBezTo>
                    <a:pt x="561" y="384"/>
                    <a:pt x="561" y="384"/>
                    <a:pt x="561" y="384"/>
                  </a:cubicBezTo>
                  <a:cubicBezTo>
                    <a:pt x="561" y="437"/>
                    <a:pt x="527" y="486"/>
                    <a:pt x="477" y="504"/>
                  </a:cubicBezTo>
                  <a:cubicBezTo>
                    <a:pt x="472" y="506"/>
                    <a:pt x="468" y="512"/>
                    <a:pt x="468" y="517"/>
                  </a:cubicBezTo>
                  <a:cubicBezTo>
                    <a:pt x="468" y="838"/>
                    <a:pt x="468" y="838"/>
                    <a:pt x="468" y="838"/>
                  </a:cubicBezTo>
                  <a:cubicBezTo>
                    <a:pt x="468" y="890"/>
                    <a:pt x="427" y="931"/>
                    <a:pt x="375" y="931"/>
                  </a:cubicBezTo>
                  <a:cubicBezTo>
                    <a:pt x="214" y="931"/>
                    <a:pt x="214" y="931"/>
                    <a:pt x="214" y="931"/>
                  </a:cubicBezTo>
                  <a:cubicBezTo>
                    <a:pt x="163" y="931"/>
                    <a:pt x="121" y="890"/>
                    <a:pt x="121" y="838"/>
                  </a:cubicBezTo>
                  <a:cubicBezTo>
                    <a:pt x="121" y="596"/>
                    <a:pt x="121" y="596"/>
                    <a:pt x="121" y="596"/>
                  </a:cubicBezTo>
                  <a:cubicBezTo>
                    <a:pt x="95" y="585"/>
                    <a:pt x="95" y="585"/>
                    <a:pt x="95" y="585"/>
                  </a:cubicBezTo>
                  <a:cubicBezTo>
                    <a:pt x="93" y="585"/>
                    <a:pt x="93" y="585"/>
                    <a:pt x="93" y="585"/>
                  </a:cubicBezTo>
                  <a:cubicBezTo>
                    <a:pt x="93" y="838"/>
                    <a:pt x="93" y="838"/>
                    <a:pt x="93" y="838"/>
                  </a:cubicBezTo>
                  <a:cubicBezTo>
                    <a:pt x="94" y="904"/>
                    <a:pt x="147" y="958"/>
                    <a:pt x="213" y="958"/>
                  </a:cubicBezTo>
                  <a:cubicBezTo>
                    <a:pt x="375" y="958"/>
                    <a:pt x="375" y="958"/>
                    <a:pt x="375" y="958"/>
                  </a:cubicBezTo>
                  <a:cubicBezTo>
                    <a:pt x="441" y="958"/>
                    <a:pt x="495" y="904"/>
                    <a:pt x="495" y="838"/>
                  </a:cubicBezTo>
                  <a:cubicBezTo>
                    <a:pt x="495" y="527"/>
                    <a:pt x="495" y="527"/>
                    <a:pt x="495" y="527"/>
                  </a:cubicBezTo>
                  <a:cubicBezTo>
                    <a:pt x="506" y="521"/>
                    <a:pt x="506" y="521"/>
                    <a:pt x="506" y="521"/>
                  </a:cubicBezTo>
                  <a:cubicBezTo>
                    <a:pt x="557" y="493"/>
                    <a:pt x="588" y="441"/>
                    <a:pt x="588" y="384"/>
                  </a:cubicBezTo>
                  <a:cubicBezTo>
                    <a:pt x="588" y="156"/>
                    <a:pt x="588" y="156"/>
                    <a:pt x="588" y="156"/>
                  </a:cubicBezTo>
                  <a:cubicBezTo>
                    <a:pt x="588" y="70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721772" y="3092821"/>
              <a:ext cx="379005" cy="445200"/>
            </a:xfrm>
            <a:custGeom>
              <a:avLst/>
              <a:gdLst>
                <a:gd name="T0" fmla="*/ 326 w 396"/>
                <a:gd name="T1" fmla="*/ 269 h 466"/>
                <a:gd name="T2" fmla="*/ 332 w 396"/>
                <a:gd name="T3" fmla="*/ 208 h 466"/>
                <a:gd name="T4" fmla="*/ 361 w 396"/>
                <a:gd name="T5" fmla="*/ 152 h 466"/>
                <a:gd name="T6" fmla="*/ 338 w 396"/>
                <a:gd name="T7" fmla="*/ 78 h 466"/>
                <a:gd name="T8" fmla="*/ 282 w 396"/>
                <a:gd name="T9" fmla="*/ 50 h 466"/>
                <a:gd name="T10" fmla="*/ 238 w 396"/>
                <a:gd name="T11" fmla="*/ 4 h 466"/>
                <a:gd name="T12" fmla="*/ 199 w 396"/>
                <a:gd name="T13" fmla="*/ 22 h 466"/>
                <a:gd name="T14" fmla="*/ 148 w 396"/>
                <a:gd name="T15" fmla="*/ 2 h 466"/>
                <a:gd name="T16" fmla="*/ 116 w 396"/>
                <a:gd name="T17" fmla="*/ 48 h 466"/>
                <a:gd name="T18" fmla="*/ 60 w 396"/>
                <a:gd name="T19" fmla="*/ 76 h 466"/>
                <a:gd name="T20" fmla="*/ 36 w 396"/>
                <a:gd name="T21" fmla="*/ 149 h 466"/>
                <a:gd name="T22" fmla="*/ 64 w 396"/>
                <a:gd name="T23" fmla="*/ 205 h 466"/>
                <a:gd name="T24" fmla="*/ 70 w 396"/>
                <a:gd name="T25" fmla="*/ 267 h 466"/>
                <a:gd name="T26" fmla="*/ 2 w 396"/>
                <a:gd name="T27" fmla="*/ 397 h 466"/>
                <a:gd name="T28" fmla="*/ 83 w 396"/>
                <a:gd name="T29" fmla="*/ 402 h 466"/>
                <a:gd name="T30" fmla="*/ 124 w 396"/>
                <a:gd name="T31" fmla="*/ 465 h 466"/>
                <a:gd name="T32" fmla="*/ 198 w 396"/>
                <a:gd name="T33" fmla="*/ 348 h 466"/>
                <a:gd name="T34" fmla="*/ 271 w 396"/>
                <a:gd name="T35" fmla="*/ 466 h 466"/>
                <a:gd name="T36" fmla="*/ 313 w 396"/>
                <a:gd name="T37" fmla="*/ 402 h 466"/>
                <a:gd name="T38" fmla="*/ 394 w 396"/>
                <a:gd name="T39" fmla="*/ 397 h 466"/>
                <a:gd name="T40" fmla="*/ 125 w 396"/>
                <a:gd name="T41" fmla="*/ 437 h 466"/>
                <a:gd name="T42" fmla="*/ 88 w 396"/>
                <a:gd name="T43" fmla="*/ 384 h 466"/>
                <a:gd name="T44" fmla="*/ 88 w 396"/>
                <a:gd name="T45" fmla="*/ 272 h 466"/>
                <a:gd name="T46" fmla="*/ 135 w 396"/>
                <a:gd name="T47" fmla="*/ 313 h 466"/>
                <a:gd name="T48" fmla="*/ 159 w 396"/>
                <a:gd name="T49" fmla="*/ 322 h 466"/>
                <a:gd name="T50" fmla="*/ 187 w 396"/>
                <a:gd name="T51" fmla="*/ 329 h 466"/>
                <a:gd name="T52" fmla="*/ 151 w 396"/>
                <a:gd name="T53" fmla="*/ 306 h 466"/>
                <a:gd name="T54" fmla="*/ 131 w 396"/>
                <a:gd name="T55" fmla="*/ 267 h 466"/>
                <a:gd name="T56" fmla="*/ 76 w 396"/>
                <a:gd name="T57" fmla="*/ 251 h 466"/>
                <a:gd name="T58" fmla="*/ 77 w 396"/>
                <a:gd name="T59" fmla="*/ 194 h 466"/>
                <a:gd name="T60" fmla="*/ 77 w 396"/>
                <a:gd name="T61" fmla="*/ 132 h 466"/>
                <a:gd name="T62" fmla="*/ 77 w 396"/>
                <a:gd name="T63" fmla="*/ 75 h 466"/>
                <a:gd name="T64" fmla="*/ 120 w 396"/>
                <a:gd name="T65" fmla="*/ 67 h 466"/>
                <a:gd name="T66" fmla="*/ 153 w 396"/>
                <a:gd name="T67" fmla="*/ 20 h 466"/>
                <a:gd name="T68" fmla="*/ 207 w 396"/>
                <a:gd name="T69" fmla="*/ 39 h 466"/>
                <a:gd name="T70" fmla="*/ 246 w 396"/>
                <a:gd name="T71" fmla="*/ 21 h 466"/>
                <a:gd name="T72" fmla="*/ 279 w 396"/>
                <a:gd name="T73" fmla="*/ 68 h 466"/>
                <a:gd name="T74" fmla="*/ 314 w 396"/>
                <a:gd name="T75" fmla="*/ 119 h 466"/>
                <a:gd name="T76" fmla="*/ 348 w 396"/>
                <a:gd name="T77" fmla="*/ 165 h 466"/>
                <a:gd name="T78" fmla="*/ 313 w 396"/>
                <a:gd name="T79" fmla="*/ 210 h 466"/>
                <a:gd name="T80" fmla="*/ 277 w 396"/>
                <a:gd name="T81" fmla="*/ 260 h 466"/>
                <a:gd name="T82" fmla="*/ 244 w 396"/>
                <a:gd name="T83" fmla="*/ 306 h 466"/>
                <a:gd name="T84" fmla="*/ 189 w 396"/>
                <a:gd name="T85" fmla="*/ 288 h 466"/>
                <a:gd name="T86" fmla="*/ 307 w 396"/>
                <a:gd name="T87" fmla="*/ 384 h 466"/>
                <a:gd name="T88" fmla="*/ 271 w 396"/>
                <a:gd name="T89" fmla="*/ 439 h 466"/>
                <a:gd name="T90" fmla="*/ 205 w 396"/>
                <a:gd name="T91" fmla="*/ 323 h 466"/>
                <a:gd name="T92" fmla="*/ 198 w 396"/>
                <a:gd name="T93" fmla="*/ 304 h 466"/>
                <a:gd name="T94" fmla="*/ 244 w 396"/>
                <a:gd name="T95" fmla="*/ 324 h 466"/>
                <a:gd name="T96" fmla="*/ 280 w 396"/>
                <a:gd name="T97" fmla="*/ 278 h 466"/>
                <a:gd name="T98" fmla="*/ 371 w 396"/>
                <a:gd name="T99" fmla="*/ 384 h 466"/>
                <a:gd name="T100" fmla="*/ 307 w 396"/>
                <a:gd name="T101" fmla="*/ 38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6" h="466">
                  <a:moveTo>
                    <a:pt x="394" y="388"/>
                  </a:moveTo>
                  <a:cubicBezTo>
                    <a:pt x="326" y="269"/>
                    <a:pt x="326" y="269"/>
                    <a:pt x="326" y="269"/>
                  </a:cubicBezTo>
                  <a:cubicBezTo>
                    <a:pt x="333" y="266"/>
                    <a:pt x="337" y="258"/>
                    <a:pt x="337" y="250"/>
                  </a:cubicBezTo>
                  <a:cubicBezTo>
                    <a:pt x="332" y="208"/>
                    <a:pt x="332" y="208"/>
                    <a:pt x="332" y="208"/>
                  </a:cubicBezTo>
                  <a:cubicBezTo>
                    <a:pt x="372" y="172"/>
                    <a:pt x="372" y="172"/>
                    <a:pt x="372" y="172"/>
                  </a:cubicBezTo>
                  <a:cubicBezTo>
                    <a:pt x="379" y="166"/>
                    <a:pt x="368" y="160"/>
                    <a:pt x="361" y="152"/>
                  </a:cubicBezTo>
                  <a:cubicBezTo>
                    <a:pt x="332" y="121"/>
                    <a:pt x="332" y="121"/>
                    <a:pt x="332" y="121"/>
                  </a:cubicBezTo>
                  <a:cubicBezTo>
                    <a:pt x="338" y="78"/>
                    <a:pt x="338" y="78"/>
                    <a:pt x="338" y="78"/>
                  </a:cubicBezTo>
                  <a:cubicBezTo>
                    <a:pt x="339" y="69"/>
                    <a:pt x="333" y="60"/>
                    <a:pt x="324" y="58"/>
                  </a:cubicBezTo>
                  <a:cubicBezTo>
                    <a:pt x="282" y="50"/>
                    <a:pt x="282" y="50"/>
                    <a:pt x="282" y="50"/>
                  </a:cubicBezTo>
                  <a:cubicBezTo>
                    <a:pt x="262" y="13"/>
                    <a:pt x="262" y="13"/>
                    <a:pt x="262" y="13"/>
                  </a:cubicBezTo>
                  <a:cubicBezTo>
                    <a:pt x="257" y="4"/>
                    <a:pt x="247" y="0"/>
                    <a:pt x="238" y="4"/>
                  </a:cubicBezTo>
                  <a:cubicBezTo>
                    <a:pt x="238" y="4"/>
                    <a:pt x="238" y="4"/>
                    <a:pt x="238" y="4"/>
                  </a:cubicBezTo>
                  <a:cubicBezTo>
                    <a:pt x="199" y="22"/>
                    <a:pt x="199" y="22"/>
                    <a:pt x="199" y="22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57" y="1"/>
                    <a:pt x="152" y="1"/>
                    <a:pt x="148" y="2"/>
                  </a:cubicBezTo>
                  <a:cubicBezTo>
                    <a:pt x="143" y="3"/>
                    <a:pt x="139" y="7"/>
                    <a:pt x="137" y="11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65" y="57"/>
                    <a:pt x="59" y="66"/>
                    <a:pt x="60" y="76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29" y="155"/>
                    <a:pt x="29" y="166"/>
                    <a:pt x="35" y="174"/>
                  </a:cubicBezTo>
                  <a:cubicBezTo>
                    <a:pt x="64" y="205"/>
                    <a:pt x="64" y="205"/>
                    <a:pt x="64" y="205"/>
                  </a:cubicBezTo>
                  <a:cubicBezTo>
                    <a:pt x="58" y="248"/>
                    <a:pt x="58" y="248"/>
                    <a:pt x="58" y="248"/>
                  </a:cubicBezTo>
                  <a:cubicBezTo>
                    <a:pt x="57" y="256"/>
                    <a:pt x="62" y="264"/>
                    <a:pt x="70" y="267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0" y="391"/>
                    <a:pt x="0" y="395"/>
                    <a:pt x="2" y="397"/>
                  </a:cubicBezTo>
                  <a:cubicBezTo>
                    <a:pt x="4" y="400"/>
                    <a:pt x="6" y="402"/>
                    <a:pt x="10" y="402"/>
                  </a:cubicBezTo>
                  <a:cubicBezTo>
                    <a:pt x="83" y="402"/>
                    <a:pt x="83" y="402"/>
                    <a:pt x="83" y="402"/>
                  </a:cubicBezTo>
                  <a:cubicBezTo>
                    <a:pt x="116" y="460"/>
                    <a:pt x="116" y="460"/>
                    <a:pt x="116" y="460"/>
                  </a:cubicBezTo>
                  <a:cubicBezTo>
                    <a:pt x="118" y="463"/>
                    <a:pt x="121" y="465"/>
                    <a:pt x="124" y="465"/>
                  </a:cubicBezTo>
                  <a:cubicBezTo>
                    <a:pt x="127" y="465"/>
                    <a:pt x="131" y="463"/>
                    <a:pt x="132" y="460"/>
                  </a:cubicBezTo>
                  <a:cubicBezTo>
                    <a:pt x="198" y="348"/>
                    <a:pt x="198" y="348"/>
                    <a:pt x="198" y="348"/>
                  </a:cubicBezTo>
                  <a:cubicBezTo>
                    <a:pt x="263" y="462"/>
                    <a:pt x="263" y="462"/>
                    <a:pt x="263" y="462"/>
                  </a:cubicBezTo>
                  <a:cubicBezTo>
                    <a:pt x="265" y="464"/>
                    <a:pt x="268" y="466"/>
                    <a:pt x="271" y="466"/>
                  </a:cubicBezTo>
                  <a:cubicBezTo>
                    <a:pt x="274" y="466"/>
                    <a:pt x="278" y="464"/>
                    <a:pt x="279" y="462"/>
                  </a:cubicBezTo>
                  <a:cubicBezTo>
                    <a:pt x="313" y="402"/>
                    <a:pt x="313" y="402"/>
                    <a:pt x="313" y="402"/>
                  </a:cubicBezTo>
                  <a:cubicBezTo>
                    <a:pt x="386" y="402"/>
                    <a:pt x="386" y="402"/>
                    <a:pt x="386" y="402"/>
                  </a:cubicBezTo>
                  <a:cubicBezTo>
                    <a:pt x="389" y="402"/>
                    <a:pt x="392" y="400"/>
                    <a:pt x="394" y="397"/>
                  </a:cubicBezTo>
                  <a:cubicBezTo>
                    <a:pt x="396" y="395"/>
                    <a:pt x="396" y="391"/>
                    <a:pt x="394" y="388"/>
                  </a:cubicBezTo>
                  <a:close/>
                  <a:moveTo>
                    <a:pt x="125" y="437"/>
                  </a:moveTo>
                  <a:cubicBezTo>
                    <a:pt x="96" y="388"/>
                    <a:pt x="96" y="388"/>
                    <a:pt x="96" y="388"/>
                  </a:cubicBezTo>
                  <a:cubicBezTo>
                    <a:pt x="94" y="385"/>
                    <a:pt x="92" y="384"/>
                    <a:pt x="88" y="384"/>
                  </a:cubicBezTo>
                  <a:cubicBezTo>
                    <a:pt x="25" y="384"/>
                    <a:pt x="25" y="384"/>
                    <a:pt x="25" y="384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115" y="276"/>
                    <a:pt x="115" y="276"/>
                    <a:pt x="115" y="276"/>
                  </a:cubicBezTo>
                  <a:cubicBezTo>
                    <a:pt x="135" y="313"/>
                    <a:pt x="135" y="313"/>
                    <a:pt x="135" y="313"/>
                  </a:cubicBezTo>
                  <a:cubicBezTo>
                    <a:pt x="139" y="322"/>
                    <a:pt x="149" y="326"/>
                    <a:pt x="158" y="322"/>
                  </a:cubicBezTo>
                  <a:cubicBezTo>
                    <a:pt x="159" y="322"/>
                    <a:pt x="159" y="322"/>
                    <a:pt x="159" y="322"/>
                  </a:cubicBezTo>
                  <a:cubicBezTo>
                    <a:pt x="178" y="313"/>
                    <a:pt x="178" y="313"/>
                    <a:pt x="178" y="313"/>
                  </a:cubicBezTo>
                  <a:cubicBezTo>
                    <a:pt x="187" y="329"/>
                    <a:pt x="187" y="329"/>
                    <a:pt x="187" y="329"/>
                  </a:cubicBezTo>
                  <a:lnTo>
                    <a:pt x="125" y="437"/>
                  </a:lnTo>
                  <a:close/>
                  <a:moveTo>
                    <a:pt x="151" y="306"/>
                  </a:moveTo>
                  <a:cubicBezTo>
                    <a:pt x="151" y="306"/>
                    <a:pt x="151" y="306"/>
                    <a:pt x="151" y="306"/>
                  </a:cubicBezTo>
                  <a:cubicBezTo>
                    <a:pt x="131" y="267"/>
                    <a:pt x="131" y="267"/>
                    <a:pt x="131" y="267"/>
                  </a:cubicBezTo>
                  <a:cubicBezTo>
                    <a:pt x="128" y="263"/>
                    <a:pt x="123" y="259"/>
                    <a:pt x="118" y="259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3" y="203"/>
                    <a:pt x="81" y="197"/>
                    <a:pt x="77" y="194"/>
                  </a:cubicBezTo>
                  <a:cubicBezTo>
                    <a:pt x="49" y="162"/>
                    <a:pt x="49" y="162"/>
                    <a:pt x="49" y="16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82" y="128"/>
                    <a:pt x="83" y="122"/>
                    <a:pt x="83" y="11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7" y="75"/>
                    <a:pt x="77" y="75"/>
                    <a:pt x="78" y="74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5" y="66"/>
                    <a:pt x="130" y="63"/>
                    <a:pt x="133" y="58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6" y="42"/>
                    <a:pt x="202" y="42"/>
                    <a:pt x="207" y="39"/>
                  </a:cubicBezTo>
                  <a:cubicBezTo>
                    <a:pt x="245" y="21"/>
                    <a:pt x="245" y="21"/>
                    <a:pt x="245" y="21"/>
                  </a:cubicBezTo>
                  <a:cubicBezTo>
                    <a:pt x="246" y="21"/>
                    <a:pt x="246" y="21"/>
                    <a:pt x="246" y="21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69" y="64"/>
                    <a:pt x="274" y="68"/>
                    <a:pt x="279" y="68"/>
                  </a:cubicBezTo>
                  <a:cubicBezTo>
                    <a:pt x="320" y="76"/>
                    <a:pt x="320" y="76"/>
                    <a:pt x="320" y="76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3" y="124"/>
                    <a:pt x="315" y="130"/>
                    <a:pt x="319" y="134"/>
                  </a:cubicBezTo>
                  <a:cubicBezTo>
                    <a:pt x="348" y="165"/>
                    <a:pt x="348" y="165"/>
                    <a:pt x="348" y="165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4" y="199"/>
                    <a:pt x="313" y="205"/>
                    <a:pt x="313" y="210"/>
                  </a:cubicBezTo>
                  <a:cubicBezTo>
                    <a:pt x="318" y="253"/>
                    <a:pt x="318" y="253"/>
                    <a:pt x="318" y="253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72" y="261"/>
                    <a:pt x="267" y="264"/>
                    <a:pt x="264" y="269"/>
                  </a:cubicBezTo>
                  <a:cubicBezTo>
                    <a:pt x="244" y="306"/>
                    <a:pt x="244" y="306"/>
                    <a:pt x="244" y="306"/>
                  </a:cubicBezTo>
                  <a:cubicBezTo>
                    <a:pt x="206" y="288"/>
                    <a:pt x="206" y="288"/>
                    <a:pt x="206" y="288"/>
                  </a:cubicBezTo>
                  <a:cubicBezTo>
                    <a:pt x="201" y="285"/>
                    <a:pt x="195" y="285"/>
                    <a:pt x="189" y="288"/>
                  </a:cubicBezTo>
                  <a:lnTo>
                    <a:pt x="151" y="306"/>
                  </a:lnTo>
                  <a:close/>
                  <a:moveTo>
                    <a:pt x="307" y="384"/>
                  </a:moveTo>
                  <a:cubicBezTo>
                    <a:pt x="304" y="384"/>
                    <a:pt x="301" y="385"/>
                    <a:pt x="300" y="388"/>
                  </a:cubicBezTo>
                  <a:cubicBezTo>
                    <a:pt x="271" y="439"/>
                    <a:pt x="271" y="439"/>
                    <a:pt x="271" y="439"/>
                  </a:cubicBezTo>
                  <a:cubicBezTo>
                    <a:pt x="206" y="327"/>
                    <a:pt x="206" y="327"/>
                    <a:pt x="206" y="327"/>
                  </a:cubicBezTo>
                  <a:cubicBezTo>
                    <a:pt x="206" y="325"/>
                    <a:pt x="206" y="324"/>
                    <a:pt x="205" y="323"/>
                  </a:cubicBezTo>
                  <a:cubicBezTo>
                    <a:pt x="195" y="306"/>
                    <a:pt x="195" y="306"/>
                    <a:pt x="195" y="306"/>
                  </a:cubicBezTo>
                  <a:cubicBezTo>
                    <a:pt x="198" y="304"/>
                    <a:pt x="198" y="304"/>
                    <a:pt x="198" y="304"/>
                  </a:cubicBezTo>
                  <a:cubicBezTo>
                    <a:pt x="235" y="323"/>
                    <a:pt x="235" y="323"/>
                    <a:pt x="235" y="323"/>
                  </a:cubicBezTo>
                  <a:cubicBezTo>
                    <a:pt x="238" y="324"/>
                    <a:pt x="241" y="324"/>
                    <a:pt x="244" y="324"/>
                  </a:cubicBezTo>
                  <a:cubicBezTo>
                    <a:pt x="250" y="324"/>
                    <a:pt x="257" y="321"/>
                    <a:pt x="260" y="315"/>
                  </a:cubicBezTo>
                  <a:cubicBezTo>
                    <a:pt x="280" y="278"/>
                    <a:pt x="280" y="278"/>
                    <a:pt x="280" y="278"/>
                  </a:cubicBezTo>
                  <a:cubicBezTo>
                    <a:pt x="308" y="273"/>
                    <a:pt x="308" y="273"/>
                    <a:pt x="308" y="273"/>
                  </a:cubicBezTo>
                  <a:cubicBezTo>
                    <a:pt x="371" y="384"/>
                    <a:pt x="371" y="384"/>
                    <a:pt x="371" y="384"/>
                  </a:cubicBezTo>
                  <a:lnTo>
                    <a:pt x="307" y="384"/>
                  </a:lnTo>
                  <a:close/>
                  <a:moveTo>
                    <a:pt x="307" y="384"/>
                  </a:moveTo>
                  <a:cubicBezTo>
                    <a:pt x="307" y="384"/>
                    <a:pt x="307" y="384"/>
                    <a:pt x="307" y="38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"/>
            <p:cNvSpPr>
              <a:spLocks noEditPoints="1"/>
            </p:cNvSpPr>
            <p:nvPr/>
          </p:nvSpPr>
          <p:spPr bwMode="auto">
            <a:xfrm>
              <a:off x="822275" y="3160631"/>
              <a:ext cx="176385" cy="175981"/>
            </a:xfrm>
            <a:custGeom>
              <a:avLst/>
              <a:gdLst>
                <a:gd name="T0" fmla="*/ 184 w 184"/>
                <a:gd name="T1" fmla="*/ 92 h 184"/>
                <a:gd name="T2" fmla="*/ 92 w 184"/>
                <a:gd name="T3" fmla="*/ 0 h 184"/>
                <a:gd name="T4" fmla="*/ 0 w 184"/>
                <a:gd name="T5" fmla="*/ 92 h 184"/>
                <a:gd name="T6" fmla="*/ 92 w 184"/>
                <a:gd name="T7" fmla="*/ 184 h 184"/>
                <a:gd name="T8" fmla="*/ 184 w 184"/>
                <a:gd name="T9" fmla="*/ 92 h 184"/>
                <a:gd name="T10" fmla="*/ 92 w 184"/>
                <a:gd name="T11" fmla="*/ 166 h 184"/>
                <a:gd name="T12" fmla="*/ 19 w 184"/>
                <a:gd name="T13" fmla="*/ 92 h 184"/>
                <a:gd name="T14" fmla="*/ 92 w 184"/>
                <a:gd name="T15" fmla="*/ 19 h 184"/>
                <a:gd name="T16" fmla="*/ 166 w 184"/>
                <a:gd name="T17" fmla="*/ 92 h 184"/>
                <a:gd name="T18" fmla="*/ 92 w 184"/>
                <a:gd name="T19" fmla="*/ 166 h 184"/>
                <a:gd name="T20" fmla="*/ 92 w 184"/>
                <a:gd name="T21" fmla="*/ 166 h 184"/>
                <a:gd name="T22" fmla="*/ 92 w 184"/>
                <a:gd name="T23" fmla="*/ 16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4" h="184">
                  <a:moveTo>
                    <a:pt x="184" y="92"/>
                  </a:moveTo>
                  <a:cubicBezTo>
                    <a:pt x="184" y="42"/>
                    <a:pt x="143" y="0"/>
                    <a:pt x="92" y="0"/>
                  </a:cubicBezTo>
                  <a:cubicBezTo>
                    <a:pt x="42" y="0"/>
                    <a:pt x="0" y="42"/>
                    <a:pt x="0" y="92"/>
                  </a:cubicBezTo>
                  <a:cubicBezTo>
                    <a:pt x="0" y="143"/>
                    <a:pt x="42" y="184"/>
                    <a:pt x="92" y="184"/>
                  </a:cubicBezTo>
                  <a:cubicBezTo>
                    <a:pt x="143" y="184"/>
                    <a:pt x="184" y="143"/>
                    <a:pt x="184" y="92"/>
                  </a:cubicBezTo>
                  <a:close/>
                  <a:moveTo>
                    <a:pt x="92" y="166"/>
                  </a:moveTo>
                  <a:cubicBezTo>
                    <a:pt x="52" y="166"/>
                    <a:pt x="19" y="133"/>
                    <a:pt x="19" y="92"/>
                  </a:cubicBezTo>
                  <a:cubicBezTo>
                    <a:pt x="19" y="52"/>
                    <a:pt x="52" y="19"/>
                    <a:pt x="92" y="19"/>
                  </a:cubicBezTo>
                  <a:cubicBezTo>
                    <a:pt x="133" y="19"/>
                    <a:pt x="166" y="52"/>
                    <a:pt x="166" y="92"/>
                  </a:cubicBezTo>
                  <a:cubicBezTo>
                    <a:pt x="166" y="133"/>
                    <a:pt x="133" y="166"/>
                    <a:pt x="92" y="166"/>
                  </a:cubicBezTo>
                  <a:close/>
                  <a:moveTo>
                    <a:pt x="92" y="166"/>
                  </a:moveTo>
                  <a:cubicBezTo>
                    <a:pt x="92" y="166"/>
                    <a:pt x="92" y="166"/>
                    <a:pt x="92" y="166"/>
                  </a:cubicBezTo>
                </a:path>
              </a:pathLst>
            </a:custGeom>
            <a:solidFill>
              <a:srgbClr val="003399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8"/>
            <p:cNvSpPr>
              <a:spLocks noEditPoints="1"/>
            </p:cNvSpPr>
            <p:nvPr/>
          </p:nvSpPr>
          <p:spPr bwMode="auto">
            <a:xfrm>
              <a:off x="868288" y="2783240"/>
              <a:ext cx="530366" cy="460538"/>
            </a:xfrm>
            <a:custGeom>
              <a:avLst/>
              <a:gdLst>
                <a:gd name="T0" fmla="*/ 4 w 554"/>
                <a:gd name="T1" fmla="*/ 332 h 482"/>
                <a:gd name="T2" fmla="*/ 49 w 554"/>
                <a:gd name="T3" fmla="*/ 360 h 482"/>
                <a:gd name="T4" fmla="*/ 99 w 554"/>
                <a:gd name="T5" fmla="*/ 337 h 482"/>
                <a:gd name="T6" fmla="*/ 124 w 554"/>
                <a:gd name="T7" fmla="*/ 384 h 482"/>
                <a:gd name="T8" fmla="*/ 177 w 554"/>
                <a:gd name="T9" fmla="*/ 395 h 482"/>
                <a:gd name="T10" fmla="*/ 171 w 554"/>
                <a:gd name="T11" fmla="*/ 450 h 482"/>
                <a:gd name="T12" fmla="*/ 202 w 554"/>
                <a:gd name="T13" fmla="*/ 482 h 482"/>
                <a:gd name="T14" fmla="*/ 537 w 554"/>
                <a:gd name="T15" fmla="*/ 202 h 482"/>
                <a:gd name="T16" fmla="*/ 324 w 554"/>
                <a:gd name="T17" fmla="*/ 35 h 482"/>
                <a:gd name="T18" fmla="*/ 0 w 554"/>
                <a:gd name="T19" fmla="*/ 336 h 482"/>
                <a:gd name="T20" fmla="*/ 1 w 554"/>
                <a:gd name="T21" fmla="*/ 337 h 482"/>
                <a:gd name="T22" fmla="*/ 4 w 554"/>
                <a:gd name="T23" fmla="*/ 332 h 482"/>
                <a:gd name="T24" fmla="*/ 158 w 554"/>
                <a:gd name="T25" fmla="*/ 328 h 482"/>
                <a:gd name="T26" fmla="*/ 408 w 554"/>
                <a:gd name="T27" fmla="*/ 111 h 482"/>
                <a:gd name="T28" fmla="*/ 431 w 554"/>
                <a:gd name="T29" fmla="*/ 114 h 482"/>
                <a:gd name="T30" fmla="*/ 431 w 554"/>
                <a:gd name="T31" fmla="*/ 136 h 482"/>
                <a:gd name="T32" fmla="*/ 180 w 554"/>
                <a:gd name="T33" fmla="*/ 353 h 482"/>
                <a:gd name="T34" fmla="*/ 158 w 554"/>
                <a:gd name="T35" fmla="*/ 350 h 482"/>
                <a:gd name="T36" fmla="*/ 158 w 554"/>
                <a:gd name="T37" fmla="*/ 32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4" h="482">
                  <a:moveTo>
                    <a:pt x="4" y="332"/>
                  </a:moveTo>
                  <a:cubicBezTo>
                    <a:pt x="49" y="360"/>
                    <a:pt x="49" y="360"/>
                    <a:pt x="49" y="360"/>
                  </a:cubicBezTo>
                  <a:cubicBezTo>
                    <a:pt x="99" y="337"/>
                    <a:pt x="99" y="337"/>
                    <a:pt x="99" y="337"/>
                  </a:cubicBezTo>
                  <a:cubicBezTo>
                    <a:pt x="124" y="384"/>
                    <a:pt x="124" y="384"/>
                    <a:pt x="124" y="384"/>
                  </a:cubicBezTo>
                  <a:cubicBezTo>
                    <a:pt x="177" y="395"/>
                    <a:pt x="177" y="395"/>
                    <a:pt x="177" y="395"/>
                  </a:cubicBezTo>
                  <a:cubicBezTo>
                    <a:pt x="171" y="450"/>
                    <a:pt x="171" y="450"/>
                    <a:pt x="171" y="450"/>
                  </a:cubicBezTo>
                  <a:cubicBezTo>
                    <a:pt x="202" y="482"/>
                    <a:pt x="202" y="482"/>
                    <a:pt x="202" y="482"/>
                  </a:cubicBezTo>
                  <a:cubicBezTo>
                    <a:pt x="537" y="202"/>
                    <a:pt x="537" y="202"/>
                    <a:pt x="537" y="202"/>
                  </a:cubicBezTo>
                  <a:cubicBezTo>
                    <a:pt x="554" y="0"/>
                    <a:pt x="324" y="35"/>
                    <a:pt x="324" y="35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1" y="337"/>
                    <a:pt x="1" y="337"/>
                    <a:pt x="1" y="337"/>
                  </a:cubicBezTo>
                  <a:lnTo>
                    <a:pt x="4" y="332"/>
                  </a:lnTo>
                  <a:close/>
                  <a:moveTo>
                    <a:pt x="158" y="328"/>
                  </a:moveTo>
                  <a:cubicBezTo>
                    <a:pt x="408" y="111"/>
                    <a:pt x="408" y="111"/>
                    <a:pt x="408" y="111"/>
                  </a:cubicBezTo>
                  <a:cubicBezTo>
                    <a:pt x="415" y="105"/>
                    <a:pt x="425" y="106"/>
                    <a:pt x="431" y="114"/>
                  </a:cubicBezTo>
                  <a:cubicBezTo>
                    <a:pt x="437" y="121"/>
                    <a:pt x="437" y="131"/>
                    <a:pt x="431" y="136"/>
                  </a:cubicBezTo>
                  <a:cubicBezTo>
                    <a:pt x="180" y="353"/>
                    <a:pt x="180" y="353"/>
                    <a:pt x="180" y="353"/>
                  </a:cubicBezTo>
                  <a:cubicBezTo>
                    <a:pt x="174" y="359"/>
                    <a:pt x="164" y="357"/>
                    <a:pt x="158" y="350"/>
                  </a:cubicBezTo>
                  <a:cubicBezTo>
                    <a:pt x="152" y="343"/>
                    <a:pt x="152" y="333"/>
                    <a:pt x="158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4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6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6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2404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1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1" dur="1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Graphic spid="11" grpId="0">
        <p:bldAsOne/>
      </p:bldGraphic>
      <p:bldGraphic spid="11" grpId="1">
        <p:bldAsOne/>
      </p:bldGraphic>
      <p:bldP spid="12" grpId="0"/>
      <p:bldP spid="13" grpId="0"/>
      <p:bldP spid="14" grpId="0"/>
      <p:bldP spid="14" grpId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Agrupar 24"/>
          <p:cNvGrpSpPr/>
          <p:nvPr/>
        </p:nvGrpSpPr>
        <p:grpSpPr>
          <a:xfrm>
            <a:off x="62821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27" name="Gráfico 26"/>
            <p:cNvGraphicFramePr/>
            <p:nvPr>
              <p:extLst>
                <p:ext uri="{D42A27DB-BD31-4B8C-83A1-F6EECF244321}">
                  <p14:modId xmlns:p14="http://schemas.microsoft.com/office/powerpoint/2010/main" val="641541418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6" name="CaixaDeTexto 19"/>
            <p:cNvSpPr txBox="1"/>
            <p:nvPr/>
          </p:nvSpPr>
          <p:spPr>
            <a:xfrm>
              <a:off x="1159628" y="2917607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4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30%</a:t>
              </a:r>
            </a:p>
          </p:txBody>
        </p:sp>
        <p:sp>
          <p:nvSpPr>
            <p:cNvPr id="28" name="CaixaDeTexto 19"/>
            <p:cNvSpPr txBox="1"/>
            <p:nvPr/>
          </p:nvSpPr>
          <p:spPr>
            <a:xfrm>
              <a:off x="1185028" y="1792631"/>
              <a:ext cx="73196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800" dirty="0">
                  <a:solidFill>
                    <a:srgbClr val="ED7D31"/>
                  </a:solidFill>
                  <a:effectLst/>
                  <a:latin typeface="+mn-lt"/>
                </a:rPr>
                <a:t>ME</a:t>
              </a:r>
              <a:endParaRPr lang="pt-BR" sz="20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29" name="Agrupar 28"/>
          <p:cNvGrpSpPr/>
          <p:nvPr/>
        </p:nvGrpSpPr>
        <p:grpSpPr>
          <a:xfrm>
            <a:off x="216899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31" name="Gráfico 30"/>
            <p:cNvGraphicFramePr/>
            <p:nvPr>
              <p:extLst>
                <p:ext uri="{D42A27DB-BD31-4B8C-83A1-F6EECF244321}">
                  <p14:modId xmlns:p14="http://schemas.microsoft.com/office/powerpoint/2010/main" val="3313191820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30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4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41%</a:t>
              </a:r>
            </a:p>
          </p:txBody>
        </p:sp>
        <p:sp>
          <p:nvSpPr>
            <p:cNvPr id="32" name="CaixaDeTexto 19"/>
            <p:cNvSpPr txBox="1"/>
            <p:nvPr/>
          </p:nvSpPr>
          <p:spPr>
            <a:xfrm>
              <a:off x="1185028" y="1792631"/>
              <a:ext cx="8555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800" dirty="0">
                  <a:solidFill>
                    <a:srgbClr val="ED7D31"/>
                  </a:solidFill>
                  <a:effectLst/>
                  <a:latin typeface="+mn-lt"/>
                </a:rPr>
                <a:t>EPP</a:t>
              </a:r>
              <a:endParaRPr lang="pt-BR" sz="20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33" name="Agrupar 32"/>
          <p:cNvGrpSpPr/>
          <p:nvPr/>
        </p:nvGrpSpPr>
        <p:grpSpPr>
          <a:xfrm>
            <a:off x="456272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35" name="Gráfico 34"/>
            <p:cNvGraphicFramePr/>
            <p:nvPr>
              <p:extLst>
                <p:ext uri="{D42A27DB-BD31-4B8C-83A1-F6EECF244321}">
                  <p14:modId xmlns:p14="http://schemas.microsoft.com/office/powerpoint/2010/main" val="2116757546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34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4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39%</a:t>
              </a:r>
            </a:p>
          </p:txBody>
        </p:sp>
        <p:sp>
          <p:nvSpPr>
            <p:cNvPr id="36" name="CaixaDeTexto 19"/>
            <p:cNvSpPr txBox="1"/>
            <p:nvPr/>
          </p:nvSpPr>
          <p:spPr>
            <a:xfrm>
              <a:off x="1022569" y="1792631"/>
              <a:ext cx="90911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cliente Sebrae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37" name="Agrupar 36"/>
          <p:cNvGrpSpPr/>
          <p:nvPr/>
        </p:nvGrpSpPr>
        <p:grpSpPr>
          <a:xfrm>
            <a:off x="610350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39" name="Gráfico 38"/>
            <p:cNvGraphicFramePr/>
            <p:nvPr>
              <p:extLst>
                <p:ext uri="{D42A27DB-BD31-4B8C-83A1-F6EECF244321}">
                  <p14:modId xmlns:p14="http://schemas.microsoft.com/office/powerpoint/2010/main" val="1407861876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38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4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29%</a:t>
              </a:r>
            </a:p>
          </p:txBody>
        </p:sp>
        <p:sp>
          <p:nvSpPr>
            <p:cNvPr id="40" name="CaixaDeTexto 19"/>
            <p:cNvSpPr txBox="1"/>
            <p:nvPr/>
          </p:nvSpPr>
          <p:spPr>
            <a:xfrm>
              <a:off x="862009" y="1792631"/>
              <a:ext cx="14339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cliente Sebrae</a:t>
              </a:r>
            </a:p>
          </p:txBody>
        </p:sp>
      </p:grpSp>
      <p:grpSp>
        <p:nvGrpSpPr>
          <p:cNvPr id="41" name="Agrupar 40"/>
          <p:cNvGrpSpPr/>
          <p:nvPr/>
        </p:nvGrpSpPr>
        <p:grpSpPr>
          <a:xfrm>
            <a:off x="853782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43" name="Gráfico 42"/>
            <p:cNvGraphicFramePr/>
            <p:nvPr>
              <p:extLst>
                <p:ext uri="{D42A27DB-BD31-4B8C-83A1-F6EECF244321}">
                  <p14:modId xmlns:p14="http://schemas.microsoft.com/office/powerpoint/2010/main" val="204992582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42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4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34%</a:t>
              </a:r>
            </a:p>
          </p:txBody>
        </p:sp>
        <p:sp>
          <p:nvSpPr>
            <p:cNvPr id="44" name="CaixaDeTexto 19"/>
            <p:cNvSpPr txBox="1"/>
            <p:nvPr/>
          </p:nvSpPr>
          <p:spPr>
            <a:xfrm>
              <a:off x="971118" y="1792631"/>
              <a:ext cx="11617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optante Simples</a:t>
              </a:r>
              <a:endParaRPr lang="pt-BR" sz="1600" dirty="0">
                <a:solidFill>
                  <a:srgbClr val="ED7D31"/>
                </a:solidFill>
                <a:effectLst/>
                <a:latin typeface="+mn-lt"/>
              </a:endParaRPr>
            </a:p>
          </p:txBody>
        </p:sp>
      </p:grpSp>
      <p:grpSp>
        <p:nvGrpSpPr>
          <p:cNvPr id="45" name="Agrupar 44"/>
          <p:cNvGrpSpPr/>
          <p:nvPr/>
        </p:nvGrpSpPr>
        <p:grpSpPr>
          <a:xfrm>
            <a:off x="10078609" y="1792631"/>
            <a:ext cx="1540780" cy="2048193"/>
            <a:chOff x="755219" y="1792631"/>
            <a:chExt cx="1540780" cy="2048193"/>
          </a:xfrm>
        </p:grpSpPr>
        <p:graphicFrame>
          <p:nvGraphicFramePr>
            <p:cNvPr id="47" name="Gráfico 46"/>
            <p:cNvGraphicFramePr/>
            <p:nvPr>
              <p:extLst>
                <p:ext uri="{D42A27DB-BD31-4B8C-83A1-F6EECF244321}">
                  <p14:modId xmlns:p14="http://schemas.microsoft.com/office/powerpoint/2010/main" val="566320757"/>
                </p:ext>
              </p:extLst>
            </p:nvPr>
          </p:nvGraphicFramePr>
          <p:xfrm>
            <a:off x="755219" y="2370533"/>
            <a:ext cx="1540780" cy="14702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46" name="CaixaDeTexto 19"/>
            <p:cNvSpPr txBox="1"/>
            <p:nvPr/>
          </p:nvSpPr>
          <p:spPr>
            <a:xfrm>
              <a:off x="1159628" y="2916000"/>
              <a:ext cx="73196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400" i="1" dirty="0"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</a:rPr>
                <a:t>28%</a:t>
              </a:r>
            </a:p>
          </p:txBody>
        </p:sp>
        <p:sp>
          <p:nvSpPr>
            <p:cNvPr id="48" name="CaixaDeTexto 19"/>
            <p:cNvSpPr txBox="1"/>
            <p:nvPr/>
          </p:nvSpPr>
          <p:spPr>
            <a:xfrm>
              <a:off x="956428" y="1792631"/>
              <a:ext cx="112229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optante</a:t>
              </a:r>
            </a:p>
          </p:txBody>
        </p:sp>
      </p:grpSp>
      <p:sp>
        <p:nvSpPr>
          <p:cNvPr id="8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produtos ou serviços para 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prefeitura ou governo</a:t>
            </a:r>
          </a:p>
        </p:txBody>
      </p:sp>
      <p:sp>
        <p:nvSpPr>
          <p:cNvPr id="9" name="Retângulo 8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P14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A sua empresa já vendeu produtos ou serviços para a prefeitura ou governo? (ESP-RU)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49" name="CaixaDeTexto 48"/>
          <p:cNvSpPr txBox="1"/>
          <p:nvPr/>
        </p:nvSpPr>
        <p:spPr>
          <a:xfrm>
            <a:off x="7644288" y="887538"/>
            <a:ext cx="300665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600" i="1" dirty="0">
                <a:solidFill>
                  <a:srgbClr val="0070C0"/>
                </a:solidFill>
              </a:rPr>
              <a:t>já venderam produtos ou</a:t>
            </a:r>
          </a:p>
          <a:p>
            <a:pPr algn="ctr"/>
            <a:r>
              <a:rPr lang="pt-BR" sz="1600" i="1" dirty="0">
                <a:solidFill>
                  <a:srgbClr val="0070C0"/>
                </a:solidFill>
              </a:rPr>
              <a:t> serviços para prefeitura/ governo</a:t>
            </a:r>
          </a:p>
          <a:p>
            <a:pPr algn="ctr"/>
            <a:endParaRPr lang="pt-BR" sz="1600" b="1" i="1" dirty="0">
              <a:solidFill>
                <a:srgbClr val="0070C0"/>
              </a:solidFill>
            </a:endParaRPr>
          </a:p>
        </p:txBody>
      </p:sp>
      <p:grpSp>
        <p:nvGrpSpPr>
          <p:cNvPr id="50" name="+ informações"/>
          <p:cNvGrpSpPr/>
          <p:nvPr/>
        </p:nvGrpSpPr>
        <p:grpSpPr>
          <a:xfrm>
            <a:off x="10211744" y="5674629"/>
            <a:ext cx="1402473" cy="346249"/>
            <a:chOff x="7300120" y="5125288"/>
            <a:chExt cx="1748287" cy="431624"/>
          </a:xfrm>
        </p:grpSpPr>
        <p:sp>
          <p:nvSpPr>
            <p:cNvPr id="51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5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5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5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9106908"/>
              </p:ext>
            </p:extLst>
          </p:nvPr>
        </p:nvGraphicFramePr>
        <p:xfrm>
          <a:off x="687027" y="3876622"/>
          <a:ext cx="107150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39385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1339385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62" name="CaixaDeTexto 5"/>
          <p:cNvSpPr txBox="1"/>
          <p:nvPr/>
        </p:nvSpPr>
        <p:spPr>
          <a:xfrm>
            <a:off x="1058028" y="4771601"/>
            <a:ext cx="861617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</a:rPr>
              <a:t>em todas as segmentações consideradas, são consideráveis as diferenças dos percentuais no que se refere às vendas de produtos ou serviços para prefeituras ou governos, destacando-se as EPP, os clientes do Sebrae e os optantes pelo Simples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(p14)</a:t>
            </a:r>
          </a:p>
        </p:txBody>
      </p:sp>
      <p:sp>
        <p:nvSpPr>
          <p:cNvPr id="60" name="CaixaDeTexto 59"/>
          <p:cNvSpPr txBox="1"/>
          <p:nvPr/>
        </p:nvSpPr>
        <p:spPr>
          <a:xfrm>
            <a:off x="-152618" y="391949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4052042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  <p:bldLst>
      <p:bldP spid="8" grpId="0"/>
      <p:bldP spid="49" grpId="0"/>
      <p:bldP spid="62" grpId="0"/>
      <p:bldP spid="60" grpId="0"/>
      <p:bldP spid="60" grpId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produtos ou serviços para 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prefeitura ou governo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P14  </a:t>
            </a:r>
            <a:r>
              <a:rPr lang="pt-BR" sz="1100" dirty="0">
                <a:solidFill>
                  <a:schemeClr val="bg1"/>
                </a:solidFill>
              </a:rPr>
              <a:t>A sua empresa já vendeu produtos ou serviços para a prefeitura ou governo? (ESP-RU)</a:t>
            </a:r>
          </a:p>
        </p:txBody>
      </p:sp>
      <p:grpSp>
        <p:nvGrpSpPr>
          <p:cNvPr id="6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1221870"/>
              </p:ext>
            </p:extLst>
          </p:nvPr>
        </p:nvGraphicFramePr>
        <p:xfrm>
          <a:off x="11276142" y="1185291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pSp>
        <p:nvGrpSpPr>
          <p:cNvPr id="16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17" name="CaixaDeTexto 16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18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19" name="Elipse 18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" name="CaixaDeTexto 19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21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" name="CaixaDeTexto 21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sp>
        <p:nvSpPr>
          <p:cNvPr id="23" name="CaixaDeTexto 22"/>
          <p:cNvSpPr txBox="1"/>
          <p:nvPr/>
        </p:nvSpPr>
        <p:spPr>
          <a:xfrm>
            <a:off x="6411927" y="1088325"/>
            <a:ext cx="33879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já venderam para prefeitura / governo</a:t>
            </a:r>
            <a:endParaRPr lang="pt-BR" sz="1600" b="1" i="1" dirty="0">
              <a:solidFill>
                <a:srgbClr val="0070C0"/>
              </a:solidFill>
            </a:endParaRPr>
          </a:p>
        </p:txBody>
      </p:sp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4459924"/>
              </p:ext>
            </p:extLst>
          </p:nvPr>
        </p:nvGraphicFramePr>
        <p:xfrm>
          <a:off x="751045" y="1825942"/>
          <a:ext cx="10243422" cy="9115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5" name="Gráfico 24"/>
          <p:cNvGraphicFramePr/>
          <p:nvPr>
            <p:extLst>
              <p:ext uri="{D42A27DB-BD31-4B8C-83A1-F6EECF244321}">
                <p14:modId xmlns:p14="http://schemas.microsoft.com/office/powerpoint/2010/main" val="3281372366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6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2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35" name="Tabela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651878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36" name="Tabela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7237236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-247985" y="5375285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38" name="CaixaDeTexto 37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39" name="Conector reto 38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0" name="CaixaDeTexto 39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41" name="Tabela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2025838"/>
              </p:ext>
            </p:extLst>
          </p:nvPr>
        </p:nvGraphicFramePr>
        <p:xfrm>
          <a:off x="751042" y="25366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42" name="CaixaDeTexto 41"/>
          <p:cNvSpPr txBox="1"/>
          <p:nvPr/>
        </p:nvSpPr>
        <p:spPr>
          <a:xfrm>
            <a:off x="-266800" y="2526053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4241962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</p:childTnLst>
        </p:cTn>
      </p:par>
    </p:tnLst>
    <p:bldLst>
      <p:bldP spid="4" grpId="0"/>
      <p:bldP spid="23" grpId="0"/>
      <p:bldGraphic spid="25" grpId="0">
        <p:bldAsOne/>
      </p:bldGraphic>
      <p:bldP spid="37" grpId="0"/>
      <p:bldP spid="37" grpId="1"/>
      <p:bldP spid="38" grpId="0"/>
      <p:bldP spid="40" grpId="0"/>
      <p:bldP spid="42" grpId="0"/>
      <p:bldP spid="42" grpId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frequência de venda de produtos ou serviços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para outras empresas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400799"/>
            <a:ext cx="5669166" cy="2384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P15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Com que frequência o(a) Sr.(a) vende produtos ou serviços para outras empresas? (EST-RU)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10977733" y="3070889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8.565 </a:t>
            </a:r>
          </a:p>
        </p:txBody>
      </p:sp>
      <p:sp>
        <p:nvSpPr>
          <p:cNvPr id="7" name="CaixaDeTexto 5"/>
          <p:cNvSpPr txBox="1"/>
          <p:nvPr/>
        </p:nvSpPr>
        <p:spPr>
          <a:xfrm>
            <a:off x="559139" y="1585221"/>
            <a:ext cx="580896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as </a:t>
            </a:r>
            <a:r>
              <a:rPr lang="pt-BR" dirty="0" smtClean="0"/>
              <a:t>vendas de produtos e serviços para outras </a:t>
            </a:r>
            <a:r>
              <a:rPr lang="pt-BR" dirty="0"/>
              <a:t>empresas, contudo, são </a:t>
            </a:r>
            <a:r>
              <a:rPr lang="pt-BR" dirty="0" smtClean="0"/>
              <a:t>as mais frequentes no âmbito das ME e das EPP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(p15)</a:t>
            </a:r>
          </a:p>
        </p:txBody>
      </p:sp>
      <p:graphicFrame>
        <p:nvGraphicFramePr>
          <p:cNvPr id="8" name="Gráfico 7"/>
          <p:cNvGraphicFramePr/>
          <p:nvPr>
            <p:extLst>
              <p:ext uri="{D42A27DB-BD31-4B8C-83A1-F6EECF244321}">
                <p14:modId xmlns:p14="http://schemas.microsoft.com/office/powerpoint/2010/main" val="3762895849"/>
              </p:ext>
            </p:extLst>
          </p:nvPr>
        </p:nvGraphicFramePr>
        <p:xfrm>
          <a:off x="7939789" y="1108488"/>
          <a:ext cx="2438276" cy="23267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CaixaDeTexto 19"/>
          <p:cNvSpPr txBox="1"/>
          <p:nvPr/>
        </p:nvSpPr>
        <p:spPr>
          <a:xfrm>
            <a:off x="10046160" y="1089928"/>
            <a:ext cx="15745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6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31</a:t>
            </a:r>
            <a:r>
              <a:rPr lang="pt-BR" sz="44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  <a:endParaRPr lang="pt-BR" sz="32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sp>
        <p:nvSpPr>
          <p:cNvPr id="10" name="CaixaDeTexto 19"/>
          <p:cNvSpPr txBox="1"/>
          <p:nvPr/>
        </p:nvSpPr>
        <p:spPr>
          <a:xfrm>
            <a:off x="10360782" y="1957279"/>
            <a:ext cx="21543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3200" i="1" dirty="0">
                <a:solidFill>
                  <a:srgbClr val="EC4251"/>
                </a:solidFill>
                <a:effectLst/>
              </a:rPr>
              <a:t>nunca</a:t>
            </a:r>
          </a:p>
        </p:txBody>
      </p:sp>
      <p:sp>
        <p:nvSpPr>
          <p:cNvPr id="11" name="CaixaDeTexto 19"/>
          <p:cNvSpPr txBox="1"/>
          <p:nvPr/>
        </p:nvSpPr>
        <p:spPr>
          <a:xfrm>
            <a:off x="8843553" y="3329281"/>
            <a:ext cx="15745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6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14</a:t>
            </a:r>
            <a:r>
              <a:rPr lang="pt-BR" sz="44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  <a:endParaRPr lang="pt-BR" sz="32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sp>
        <p:nvSpPr>
          <p:cNvPr id="12" name="CaixaDeTexto 19"/>
          <p:cNvSpPr txBox="1"/>
          <p:nvPr/>
        </p:nvSpPr>
        <p:spPr>
          <a:xfrm>
            <a:off x="8834619" y="4182208"/>
            <a:ext cx="19821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3200" i="1" dirty="0">
                <a:solidFill>
                  <a:schemeClr val="accent4">
                    <a:lumMod val="75000"/>
                  </a:schemeClr>
                </a:solidFill>
                <a:effectLst/>
              </a:rPr>
              <a:t>às vezes</a:t>
            </a:r>
          </a:p>
        </p:txBody>
      </p:sp>
      <p:sp>
        <p:nvSpPr>
          <p:cNvPr id="13" name="CaixaDeTexto 19"/>
          <p:cNvSpPr txBox="1"/>
          <p:nvPr/>
        </p:nvSpPr>
        <p:spPr>
          <a:xfrm>
            <a:off x="6869107" y="994464"/>
            <a:ext cx="164038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6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55</a:t>
            </a:r>
            <a:r>
              <a:rPr lang="pt-BR" sz="44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</a:p>
        </p:txBody>
      </p:sp>
      <p:sp>
        <p:nvSpPr>
          <p:cNvPr id="14" name="CaixaDeTexto 19"/>
          <p:cNvSpPr txBox="1"/>
          <p:nvPr/>
        </p:nvSpPr>
        <p:spPr>
          <a:xfrm>
            <a:off x="6588585" y="1743052"/>
            <a:ext cx="16625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3200" i="1" dirty="0">
                <a:solidFill>
                  <a:srgbClr val="00A79B"/>
                </a:solidFill>
                <a:effectLst/>
              </a:rPr>
              <a:t>sempre</a:t>
            </a:r>
            <a:endParaRPr lang="pt-BR" sz="1400" i="1" dirty="0">
              <a:solidFill>
                <a:srgbClr val="00A79B"/>
              </a:solidFill>
              <a:effectLst/>
            </a:endParaRPr>
          </a:p>
        </p:txBody>
      </p:sp>
      <p:grpSp>
        <p:nvGrpSpPr>
          <p:cNvPr id="18" name="+ informações"/>
          <p:cNvGrpSpPr/>
          <p:nvPr/>
        </p:nvGrpSpPr>
        <p:grpSpPr>
          <a:xfrm>
            <a:off x="8419760" y="5438130"/>
            <a:ext cx="1402473" cy="346249"/>
            <a:chOff x="7300120" y="5125288"/>
            <a:chExt cx="1748287" cy="431624"/>
          </a:xfrm>
        </p:grpSpPr>
        <p:sp>
          <p:nvSpPr>
            <p:cNvPr id="19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0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1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2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70" name="CaixaDeTexto 19"/>
          <p:cNvSpPr txBox="1"/>
          <p:nvPr/>
        </p:nvSpPr>
        <p:spPr>
          <a:xfrm>
            <a:off x="8251180" y="1741244"/>
            <a:ext cx="15745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6000" i="1" dirty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rPr>
              <a:t>B2B</a:t>
            </a:r>
            <a:endParaRPr lang="pt-BR" sz="3200" i="1" dirty="0">
              <a:solidFill>
                <a:schemeClr val="bg2">
                  <a:lumMod val="50000"/>
                </a:schemeClr>
              </a:solidFill>
              <a:effectLst/>
              <a:latin typeface="+mn-lt"/>
            </a:endParaRPr>
          </a:p>
        </p:txBody>
      </p:sp>
      <p:sp>
        <p:nvSpPr>
          <p:cNvPr id="27" name="CaixaDeTexto 5"/>
          <p:cNvSpPr txBox="1"/>
          <p:nvPr/>
        </p:nvSpPr>
        <p:spPr>
          <a:xfrm>
            <a:off x="559140" y="2796305"/>
            <a:ext cx="729334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/>
              <a:t>os volumes de vendas dessas empresas para outras empresas (B2B), no entanto, crescem quanto maior a escolaridade desses empreendedores, aparentemente, sinalizando necessidade de maior apoio do Sebrae junto aos menos escolarizados </a:t>
            </a:r>
            <a:endParaRPr lang="en-US" dirty="0"/>
          </a:p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  <a:ea typeface="Verdana" pitchFamily="34" charset="0"/>
              <a:cs typeface="Arial" charset="0"/>
            </a:endParaRPr>
          </a:p>
        </p:txBody>
      </p:sp>
      <p:graphicFrame>
        <p:nvGraphicFramePr>
          <p:cNvPr id="16" name="Gráfico 15"/>
          <p:cNvGraphicFramePr/>
          <p:nvPr>
            <p:extLst>
              <p:ext uri="{D42A27DB-BD31-4B8C-83A1-F6EECF244321}">
                <p14:modId xmlns:p14="http://schemas.microsoft.com/office/powerpoint/2010/main" val="1843849318"/>
              </p:ext>
            </p:extLst>
          </p:nvPr>
        </p:nvGraphicFramePr>
        <p:xfrm>
          <a:off x="1007192" y="4082881"/>
          <a:ext cx="5360916" cy="20320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121465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1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4" dur="1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3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8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6" grpId="1"/>
      <p:bldP spid="7" grpId="0"/>
      <p:bldGraphic spid="8" grpId="0">
        <p:bldAsOne/>
      </p:bldGraphic>
      <p:bldGraphic spid="8" grpId="1">
        <p:bldAsOne/>
      </p:bldGraphic>
      <p:bldP spid="9" grpId="0"/>
      <p:bldP spid="10" grpId="0"/>
      <p:bldP spid="11" grpId="0"/>
      <p:bldP spid="12" grpId="0"/>
      <p:bldP spid="13" grpId="0"/>
      <p:bldP spid="14" grpId="0"/>
      <p:bldP spid="70" grpId="0"/>
      <p:bldP spid="27" grpId="0"/>
      <p:bldGraphic spid="16" grpId="0">
        <p:bldAsOne/>
      </p:bldGraphic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Espaço Reservado para Número de Slide 1"/>
          <p:cNvSpPr>
            <a:spLocks noGrp="1"/>
          </p:cNvSpPr>
          <p:nvPr>
            <p:ph type="sldNum" sz="quarter" idx="4294967295"/>
          </p:nvPr>
        </p:nvSpPr>
        <p:spPr>
          <a:xfrm>
            <a:off x="11423650" y="6388452"/>
            <a:ext cx="2743200" cy="365125"/>
          </a:xfrm>
          <a:prstGeom prst="rect">
            <a:avLst/>
          </a:prstGeom>
        </p:spPr>
        <p:txBody>
          <a:bodyPr/>
          <a:lstStyle/>
          <a:p>
            <a:fld id="{089BE57A-14EC-455D-8A2F-5440F4E4629B}" type="slidenum">
              <a:rPr lang="pt-BR" smtClean="0"/>
              <a:pPr/>
              <a:t>6</a:t>
            </a:fld>
            <a:endParaRPr lang="pt-BR"/>
          </a:p>
        </p:txBody>
      </p:sp>
      <p:sp>
        <p:nvSpPr>
          <p:cNvPr id="20" name="Retângulo 19"/>
          <p:cNvSpPr/>
          <p:nvPr/>
        </p:nvSpPr>
        <p:spPr>
          <a:xfrm>
            <a:off x="0" y="-39731"/>
            <a:ext cx="12192000" cy="145377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" name="Retângulo 20"/>
          <p:cNvSpPr/>
          <p:nvPr/>
        </p:nvSpPr>
        <p:spPr>
          <a:xfrm>
            <a:off x="0" y="6262396"/>
            <a:ext cx="12192000" cy="595603"/>
          </a:xfrm>
          <a:prstGeom prst="rect">
            <a:avLst/>
          </a:prstGeom>
          <a:solidFill>
            <a:srgbClr val="0033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002060"/>
              </a:solidFill>
            </a:endParaRPr>
          </a:p>
        </p:txBody>
      </p:sp>
      <p:sp>
        <p:nvSpPr>
          <p:cNvPr id="22" name="Espaço Reservado para Número de Slide 1"/>
          <p:cNvSpPr txBox="1">
            <a:spLocks/>
          </p:cNvSpPr>
          <p:nvPr/>
        </p:nvSpPr>
        <p:spPr>
          <a:xfrm>
            <a:off x="11136539" y="6345340"/>
            <a:ext cx="844096" cy="365125"/>
          </a:xfrm>
          <a:prstGeom prst="rect">
            <a:avLst/>
          </a:prstGeom>
        </p:spPr>
        <p:txBody>
          <a:bodyPr/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089BE57A-14EC-455D-8A2F-5440F4E4629B}" type="slidenum">
              <a:rPr lang="pt-BR" smtClean="0">
                <a:solidFill>
                  <a:schemeClr val="bg1"/>
                </a:solidFill>
              </a:rPr>
              <a:pPr algn="r"/>
              <a:t>6</a:t>
            </a:fld>
            <a:endParaRPr lang="pt-BR" dirty="0">
              <a:solidFill>
                <a:schemeClr val="bg1"/>
              </a:solidFill>
            </a:endParaRPr>
          </a:p>
        </p:txBody>
      </p:sp>
      <p:cxnSp>
        <p:nvCxnSpPr>
          <p:cNvPr id="23" name="Conector reto 22"/>
          <p:cNvCxnSpPr/>
          <p:nvPr/>
        </p:nvCxnSpPr>
        <p:spPr>
          <a:xfrm>
            <a:off x="1028700" y="6284276"/>
            <a:ext cx="10489989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24" name="Conector reto 23"/>
          <p:cNvCxnSpPr/>
          <p:nvPr/>
        </p:nvCxnSpPr>
        <p:spPr>
          <a:xfrm>
            <a:off x="8963025" y="6450245"/>
            <a:ext cx="2595562" cy="0"/>
          </a:xfrm>
          <a:prstGeom prst="line">
            <a:avLst/>
          </a:prstGeom>
          <a:ln>
            <a:solidFill>
              <a:srgbClr val="C19F3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168"/>
          <p:cNvGrpSpPr>
            <a:grpSpLocks noChangeAspect="1"/>
          </p:cNvGrpSpPr>
          <p:nvPr/>
        </p:nvGrpSpPr>
        <p:grpSpPr bwMode="auto">
          <a:xfrm>
            <a:off x="722616" y="6382952"/>
            <a:ext cx="252563" cy="252562"/>
            <a:chOff x="186" y="3897"/>
            <a:chExt cx="231" cy="231"/>
          </a:xfrm>
        </p:grpSpPr>
        <p:sp>
          <p:nvSpPr>
            <p:cNvPr id="26" name="AutoShape 167"/>
            <p:cNvSpPr>
              <a:spLocks noChangeAspect="1" noChangeArrowheads="1" noTextEdit="1"/>
            </p:cNvSpPr>
            <p:nvPr/>
          </p:nvSpPr>
          <p:spPr bwMode="auto">
            <a:xfrm>
              <a:off x="186" y="3897"/>
              <a:ext cx="23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27" name="Freeform 171"/>
            <p:cNvSpPr>
              <a:spLocks noEditPoints="1"/>
            </p:cNvSpPr>
            <p:nvPr/>
          </p:nvSpPr>
          <p:spPr bwMode="auto">
            <a:xfrm>
              <a:off x="186" y="3897"/>
              <a:ext cx="231" cy="231"/>
            </a:xfrm>
            <a:custGeom>
              <a:avLst/>
              <a:gdLst>
                <a:gd name="T0" fmla="*/ 803 w 1606"/>
                <a:gd name="T1" fmla="*/ 1606 h 1606"/>
                <a:gd name="T2" fmla="*/ 235 w 1606"/>
                <a:gd name="T3" fmla="*/ 1371 h 1606"/>
                <a:gd name="T4" fmla="*/ 0 w 1606"/>
                <a:gd name="T5" fmla="*/ 803 h 1606"/>
                <a:gd name="T6" fmla="*/ 235 w 1606"/>
                <a:gd name="T7" fmla="*/ 235 h 1606"/>
                <a:gd name="T8" fmla="*/ 803 w 1606"/>
                <a:gd name="T9" fmla="*/ 0 h 1606"/>
                <a:gd name="T10" fmla="*/ 1371 w 1606"/>
                <a:gd name="T11" fmla="*/ 235 h 1606"/>
                <a:gd name="T12" fmla="*/ 1606 w 1606"/>
                <a:gd name="T13" fmla="*/ 803 h 1606"/>
                <a:gd name="T14" fmla="*/ 1371 w 1606"/>
                <a:gd name="T15" fmla="*/ 1371 h 1606"/>
                <a:gd name="T16" fmla="*/ 803 w 1606"/>
                <a:gd name="T17" fmla="*/ 1606 h 1606"/>
                <a:gd name="T18" fmla="*/ 803 w 1606"/>
                <a:gd name="T19" fmla="*/ 64 h 1606"/>
                <a:gd name="T20" fmla="*/ 64 w 1606"/>
                <a:gd name="T21" fmla="*/ 803 h 1606"/>
                <a:gd name="T22" fmla="*/ 803 w 1606"/>
                <a:gd name="T23" fmla="*/ 1542 h 1606"/>
                <a:gd name="T24" fmla="*/ 1542 w 1606"/>
                <a:gd name="T25" fmla="*/ 803 h 1606"/>
                <a:gd name="T26" fmla="*/ 803 w 1606"/>
                <a:gd name="T27" fmla="*/ 64 h 1606"/>
                <a:gd name="T28" fmla="*/ 803 w 1606"/>
                <a:gd name="T29" fmla="*/ 64 h 1606"/>
                <a:gd name="T30" fmla="*/ 803 w 1606"/>
                <a:gd name="T31" fmla="*/ 64 h 1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6" h="1606">
                  <a:moveTo>
                    <a:pt x="803" y="1606"/>
                  </a:moveTo>
                  <a:cubicBezTo>
                    <a:pt x="589" y="1606"/>
                    <a:pt x="387" y="1523"/>
                    <a:pt x="235" y="1371"/>
                  </a:cubicBezTo>
                  <a:cubicBezTo>
                    <a:pt x="84" y="1219"/>
                    <a:pt x="0" y="1018"/>
                    <a:pt x="0" y="803"/>
                  </a:cubicBezTo>
                  <a:cubicBezTo>
                    <a:pt x="0" y="589"/>
                    <a:pt x="84" y="387"/>
                    <a:pt x="235" y="235"/>
                  </a:cubicBezTo>
                  <a:cubicBezTo>
                    <a:pt x="387" y="84"/>
                    <a:pt x="589" y="0"/>
                    <a:pt x="803" y="0"/>
                  </a:cubicBezTo>
                  <a:cubicBezTo>
                    <a:pt x="1018" y="0"/>
                    <a:pt x="1219" y="84"/>
                    <a:pt x="1371" y="235"/>
                  </a:cubicBezTo>
                  <a:cubicBezTo>
                    <a:pt x="1523" y="387"/>
                    <a:pt x="1606" y="589"/>
                    <a:pt x="1606" y="803"/>
                  </a:cubicBezTo>
                  <a:cubicBezTo>
                    <a:pt x="1606" y="1018"/>
                    <a:pt x="1523" y="1219"/>
                    <a:pt x="1371" y="1371"/>
                  </a:cubicBezTo>
                  <a:cubicBezTo>
                    <a:pt x="1219" y="1523"/>
                    <a:pt x="1018" y="1606"/>
                    <a:pt x="803" y="1606"/>
                  </a:cubicBezTo>
                  <a:close/>
                  <a:moveTo>
                    <a:pt x="803" y="64"/>
                  </a:moveTo>
                  <a:cubicBezTo>
                    <a:pt x="396" y="64"/>
                    <a:pt x="64" y="396"/>
                    <a:pt x="64" y="803"/>
                  </a:cubicBezTo>
                  <a:cubicBezTo>
                    <a:pt x="64" y="1211"/>
                    <a:pt x="396" y="1542"/>
                    <a:pt x="803" y="1542"/>
                  </a:cubicBezTo>
                  <a:cubicBezTo>
                    <a:pt x="1211" y="1542"/>
                    <a:pt x="1542" y="1211"/>
                    <a:pt x="1542" y="803"/>
                  </a:cubicBezTo>
                  <a:cubicBezTo>
                    <a:pt x="1542" y="396"/>
                    <a:pt x="1211" y="64"/>
                    <a:pt x="803" y="64"/>
                  </a:cubicBezTo>
                  <a:close/>
                  <a:moveTo>
                    <a:pt x="803" y="64"/>
                  </a:moveTo>
                  <a:cubicBezTo>
                    <a:pt x="803" y="64"/>
                    <a:pt x="803" y="64"/>
                    <a:pt x="803" y="64"/>
                  </a:cubicBezTo>
                </a:path>
              </a:pathLst>
            </a:custGeom>
            <a:solidFill>
              <a:srgbClr val="26A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28" name="Freeform 172"/>
            <p:cNvSpPr>
              <a:spLocks noEditPoints="1"/>
            </p:cNvSpPr>
            <p:nvPr userDrawn="1"/>
          </p:nvSpPr>
          <p:spPr bwMode="auto">
            <a:xfrm>
              <a:off x="242" y="3916"/>
              <a:ext cx="119" cy="151"/>
            </a:xfrm>
            <a:custGeom>
              <a:avLst/>
              <a:gdLst>
                <a:gd name="T0" fmla="*/ 413 w 826"/>
                <a:gd name="T1" fmla="*/ 1048 h 1048"/>
                <a:gd name="T2" fmla="*/ 301 w 826"/>
                <a:gd name="T3" fmla="*/ 936 h 1048"/>
                <a:gd name="T4" fmla="*/ 301 w 826"/>
                <a:gd name="T5" fmla="*/ 716 h 1048"/>
                <a:gd name="T6" fmla="*/ 413 w 826"/>
                <a:gd name="T7" fmla="*/ 604 h 1048"/>
                <a:gd name="T8" fmla="*/ 602 w 826"/>
                <a:gd name="T9" fmla="*/ 413 h 1048"/>
                <a:gd name="T10" fmla="*/ 413 w 826"/>
                <a:gd name="T11" fmla="*/ 224 h 1048"/>
                <a:gd name="T12" fmla="*/ 224 w 826"/>
                <a:gd name="T13" fmla="*/ 413 h 1048"/>
                <a:gd name="T14" fmla="*/ 112 w 826"/>
                <a:gd name="T15" fmla="*/ 525 h 1048"/>
                <a:gd name="T16" fmla="*/ 0 w 826"/>
                <a:gd name="T17" fmla="*/ 413 h 1048"/>
                <a:gd name="T18" fmla="*/ 413 w 826"/>
                <a:gd name="T19" fmla="*/ 0 h 1048"/>
                <a:gd name="T20" fmla="*/ 826 w 826"/>
                <a:gd name="T21" fmla="*/ 413 h 1048"/>
                <a:gd name="T22" fmla="*/ 733 w 826"/>
                <a:gd name="T23" fmla="*/ 675 h 1048"/>
                <a:gd name="T24" fmla="*/ 525 w 826"/>
                <a:gd name="T25" fmla="*/ 812 h 1048"/>
                <a:gd name="T26" fmla="*/ 525 w 826"/>
                <a:gd name="T27" fmla="*/ 936 h 1048"/>
                <a:gd name="T28" fmla="*/ 413 w 826"/>
                <a:gd name="T29" fmla="*/ 1048 h 1048"/>
                <a:gd name="T30" fmla="*/ 413 w 826"/>
                <a:gd name="T31" fmla="*/ 160 h 1048"/>
                <a:gd name="T32" fmla="*/ 666 w 826"/>
                <a:gd name="T33" fmla="*/ 413 h 1048"/>
                <a:gd name="T34" fmla="*/ 413 w 826"/>
                <a:gd name="T35" fmla="*/ 668 h 1048"/>
                <a:gd name="T36" fmla="*/ 365 w 826"/>
                <a:gd name="T37" fmla="*/ 716 h 1048"/>
                <a:gd name="T38" fmla="*/ 365 w 826"/>
                <a:gd name="T39" fmla="*/ 936 h 1048"/>
                <a:gd name="T40" fmla="*/ 413 w 826"/>
                <a:gd name="T41" fmla="*/ 984 h 1048"/>
                <a:gd name="T42" fmla="*/ 461 w 826"/>
                <a:gd name="T43" fmla="*/ 936 h 1048"/>
                <a:gd name="T44" fmla="*/ 461 w 826"/>
                <a:gd name="T45" fmla="*/ 787 h 1048"/>
                <a:gd name="T46" fmla="*/ 486 w 826"/>
                <a:gd name="T47" fmla="*/ 756 h 1048"/>
                <a:gd name="T48" fmla="*/ 762 w 826"/>
                <a:gd name="T49" fmla="*/ 413 h 1048"/>
                <a:gd name="T50" fmla="*/ 413 w 826"/>
                <a:gd name="T51" fmla="*/ 64 h 1048"/>
                <a:gd name="T52" fmla="*/ 64 w 826"/>
                <a:gd name="T53" fmla="*/ 413 h 1048"/>
                <a:gd name="T54" fmla="*/ 112 w 826"/>
                <a:gd name="T55" fmla="*/ 461 h 1048"/>
                <a:gd name="T56" fmla="*/ 160 w 826"/>
                <a:gd name="T57" fmla="*/ 413 h 1048"/>
                <a:gd name="T58" fmla="*/ 413 w 826"/>
                <a:gd name="T59" fmla="*/ 160 h 1048"/>
                <a:gd name="T60" fmla="*/ 413 w 826"/>
                <a:gd name="T61" fmla="*/ 160 h 1048"/>
                <a:gd name="T62" fmla="*/ 413 w 826"/>
                <a:gd name="T63" fmla="*/ 16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6" h="1048">
                  <a:moveTo>
                    <a:pt x="413" y="1048"/>
                  </a:moveTo>
                  <a:cubicBezTo>
                    <a:pt x="351" y="1048"/>
                    <a:pt x="301" y="997"/>
                    <a:pt x="301" y="936"/>
                  </a:cubicBezTo>
                  <a:cubicBezTo>
                    <a:pt x="301" y="716"/>
                    <a:pt x="301" y="716"/>
                    <a:pt x="301" y="716"/>
                  </a:cubicBezTo>
                  <a:cubicBezTo>
                    <a:pt x="301" y="654"/>
                    <a:pt x="351" y="604"/>
                    <a:pt x="413" y="604"/>
                  </a:cubicBezTo>
                  <a:cubicBezTo>
                    <a:pt x="517" y="604"/>
                    <a:pt x="602" y="518"/>
                    <a:pt x="602" y="413"/>
                  </a:cubicBezTo>
                  <a:cubicBezTo>
                    <a:pt x="602" y="309"/>
                    <a:pt x="517" y="224"/>
                    <a:pt x="413" y="224"/>
                  </a:cubicBezTo>
                  <a:cubicBezTo>
                    <a:pt x="309" y="224"/>
                    <a:pt x="224" y="309"/>
                    <a:pt x="224" y="413"/>
                  </a:cubicBezTo>
                  <a:cubicBezTo>
                    <a:pt x="224" y="475"/>
                    <a:pt x="174" y="525"/>
                    <a:pt x="112" y="525"/>
                  </a:cubicBezTo>
                  <a:cubicBezTo>
                    <a:pt x="51" y="525"/>
                    <a:pt x="0" y="475"/>
                    <a:pt x="0" y="413"/>
                  </a:cubicBezTo>
                  <a:cubicBezTo>
                    <a:pt x="0" y="186"/>
                    <a:pt x="186" y="0"/>
                    <a:pt x="413" y="0"/>
                  </a:cubicBezTo>
                  <a:cubicBezTo>
                    <a:pt x="641" y="0"/>
                    <a:pt x="826" y="186"/>
                    <a:pt x="826" y="413"/>
                  </a:cubicBezTo>
                  <a:cubicBezTo>
                    <a:pt x="826" y="508"/>
                    <a:pt x="793" y="601"/>
                    <a:pt x="733" y="675"/>
                  </a:cubicBezTo>
                  <a:cubicBezTo>
                    <a:pt x="679" y="741"/>
                    <a:pt x="606" y="789"/>
                    <a:pt x="525" y="812"/>
                  </a:cubicBezTo>
                  <a:cubicBezTo>
                    <a:pt x="525" y="936"/>
                    <a:pt x="525" y="936"/>
                    <a:pt x="525" y="936"/>
                  </a:cubicBezTo>
                  <a:cubicBezTo>
                    <a:pt x="525" y="997"/>
                    <a:pt x="475" y="1048"/>
                    <a:pt x="413" y="1048"/>
                  </a:cubicBezTo>
                  <a:close/>
                  <a:moveTo>
                    <a:pt x="413" y="160"/>
                  </a:moveTo>
                  <a:cubicBezTo>
                    <a:pt x="553" y="160"/>
                    <a:pt x="666" y="274"/>
                    <a:pt x="666" y="413"/>
                  </a:cubicBezTo>
                  <a:cubicBezTo>
                    <a:pt x="666" y="553"/>
                    <a:pt x="553" y="668"/>
                    <a:pt x="413" y="668"/>
                  </a:cubicBezTo>
                  <a:cubicBezTo>
                    <a:pt x="387" y="668"/>
                    <a:pt x="365" y="689"/>
                    <a:pt x="365" y="716"/>
                  </a:cubicBezTo>
                  <a:cubicBezTo>
                    <a:pt x="365" y="936"/>
                    <a:pt x="365" y="936"/>
                    <a:pt x="365" y="936"/>
                  </a:cubicBezTo>
                  <a:cubicBezTo>
                    <a:pt x="365" y="962"/>
                    <a:pt x="387" y="984"/>
                    <a:pt x="413" y="984"/>
                  </a:cubicBezTo>
                  <a:cubicBezTo>
                    <a:pt x="440" y="984"/>
                    <a:pt x="461" y="962"/>
                    <a:pt x="461" y="936"/>
                  </a:cubicBezTo>
                  <a:cubicBezTo>
                    <a:pt x="461" y="787"/>
                    <a:pt x="461" y="787"/>
                    <a:pt x="461" y="787"/>
                  </a:cubicBezTo>
                  <a:cubicBezTo>
                    <a:pt x="461" y="772"/>
                    <a:pt x="472" y="759"/>
                    <a:pt x="486" y="756"/>
                  </a:cubicBezTo>
                  <a:cubicBezTo>
                    <a:pt x="646" y="721"/>
                    <a:pt x="762" y="577"/>
                    <a:pt x="762" y="413"/>
                  </a:cubicBezTo>
                  <a:cubicBezTo>
                    <a:pt x="762" y="221"/>
                    <a:pt x="606" y="64"/>
                    <a:pt x="413" y="64"/>
                  </a:cubicBezTo>
                  <a:cubicBezTo>
                    <a:pt x="221" y="64"/>
                    <a:pt x="64" y="221"/>
                    <a:pt x="64" y="413"/>
                  </a:cubicBezTo>
                  <a:cubicBezTo>
                    <a:pt x="64" y="440"/>
                    <a:pt x="86" y="461"/>
                    <a:pt x="112" y="461"/>
                  </a:cubicBezTo>
                  <a:cubicBezTo>
                    <a:pt x="139" y="461"/>
                    <a:pt x="160" y="440"/>
                    <a:pt x="160" y="413"/>
                  </a:cubicBezTo>
                  <a:cubicBezTo>
                    <a:pt x="160" y="274"/>
                    <a:pt x="274" y="160"/>
                    <a:pt x="413" y="160"/>
                  </a:cubicBezTo>
                  <a:close/>
                  <a:moveTo>
                    <a:pt x="413" y="160"/>
                  </a:moveTo>
                  <a:cubicBezTo>
                    <a:pt x="413" y="160"/>
                    <a:pt x="413" y="160"/>
                    <a:pt x="413" y="16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29" name="Freeform 174"/>
            <p:cNvSpPr>
              <a:spLocks noEditPoints="1"/>
            </p:cNvSpPr>
            <p:nvPr userDrawn="1"/>
          </p:nvSpPr>
          <p:spPr bwMode="auto">
            <a:xfrm>
              <a:off x="285" y="4075"/>
              <a:ext cx="33" cy="34"/>
            </a:xfrm>
            <a:custGeom>
              <a:avLst/>
              <a:gdLst>
                <a:gd name="T0" fmla="*/ 112 w 224"/>
                <a:gd name="T1" fmla="*/ 237 h 237"/>
                <a:gd name="T2" fmla="*/ 0 w 224"/>
                <a:gd name="T3" fmla="*/ 125 h 237"/>
                <a:gd name="T4" fmla="*/ 0 w 224"/>
                <a:gd name="T5" fmla="*/ 112 h 237"/>
                <a:gd name="T6" fmla="*/ 112 w 224"/>
                <a:gd name="T7" fmla="*/ 0 h 237"/>
                <a:gd name="T8" fmla="*/ 224 w 224"/>
                <a:gd name="T9" fmla="*/ 112 h 237"/>
                <a:gd name="T10" fmla="*/ 224 w 224"/>
                <a:gd name="T11" fmla="*/ 125 h 237"/>
                <a:gd name="T12" fmla="*/ 112 w 224"/>
                <a:gd name="T13" fmla="*/ 237 h 237"/>
                <a:gd name="T14" fmla="*/ 112 w 224"/>
                <a:gd name="T15" fmla="*/ 64 h 237"/>
                <a:gd name="T16" fmla="*/ 64 w 224"/>
                <a:gd name="T17" fmla="*/ 112 h 237"/>
                <a:gd name="T18" fmla="*/ 64 w 224"/>
                <a:gd name="T19" fmla="*/ 125 h 237"/>
                <a:gd name="T20" fmla="*/ 112 w 224"/>
                <a:gd name="T21" fmla="*/ 173 h 237"/>
                <a:gd name="T22" fmla="*/ 160 w 224"/>
                <a:gd name="T23" fmla="*/ 125 h 237"/>
                <a:gd name="T24" fmla="*/ 160 w 224"/>
                <a:gd name="T25" fmla="*/ 112 h 237"/>
                <a:gd name="T26" fmla="*/ 112 w 224"/>
                <a:gd name="T27" fmla="*/ 64 h 237"/>
                <a:gd name="T28" fmla="*/ 112 w 224"/>
                <a:gd name="T29" fmla="*/ 64 h 237"/>
                <a:gd name="T30" fmla="*/ 112 w 224"/>
                <a:gd name="T31" fmla="*/ 6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4" h="237">
                  <a:moveTo>
                    <a:pt x="112" y="237"/>
                  </a:moveTo>
                  <a:cubicBezTo>
                    <a:pt x="50" y="237"/>
                    <a:pt x="0" y="187"/>
                    <a:pt x="0" y="12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50"/>
                    <a:pt x="50" y="0"/>
                    <a:pt x="112" y="0"/>
                  </a:cubicBezTo>
                  <a:cubicBezTo>
                    <a:pt x="174" y="0"/>
                    <a:pt x="224" y="50"/>
                    <a:pt x="224" y="112"/>
                  </a:cubicBezTo>
                  <a:cubicBezTo>
                    <a:pt x="224" y="125"/>
                    <a:pt x="224" y="125"/>
                    <a:pt x="224" y="125"/>
                  </a:cubicBezTo>
                  <a:cubicBezTo>
                    <a:pt x="224" y="187"/>
                    <a:pt x="174" y="237"/>
                    <a:pt x="112" y="237"/>
                  </a:cubicBezTo>
                  <a:close/>
                  <a:moveTo>
                    <a:pt x="112" y="64"/>
                  </a:moveTo>
                  <a:cubicBezTo>
                    <a:pt x="86" y="64"/>
                    <a:pt x="64" y="86"/>
                    <a:pt x="64" y="112"/>
                  </a:cubicBezTo>
                  <a:cubicBezTo>
                    <a:pt x="64" y="125"/>
                    <a:pt x="64" y="125"/>
                    <a:pt x="64" y="125"/>
                  </a:cubicBezTo>
                  <a:cubicBezTo>
                    <a:pt x="64" y="152"/>
                    <a:pt x="86" y="173"/>
                    <a:pt x="112" y="173"/>
                  </a:cubicBezTo>
                  <a:cubicBezTo>
                    <a:pt x="139" y="173"/>
                    <a:pt x="160" y="152"/>
                    <a:pt x="160" y="125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0" y="86"/>
                    <a:pt x="139" y="64"/>
                    <a:pt x="112" y="64"/>
                  </a:cubicBezTo>
                  <a:close/>
                  <a:moveTo>
                    <a:pt x="112" y="64"/>
                  </a:moveTo>
                  <a:cubicBezTo>
                    <a:pt x="112" y="64"/>
                    <a:pt x="112" y="64"/>
                    <a:pt x="112" y="6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30" name="Freeform 175"/>
            <p:cNvSpPr>
              <a:spLocks noEditPoints="1"/>
            </p:cNvSpPr>
            <p:nvPr userDrawn="1"/>
          </p:nvSpPr>
          <p:spPr bwMode="auto">
            <a:xfrm>
              <a:off x="202" y="4008"/>
              <a:ext cx="12" cy="29"/>
            </a:xfrm>
            <a:custGeom>
              <a:avLst/>
              <a:gdLst>
                <a:gd name="T0" fmla="*/ 46 w 81"/>
                <a:gd name="T1" fmla="*/ 199 h 199"/>
                <a:gd name="T2" fmla="*/ 14 w 81"/>
                <a:gd name="T3" fmla="*/ 173 h 199"/>
                <a:gd name="T4" fmla="*/ 0 w 81"/>
                <a:gd name="T5" fmla="*/ 32 h 199"/>
                <a:gd name="T6" fmla="*/ 32 w 81"/>
                <a:gd name="T7" fmla="*/ 0 h 199"/>
                <a:gd name="T8" fmla="*/ 64 w 81"/>
                <a:gd name="T9" fmla="*/ 32 h 199"/>
                <a:gd name="T10" fmla="*/ 77 w 81"/>
                <a:gd name="T11" fmla="*/ 160 h 199"/>
                <a:gd name="T12" fmla="*/ 52 w 81"/>
                <a:gd name="T13" fmla="*/ 198 h 199"/>
                <a:gd name="T14" fmla="*/ 46 w 81"/>
                <a:gd name="T15" fmla="*/ 199 h 199"/>
                <a:gd name="T16" fmla="*/ 46 w 81"/>
                <a:gd name="T17" fmla="*/ 199 h 199"/>
                <a:gd name="T18" fmla="*/ 46 w 81"/>
                <a:gd name="T1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199">
                  <a:moveTo>
                    <a:pt x="46" y="199"/>
                  </a:moveTo>
                  <a:cubicBezTo>
                    <a:pt x="31" y="199"/>
                    <a:pt x="18" y="188"/>
                    <a:pt x="14" y="173"/>
                  </a:cubicBezTo>
                  <a:cubicBezTo>
                    <a:pt x="5" y="127"/>
                    <a:pt x="0" y="80"/>
                    <a:pt x="0" y="32"/>
                  </a:cubicBezTo>
                  <a:cubicBezTo>
                    <a:pt x="0" y="15"/>
                    <a:pt x="14" y="0"/>
                    <a:pt x="32" y="0"/>
                  </a:cubicBezTo>
                  <a:cubicBezTo>
                    <a:pt x="50" y="0"/>
                    <a:pt x="64" y="15"/>
                    <a:pt x="64" y="32"/>
                  </a:cubicBezTo>
                  <a:cubicBezTo>
                    <a:pt x="64" y="75"/>
                    <a:pt x="68" y="118"/>
                    <a:pt x="77" y="160"/>
                  </a:cubicBezTo>
                  <a:cubicBezTo>
                    <a:pt x="81" y="177"/>
                    <a:pt x="70" y="194"/>
                    <a:pt x="52" y="198"/>
                  </a:cubicBezTo>
                  <a:cubicBezTo>
                    <a:pt x="50" y="198"/>
                    <a:pt x="48" y="199"/>
                    <a:pt x="46" y="199"/>
                  </a:cubicBezTo>
                  <a:close/>
                  <a:moveTo>
                    <a:pt x="46" y="199"/>
                  </a:moveTo>
                  <a:cubicBezTo>
                    <a:pt x="46" y="199"/>
                    <a:pt x="46" y="199"/>
                    <a:pt x="46" y="199"/>
                  </a:cubicBezTo>
                </a:path>
              </a:pathLst>
            </a:custGeom>
            <a:solidFill>
              <a:srgbClr val="1B7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  <p:sp>
          <p:nvSpPr>
            <p:cNvPr id="31" name="Freeform 176"/>
            <p:cNvSpPr>
              <a:spLocks noEditPoints="1"/>
            </p:cNvSpPr>
            <p:nvPr userDrawn="1"/>
          </p:nvSpPr>
          <p:spPr bwMode="auto">
            <a:xfrm>
              <a:off x="210" y="4047"/>
              <a:ext cx="59" cy="57"/>
            </a:xfrm>
            <a:custGeom>
              <a:avLst/>
              <a:gdLst>
                <a:gd name="T0" fmla="*/ 372 w 408"/>
                <a:gd name="T1" fmla="*/ 395 h 395"/>
                <a:gd name="T2" fmla="*/ 359 w 408"/>
                <a:gd name="T3" fmla="*/ 392 h 395"/>
                <a:gd name="T4" fmla="*/ 8 w 408"/>
                <a:gd name="T5" fmla="*/ 50 h 395"/>
                <a:gd name="T6" fmla="*/ 23 w 408"/>
                <a:gd name="T7" fmla="*/ 8 h 395"/>
                <a:gd name="T8" fmla="*/ 66 w 408"/>
                <a:gd name="T9" fmla="*/ 23 h 395"/>
                <a:gd name="T10" fmla="*/ 385 w 408"/>
                <a:gd name="T11" fmla="*/ 334 h 395"/>
                <a:gd name="T12" fmla="*/ 401 w 408"/>
                <a:gd name="T13" fmla="*/ 376 h 395"/>
                <a:gd name="T14" fmla="*/ 372 w 408"/>
                <a:gd name="T15" fmla="*/ 395 h 395"/>
                <a:gd name="T16" fmla="*/ 372 w 408"/>
                <a:gd name="T17" fmla="*/ 395 h 395"/>
                <a:gd name="T18" fmla="*/ 372 w 408"/>
                <a:gd name="T19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395">
                  <a:moveTo>
                    <a:pt x="372" y="395"/>
                  </a:moveTo>
                  <a:cubicBezTo>
                    <a:pt x="368" y="395"/>
                    <a:pt x="363" y="394"/>
                    <a:pt x="359" y="392"/>
                  </a:cubicBezTo>
                  <a:cubicBezTo>
                    <a:pt x="204" y="325"/>
                    <a:pt x="79" y="203"/>
                    <a:pt x="8" y="50"/>
                  </a:cubicBezTo>
                  <a:cubicBezTo>
                    <a:pt x="0" y="34"/>
                    <a:pt x="7" y="15"/>
                    <a:pt x="23" y="8"/>
                  </a:cubicBezTo>
                  <a:cubicBezTo>
                    <a:pt x="39" y="0"/>
                    <a:pt x="58" y="7"/>
                    <a:pt x="66" y="23"/>
                  </a:cubicBezTo>
                  <a:cubicBezTo>
                    <a:pt x="130" y="162"/>
                    <a:pt x="244" y="273"/>
                    <a:pt x="385" y="334"/>
                  </a:cubicBezTo>
                  <a:cubicBezTo>
                    <a:pt x="401" y="341"/>
                    <a:pt x="408" y="360"/>
                    <a:pt x="401" y="376"/>
                  </a:cubicBezTo>
                  <a:cubicBezTo>
                    <a:pt x="396" y="388"/>
                    <a:pt x="384" y="395"/>
                    <a:pt x="372" y="395"/>
                  </a:cubicBezTo>
                  <a:close/>
                  <a:moveTo>
                    <a:pt x="372" y="395"/>
                  </a:moveTo>
                  <a:cubicBezTo>
                    <a:pt x="372" y="395"/>
                    <a:pt x="372" y="395"/>
                    <a:pt x="372" y="395"/>
                  </a:cubicBezTo>
                </a:path>
              </a:pathLst>
            </a:custGeom>
            <a:solidFill>
              <a:srgbClr val="1B7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accent4"/>
                </a:solidFill>
              </a:endParaRPr>
            </a:p>
          </p:txBody>
        </p:sp>
      </p:grpSp>
      <p:sp>
        <p:nvSpPr>
          <p:cNvPr id="32" name="CaixaDeTexto 19"/>
          <p:cNvSpPr txBox="1"/>
          <p:nvPr/>
        </p:nvSpPr>
        <p:spPr>
          <a:xfrm>
            <a:off x="10338850" y="195638"/>
            <a:ext cx="20499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1800" b="0" i="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  <a:latin typeface="Gadugi" panose="020B0502040204020203" pitchFamily="34" charset="0"/>
                <a:ea typeface="Adobe Fan Heiti Std B" panose="020B0700000000000000" pitchFamily="34" charset="-128"/>
              </a:rPr>
              <a:t>resultados</a:t>
            </a:r>
          </a:p>
        </p:txBody>
      </p:sp>
      <p:sp>
        <p:nvSpPr>
          <p:cNvPr id="33" name="Freeform 5"/>
          <p:cNvSpPr>
            <a:spLocks noEditPoints="1"/>
          </p:cNvSpPr>
          <p:nvPr/>
        </p:nvSpPr>
        <p:spPr bwMode="auto">
          <a:xfrm>
            <a:off x="9911309" y="166534"/>
            <a:ext cx="427541" cy="427540"/>
          </a:xfrm>
          <a:custGeom>
            <a:avLst/>
            <a:gdLst>
              <a:gd name="T0" fmla="*/ 152 w 179"/>
              <a:gd name="T1" fmla="*/ 0 h 179"/>
              <a:gd name="T2" fmla="*/ 27 w 179"/>
              <a:gd name="T3" fmla="*/ 0 h 179"/>
              <a:gd name="T4" fmla="*/ 0 w 179"/>
              <a:gd name="T5" fmla="*/ 27 h 179"/>
              <a:gd name="T6" fmla="*/ 0 w 179"/>
              <a:gd name="T7" fmla="*/ 152 h 179"/>
              <a:gd name="T8" fmla="*/ 27 w 179"/>
              <a:gd name="T9" fmla="*/ 179 h 179"/>
              <a:gd name="T10" fmla="*/ 152 w 179"/>
              <a:gd name="T11" fmla="*/ 179 h 179"/>
              <a:gd name="T12" fmla="*/ 179 w 179"/>
              <a:gd name="T13" fmla="*/ 152 h 179"/>
              <a:gd name="T14" fmla="*/ 179 w 179"/>
              <a:gd name="T15" fmla="*/ 27 h 179"/>
              <a:gd name="T16" fmla="*/ 152 w 179"/>
              <a:gd name="T17" fmla="*/ 0 h 179"/>
              <a:gd name="T18" fmla="*/ 173 w 179"/>
              <a:gd name="T19" fmla="*/ 152 h 179"/>
              <a:gd name="T20" fmla="*/ 152 w 179"/>
              <a:gd name="T21" fmla="*/ 173 h 179"/>
              <a:gd name="T22" fmla="*/ 27 w 179"/>
              <a:gd name="T23" fmla="*/ 173 h 179"/>
              <a:gd name="T24" fmla="*/ 6 w 179"/>
              <a:gd name="T25" fmla="*/ 152 h 179"/>
              <a:gd name="T26" fmla="*/ 6 w 179"/>
              <a:gd name="T27" fmla="*/ 97 h 179"/>
              <a:gd name="T28" fmla="*/ 26 w 179"/>
              <a:gd name="T29" fmla="*/ 77 h 179"/>
              <a:gd name="T30" fmla="*/ 35 w 179"/>
              <a:gd name="T31" fmla="*/ 80 h 179"/>
              <a:gd name="T32" fmla="*/ 44 w 179"/>
              <a:gd name="T33" fmla="*/ 77 h 179"/>
              <a:gd name="T34" fmla="*/ 76 w 179"/>
              <a:gd name="T35" fmla="*/ 110 h 179"/>
              <a:gd name="T36" fmla="*/ 74 w 179"/>
              <a:gd name="T37" fmla="*/ 118 h 179"/>
              <a:gd name="T38" fmla="*/ 90 w 179"/>
              <a:gd name="T39" fmla="*/ 134 h 179"/>
              <a:gd name="T40" fmla="*/ 106 w 179"/>
              <a:gd name="T41" fmla="*/ 118 h 179"/>
              <a:gd name="T42" fmla="*/ 103 w 179"/>
              <a:gd name="T43" fmla="*/ 110 h 179"/>
              <a:gd name="T44" fmla="*/ 147 w 179"/>
              <a:gd name="T45" fmla="*/ 65 h 179"/>
              <a:gd name="T46" fmla="*/ 147 w 179"/>
              <a:gd name="T47" fmla="*/ 86 h 179"/>
              <a:gd name="T48" fmla="*/ 150 w 179"/>
              <a:gd name="T49" fmla="*/ 90 h 179"/>
              <a:gd name="T50" fmla="*/ 154 w 179"/>
              <a:gd name="T51" fmla="*/ 86 h 179"/>
              <a:gd name="T52" fmla="*/ 154 w 179"/>
              <a:gd name="T53" fmla="*/ 54 h 179"/>
              <a:gd name="T54" fmla="*/ 122 w 179"/>
              <a:gd name="T55" fmla="*/ 54 h 179"/>
              <a:gd name="T56" fmla="*/ 118 w 179"/>
              <a:gd name="T57" fmla="*/ 58 h 179"/>
              <a:gd name="T58" fmla="*/ 122 w 179"/>
              <a:gd name="T59" fmla="*/ 61 h 179"/>
              <a:gd name="T60" fmla="*/ 143 w 179"/>
              <a:gd name="T61" fmla="*/ 61 h 179"/>
              <a:gd name="T62" fmla="*/ 98 w 179"/>
              <a:gd name="T63" fmla="*/ 105 h 179"/>
              <a:gd name="T64" fmla="*/ 90 w 179"/>
              <a:gd name="T65" fmla="*/ 102 h 179"/>
              <a:gd name="T66" fmla="*/ 81 w 179"/>
              <a:gd name="T67" fmla="*/ 105 h 179"/>
              <a:gd name="T68" fmla="*/ 49 w 179"/>
              <a:gd name="T69" fmla="*/ 73 h 179"/>
              <a:gd name="T70" fmla="*/ 51 w 179"/>
              <a:gd name="T71" fmla="*/ 64 h 179"/>
              <a:gd name="T72" fmla="*/ 35 w 179"/>
              <a:gd name="T73" fmla="*/ 48 h 179"/>
              <a:gd name="T74" fmla="*/ 19 w 179"/>
              <a:gd name="T75" fmla="*/ 64 h 179"/>
              <a:gd name="T76" fmla="*/ 22 w 179"/>
              <a:gd name="T77" fmla="*/ 73 h 179"/>
              <a:gd name="T78" fmla="*/ 6 w 179"/>
              <a:gd name="T79" fmla="*/ 88 h 179"/>
              <a:gd name="T80" fmla="*/ 6 w 179"/>
              <a:gd name="T81" fmla="*/ 27 h 179"/>
              <a:gd name="T82" fmla="*/ 27 w 179"/>
              <a:gd name="T83" fmla="*/ 6 h 179"/>
              <a:gd name="T84" fmla="*/ 152 w 179"/>
              <a:gd name="T85" fmla="*/ 6 h 179"/>
              <a:gd name="T86" fmla="*/ 173 w 179"/>
              <a:gd name="T87" fmla="*/ 27 h 179"/>
              <a:gd name="T88" fmla="*/ 173 w 179"/>
              <a:gd name="T89" fmla="*/ 152 h 179"/>
              <a:gd name="T90" fmla="*/ 35 w 179"/>
              <a:gd name="T91" fmla="*/ 74 h 179"/>
              <a:gd name="T92" fmla="*/ 26 w 179"/>
              <a:gd name="T93" fmla="*/ 64 h 179"/>
              <a:gd name="T94" fmla="*/ 35 w 179"/>
              <a:gd name="T95" fmla="*/ 54 h 179"/>
              <a:gd name="T96" fmla="*/ 45 w 179"/>
              <a:gd name="T97" fmla="*/ 64 h 179"/>
              <a:gd name="T98" fmla="*/ 35 w 179"/>
              <a:gd name="T99" fmla="*/ 74 h 179"/>
              <a:gd name="T100" fmla="*/ 99 w 179"/>
              <a:gd name="T101" fmla="*/ 118 h 179"/>
              <a:gd name="T102" fmla="*/ 90 w 179"/>
              <a:gd name="T103" fmla="*/ 128 h 179"/>
              <a:gd name="T104" fmla="*/ 80 w 179"/>
              <a:gd name="T105" fmla="*/ 118 h 179"/>
              <a:gd name="T106" fmla="*/ 90 w 179"/>
              <a:gd name="T107" fmla="*/ 109 h 179"/>
              <a:gd name="T108" fmla="*/ 99 w 179"/>
              <a:gd name="T109" fmla="*/ 118 h 179"/>
              <a:gd name="T110" fmla="*/ 99 w 179"/>
              <a:gd name="T111" fmla="*/ 118 h 179"/>
              <a:gd name="T112" fmla="*/ 99 w 179"/>
              <a:gd name="T113" fmla="*/ 118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9" h="179">
                <a:moveTo>
                  <a:pt x="152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7"/>
                  <a:pt x="12" y="179"/>
                  <a:pt x="27" y="179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67" y="179"/>
                  <a:pt x="179" y="167"/>
                  <a:pt x="179" y="152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9" y="12"/>
                  <a:pt x="167" y="0"/>
                  <a:pt x="152" y="0"/>
                </a:cubicBezTo>
                <a:close/>
                <a:moveTo>
                  <a:pt x="173" y="152"/>
                </a:moveTo>
                <a:cubicBezTo>
                  <a:pt x="173" y="164"/>
                  <a:pt x="164" y="173"/>
                  <a:pt x="152" y="173"/>
                </a:cubicBezTo>
                <a:cubicBezTo>
                  <a:pt x="27" y="173"/>
                  <a:pt x="27" y="173"/>
                  <a:pt x="27" y="173"/>
                </a:cubicBezTo>
                <a:cubicBezTo>
                  <a:pt x="16" y="173"/>
                  <a:pt x="6" y="164"/>
                  <a:pt x="6" y="152"/>
                </a:cubicBezTo>
                <a:cubicBezTo>
                  <a:pt x="6" y="97"/>
                  <a:pt x="6" y="97"/>
                  <a:pt x="6" y="97"/>
                </a:cubicBezTo>
                <a:cubicBezTo>
                  <a:pt x="26" y="77"/>
                  <a:pt x="26" y="77"/>
                  <a:pt x="26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8" y="80"/>
                  <a:pt x="41" y="79"/>
                  <a:pt x="44" y="77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75" y="112"/>
                  <a:pt x="74" y="115"/>
                  <a:pt x="74" y="118"/>
                </a:cubicBezTo>
                <a:cubicBezTo>
                  <a:pt x="74" y="127"/>
                  <a:pt x="81" y="134"/>
                  <a:pt x="90" y="134"/>
                </a:cubicBezTo>
                <a:cubicBezTo>
                  <a:pt x="98" y="134"/>
                  <a:pt x="106" y="127"/>
                  <a:pt x="106" y="118"/>
                </a:cubicBezTo>
                <a:cubicBezTo>
                  <a:pt x="106" y="115"/>
                  <a:pt x="105" y="112"/>
                  <a:pt x="103" y="110"/>
                </a:cubicBezTo>
                <a:cubicBezTo>
                  <a:pt x="147" y="65"/>
                  <a:pt x="147" y="65"/>
                  <a:pt x="147" y="65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7" y="88"/>
                  <a:pt x="149" y="90"/>
                  <a:pt x="150" y="90"/>
                </a:cubicBezTo>
                <a:cubicBezTo>
                  <a:pt x="152" y="90"/>
                  <a:pt x="154" y="88"/>
                  <a:pt x="154" y="86"/>
                </a:cubicBezTo>
                <a:cubicBezTo>
                  <a:pt x="154" y="54"/>
                  <a:pt x="154" y="54"/>
                  <a:pt x="154" y="54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0" y="54"/>
                  <a:pt x="118" y="56"/>
                  <a:pt x="118" y="58"/>
                </a:cubicBezTo>
                <a:cubicBezTo>
                  <a:pt x="118" y="59"/>
                  <a:pt x="120" y="61"/>
                  <a:pt x="122" y="6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98" y="105"/>
                  <a:pt x="98" y="105"/>
                  <a:pt x="98" y="105"/>
                </a:cubicBezTo>
                <a:cubicBezTo>
                  <a:pt x="96" y="103"/>
                  <a:pt x="93" y="102"/>
                  <a:pt x="90" y="102"/>
                </a:cubicBezTo>
                <a:cubicBezTo>
                  <a:pt x="86" y="102"/>
                  <a:pt x="83" y="103"/>
                  <a:pt x="81" y="105"/>
                </a:cubicBezTo>
                <a:cubicBezTo>
                  <a:pt x="49" y="73"/>
                  <a:pt x="49" y="73"/>
                  <a:pt x="49" y="73"/>
                </a:cubicBezTo>
                <a:cubicBezTo>
                  <a:pt x="50" y="70"/>
                  <a:pt x="51" y="67"/>
                  <a:pt x="51" y="64"/>
                </a:cubicBezTo>
                <a:cubicBezTo>
                  <a:pt x="51" y="55"/>
                  <a:pt x="44" y="48"/>
                  <a:pt x="35" y="48"/>
                </a:cubicBezTo>
                <a:cubicBezTo>
                  <a:pt x="26" y="48"/>
                  <a:pt x="19" y="55"/>
                  <a:pt x="19" y="64"/>
                </a:cubicBezTo>
                <a:cubicBezTo>
                  <a:pt x="19" y="67"/>
                  <a:pt x="20" y="70"/>
                  <a:pt x="22" y="73"/>
                </a:cubicBezTo>
                <a:cubicBezTo>
                  <a:pt x="6" y="88"/>
                  <a:pt x="6" y="88"/>
                  <a:pt x="6" y="88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16"/>
                  <a:pt x="16" y="6"/>
                  <a:pt x="27" y="6"/>
                </a:cubicBezTo>
                <a:cubicBezTo>
                  <a:pt x="152" y="6"/>
                  <a:pt x="152" y="6"/>
                  <a:pt x="152" y="6"/>
                </a:cubicBezTo>
                <a:cubicBezTo>
                  <a:pt x="164" y="6"/>
                  <a:pt x="173" y="16"/>
                  <a:pt x="173" y="27"/>
                </a:cubicBezTo>
                <a:lnTo>
                  <a:pt x="173" y="152"/>
                </a:lnTo>
                <a:close/>
                <a:moveTo>
                  <a:pt x="35" y="74"/>
                </a:moveTo>
                <a:cubicBezTo>
                  <a:pt x="30" y="74"/>
                  <a:pt x="26" y="69"/>
                  <a:pt x="26" y="64"/>
                </a:cubicBezTo>
                <a:cubicBezTo>
                  <a:pt x="26" y="59"/>
                  <a:pt x="30" y="54"/>
                  <a:pt x="35" y="54"/>
                </a:cubicBezTo>
                <a:cubicBezTo>
                  <a:pt x="41" y="54"/>
                  <a:pt x="45" y="59"/>
                  <a:pt x="45" y="64"/>
                </a:cubicBezTo>
                <a:cubicBezTo>
                  <a:pt x="45" y="69"/>
                  <a:pt x="41" y="74"/>
                  <a:pt x="35" y="74"/>
                </a:cubicBezTo>
                <a:close/>
                <a:moveTo>
                  <a:pt x="99" y="118"/>
                </a:moveTo>
                <a:cubicBezTo>
                  <a:pt x="99" y="124"/>
                  <a:pt x="95" y="128"/>
                  <a:pt x="90" y="128"/>
                </a:cubicBezTo>
                <a:cubicBezTo>
                  <a:pt x="84" y="128"/>
                  <a:pt x="80" y="124"/>
                  <a:pt x="80" y="118"/>
                </a:cubicBezTo>
                <a:cubicBezTo>
                  <a:pt x="80" y="113"/>
                  <a:pt x="84" y="109"/>
                  <a:pt x="90" y="109"/>
                </a:cubicBezTo>
                <a:cubicBezTo>
                  <a:pt x="95" y="109"/>
                  <a:pt x="99" y="113"/>
                  <a:pt x="99" y="118"/>
                </a:cubicBezTo>
                <a:close/>
                <a:moveTo>
                  <a:pt x="99" y="118"/>
                </a:moveTo>
                <a:cubicBezTo>
                  <a:pt x="99" y="118"/>
                  <a:pt x="99" y="118"/>
                  <a:pt x="99" y="118"/>
                </a:cubicBezTo>
              </a:path>
            </a:pathLst>
          </a:custGeom>
          <a:solidFill>
            <a:srgbClr val="C19F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200"/>
          </a:p>
        </p:txBody>
      </p:sp>
      <p:cxnSp>
        <p:nvCxnSpPr>
          <p:cNvPr id="34" name="Conector reto 33"/>
          <p:cNvCxnSpPr/>
          <p:nvPr/>
        </p:nvCxnSpPr>
        <p:spPr>
          <a:xfrm>
            <a:off x="-37437" y="233738"/>
            <a:ext cx="9460837" cy="0"/>
          </a:xfrm>
          <a:prstGeom prst="line">
            <a:avLst/>
          </a:prstGeom>
          <a:ln>
            <a:solidFill>
              <a:srgbClr val="C19F3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ector reto 34"/>
          <p:cNvCxnSpPr/>
          <p:nvPr/>
        </p:nvCxnSpPr>
        <p:spPr>
          <a:xfrm>
            <a:off x="219075" y="191934"/>
            <a:ext cx="9299569" cy="0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upo 55"/>
          <p:cNvGrpSpPr/>
          <p:nvPr/>
        </p:nvGrpSpPr>
        <p:grpSpPr>
          <a:xfrm>
            <a:off x="9737108" y="684066"/>
            <a:ext cx="2492329" cy="45719"/>
            <a:chOff x="2706813" y="645640"/>
            <a:chExt cx="9556081" cy="41804"/>
          </a:xfrm>
        </p:grpSpPr>
        <p:cxnSp>
          <p:nvCxnSpPr>
            <p:cNvPr id="37" name="Conector reto 36"/>
            <p:cNvCxnSpPr/>
            <p:nvPr/>
          </p:nvCxnSpPr>
          <p:spPr>
            <a:xfrm>
              <a:off x="2706813" y="687444"/>
              <a:ext cx="9460837" cy="0"/>
            </a:xfrm>
            <a:prstGeom prst="line">
              <a:avLst/>
            </a:prstGeom>
            <a:ln>
              <a:solidFill>
                <a:srgbClr val="0033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Conector reto 37"/>
            <p:cNvCxnSpPr/>
            <p:nvPr/>
          </p:nvCxnSpPr>
          <p:spPr>
            <a:xfrm>
              <a:off x="2963325" y="645640"/>
              <a:ext cx="9299569" cy="0"/>
            </a:xfrm>
            <a:prstGeom prst="line">
              <a:avLst/>
            </a:prstGeom>
            <a:ln>
              <a:solidFill>
                <a:srgbClr val="C19F3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Retângulo 53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Atualmente sua empresa está em atividade, operando normalmente? (EST-RU)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2" name="CaixaDeTexto 19"/>
          <p:cNvSpPr txBox="1"/>
          <p:nvPr/>
        </p:nvSpPr>
        <p:spPr>
          <a:xfrm>
            <a:off x="1021920" y="309957"/>
            <a:ext cx="56074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situação atual da empresa</a:t>
            </a:r>
            <a:endParaRPr lang="pt-BR" sz="2800" dirty="0">
              <a:solidFill>
                <a:schemeClr val="accent2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aphicFrame>
        <p:nvGraphicFramePr>
          <p:cNvPr id="57" name="Gráfico 56"/>
          <p:cNvGraphicFramePr/>
          <p:nvPr>
            <p:extLst>
              <p:ext uri="{D42A27DB-BD31-4B8C-83A1-F6EECF244321}">
                <p14:modId xmlns:p14="http://schemas.microsoft.com/office/powerpoint/2010/main" val="2200988444"/>
              </p:ext>
            </p:extLst>
          </p:nvPr>
        </p:nvGraphicFramePr>
        <p:xfrm>
          <a:off x="3148028" y="1782140"/>
          <a:ext cx="5188745" cy="15110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8" name="CaixaDeTexto 19"/>
          <p:cNvSpPr txBox="1"/>
          <p:nvPr/>
        </p:nvSpPr>
        <p:spPr>
          <a:xfrm>
            <a:off x="1479953" y="1756645"/>
            <a:ext cx="15815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dirty="0">
                <a:solidFill>
                  <a:srgbClr val="002060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84</a:t>
            </a:r>
            <a:r>
              <a:rPr lang="pt-BR" sz="3200" dirty="0">
                <a:solidFill>
                  <a:srgbClr val="002060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%</a:t>
            </a:r>
            <a:endParaRPr lang="pt-BR" dirty="0">
              <a:solidFill>
                <a:srgbClr val="002060"/>
              </a:solidFill>
              <a:effectLst/>
              <a:latin typeface="Keep Calm Med" pitchFamily="2" charset="0"/>
              <a:ea typeface="Adobe Fan Heiti Std B" panose="020B0700000000000000" pitchFamily="34" charset="-128"/>
            </a:endParaRPr>
          </a:p>
        </p:txBody>
      </p:sp>
      <p:sp>
        <p:nvSpPr>
          <p:cNvPr id="59" name="CaixaDeTexto 19"/>
          <p:cNvSpPr txBox="1"/>
          <p:nvPr/>
        </p:nvSpPr>
        <p:spPr>
          <a:xfrm>
            <a:off x="1465769" y="2536153"/>
            <a:ext cx="177970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2800" dirty="0">
                <a:solidFill>
                  <a:srgbClr val="002060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estão em atividade</a:t>
            </a:r>
          </a:p>
        </p:txBody>
      </p:sp>
      <p:sp>
        <p:nvSpPr>
          <p:cNvPr id="60" name="CaixaDeTexto 19"/>
          <p:cNvSpPr txBox="1"/>
          <p:nvPr/>
        </p:nvSpPr>
        <p:spPr>
          <a:xfrm>
            <a:off x="8420871" y="1756645"/>
            <a:ext cx="15815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dirty="0">
                <a:solidFill>
                  <a:srgbClr val="EC4251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16</a:t>
            </a:r>
            <a:r>
              <a:rPr lang="pt-BR" sz="3200" dirty="0">
                <a:solidFill>
                  <a:srgbClr val="EC4251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%</a:t>
            </a:r>
            <a:endParaRPr lang="pt-BR" dirty="0">
              <a:solidFill>
                <a:srgbClr val="EC4251"/>
              </a:solidFill>
              <a:effectLst/>
              <a:latin typeface="Keep Calm Med" pitchFamily="2" charset="0"/>
              <a:ea typeface="Adobe Fan Heiti Std B" panose="020B0700000000000000" pitchFamily="34" charset="-128"/>
            </a:endParaRPr>
          </a:p>
        </p:txBody>
      </p:sp>
      <p:sp>
        <p:nvSpPr>
          <p:cNvPr id="61" name="CaixaDeTexto 19"/>
          <p:cNvSpPr txBox="1"/>
          <p:nvPr/>
        </p:nvSpPr>
        <p:spPr>
          <a:xfrm>
            <a:off x="8416030" y="2536153"/>
            <a:ext cx="223449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EC4251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não estão em atividade</a:t>
            </a:r>
          </a:p>
        </p:txBody>
      </p:sp>
      <p:grpSp>
        <p:nvGrpSpPr>
          <p:cNvPr id="62" name="Grupo 57"/>
          <p:cNvGrpSpPr/>
          <p:nvPr/>
        </p:nvGrpSpPr>
        <p:grpSpPr>
          <a:xfrm>
            <a:off x="10684264" y="2320798"/>
            <a:ext cx="555626" cy="707886"/>
            <a:chOff x="9070695" y="1344531"/>
            <a:chExt cx="555626" cy="707886"/>
          </a:xfrm>
          <a:solidFill>
            <a:srgbClr val="EC4251"/>
          </a:solidFill>
        </p:grpSpPr>
        <p:sp>
          <p:nvSpPr>
            <p:cNvPr id="63" name="Freeform 7"/>
            <p:cNvSpPr>
              <a:spLocks noEditPoints="1"/>
            </p:cNvSpPr>
            <p:nvPr/>
          </p:nvSpPr>
          <p:spPr bwMode="auto">
            <a:xfrm>
              <a:off x="9070695" y="1462882"/>
              <a:ext cx="555626" cy="554037"/>
            </a:xfrm>
            <a:custGeom>
              <a:avLst/>
              <a:gdLst>
                <a:gd name="T0" fmla="*/ 468 w 936"/>
                <a:gd name="T1" fmla="*/ 935 h 935"/>
                <a:gd name="T2" fmla="*/ 936 w 936"/>
                <a:gd name="T3" fmla="*/ 468 h 935"/>
                <a:gd name="T4" fmla="*/ 468 w 936"/>
                <a:gd name="T5" fmla="*/ 0 h 935"/>
                <a:gd name="T6" fmla="*/ 0 w 936"/>
                <a:gd name="T7" fmla="*/ 468 h 935"/>
                <a:gd name="T8" fmla="*/ 468 w 936"/>
                <a:gd name="T9" fmla="*/ 935 h 935"/>
                <a:gd name="T10" fmla="*/ 468 w 936"/>
                <a:gd name="T11" fmla="*/ 58 h 935"/>
                <a:gd name="T12" fmla="*/ 878 w 936"/>
                <a:gd name="T13" fmla="*/ 468 h 935"/>
                <a:gd name="T14" fmla="*/ 468 w 936"/>
                <a:gd name="T15" fmla="*/ 877 h 935"/>
                <a:gd name="T16" fmla="*/ 59 w 936"/>
                <a:gd name="T17" fmla="*/ 468 h 935"/>
                <a:gd name="T18" fmla="*/ 468 w 936"/>
                <a:gd name="T19" fmla="*/ 58 h 935"/>
                <a:gd name="T20" fmla="*/ 468 w 936"/>
                <a:gd name="T21" fmla="*/ 58 h 935"/>
                <a:gd name="T22" fmla="*/ 468 w 936"/>
                <a:gd name="T23" fmla="*/ 58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6" h="935">
                  <a:moveTo>
                    <a:pt x="468" y="935"/>
                  </a:moveTo>
                  <a:cubicBezTo>
                    <a:pt x="726" y="935"/>
                    <a:pt x="936" y="725"/>
                    <a:pt x="936" y="468"/>
                  </a:cubicBezTo>
                  <a:cubicBezTo>
                    <a:pt x="936" y="210"/>
                    <a:pt x="726" y="0"/>
                    <a:pt x="468" y="0"/>
                  </a:cubicBezTo>
                  <a:cubicBezTo>
                    <a:pt x="211" y="0"/>
                    <a:pt x="0" y="210"/>
                    <a:pt x="0" y="468"/>
                  </a:cubicBezTo>
                  <a:cubicBezTo>
                    <a:pt x="0" y="726"/>
                    <a:pt x="210" y="935"/>
                    <a:pt x="468" y="935"/>
                  </a:cubicBezTo>
                  <a:close/>
                  <a:moveTo>
                    <a:pt x="468" y="58"/>
                  </a:moveTo>
                  <a:cubicBezTo>
                    <a:pt x="694" y="58"/>
                    <a:pt x="878" y="242"/>
                    <a:pt x="878" y="468"/>
                  </a:cubicBezTo>
                  <a:cubicBezTo>
                    <a:pt x="878" y="694"/>
                    <a:pt x="694" y="877"/>
                    <a:pt x="468" y="877"/>
                  </a:cubicBezTo>
                  <a:cubicBezTo>
                    <a:pt x="242" y="877"/>
                    <a:pt x="59" y="694"/>
                    <a:pt x="59" y="468"/>
                  </a:cubicBezTo>
                  <a:cubicBezTo>
                    <a:pt x="59" y="242"/>
                    <a:pt x="242" y="58"/>
                    <a:pt x="468" y="58"/>
                  </a:cubicBezTo>
                  <a:close/>
                  <a:moveTo>
                    <a:pt x="468" y="58"/>
                  </a:moveTo>
                  <a:cubicBezTo>
                    <a:pt x="468" y="58"/>
                    <a:pt x="468" y="58"/>
                    <a:pt x="468" y="5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CaixaDeTexto 63"/>
            <p:cNvSpPr txBox="1"/>
            <p:nvPr/>
          </p:nvSpPr>
          <p:spPr>
            <a:xfrm>
              <a:off x="9151701" y="1344531"/>
              <a:ext cx="39466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4000" b="1" dirty="0">
                  <a:solidFill>
                    <a:srgbClr val="EC4251"/>
                  </a:solidFill>
                  <a:latin typeface="+mj-lt"/>
                </a:rPr>
                <a:t>x</a:t>
              </a:r>
              <a:endParaRPr lang="pt-BR" sz="5400" b="1" dirty="0">
                <a:solidFill>
                  <a:srgbClr val="EC4251"/>
                </a:solidFill>
                <a:latin typeface="+mj-lt"/>
              </a:endParaRPr>
            </a:p>
          </p:txBody>
        </p:sp>
      </p:grpSp>
      <p:sp>
        <p:nvSpPr>
          <p:cNvPr id="66" name="CaixaDeTexto 65"/>
          <p:cNvSpPr txBox="1"/>
          <p:nvPr/>
        </p:nvSpPr>
        <p:spPr>
          <a:xfrm>
            <a:off x="790488" y="4096619"/>
            <a:ext cx="464511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/>
              <a:t>1 em cada 6 empreendedores entrevistados não está com a empresa em atividade, sendo o motivo, em mais de 90% dos casos, devido ao encerramento da operação, e os demais por ainda não terem iniciado o trabalho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(p1)</a:t>
            </a:r>
          </a:p>
        </p:txBody>
      </p:sp>
      <p:sp>
        <p:nvSpPr>
          <p:cNvPr id="67" name="CaixaDeTexto 66"/>
          <p:cNvSpPr txBox="1"/>
          <p:nvPr/>
        </p:nvSpPr>
        <p:spPr>
          <a:xfrm>
            <a:off x="6025340" y="4096619"/>
            <a:ext cx="482396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/>
              <a:t>os resultados por porte apontam ser a incidência de empresas que não estão mais em atividade praticamente duas vezes maior juntos às </a:t>
            </a:r>
            <a:r>
              <a:rPr lang="pt-BR" dirty="0" err="1"/>
              <a:t>MEs</a:t>
            </a:r>
            <a:r>
              <a:rPr lang="pt-BR" dirty="0"/>
              <a:t> (17%) em comparação com as </a:t>
            </a:r>
            <a:r>
              <a:rPr lang="pt-BR" dirty="0" err="1"/>
              <a:t>EPPs</a:t>
            </a:r>
            <a:r>
              <a:rPr lang="pt-BR" dirty="0"/>
              <a:t> (9%) </a:t>
            </a:r>
            <a:endParaRPr lang="en-US" dirty="0"/>
          </a:p>
        </p:txBody>
      </p:sp>
      <p:graphicFrame>
        <p:nvGraphicFramePr>
          <p:cNvPr id="68" name="Tabela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7427499"/>
              </p:ext>
            </p:extLst>
          </p:nvPr>
        </p:nvGraphicFramePr>
        <p:xfrm>
          <a:off x="10144759" y="3487314"/>
          <a:ext cx="1223152" cy="3448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11576">
                  <a:extLst>
                    <a:ext uri="{9D8B030D-6E8A-4147-A177-3AD203B41FA5}">
                      <a16:colId xmlns="" xmlns:a16="http://schemas.microsoft.com/office/drawing/2014/main" val="459488471"/>
                    </a:ext>
                  </a:extLst>
                </a:gridCol>
                <a:gridCol w="611576">
                  <a:extLst>
                    <a:ext uri="{9D8B030D-6E8A-4147-A177-3AD203B41FA5}">
                      <a16:colId xmlns="" xmlns:a16="http://schemas.microsoft.com/office/drawing/2014/main" val="1847061966"/>
                    </a:ext>
                  </a:extLst>
                </a:gridCol>
              </a:tblGrid>
              <a:tr h="34480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t-BR" sz="1100" b="1" u="none" strike="noStrike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10.284</a:t>
                      </a:r>
                      <a:endParaRPr lang="pt-BR" sz="11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03124855"/>
                  </a:ext>
                </a:extLst>
              </a:tr>
            </a:tbl>
          </a:graphicData>
        </a:graphic>
      </p:graphicFrame>
      <p:grpSp>
        <p:nvGrpSpPr>
          <p:cNvPr id="69" name="+ informações"/>
          <p:cNvGrpSpPr/>
          <p:nvPr/>
        </p:nvGrpSpPr>
        <p:grpSpPr>
          <a:xfrm>
            <a:off x="10338850" y="5591338"/>
            <a:ext cx="1402473" cy="346249"/>
            <a:chOff x="7300120" y="5125288"/>
            <a:chExt cx="1748287" cy="431624"/>
          </a:xfrm>
        </p:grpSpPr>
        <p:sp>
          <p:nvSpPr>
            <p:cNvPr id="7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7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7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7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pSp>
        <p:nvGrpSpPr>
          <p:cNvPr id="8" name="Agrupar 7"/>
          <p:cNvGrpSpPr/>
          <p:nvPr/>
        </p:nvGrpSpPr>
        <p:grpSpPr>
          <a:xfrm>
            <a:off x="745252" y="2427616"/>
            <a:ext cx="542925" cy="542925"/>
            <a:chOff x="11117389" y="2427616"/>
            <a:chExt cx="542925" cy="542925"/>
          </a:xfrm>
        </p:grpSpPr>
        <p:sp>
          <p:nvSpPr>
            <p:cNvPr id="7" name="Elipse 6"/>
            <p:cNvSpPr/>
            <p:nvPr/>
          </p:nvSpPr>
          <p:spPr>
            <a:xfrm>
              <a:off x="11184731" y="2540726"/>
              <a:ext cx="373856" cy="316706"/>
            </a:xfrm>
            <a:prstGeom prst="ellipse">
              <a:avLst/>
            </a:prstGeom>
            <a:solidFill>
              <a:srgbClr val="0033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1117389" y="2427616"/>
              <a:ext cx="542925" cy="542925"/>
            </a:xfrm>
            <a:custGeom>
              <a:avLst/>
              <a:gdLst>
                <a:gd name="T0" fmla="*/ 1469 w 3420"/>
                <a:gd name="T1" fmla="*/ 1872 h 3420"/>
                <a:gd name="T2" fmla="*/ 662 w 3420"/>
                <a:gd name="T3" fmla="*/ 1710 h 3420"/>
                <a:gd name="T4" fmla="*/ 2758 w 3420"/>
                <a:gd name="T5" fmla="*/ 1227 h 3420"/>
                <a:gd name="T6" fmla="*/ 1710 w 3420"/>
                <a:gd name="T7" fmla="*/ 0 h 3420"/>
                <a:gd name="T8" fmla="*/ 1916 w 3420"/>
                <a:gd name="T9" fmla="*/ 12 h 3420"/>
                <a:gd name="T10" fmla="*/ 2116 w 3420"/>
                <a:gd name="T11" fmla="*/ 49 h 3420"/>
                <a:gd name="T12" fmla="*/ 2307 w 3420"/>
                <a:gd name="T13" fmla="*/ 107 h 3420"/>
                <a:gd name="T14" fmla="*/ 2487 w 3420"/>
                <a:gd name="T15" fmla="*/ 187 h 3420"/>
                <a:gd name="T16" fmla="*/ 2656 w 3420"/>
                <a:gd name="T17" fmla="*/ 285 h 3420"/>
                <a:gd name="T18" fmla="*/ 2812 w 3420"/>
                <a:gd name="T19" fmla="*/ 402 h 3420"/>
                <a:gd name="T20" fmla="*/ 2953 w 3420"/>
                <a:gd name="T21" fmla="*/ 536 h 3420"/>
                <a:gd name="T22" fmla="*/ 3078 w 3420"/>
                <a:gd name="T23" fmla="*/ 685 h 3420"/>
                <a:gd name="T24" fmla="*/ 3187 w 3420"/>
                <a:gd name="T25" fmla="*/ 847 h 3420"/>
                <a:gd name="T26" fmla="*/ 3276 w 3420"/>
                <a:gd name="T27" fmla="*/ 1022 h 3420"/>
                <a:gd name="T28" fmla="*/ 3345 w 3420"/>
                <a:gd name="T29" fmla="*/ 1207 h 3420"/>
                <a:gd name="T30" fmla="*/ 3392 w 3420"/>
                <a:gd name="T31" fmla="*/ 1403 h 3420"/>
                <a:gd name="T32" fmla="*/ 3417 w 3420"/>
                <a:gd name="T33" fmla="*/ 1606 h 3420"/>
                <a:gd name="T34" fmla="*/ 3417 w 3420"/>
                <a:gd name="T35" fmla="*/ 1814 h 3420"/>
                <a:gd name="T36" fmla="*/ 3392 w 3420"/>
                <a:gd name="T37" fmla="*/ 2017 h 3420"/>
                <a:gd name="T38" fmla="*/ 3345 w 3420"/>
                <a:gd name="T39" fmla="*/ 2213 h 3420"/>
                <a:gd name="T40" fmla="*/ 3276 w 3420"/>
                <a:gd name="T41" fmla="*/ 2398 h 3420"/>
                <a:gd name="T42" fmla="*/ 3187 w 3420"/>
                <a:gd name="T43" fmla="*/ 2573 h 3420"/>
                <a:gd name="T44" fmla="*/ 3078 w 3420"/>
                <a:gd name="T45" fmla="*/ 2735 h 3420"/>
                <a:gd name="T46" fmla="*/ 2953 w 3420"/>
                <a:gd name="T47" fmla="*/ 2884 h 3420"/>
                <a:gd name="T48" fmla="*/ 2812 w 3420"/>
                <a:gd name="T49" fmla="*/ 3018 h 3420"/>
                <a:gd name="T50" fmla="*/ 2656 w 3420"/>
                <a:gd name="T51" fmla="*/ 3135 h 3420"/>
                <a:gd name="T52" fmla="*/ 2487 w 3420"/>
                <a:gd name="T53" fmla="*/ 3233 h 3420"/>
                <a:gd name="T54" fmla="*/ 2307 w 3420"/>
                <a:gd name="T55" fmla="*/ 3313 h 3420"/>
                <a:gd name="T56" fmla="*/ 2116 w 3420"/>
                <a:gd name="T57" fmla="*/ 3371 h 3420"/>
                <a:gd name="T58" fmla="*/ 1916 w 3420"/>
                <a:gd name="T59" fmla="*/ 3408 h 3420"/>
                <a:gd name="T60" fmla="*/ 1710 w 3420"/>
                <a:gd name="T61" fmla="*/ 3420 h 3420"/>
                <a:gd name="T62" fmla="*/ 1504 w 3420"/>
                <a:gd name="T63" fmla="*/ 3408 h 3420"/>
                <a:gd name="T64" fmla="*/ 1304 w 3420"/>
                <a:gd name="T65" fmla="*/ 3371 h 3420"/>
                <a:gd name="T66" fmla="*/ 1113 w 3420"/>
                <a:gd name="T67" fmla="*/ 3313 h 3420"/>
                <a:gd name="T68" fmla="*/ 933 w 3420"/>
                <a:gd name="T69" fmla="*/ 3233 h 3420"/>
                <a:gd name="T70" fmla="*/ 764 w 3420"/>
                <a:gd name="T71" fmla="*/ 3135 h 3420"/>
                <a:gd name="T72" fmla="*/ 608 w 3420"/>
                <a:gd name="T73" fmla="*/ 3018 h 3420"/>
                <a:gd name="T74" fmla="*/ 467 w 3420"/>
                <a:gd name="T75" fmla="*/ 2884 h 3420"/>
                <a:gd name="T76" fmla="*/ 342 w 3420"/>
                <a:gd name="T77" fmla="*/ 2735 h 3420"/>
                <a:gd name="T78" fmla="*/ 233 w 3420"/>
                <a:gd name="T79" fmla="*/ 2573 h 3420"/>
                <a:gd name="T80" fmla="*/ 144 w 3420"/>
                <a:gd name="T81" fmla="*/ 2398 h 3420"/>
                <a:gd name="T82" fmla="*/ 75 w 3420"/>
                <a:gd name="T83" fmla="*/ 2213 h 3420"/>
                <a:gd name="T84" fmla="*/ 28 w 3420"/>
                <a:gd name="T85" fmla="*/ 2017 h 3420"/>
                <a:gd name="T86" fmla="*/ 3 w 3420"/>
                <a:gd name="T87" fmla="*/ 1814 h 3420"/>
                <a:gd name="T88" fmla="*/ 3 w 3420"/>
                <a:gd name="T89" fmla="*/ 1606 h 3420"/>
                <a:gd name="T90" fmla="*/ 28 w 3420"/>
                <a:gd name="T91" fmla="*/ 1403 h 3420"/>
                <a:gd name="T92" fmla="*/ 75 w 3420"/>
                <a:gd name="T93" fmla="*/ 1207 h 3420"/>
                <a:gd name="T94" fmla="*/ 144 w 3420"/>
                <a:gd name="T95" fmla="*/ 1022 h 3420"/>
                <a:gd name="T96" fmla="*/ 233 w 3420"/>
                <a:gd name="T97" fmla="*/ 847 h 3420"/>
                <a:gd name="T98" fmla="*/ 342 w 3420"/>
                <a:gd name="T99" fmla="*/ 685 h 3420"/>
                <a:gd name="T100" fmla="*/ 467 w 3420"/>
                <a:gd name="T101" fmla="*/ 536 h 3420"/>
                <a:gd name="T102" fmla="*/ 608 w 3420"/>
                <a:gd name="T103" fmla="*/ 402 h 3420"/>
                <a:gd name="T104" fmla="*/ 764 w 3420"/>
                <a:gd name="T105" fmla="*/ 285 h 3420"/>
                <a:gd name="T106" fmla="*/ 933 w 3420"/>
                <a:gd name="T107" fmla="*/ 187 h 3420"/>
                <a:gd name="T108" fmla="*/ 1113 w 3420"/>
                <a:gd name="T109" fmla="*/ 107 h 3420"/>
                <a:gd name="T110" fmla="*/ 1304 w 3420"/>
                <a:gd name="T111" fmla="*/ 49 h 3420"/>
                <a:gd name="T112" fmla="*/ 1504 w 3420"/>
                <a:gd name="T113" fmla="*/ 12 h 3420"/>
                <a:gd name="T114" fmla="*/ 1710 w 3420"/>
                <a:gd name="T115" fmla="*/ 0 h 3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20" h="3420">
                  <a:moveTo>
                    <a:pt x="2434" y="904"/>
                  </a:moveTo>
                  <a:lnTo>
                    <a:pt x="1469" y="1872"/>
                  </a:lnTo>
                  <a:lnTo>
                    <a:pt x="985" y="1387"/>
                  </a:lnTo>
                  <a:lnTo>
                    <a:pt x="662" y="1710"/>
                  </a:lnTo>
                  <a:lnTo>
                    <a:pt x="1469" y="2516"/>
                  </a:lnTo>
                  <a:lnTo>
                    <a:pt x="2758" y="1227"/>
                  </a:lnTo>
                  <a:lnTo>
                    <a:pt x="2434" y="904"/>
                  </a:lnTo>
                  <a:close/>
                  <a:moveTo>
                    <a:pt x="1710" y="0"/>
                  </a:moveTo>
                  <a:lnTo>
                    <a:pt x="1814" y="3"/>
                  </a:lnTo>
                  <a:lnTo>
                    <a:pt x="1916" y="12"/>
                  </a:lnTo>
                  <a:lnTo>
                    <a:pt x="2017" y="28"/>
                  </a:lnTo>
                  <a:lnTo>
                    <a:pt x="2116" y="49"/>
                  </a:lnTo>
                  <a:lnTo>
                    <a:pt x="2213" y="75"/>
                  </a:lnTo>
                  <a:lnTo>
                    <a:pt x="2307" y="107"/>
                  </a:lnTo>
                  <a:lnTo>
                    <a:pt x="2398" y="144"/>
                  </a:lnTo>
                  <a:lnTo>
                    <a:pt x="2487" y="187"/>
                  </a:lnTo>
                  <a:lnTo>
                    <a:pt x="2573" y="233"/>
                  </a:lnTo>
                  <a:lnTo>
                    <a:pt x="2656" y="285"/>
                  </a:lnTo>
                  <a:lnTo>
                    <a:pt x="2735" y="342"/>
                  </a:lnTo>
                  <a:lnTo>
                    <a:pt x="2812" y="402"/>
                  </a:lnTo>
                  <a:lnTo>
                    <a:pt x="2884" y="467"/>
                  </a:lnTo>
                  <a:lnTo>
                    <a:pt x="2953" y="536"/>
                  </a:lnTo>
                  <a:lnTo>
                    <a:pt x="3018" y="608"/>
                  </a:lnTo>
                  <a:lnTo>
                    <a:pt x="3078" y="685"/>
                  </a:lnTo>
                  <a:lnTo>
                    <a:pt x="3135" y="764"/>
                  </a:lnTo>
                  <a:lnTo>
                    <a:pt x="3187" y="847"/>
                  </a:lnTo>
                  <a:lnTo>
                    <a:pt x="3233" y="933"/>
                  </a:lnTo>
                  <a:lnTo>
                    <a:pt x="3276" y="1022"/>
                  </a:lnTo>
                  <a:lnTo>
                    <a:pt x="3313" y="1113"/>
                  </a:lnTo>
                  <a:lnTo>
                    <a:pt x="3345" y="1207"/>
                  </a:lnTo>
                  <a:lnTo>
                    <a:pt x="3371" y="1304"/>
                  </a:lnTo>
                  <a:lnTo>
                    <a:pt x="3392" y="1403"/>
                  </a:lnTo>
                  <a:lnTo>
                    <a:pt x="3408" y="1504"/>
                  </a:lnTo>
                  <a:lnTo>
                    <a:pt x="3417" y="1606"/>
                  </a:lnTo>
                  <a:lnTo>
                    <a:pt x="3420" y="1710"/>
                  </a:lnTo>
                  <a:lnTo>
                    <a:pt x="3417" y="1814"/>
                  </a:lnTo>
                  <a:lnTo>
                    <a:pt x="3408" y="1916"/>
                  </a:lnTo>
                  <a:lnTo>
                    <a:pt x="3392" y="2017"/>
                  </a:lnTo>
                  <a:lnTo>
                    <a:pt x="3371" y="2116"/>
                  </a:lnTo>
                  <a:lnTo>
                    <a:pt x="3345" y="2213"/>
                  </a:lnTo>
                  <a:lnTo>
                    <a:pt x="3313" y="2307"/>
                  </a:lnTo>
                  <a:lnTo>
                    <a:pt x="3276" y="2398"/>
                  </a:lnTo>
                  <a:lnTo>
                    <a:pt x="3233" y="2487"/>
                  </a:lnTo>
                  <a:lnTo>
                    <a:pt x="3187" y="2573"/>
                  </a:lnTo>
                  <a:lnTo>
                    <a:pt x="3135" y="2656"/>
                  </a:lnTo>
                  <a:lnTo>
                    <a:pt x="3078" y="2735"/>
                  </a:lnTo>
                  <a:lnTo>
                    <a:pt x="3018" y="2812"/>
                  </a:lnTo>
                  <a:lnTo>
                    <a:pt x="2953" y="2884"/>
                  </a:lnTo>
                  <a:lnTo>
                    <a:pt x="2884" y="2953"/>
                  </a:lnTo>
                  <a:lnTo>
                    <a:pt x="2812" y="3018"/>
                  </a:lnTo>
                  <a:lnTo>
                    <a:pt x="2735" y="3078"/>
                  </a:lnTo>
                  <a:lnTo>
                    <a:pt x="2656" y="3135"/>
                  </a:lnTo>
                  <a:lnTo>
                    <a:pt x="2573" y="3187"/>
                  </a:lnTo>
                  <a:lnTo>
                    <a:pt x="2487" y="3233"/>
                  </a:lnTo>
                  <a:lnTo>
                    <a:pt x="2398" y="3276"/>
                  </a:lnTo>
                  <a:lnTo>
                    <a:pt x="2307" y="3313"/>
                  </a:lnTo>
                  <a:lnTo>
                    <a:pt x="2213" y="3345"/>
                  </a:lnTo>
                  <a:lnTo>
                    <a:pt x="2116" y="3371"/>
                  </a:lnTo>
                  <a:lnTo>
                    <a:pt x="2017" y="3392"/>
                  </a:lnTo>
                  <a:lnTo>
                    <a:pt x="1916" y="3408"/>
                  </a:lnTo>
                  <a:lnTo>
                    <a:pt x="1814" y="3417"/>
                  </a:lnTo>
                  <a:lnTo>
                    <a:pt x="1710" y="3420"/>
                  </a:lnTo>
                  <a:lnTo>
                    <a:pt x="1606" y="3417"/>
                  </a:lnTo>
                  <a:lnTo>
                    <a:pt x="1504" y="3408"/>
                  </a:lnTo>
                  <a:lnTo>
                    <a:pt x="1403" y="3392"/>
                  </a:lnTo>
                  <a:lnTo>
                    <a:pt x="1304" y="3371"/>
                  </a:lnTo>
                  <a:lnTo>
                    <a:pt x="1207" y="3345"/>
                  </a:lnTo>
                  <a:lnTo>
                    <a:pt x="1113" y="3313"/>
                  </a:lnTo>
                  <a:lnTo>
                    <a:pt x="1022" y="3276"/>
                  </a:lnTo>
                  <a:lnTo>
                    <a:pt x="933" y="3233"/>
                  </a:lnTo>
                  <a:lnTo>
                    <a:pt x="847" y="3187"/>
                  </a:lnTo>
                  <a:lnTo>
                    <a:pt x="764" y="3135"/>
                  </a:lnTo>
                  <a:lnTo>
                    <a:pt x="685" y="3078"/>
                  </a:lnTo>
                  <a:lnTo>
                    <a:pt x="608" y="3018"/>
                  </a:lnTo>
                  <a:lnTo>
                    <a:pt x="536" y="2953"/>
                  </a:lnTo>
                  <a:lnTo>
                    <a:pt x="467" y="2884"/>
                  </a:lnTo>
                  <a:lnTo>
                    <a:pt x="402" y="2812"/>
                  </a:lnTo>
                  <a:lnTo>
                    <a:pt x="342" y="2735"/>
                  </a:lnTo>
                  <a:lnTo>
                    <a:pt x="285" y="2656"/>
                  </a:lnTo>
                  <a:lnTo>
                    <a:pt x="233" y="2573"/>
                  </a:lnTo>
                  <a:lnTo>
                    <a:pt x="187" y="2487"/>
                  </a:lnTo>
                  <a:lnTo>
                    <a:pt x="144" y="2398"/>
                  </a:lnTo>
                  <a:lnTo>
                    <a:pt x="107" y="2307"/>
                  </a:lnTo>
                  <a:lnTo>
                    <a:pt x="75" y="2213"/>
                  </a:lnTo>
                  <a:lnTo>
                    <a:pt x="49" y="2116"/>
                  </a:lnTo>
                  <a:lnTo>
                    <a:pt x="28" y="2017"/>
                  </a:lnTo>
                  <a:lnTo>
                    <a:pt x="12" y="1916"/>
                  </a:lnTo>
                  <a:lnTo>
                    <a:pt x="3" y="1814"/>
                  </a:lnTo>
                  <a:lnTo>
                    <a:pt x="0" y="1710"/>
                  </a:lnTo>
                  <a:lnTo>
                    <a:pt x="3" y="1606"/>
                  </a:lnTo>
                  <a:lnTo>
                    <a:pt x="12" y="1504"/>
                  </a:lnTo>
                  <a:lnTo>
                    <a:pt x="28" y="1403"/>
                  </a:lnTo>
                  <a:lnTo>
                    <a:pt x="49" y="1304"/>
                  </a:lnTo>
                  <a:lnTo>
                    <a:pt x="75" y="1207"/>
                  </a:lnTo>
                  <a:lnTo>
                    <a:pt x="107" y="1113"/>
                  </a:lnTo>
                  <a:lnTo>
                    <a:pt x="144" y="1022"/>
                  </a:lnTo>
                  <a:lnTo>
                    <a:pt x="187" y="933"/>
                  </a:lnTo>
                  <a:lnTo>
                    <a:pt x="233" y="847"/>
                  </a:lnTo>
                  <a:lnTo>
                    <a:pt x="285" y="764"/>
                  </a:lnTo>
                  <a:lnTo>
                    <a:pt x="342" y="685"/>
                  </a:lnTo>
                  <a:lnTo>
                    <a:pt x="402" y="608"/>
                  </a:lnTo>
                  <a:lnTo>
                    <a:pt x="467" y="536"/>
                  </a:lnTo>
                  <a:lnTo>
                    <a:pt x="536" y="467"/>
                  </a:lnTo>
                  <a:lnTo>
                    <a:pt x="608" y="402"/>
                  </a:lnTo>
                  <a:lnTo>
                    <a:pt x="685" y="342"/>
                  </a:lnTo>
                  <a:lnTo>
                    <a:pt x="764" y="285"/>
                  </a:lnTo>
                  <a:lnTo>
                    <a:pt x="847" y="233"/>
                  </a:lnTo>
                  <a:lnTo>
                    <a:pt x="933" y="187"/>
                  </a:lnTo>
                  <a:lnTo>
                    <a:pt x="1022" y="144"/>
                  </a:lnTo>
                  <a:lnTo>
                    <a:pt x="1113" y="107"/>
                  </a:lnTo>
                  <a:lnTo>
                    <a:pt x="1207" y="75"/>
                  </a:lnTo>
                  <a:lnTo>
                    <a:pt x="1304" y="49"/>
                  </a:lnTo>
                  <a:lnTo>
                    <a:pt x="1403" y="28"/>
                  </a:lnTo>
                  <a:lnTo>
                    <a:pt x="1504" y="12"/>
                  </a:lnTo>
                  <a:lnTo>
                    <a:pt x="1606" y="3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0033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38946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8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graphicEl>
                                              <a:chart seriesIdx="0" categoryIdx="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7">
                                            <p:graphicEl>
                                              <a:chart seriesIdx="0" categoryIdx="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graphicEl>
                                              <a:chart seriesIdx="1" categoryIdx="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7">
                                            <p:graphicEl>
                                              <a:chart seriesIdx="1" categoryIdx="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300"/>
                            </p:stCondLst>
                            <p:childTnLst>
                              <p:par>
                                <p:cTn id="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8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</p:childTnLst>
        </p:cTn>
      </p:par>
    </p:tnLst>
    <p:bldLst>
      <p:bldP spid="52" grpId="0"/>
      <p:bldGraphic spid="57" grpId="0" uiExpand="1">
        <p:bldSub>
          <a:bldChart bld="seriesEl"/>
        </p:bldSub>
      </p:bldGraphic>
      <p:bldP spid="58" grpId="0" uiExpand="1"/>
      <p:bldP spid="59" grpId="0" uiExpand="1"/>
      <p:bldP spid="60" grpId="0"/>
      <p:bldP spid="61" grpId="0"/>
      <p:bldP spid="66" grpId="0"/>
      <p:bldP spid="67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frequência de venda de produtos ou serviços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para outras empresas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P15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Com que frequência o(a) Sr.(a) vende produtos ou serviços para outras empresas? (EST-RU)</a:t>
            </a:r>
          </a:p>
        </p:txBody>
      </p:sp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3791577"/>
              </p:ext>
            </p:extLst>
          </p:nvPr>
        </p:nvGraphicFramePr>
        <p:xfrm>
          <a:off x="3811804" y="2576773"/>
          <a:ext cx="6060872" cy="11133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</a:tblGrid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9" name="Tabela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072390"/>
              </p:ext>
            </p:extLst>
          </p:nvPr>
        </p:nvGraphicFramePr>
        <p:xfrm>
          <a:off x="3811624" y="4138137"/>
          <a:ext cx="6060872" cy="2137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2137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40" name="Tabela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4785724"/>
              </p:ext>
            </p:extLst>
          </p:nvPr>
        </p:nvGraphicFramePr>
        <p:xfrm>
          <a:off x="846402" y="2530351"/>
          <a:ext cx="2899718" cy="114820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113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88368">
                  <a:extLst>
                    <a:ext uri="{9D8B030D-6E8A-4147-A177-3AD203B41FA5}">
                      <a16:colId xmlns="" xmlns:a16="http://schemas.microsoft.com/office/drawing/2014/main" val="2503832960"/>
                    </a:ext>
                  </a:extLst>
                </a:gridCol>
              </a:tblGrid>
              <a:tr h="38273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sempre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endParaRPr lang="pt-BR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A79B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82736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às</a:t>
                      </a:r>
                      <a:r>
                        <a:rPr lang="en-US" altLang="en-US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vezes</a:t>
                      </a:r>
                      <a:endParaRPr lang="en-US" altLang="en-US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en-US" altLang="en-US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82736">
                <a:tc>
                  <a:txBody>
                    <a:bodyPr/>
                    <a:lstStyle/>
                    <a:p>
                      <a:pPr lvl="0" algn="r"/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nunca</a:t>
                      </a:r>
                      <a:endParaRPr lang="en-US" altLang="en-US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r"/>
                      <a:endParaRPr lang="en-US" altLang="en-US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425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1" name="Tabela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0781634"/>
              </p:ext>
            </p:extLst>
          </p:nvPr>
        </p:nvGraphicFramePr>
        <p:xfrm>
          <a:off x="3746120" y="1973335"/>
          <a:ext cx="612655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581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42" name="+ informações"/>
          <p:cNvGrpSpPr/>
          <p:nvPr/>
        </p:nvGrpSpPr>
        <p:grpSpPr>
          <a:xfrm>
            <a:off x="9872676" y="5289637"/>
            <a:ext cx="1402473" cy="346249"/>
            <a:chOff x="7300120" y="5125288"/>
            <a:chExt cx="1748287" cy="431624"/>
          </a:xfrm>
        </p:grpSpPr>
        <p:sp>
          <p:nvSpPr>
            <p:cNvPr id="4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4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4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4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52" name="CaixaDeTexto 5"/>
          <p:cNvSpPr txBox="1"/>
          <p:nvPr/>
        </p:nvSpPr>
        <p:spPr>
          <a:xfrm>
            <a:off x="1408045" y="4865917"/>
            <a:ext cx="79744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de qualquer forma, os resultados indicam que, independentemente do critério de segmentação adotado, o setor privado é sempre o principal mercado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(p15)</a:t>
            </a:r>
          </a:p>
        </p:txBody>
      </p:sp>
      <p:sp>
        <p:nvSpPr>
          <p:cNvPr id="18" name="CaixaDeTexto 17"/>
          <p:cNvSpPr txBox="1"/>
          <p:nvPr/>
        </p:nvSpPr>
        <p:spPr>
          <a:xfrm>
            <a:off x="2793782" y="4138137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1914329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</p:childTnLst>
        </p:cTn>
      </p:par>
    </p:tnLst>
    <p:bldLst>
      <p:bldP spid="4" grpId="0"/>
      <p:bldP spid="52" grpId="0"/>
      <p:bldP spid="18" grpId="0"/>
      <p:bldP spid="18" grpId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frequência de venda de produtos ou serviços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para outras empresas</a:t>
            </a:r>
          </a:p>
        </p:txBody>
      </p:sp>
      <p:sp>
        <p:nvSpPr>
          <p:cNvPr id="6" name="Retângulo 5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P15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Com que frequência o(a) Sr.(a) vende produtos ou serviços para outras empresas? (EST-RU)</a:t>
            </a:r>
          </a:p>
        </p:txBody>
      </p:sp>
      <p:grpSp>
        <p:nvGrpSpPr>
          <p:cNvPr id="8" name="Agrupar 7"/>
          <p:cNvGrpSpPr/>
          <p:nvPr/>
        </p:nvGrpSpPr>
        <p:grpSpPr>
          <a:xfrm>
            <a:off x="522133" y="2181955"/>
            <a:ext cx="4662382" cy="400110"/>
            <a:chOff x="0" y="5361247"/>
            <a:chExt cx="4662382" cy="400110"/>
          </a:xfrm>
        </p:grpSpPr>
        <p:sp>
          <p:nvSpPr>
            <p:cNvPr id="9" name="CaixaDeTexto 19"/>
            <p:cNvSpPr txBox="1"/>
            <p:nvPr/>
          </p:nvSpPr>
          <p:spPr>
            <a:xfrm>
              <a:off x="2392781" y="5361247"/>
              <a:ext cx="157450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i="1" dirty="0">
                  <a:solidFill>
                    <a:schemeClr val="accent4">
                      <a:lumMod val="75000"/>
                    </a:schemeClr>
                  </a:solidFill>
                  <a:effectLst/>
                  <a:latin typeface="+mn-lt"/>
                </a:rPr>
                <a:t>às vezes</a:t>
              </a:r>
            </a:p>
          </p:txBody>
        </p:sp>
        <p:sp>
          <p:nvSpPr>
            <p:cNvPr id="10" name="CaixaDeTexto 19"/>
            <p:cNvSpPr txBox="1"/>
            <p:nvPr/>
          </p:nvSpPr>
          <p:spPr>
            <a:xfrm>
              <a:off x="0" y="5361247"/>
              <a:ext cx="179299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sz="2000" i="1" dirty="0">
                  <a:solidFill>
                    <a:srgbClr val="00A79B"/>
                  </a:solidFill>
                  <a:effectLst/>
                  <a:latin typeface="+mn-lt"/>
                </a:rPr>
                <a:t>sempre</a:t>
              </a:r>
            </a:p>
          </p:txBody>
        </p:sp>
        <p:sp>
          <p:nvSpPr>
            <p:cNvPr id="11" name="CaixaDeTexto 19"/>
            <p:cNvSpPr txBox="1"/>
            <p:nvPr/>
          </p:nvSpPr>
          <p:spPr>
            <a:xfrm>
              <a:off x="3729971" y="5361247"/>
              <a:ext cx="93241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i="1" dirty="0">
                  <a:solidFill>
                    <a:srgbClr val="EC4251"/>
                  </a:solidFill>
                  <a:effectLst/>
                  <a:latin typeface="+mn-lt"/>
                </a:rPr>
                <a:t>nunca</a:t>
              </a:r>
            </a:p>
          </p:txBody>
        </p:sp>
        <p:sp>
          <p:nvSpPr>
            <p:cNvPr id="12" name="Retângulo 11"/>
            <p:cNvSpPr/>
            <p:nvPr/>
          </p:nvSpPr>
          <p:spPr>
            <a:xfrm>
              <a:off x="709921" y="5466052"/>
              <a:ext cx="114300" cy="190500"/>
            </a:xfrm>
            <a:prstGeom prst="rect">
              <a:avLst/>
            </a:prstGeom>
            <a:solidFill>
              <a:srgbClr val="62D9D5"/>
            </a:solidFill>
            <a:ln>
              <a:solidFill>
                <a:srgbClr val="62D9D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" name="Retângulo 12"/>
            <p:cNvSpPr/>
            <p:nvPr/>
          </p:nvSpPr>
          <p:spPr>
            <a:xfrm>
              <a:off x="2251506" y="5466052"/>
              <a:ext cx="114300" cy="190500"/>
            </a:xfrm>
            <a:prstGeom prst="rect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" name="Retângulo 13"/>
            <p:cNvSpPr/>
            <p:nvPr/>
          </p:nvSpPr>
          <p:spPr>
            <a:xfrm>
              <a:off x="3551791" y="5466052"/>
              <a:ext cx="114300" cy="190500"/>
            </a:xfrm>
            <a:prstGeom prst="rect">
              <a:avLst/>
            </a:prstGeom>
            <a:solidFill>
              <a:srgbClr val="EC4251"/>
            </a:solidFill>
            <a:ln>
              <a:solidFill>
                <a:srgbClr val="EC425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" name="+ informações"/>
          <p:cNvGrpSpPr/>
          <p:nvPr/>
        </p:nvGrpSpPr>
        <p:grpSpPr>
          <a:xfrm>
            <a:off x="10587809" y="5822555"/>
            <a:ext cx="1402473" cy="346249"/>
            <a:chOff x="7300120" y="5125288"/>
            <a:chExt cx="1748287" cy="431624"/>
          </a:xfrm>
        </p:grpSpPr>
        <p:sp>
          <p:nvSpPr>
            <p:cNvPr id="1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6" name="CaixaDeTexto 25"/>
          <p:cNvSpPr txBox="1"/>
          <p:nvPr/>
        </p:nvSpPr>
        <p:spPr>
          <a:xfrm>
            <a:off x="729783" y="14431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27" name="Conector reto 26"/>
          <p:cNvCxnSpPr/>
          <p:nvPr/>
        </p:nvCxnSpPr>
        <p:spPr>
          <a:xfrm>
            <a:off x="1999770" y="1643200"/>
            <a:ext cx="3384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8" name="Tabela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1772879"/>
              </p:ext>
            </p:extLst>
          </p:nvPr>
        </p:nvGraphicFramePr>
        <p:xfrm>
          <a:off x="1242575" y="5676367"/>
          <a:ext cx="3733080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4661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4661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74661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4661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4661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374289" y="5681653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31" name="Gráfico 30"/>
          <p:cNvGraphicFramePr/>
          <p:nvPr>
            <p:extLst>
              <p:ext uri="{D42A27DB-BD31-4B8C-83A1-F6EECF244321}">
                <p14:modId xmlns:p14="http://schemas.microsoft.com/office/powerpoint/2010/main" val="3009108532"/>
              </p:ext>
            </p:extLst>
          </p:nvPr>
        </p:nvGraphicFramePr>
        <p:xfrm>
          <a:off x="1021919" y="2609974"/>
          <a:ext cx="4162596" cy="30575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" name="CaixaDeTexto 5"/>
          <p:cNvSpPr txBox="1"/>
          <p:nvPr/>
        </p:nvSpPr>
        <p:spPr>
          <a:xfrm>
            <a:off x="6343524" y="2077302"/>
            <a:ext cx="5010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com exceção dos estados do Nordeste, as demais regiões apresentam resultados bem similares com relação às vendas de produtos e serviços para outras empresas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(p15)</a:t>
            </a:r>
          </a:p>
        </p:txBody>
      </p:sp>
    </p:spTree>
    <p:extLst>
      <p:ext uri="{BB962C8B-B14F-4D97-AF65-F5344CB8AC3E}">
        <p14:creationId xmlns:p14="http://schemas.microsoft.com/office/powerpoint/2010/main" val="1885156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5" grpId="0"/>
      <p:bldP spid="26" grpId="0"/>
      <p:bldP spid="29" grpId="0"/>
      <p:bldP spid="29" grpId="1"/>
      <p:bldGraphic spid="31" grpId="0">
        <p:bldAsOne/>
      </p:bldGraphic>
      <p:bldP spid="32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1570084"/>
              </p:ext>
            </p:extLst>
          </p:nvPr>
        </p:nvGraphicFramePr>
        <p:xfrm>
          <a:off x="458696" y="4133316"/>
          <a:ext cx="11417274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2286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5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frequência de venda de produtos ou serviços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para outras empresas</a:t>
            </a:r>
          </a:p>
        </p:txBody>
      </p:sp>
      <p:sp>
        <p:nvSpPr>
          <p:cNvPr id="6" name="Retângulo 5"/>
          <p:cNvSpPr/>
          <p:nvPr/>
        </p:nvSpPr>
        <p:spPr>
          <a:xfrm>
            <a:off x="1021920" y="6399191"/>
            <a:ext cx="7903005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P15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Com que frequência o(a) Sr.(a) vende produtos ou serviços para outras empresas? (EST-RU)</a:t>
            </a:r>
          </a:p>
        </p:txBody>
      </p:sp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1762888140"/>
              </p:ext>
            </p:extLst>
          </p:nvPr>
        </p:nvGraphicFramePr>
        <p:xfrm>
          <a:off x="357083" y="1804918"/>
          <a:ext cx="11633199" cy="27843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Agrupar 7"/>
          <p:cNvGrpSpPr/>
          <p:nvPr/>
        </p:nvGrpSpPr>
        <p:grpSpPr>
          <a:xfrm>
            <a:off x="7327900" y="952940"/>
            <a:ext cx="4662382" cy="400110"/>
            <a:chOff x="0" y="5361247"/>
            <a:chExt cx="4662382" cy="400110"/>
          </a:xfrm>
        </p:grpSpPr>
        <p:sp>
          <p:nvSpPr>
            <p:cNvPr id="9" name="CaixaDeTexto 19"/>
            <p:cNvSpPr txBox="1"/>
            <p:nvPr/>
          </p:nvSpPr>
          <p:spPr>
            <a:xfrm>
              <a:off x="2392781" y="5361247"/>
              <a:ext cx="157450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i="1" dirty="0">
                  <a:solidFill>
                    <a:schemeClr val="accent4">
                      <a:lumMod val="75000"/>
                    </a:schemeClr>
                  </a:solidFill>
                  <a:effectLst/>
                  <a:latin typeface="+mn-lt"/>
                </a:rPr>
                <a:t>às vezes</a:t>
              </a:r>
            </a:p>
          </p:txBody>
        </p:sp>
        <p:sp>
          <p:nvSpPr>
            <p:cNvPr id="10" name="CaixaDeTexto 19"/>
            <p:cNvSpPr txBox="1"/>
            <p:nvPr/>
          </p:nvSpPr>
          <p:spPr>
            <a:xfrm>
              <a:off x="0" y="5361247"/>
              <a:ext cx="179299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r>
                <a:rPr lang="pt-BR" sz="2000" i="1" dirty="0">
                  <a:solidFill>
                    <a:srgbClr val="79CDCF"/>
                  </a:solidFill>
                  <a:effectLst/>
                  <a:latin typeface="+mn-lt"/>
                </a:rPr>
                <a:t>sempre</a:t>
              </a:r>
            </a:p>
          </p:txBody>
        </p:sp>
        <p:sp>
          <p:nvSpPr>
            <p:cNvPr id="11" name="CaixaDeTexto 19"/>
            <p:cNvSpPr txBox="1"/>
            <p:nvPr/>
          </p:nvSpPr>
          <p:spPr>
            <a:xfrm>
              <a:off x="3729971" y="5361247"/>
              <a:ext cx="93241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i="1" dirty="0">
                  <a:solidFill>
                    <a:srgbClr val="EC4251"/>
                  </a:solidFill>
                  <a:effectLst/>
                  <a:latin typeface="+mn-lt"/>
                </a:rPr>
                <a:t>nunca</a:t>
              </a:r>
            </a:p>
          </p:txBody>
        </p:sp>
        <p:sp>
          <p:nvSpPr>
            <p:cNvPr id="12" name="Retângulo 11"/>
            <p:cNvSpPr/>
            <p:nvPr/>
          </p:nvSpPr>
          <p:spPr>
            <a:xfrm>
              <a:off x="709921" y="5466052"/>
              <a:ext cx="114300" cy="190500"/>
            </a:xfrm>
            <a:prstGeom prst="rect">
              <a:avLst/>
            </a:prstGeom>
            <a:solidFill>
              <a:srgbClr val="79CDCF"/>
            </a:solidFill>
            <a:ln>
              <a:solidFill>
                <a:srgbClr val="62D9D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" name="Retângulo 12"/>
            <p:cNvSpPr/>
            <p:nvPr/>
          </p:nvSpPr>
          <p:spPr>
            <a:xfrm>
              <a:off x="2251506" y="5466052"/>
              <a:ext cx="114300" cy="190500"/>
            </a:xfrm>
            <a:prstGeom prst="rect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" name="Retângulo 13"/>
            <p:cNvSpPr/>
            <p:nvPr/>
          </p:nvSpPr>
          <p:spPr>
            <a:xfrm>
              <a:off x="3551791" y="5466052"/>
              <a:ext cx="114300" cy="190500"/>
            </a:xfrm>
            <a:prstGeom prst="rect">
              <a:avLst/>
            </a:prstGeom>
            <a:solidFill>
              <a:srgbClr val="EC4251"/>
            </a:solidFill>
            <a:ln>
              <a:solidFill>
                <a:srgbClr val="EC425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8704587"/>
              </p:ext>
            </p:extLst>
          </p:nvPr>
        </p:nvGraphicFramePr>
        <p:xfrm>
          <a:off x="458708" y="4605205"/>
          <a:ext cx="11404557" cy="4064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22391">
                  <a:extLst>
                    <a:ext uri="{9D8B030D-6E8A-4147-A177-3AD203B41FA5}">
                      <a16:colId xmlns="" xmlns:a16="http://schemas.microsoft.com/office/drawing/2014/main" val="2510608373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758746296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05153149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709717437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4031605518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651390662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199888612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318672787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960962212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299430863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185020345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149799116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393426967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4276273991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406880851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235185614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642334949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4149290116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059807117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761786570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475724132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805373316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855694043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609399783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764654849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444013854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606576234"/>
                    </a:ext>
                  </a:extLst>
                </a:gridCol>
              </a:tblGrid>
              <a:tr h="4064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55595686"/>
                  </a:ext>
                </a:extLst>
              </a:tr>
            </a:tbl>
          </a:graphicData>
        </a:graphic>
      </p:graphicFrame>
      <p:grpSp>
        <p:nvGrpSpPr>
          <p:cNvPr id="16" name="+ informações"/>
          <p:cNvGrpSpPr/>
          <p:nvPr/>
        </p:nvGrpSpPr>
        <p:grpSpPr>
          <a:xfrm>
            <a:off x="10587809" y="5822555"/>
            <a:ext cx="1402473" cy="346249"/>
            <a:chOff x="7300120" y="5125288"/>
            <a:chExt cx="1748287" cy="431624"/>
          </a:xfrm>
        </p:grpSpPr>
        <p:sp>
          <p:nvSpPr>
            <p:cNvPr id="1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6" name="CaixaDeTexto 25"/>
          <p:cNvSpPr txBox="1"/>
          <p:nvPr/>
        </p:nvSpPr>
        <p:spPr>
          <a:xfrm>
            <a:off x="729783" y="1443145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UF</a:t>
            </a:r>
          </a:p>
        </p:txBody>
      </p:sp>
      <p:cxnSp>
        <p:nvCxnSpPr>
          <p:cNvPr id="27" name="Conector reto 26"/>
          <p:cNvCxnSpPr/>
          <p:nvPr/>
        </p:nvCxnSpPr>
        <p:spPr>
          <a:xfrm>
            <a:off x="1999770" y="16432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0" name="CaixaDeTexto 29"/>
          <p:cNvSpPr txBox="1"/>
          <p:nvPr/>
        </p:nvSpPr>
        <p:spPr>
          <a:xfrm>
            <a:off x="-8677" y="4677601"/>
            <a:ext cx="49865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3791862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5" grpId="0"/>
      <p:bldGraphic spid="7" grpId="0">
        <p:bldAsOne/>
      </p:bldGraphic>
      <p:bldP spid="26" grpId="0"/>
      <p:bldP spid="30" grpId="0"/>
      <p:bldP spid="30" grpId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empréstimo em nome da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626780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P16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já tentou pegar um empréstimo em nome de sua empresa? (ESP-RU)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7" name="CaixaDeTexto 5"/>
          <p:cNvSpPr txBox="1"/>
          <p:nvPr/>
        </p:nvSpPr>
        <p:spPr>
          <a:xfrm>
            <a:off x="2910262" y="3362009"/>
            <a:ext cx="801173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pt-BR" dirty="0"/>
              <a:t>mesmo se tratando de empresas maiores e com uma longevidade já considerável, a realidade é que a grande maioria delas ainda não alavanca os seus negócios com recursos oriundos do sistema financeiro </a:t>
            </a:r>
            <a:r>
              <a:rPr lang="pt-BR" sz="1200" dirty="0"/>
              <a:t>(p16)</a:t>
            </a:r>
          </a:p>
        </p:txBody>
      </p:sp>
      <p:graphicFrame>
        <p:nvGraphicFramePr>
          <p:cNvPr id="8" name="Gráfico 7"/>
          <p:cNvGraphicFramePr/>
          <p:nvPr>
            <p:extLst>
              <p:ext uri="{D42A27DB-BD31-4B8C-83A1-F6EECF244321}">
                <p14:modId xmlns:p14="http://schemas.microsoft.com/office/powerpoint/2010/main" val="1863015822"/>
              </p:ext>
            </p:extLst>
          </p:nvPr>
        </p:nvGraphicFramePr>
        <p:xfrm>
          <a:off x="4917489" y="1842814"/>
          <a:ext cx="5188745" cy="15110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CaixaDeTexto 19"/>
          <p:cNvSpPr txBox="1"/>
          <p:nvPr/>
        </p:nvSpPr>
        <p:spPr>
          <a:xfrm>
            <a:off x="3370444" y="2098016"/>
            <a:ext cx="15815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dirty="0">
                <a:solidFill>
                  <a:srgbClr val="3366CC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36</a:t>
            </a:r>
            <a:r>
              <a:rPr lang="pt-BR" sz="3200" dirty="0">
                <a:solidFill>
                  <a:srgbClr val="3366CC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%</a:t>
            </a:r>
            <a:endParaRPr lang="pt-BR" dirty="0">
              <a:solidFill>
                <a:srgbClr val="3366CC"/>
              </a:solidFill>
              <a:effectLst/>
              <a:latin typeface="Keep Calm Med" pitchFamily="2" charset="0"/>
              <a:ea typeface="Adobe Fan Heiti Std B" panose="020B0700000000000000" pitchFamily="34" charset="-128"/>
            </a:endParaRPr>
          </a:p>
        </p:txBody>
      </p:sp>
      <p:sp>
        <p:nvSpPr>
          <p:cNvPr id="10" name="CaixaDeTexto 19"/>
          <p:cNvSpPr txBox="1"/>
          <p:nvPr/>
        </p:nvSpPr>
        <p:spPr>
          <a:xfrm>
            <a:off x="1452281" y="2044864"/>
            <a:ext cx="22689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2000" dirty="0">
                <a:solidFill>
                  <a:srgbClr val="3366CC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buscaram e conseguiram empréstimo</a:t>
            </a:r>
          </a:p>
        </p:txBody>
      </p:sp>
      <p:sp>
        <p:nvSpPr>
          <p:cNvPr id="11" name="CaixaDeTexto 19"/>
          <p:cNvSpPr txBox="1"/>
          <p:nvPr/>
        </p:nvSpPr>
        <p:spPr>
          <a:xfrm>
            <a:off x="10122426" y="1931667"/>
            <a:ext cx="15815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dirty="0">
                <a:solidFill>
                  <a:srgbClr val="EC4251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57</a:t>
            </a:r>
            <a:r>
              <a:rPr lang="pt-BR" sz="3200" dirty="0">
                <a:solidFill>
                  <a:srgbClr val="EC4251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%</a:t>
            </a:r>
            <a:endParaRPr lang="pt-BR" dirty="0">
              <a:solidFill>
                <a:srgbClr val="EC4251"/>
              </a:solidFill>
              <a:effectLst/>
              <a:latin typeface="Keep Calm Med" pitchFamily="2" charset="0"/>
              <a:ea typeface="Adobe Fan Heiti Std B" panose="020B0700000000000000" pitchFamily="34" charset="-128"/>
            </a:endParaRPr>
          </a:p>
        </p:txBody>
      </p:sp>
      <p:sp>
        <p:nvSpPr>
          <p:cNvPr id="12" name="CaixaDeTexto 19"/>
          <p:cNvSpPr txBox="1"/>
          <p:nvPr/>
        </p:nvSpPr>
        <p:spPr>
          <a:xfrm>
            <a:off x="10190332" y="2750715"/>
            <a:ext cx="18478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000" dirty="0">
                <a:solidFill>
                  <a:srgbClr val="EC4251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não buscaram</a:t>
            </a:r>
          </a:p>
        </p:txBody>
      </p:sp>
      <p:sp>
        <p:nvSpPr>
          <p:cNvPr id="17" name="CaixaDeTexto 19"/>
          <p:cNvSpPr txBox="1"/>
          <p:nvPr/>
        </p:nvSpPr>
        <p:spPr>
          <a:xfrm>
            <a:off x="5930281" y="630109"/>
            <a:ext cx="15815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dirty="0">
                <a:solidFill>
                  <a:schemeClr val="accent2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6</a:t>
            </a:r>
            <a:r>
              <a:rPr lang="pt-BR" sz="3200" dirty="0">
                <a:solidFill>
                  <a:schemeClr val="accent2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%</a:t>
            </a:r>
            <a:endParaRPr lang="pt-BR" dirty="0">
              <a:solidFill>
                <a:schemeClr val="accent2"/>
              </a:solidFill>
              <a:effectLst/>
              <a:latin typeface="Keep Calm Med" pitchFamily="2" charset="0"/>
              <a:ea typeface="Adobe Fan Heiti Std B" panose="020B0700000000000000" pitchFamily="34" charset="-128"/>
            </a:endParaRPr>
          </a:p>
        </p:txBody>
      </p:sp>
      <p:sp>
        <p:nvSpPr>
          <p:cNvPr id="18" name="CaixaDeTexto 19"/>
          <p:cNvSpPr txBox="1"/>
          <p:nvPr/>
        </p:nvSpPr>
        <p:spPr>
          <a:xfrm>
            <a:off x="6126955" y="1374845"/>
            <a:ext cx="36881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000" dirty="0">
                <a:solidFill>
                  <a:schemeClr val="accent2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buscaram e não conseguiram empréstimo</a:t>
            </a:r>
          </a:p>
        </p:txBody>
      </p:sp>
      <p:sp>
        <p:nvSpPr>
          <p:cNvPr id="20" name="Freeform 5"/>
          <p:cNvSpPr>
            <a:spLocks noEditPoints="1"/>
          </p:cNvSpPr>
          <p:nvPr/>
        </p:nvSpPr>
        <p:spPr bwMode="auto">
          <a:xfrm>
            <a:off x="796181" y="2312919"/>
            <a:ext cx="500135" cy="293210"/>
          </a:xfrm>
          <a:custGeom>
            <a:avLst/>
            <a:gdLst>
              <a:gd name="T0" fmla="*/ 233 w 264"/>
              <a:gd name="T1" fmla="*/ 155 h 155"/>
              <a:gd name="T2" fmla="*/ 62 w 264"/>
              <a:gd name="T3" fmla="*/ 108 h 155"/>
              <a:gd name="T4" fmla="*/ 20 w 264"/>
              <a:gd name="T5" fmla="*/ 143 h 155"/>
              <a:gd name="T6" fmla="*/ 0 w 264"/>
              <a:gd name="T7" fmla="*/ 77 h 155"/>
              <a:gd name="T8" fmla="*/ 0 w 264"/>
              <a:gd name="T9" fmla="*/ 39 h 155"/>
              <a:gd name="T10" fmla="*/ 39 w 264"/>
              <a:gd name="T11" fmla="*/ 0 h 155"/>
              <a:gd name="T12" fmla="*/ 78 w 264"/>
              <a:gd name="T13" fmla="*/ 39 h 155"/>
              <a:gd name="T14" fmla="*/ 78 w 264"/>
              <a:gd name="T15" fmla="*/ 54 h 155"/>
              <a:gd name="T16" fmla="*/ 86 w 264"/>
              <a:gd name="T17" fmla="*/ 62 h 155"/>
              <a:gd name="T18" fmla="*/ 93 w 264"/>
              <a:gd name="T19" fmla="*/ 54 h 155"/>
              <a:gd name="T20" fmla="*/ 93 w 264"/>
              <a:gd name="T21" fmla="*/ 39 h 155"/>
              <a:gd name="T22" fmla="*/ 132 w 264"/>
              <a:gd name="T23" fmla="*/ 0 h 155"/>
              <a:gd name="T24" fmla="*/ 171 w 264"/>
              <a:gd name="T25" fmla="*/ 39 h 155"/>
              <a:gd name="T26" fmla="*/ 171 w 264"/>
              <a:gd name="T27" fmla="*/ 54 h 155"/>
              <a:gd name="T28" fmla="*/ 179 w 264"/>
              <a:gd name="T29" fmla="*/ 62 h 155"/>
              <a:gd name="T30" fmla="*/ 186 w 264"/>
              <a:gd name="T31" fmla="*/ 54 h 155"/>
              <a:gd name="T32" fmla="*/ 186 w 264"/>
              <a:gd name="T33" fmla="*/ 39 h 155"/>
              <a:gd name="T34" fmla="*/ 225 w 264"/>
              <a:gd name="T35" fmla="*/ 0 h 155"/>
              <a:gd name="T36" fmla="*/ 264 w 264"/>
              <a:gd name="T37" fmla="*/ 39 h 155"/>
              <a:gd name="T38" fmla="*/ 264 w 264"/>
              <a:gd name="T39" fmla="*/ 77 h 155"/>
              <a:gd name="T40" fmla="*/ 244 w 264"/>
              <a:gd name="T41" fmla="*/ 143 h 155"/>
              <a:gd name="T42" fmla="*/ 233 w 264"/>
              <a:gd name="T43" fmla="*/ 155 h 155"/>
              <a:gd name="T44" fmla="*/ 233 w 264"/>
              <a:gd name="T45" fmla="*/ 155 h 155"/>
              <a:gd name="T46" fmla="*/ 233 w 264"/>
              <a:gd name="T47" fmla="*/ 15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4" h="155">
                <a:moveTo>
                  <a:pt x="233" y="155"/>
                </a:moveTo>
                <a:cubicBezTo>
                  <a:pt x="62" y="108"/>
                  <a:pt x="62" y="108"/>
                  <a:pt x="62" y="108"/>
                </a:cubicBezTo>
                <a:cubicBezTo>
                  <a:pt x="20" y="143"/>
                  <a:pt x="20" y="143"/>
                  <a:pt x="20" y="143"/>
                </a:cubicBezTo>
                <a:cubicBezTo>
                  <a:pt x="7" y="124"/>
                  <a:pt x="0" y="101"/>
                  <a:pt x="0" y="7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7"/>
                  <a:pt x="18" y="0"/>
                  <a:pt x="39" y="0"/>
                </a:cubicBezTo>
                <a:cubicBezTo>
                  <a:pt x="60" y="0"/>
                  <a:pt x="78" y="17"/>
                  <a:pt x="78" y="39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58"/>
                  <a:pt x="81" y="62"/>
                  <a:pt x="86" y="62"/>
                </a:cubicBezTo>
                <a:cubicBezTo>
                  <a:pt x="90" y="62"/>
                  <a:pt x="93" y="58"/>
                  <a:pt x="93" y="54"/>
                </a:cubicBezTo>
                <a:cubicBezTo>
                  <a:pt x="93" y="39"/>
                  <a:pt x="93" y="39"/>
                  <a:pt x="93" y="39"/>
                </a:cubicBezTo>
                <a:cubicBezTo>
                  <a:pt x="93" y="17"/>
                  <a:pt x="111" y="0"/>
                  <a:pt x="132" y="0"/>
                </a:cubicBezTo>
                <a:cubicBezTo>
                  <a:pt x="153" y="0"/>
                  <a:pt x="171" y="17"/>
                  <a:pt x="171" y="39"/>
                </a:cubicBezTo>
                <a:cubicBezTo>
                  <a:pt x="171" y="54"/>
                  <a:pt x="171" y="54"/>
                  <a:pt x="171" y="54"/>
                </a:cubicBezTo>
                <a:cubicBezTo>
                  <a:pt x="171" y="58"/>
                  <a:pt x="174" y="62"/>
                  <a:pt x="179" y="62"/>
                </a:cubicBezTo>
                <a:cubicBezTo>
                  <a:pt x="183" y="62"/>
                  <a:pt x="186" y="58"/>
                  <a:pt x="186" y="54"/>
                </a:cubicBezTo>
                <a:cubicBezTo>
                  <a:pt x="186" y="39"/>
                  <a:pt x="186" y="39"/>
                  <a:pt x="186" y="39"/>
                </a:cubicBezTo>
                <a:cubicBezTo>
                  <a:pt x="186" y="17"/>
                  <a:pt x="204" y="0"/>
                  <a:pt x="225" y="0"/>
                </a:cubicBezTo>
                <a:cubicBezTo>
                  <a:pt x="246" y="0"/>
                  <a:pt x="264" y="17"/>
                  <a:pt x="264" y="39"/>
                </a:cubicBezTo>
                <a:cubicBezTo>
                  <a:pt x="264" y="77"/>
                  <a:pt x="264" y="77"/>
                  <a:pt x="264" y="77"/>
                </a:cubicBezTo>
                <a:cubicBezTo>
                  <a:pt x="264" y="101"/>
                  <a:pt x="257" y="124"/>
                  <a:pt x="244" y="143"/>
                </a:cubicBezTo>
                <a:lnTo>
                  <a:pt x="233" y="155"/>
                </a:lnTo>
                <a:close/>
                <a:moveTo>
                  <a:pt x="233" y="155"/>
                </a:moveTo>
                <a:cubicBezTo>
                  <a:pt x="233" y="155"/>
                  <a:pt x="233" y="155"/>
                  <a:pt x="233" y="155"/>
                </a:cubicBezTo>
              </a:path>
            </a:pathLst>
          </a:cu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1" name="Freeform 6"/>
          <p:cNvSpPr>
            <a:spLocks noEditPoints="1"/>
          </p:cNvSpPr>
          <p:nvPr/>
        </p:nvSpPr>
        <p:spPr bwMode="auto">
          <a:xfrm>
            <a:off x="415887" y="2575769"/>
            <a:ext cx="380294" cy="558457"/>
          </a:xfrm>
          <a:custGeom>
            <a:avLst/>
            <a:gdLst>
              <a:gd name="T0" fmla="*/ 450 w 476"/>
              <a:gd name="T1" fmla="*/ 588 h 699"/>
              <a:gd name="T2" fmla="*/ 377 w 476"/>
              <a:gd name="T3" fmla="*/ 552 h 699"/>
              <a:gd name="T4" fmla="*/ 256 w 476"/>
              <a:gd name="T5" fmla="*/ 552 h 699"/>
              <a:gd name="T6" fmla="*/ 256 w 476"/>
              <a:gd name="T7" fmla="*/ 0 h 699"/>
              <a:gd name="T8" fmla="*/ 0 w 476"/>
              <a:gd name="T9" fmla="*/ 0 h 699"/>
              <a:gd name="T10" fmla="*/ 0 w 476"/>
              <a:gd name="T11" fmla="*/ 699 h 699"/>
              <a:gd name="T12" fmla="*/ 256 w 476"/>
              <a:gd name="T13" fmla="*/ 699 h 699"/>
              <a:gd name="T14" fmla="*/ 256 w 476"/>
              <a:gd name="T15" fmla="*/ 626 h 699"/>
              <a:gd name="T16" fmla="*/ 358 w 476"/>
              <a:gd name="T17" fmla="*/ 626 h 699"/>
              <a:gd name="T18" fmla="*/ 431 w 476"/>
              <a:gd name="T19" fmla="*/ 661 h 699"/>
              <a:gd name="T20" fmla="*/ 476 w 476"/>
              <a:gd name="T21" fmla="*/ 661 h 699"/>
              <a:gd name="T22" fmla="*/ 476 w 476"/>
              <a:gd name="T23" fmla="*/ 588 h 699"/>
              <a:gd name="T24" fmla="*/ 450 w 476"/>
              <a:gd name="T25" fmla="*/ 588 h 699"/>
              <a:gd name="T26" fmla="*/ 182 w 476"/>
              <a:gd name="T27" fmla="*/ 626 h 699"/>
              <a:gd name="T28" fmla="*/ 73 w 476"/>
              <a:gd name="T29" fmla="*/ 626 h 699"/>
              <a:gd name="T30" fmla="*/ 73 w 476"/>
              <a:gd name="T31" fmla="*/ 74 h 699"/>
              <a:gd name="T32" fmla="*/ 182 w 476"/>
              <a:gd name="T33" fmla="*/ 74 h 699"/>
              <a:gd name="T34" fmla="*/ 182 w 476"/>
              <a:gd name="T35" fmla="*/ 626 h 699"/>
              <a:gd name="T36" fmla="*/ 182 w 476"/>
              <a:gd name="T37" fmla="*/ 626 h 699"/>
              <a:gd name="T38" fmla="*/ 182 w 476"/>
              <a:gd name="T39" fmla="*/ 626 h 699"/>
              <a:gd name="T40" fmla="*/ 182 w 476"/>
              <a:gd name="T41" fmla="*/ 626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76" h="699">
                <a:moveTo>
                  <a:pt x="450" y="588"/>
                </a:moveTo>
                <a:lnTo>
                  <a:pt x="377" y="552"/>
                </a:lnTo>
                <a:lnTo>
                  <a:pt x="256" y="552"/>
                </a:lnTo>
                <a:lnTo>
                  <a:pt x="256" y="0"/>
                </a:lnTo>
                <a:lnTo>
                  <a:pt x="0" y="0"/>
                </a:lnTo>
                <a:lnTo>
                  <a:pt x="0" y="699"/>
                </a:lnTo>
                <a:lnTo>
                  <a:pt x="256" y="699"/>
                </a:lnTo>
                <a:lnTo>
                  <a:pt x="256" y="626"/>
                </a:lnTo>
                <a:lnTo>
                  <a:pt x="358" y="626"/>
                </a:lnTo>
                <a:lnTo>
                  <a:pt x="431" y="661"/>
                </a:lnTo>
                <a:lnTo>
                  <a:pt x="476" y="661"/>
                </a:lnTo>
                <a:lnTo>
                  <a:pt x="476" y="588"/>
                </a:lnTo>
                <a:lnTo>
                  <a:pt x="450" y="588"/>
                </a:lnTo>
                <a:close/>
                <a:moveTo>
                  <a:pt x="182" y="626"/>
                </a:moveTo>
                <a:lnTo>
                  <a:pt x="73" y="626"/>
                </a:lnTo>
                <a:lnTo>
                  <a:pt x="73" y="74"/>
                </a:lnTo>
                <a:lnTo>
                  <a:pt x="182" y="74"/>
                </a:lnTo>
                <a:lnTo>
                  <a:pt x="182" y="626"/>
                </a:lnTo>
                <a:lnTo>
                  <a:pt x="182" y="626"/>
                </a:lnTo>
                <a:close/>
                <a:moveTo>
                  <a:pt x="182" y="626"/>
                </a:moveTo>
                <a:lnTo>
                  <a:pt x="182" y="626"/>
                </a:lnTo>
                <a:close/>
              </a:path>
            </a:pathLst>
          </a:cu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2" name="Freeform 7"/>
          <p:cNvSpPr>
            <a:spLocks noEditPoints="1"/>
          </p:cNvSpPr>
          <p:nvPr/>
        </p:nvSpPr>
        <p:spPr bwMode="auto">
          <a:xfrm>
            <a:off x="415887" y="2575769"/>
            <a:ext cx="380294" cy="558457"/>
          </a:xfrm>
          <a:custGeom>
            <a:avLst/>
            <a:gdLst>
              <a:gd name="T0" fmla="*/ 450 w 476"/>
              <a:gd name="T1" fmla="*/ 588 h 699"/>
              <a:gd name="T2" fmla="*/ 377 w 476"/>
              <a:gd name="T3" fmla="*/ 552 h 699"/>
              <a:gd name="T4" fmla="*/ 256 w 476"/>
              <a:gd name="T5" fmla="*/ 552 h 699"/>
              <a:gd name="T6" fmla="*/ 256 w 476"/>
              <a:gd name="T7" fmla="*/ 0 h 699"/>
              <a:gd name="T8" fmla="*/ 0 w 476"/>
              <a:gd name="T9" fmla="*/ 0 h 699"/>
              <a:gd name="T10" fmla="*/ 0 w 476"/>
              <a:gd name="T11" fmla="*/ 699 h 699"/>
              <a:gd name="T12" fmla="*/ 256 w 476"/>
              <a:gd name="T13" fmla="*/ 699 h 699"/>
              <a:gd name="T14" fmla="*/ 256 w 476"/>
              <a:gd name="T15" fmla="*/ 626 h 699"/>
              <a:gd name="T16" fmla="*/ 358 w 476"/>
              <a:gd name="T17" fmla="*/ 626 h 699"/>
              <a:gd name="T18" fmla="*/ 431 w 476"/>
              <a:gd name="T19" fmla="*/ 661 h 699"/>
              <a:gd name="T20" fmla="*/ 476 w 476"/>
              <a:gd name="T21" fmla="*/ 661 h 699"/>
              <a:gd name="T22" fmla="*/ 476 w 476"/>
              <a:gd name="T23" fmla="*/ 588 h 699"/>
              <a:gd name="T24" fmla="*/ 450 w 476"/>
              <a:gd name="T25" fmla="*/ 588 h 699"/>
              <a:gd name="T26" fmla="*/ 182 w 476"/>
              <a:gd name="T27" fmla="*/ 626 h 699"/>
              <a:gd name="T28" fmla="*/ 73 w 476"/>
              <a:gd name="T29" fmla="*/ 626 h 699"/>
              <a:gd name="T30" fmla="*/ 73 w 476"/>
              <a:gd name="T31" fmla="*/ 74 h 699"/>
              <a:gd name="T32" fmla="*/ 182 w 476"/>
              <a:gd name="T33" fmla="*/ 74 h 699"/>
              <a:gd name="T34" fmla="*/ 182 w 476"/>
              <a:gd name="T35" fmla="*/ 626 h 699"/>
              <a:gd name="T36" fmla="*/ 182 w 476"/>
              <a:gd name="T37" fmla="*/ 626 h 699"/>
              <a:gd name="T38" fmla="*/ 182 w 476"/>
              <a:gd name="T39" fmla="*/ 626 h 699"/>
              <a:gd name="T40" fmla="*/ 182 w 476"/>
              <a:gd name="T41" fmla="*/ 626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76" h="699">
                <a:moveTo>
                  <a:pt x="450" y="588"/>
                </a:moveTo>
                <a:lnTo>
                  <a:pt x="377" y="552"/>
                </a:lnTo>
                <a:lnTo>
                  <a:pt x="256" y="552"/>
                </a:lnTo>
                <a:lnTo>
                  <a:pt x="256" y="0"/>
                </a:lnTo>
                <a:lnTo>
                  <a:pt x="0" y="0"/>
                </a:lnTo>
                <a:lnTo>
                  <a:pt x="0" y="699"/>
                </a:lnTo>
                <a:lnTo>
                  <a:pt x="256" y="699"/>
                </a:lnTo>
                <a:lnTo>
                  <a:pt x="256" y="626"/>
                </a:lnTo>
                <a:lnTo>
                  <a:pt x="358" y="626"/>
                </a:lnTo>
                <a:lnTo>
                  <a:pt x="431" y="661"/>
                </a:lnTo>
                <a:lnTo>
                  <a:pt x="476" y="661"/>
                </a:lnTo>
                <a:lnTo>
                  <a:pt x="476" y="588"/>
                </a:lnTo>
                <a:lnTo>
                  <a:pt x="450" y="588"/>
                </a:lnTo>
                <a:moveTo>
                  <a:pt x="182" y="626"/>
                </a:moveTo>
                <a:lnTo>
                  <a:pt x="73" y="626"/>
                </a:lnTo>
                <a:lnTo>
                  <a:pt x="73" y="74"/>
                </a:lnTo>
                <a:lnTo>
                  <a:pt x="182" y="74"/>
                </a:lnTo>
                <a:lnTo>
                  <a:pt x="182" y="626"/>
                </a:lnTo>
                <a:lnTo>
                  <a:pt x="182" y="626"/>
                </a:lnTo>
                <a:moveTo>
                  <a:pt x="182" y="626"/>
                </a:moveTo>
                <a:lnTo>
                  <a:pt x="182" y="626"/>
                </a:lnTo>
              </a:path>
            </a:pathLst>
          </a:cu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3" name="Freeform 8"/>
          <p:cNvSpPr>
            <a:spLocks noEditPoints="1"/>
          </p:cNvSpPr>
          <p:nvPr/>
        </p:nvSpPr>
        <p:spPr bwMode="auto">
          <a:xfrm>
            <a:off x="677140" y="2723573"/>
            <a:ext cx="764583" cy="967513"/>
          </a:xfrm>
          <a:custGeom>
            <a:avLst/>
            <a:gdLst>
              <a:gd name="T0" fmla="*/ 203 w 404"/>
              <a:gd name="T1" fmla="*/ 511 h 511"/>
              <a:gd name="T2" fmla="*/ 195 w 404"/>
              <a:gd name="T3" fmla="*/ 511 h 511"/>
              <a:gd name="T4" fmla="*/ 1 w 404"/>
              <a:gd name="T5" fmla="*/ 313 h 511"/>
              <a:gd name="T6" fmla="*/ 58 w 404"/>
              <a:gd name="T7" fmla="*/ 170 h 511"/>
              <a:gd name="T8" fmla="*/ 110 w 404"/>
              <a:gd name="T9" fmla="*/ 50 h 511"/>
              <a:gd name="T10" fmla="*/ 187 w 404"/>
              <a:gd name="T11" fmla="*/ 0 h 511"/>
              <a:gd name="T12" fmla="*/ 218 w 404"/>
              <a:gd name="T13" fmla="*/ 31 h 511"/>
              <a:gd name="T14" fmla="*/ 218 w 404"/>
              <a:gd name="T15" fmla="*/ 186 h 511"/>
              <a:gd name="T16" fmla="*/ 327 w 404"/>
              <a:gd name="T17" fmla="*/ 186 h 511"/>
              <a:gd name="T18" fmla="*/ 345 w 404"/>
              <a:gd name="T19" fmla="*/ 167 h 511"/>
              <a:gd name="T20" fmla="*/ 404 w 404"/>
              <a:gd name="T21" fmla="*/ 310 h 511"/>
              <a:gd name="T22" fmla="*/ 342 w 404"/>
              <a:gd name="T23" fmla="*/ 455 h 511"/>
              <a:gd name="T24" fmla="*/ 203 w 404"/>
              <a:gd name="T25" fmla="*/ 511 h 511"/>
              <a:gd name="T26" fmla="*/ 203 w 404"/>
              <a:gd name="T27" fmla="*/ 511 h 511"/>
              <a:gd name="T28" fmla="*/ 203 w 404"/>
              <a:gd name="T29" fmla="*/ 511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04" h="511">
                <a:moveTo>
                  <a:pt x="203" y="511"/>
                </a:moveTo>
                <a:cubicBezTo>
                  <a:pt x="200" y="511"/>
                  <a:pt x="197" y="511"/>
                  <a:pt x="195" y="511"/>
                </a:cubicBezTo>
                <a:cubicBezTo>
                  <a:pt x="90" y="507"/>
                  <a:pt x="3" y="418"/>
                  <a:pt x="1" y="313"/>
                </a:cubicBezTo>
                <a:cubicBezTo>
                  <a:pt x="0" y="259"/>
                  <a:pt x="21" y="208"/>
                  <a:pt x="58" y="170"/>
                </a:cubicBezTo>
                <a:cubicBezTo>
                  <a:pt x="92" y="135"/>
                  <a:pt x="110" y="93"/>
                  <a:pt x="110" y="50"/>
                </a:cubicBezTo>
                <a:cubicBezTo>
                  <a:pt x="187" y="0"/>
                  <a:pt x="187" y="0"/>
                  <a:pt x="187" y="0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186"/>
                  <a:pt x="218" y="186"/>
                  <a:pt x="218" y="186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45" y="167"/>
                  <a:pt x="345" y="167"/>
                  <a:pt x="345" y="167"/>
                </a:cubicBezTo>
                <a:cubicBezTo>
                  <a:pt x="383" y="205"/>
                  <a:pt x="404" y="256"/>
                  <a:pt x="404" y="310"/>
                </a:cubicBezTo>
                <a:cubicBezTo>
                  <a:pt x="404" y="365"/>
                  <a:pt x="382" y="417"/>
                  <a:pt x="342" y="455"/>
                </a:cubicBezTo>
                <a:cubicBezTo>
                  <a:pt x="304" y="491"/>
                  <a:pt x="255" y="511"/>
                  <a:pt x="203" y="511"/>
                </a:cubicBezTo>
                <a:close/>
                <a:moveTo>
                  <a:pt x="203" y="511"/>
                </a:moveTo>
                <a:cubicBezTo>
                  <a:pt x="203" y="511"/>
                  <a:pt x="203" y="511"/>
                  <a:pt x="203" y="511"/>
                </a:cubicBezTo>
              </a:path>
            </a:pathLst>
          </a:cu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4" name="Freeform 9"/>
          <p:cNvSpPr>
            <a:spLocks noEditPoints="1"/>
          </p:cNvSpPr>
          <p:nvPr/>
        </p:nvSpPr>
        <p:spPr bwMode="auto">
          <a:xfrm>
            <a:off x="913625" y="3075904"/>
            <a:ext cx="294009" cy="468976"/>
          </a:xfrm>
          <a:custGeom>
            <a:avLst/>
            <a:gdLst>
              <a:gd name="T0" fmla="*/ 155 w 155"/>
              <a:gd name="T1" fmla="*/ 93 h 248"/>
              <a:gd name="T2" fmla="*/ 155 w 155"/>
              <a:gd name="T3" fmla="*/ 85 h 248"/>
              <a:gd name="T4" fmla="*/ 101 w 155"/>
              <a:gd name="T5" fmla="*/ 31 h 248"/>
              <a:gd name="T6" fmla="*/ 93 w 155"/>
              <a:gd name="T7" fmla="*/ 31 h 248"/>
              <a:gd name="T8" fmla="*/ 93 w 155"/>
              <a:gd name="T9" fmla="*/ 0 h 248"/>
              <a:gd name="T10" fmla="*/ 62 w 155"/>
              <a:gd name="T11" fmla="*/ 0 h 248"/>
              <a:gd name="T12" fmla="*/ 62 w 155"/>
              <a:gd name="T13" fmla="*/ 31 h 248"/>
              <a:gd name="T14" fmla="*/ 55 w 155"/>
              <a:gd name="T15" fmla="*/ 31 h 248"/>
              <a:gd name="T16" fmla="*/ 0 w 155"/>
              <a:gd name="T17" fmla="*/ 85 h 248"/>
              <a:gd name="T18" fmla="*/ 55 w 155"/>
              <a:gd name="T19" fmla="*/ 139 h 248"/>
              <a:gd name="T20" fmla="*/ 101 w 155"/>
              <a:gd name="T21" fmla="*/ 139 h 248"/>
              <a:gd name="T22" fmla="*/ 124 w 155"/>
              <a:gd name="T23" fmla="*/ 162 h 248"/>
              <a:gd name="T24" fmla="*/ 101 w 155"/>
              <a:gd name="T25" fmla="*/ 186 h 248"/>
              <a:gd name="T26" fmla="*/ 55 w 155"/>
              <a:gd name="T27" fmla="*/ 186 h 248"/>
              <a:gd name="T28" fmla="*/ 31 w 155"/>
              <a:gd name="T29" fmla="*/ 162 h 248"/>
              <a:gd name="T30" fmla="*/ 31 w 155"/>
              <a:gd name="T31" fmla="*/ 155 h 248"/>
              <a:gd name="T32" fmla="*/ 0 w 155"/>
              <a:gd name="T33" fmla="*/ 155 h 248"/>
              <a:gd name="T34" fmla="*/ 0 w 155"/>
              <a:gd name="T35" fmla="*/ 162 h 248"/>
              <a:gd name="T36" fmla="*/ 55 w 155"/>
              <a:gd name="T37" fmla="*/ 217 h 248"/>
              <a:gd name="T38" fmla="*/ 62 w 155"/>
              <a:gd name="T39" fmla="*/ 217 h 248"/>
              <a:gd name="T40" fmla="*/ 62 w 155"/>
              <a:gd name="T41" fmla="*/ 248 h 248"/>
              <a:gd name="T42" fmla="*/ 93 w 155"/>
              <a:gd name="T43" fmla="*/ 248 h 248"/>
              <a:gd name="T44" fmla="*/ 93 w 155"/>
              <a:gd name="T45" fmla="*/ 217 h 248"/>
              <a:gd name="T46" fmla="*/ 101 w 155"/>
              <a:gd name="T47" fmla="*/ 217 h 248"/>
              <a:gd name="T48" fmla="*/ 155 w 155"/>
              <a:gd name="T49" fmla="*/ 162 h 248"/>
              <a:gd name="T50" fmla="*/ 101 w 155"/>
              <a:gd name="T51" fmla="*/ 108 h 248"/>
              <a:gd name="T52" fmla="*/ 55 w 155"/>
              <a:gd name="T53" fmla="*/ 108 h 248"/>
              <a:gd name="T54" fmla="*/ 31 w 155"/>
              <a:gd name="T55" fmla="*/ 85 h 248"/>
              <a:gd name="T56" fmla="*/ 55 w 155"/>
              <a:gd name="T57" fmla="*/ 62 h 248"/>
              <a:gd name="T58" fmla="*/ 101 w 155"/>
              <a:gd name="T59" fmla="*/ 62 h 248"/>
              <a:gd name="T60" fmla="*/ 124 w 155"/>
              <a:gd name="T61" fmla="*/ 85 h 248"/>
              <a:gd name="T62" fmla="*/ 124 w 155"/>
              <a:gd name="T63" fmla="*/ 93 h 248"/>
              <a:gd name="T64" fmla="*/ 155 w 155"/>
              <a:gd name="T65" fmla="*/ 93 h 248"/>
              <a:gd name="T66" fmla="*/ 155 w 155"/>
              <a:gd name="T67" fmla="*/ 93 h 248"/>
              <a:gd name="T68" fmla="*/ 155 w 155"/>
              <a:gd name="T69" fmla="*/ 93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5" h="248">
                <a:moveTo>
                  <a:pt x="155" y="93"/>
                </a:moveTo>
                <a:cubicBezTo>
                  <a:pt x="155" y="85"/>
                  <a:pt x="155" y="85"/>
                  <a:pt x="155" y="85"/>
                </a:cubicBezTo>
                <a:cubicBezTo>
                  <a:pt x="155" y="55"/>
                  <a:pt x="131" y="31"/>
                  <a:pt x="101" y="31"/>
                </a:cubicBezTo>
                <a:cubicBezTo>
                  <a:pt x="93" y="31"/>
                  <a:pt x="93" y="31"/>
                  <a:pt x="93" y="31"/>
                </a:cubicBezTo>
                <a:cubicBezTo>
                  <a:pt x="93" y="0"/>
                  <a:pt x="93" y="0"/>
                  <a:pt x="93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31"/>
                  <a:pt x="62" y="31"/>
                  <a:pt x="62" y="31"/>
                </a:cubicBezTo>
                <a:cubicBezTo>
                  <a:pt x="55" y="31"/>
                  <a:pt x="55" y="31"/>
                  <a:pt x="55" y="31"/>
                </a:cubicBezTo>
                <a:cubicBezTo>
                  <a:pt x="25" y="31"/>
                  <a:pt x="0" y="55"/>
                  <a:pt x="0" y="85"/>
                </a:cubicBezTo>
                <a:cubicBezTo>
                  <a:pt x="0" y="115"/>
                  <a:pt x="25" y="139"/>
                  <a:pt x="55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14" y="139"/>
                  <a:pt x="124" y="150"/>
                  <a:pt x="124" y="162"/>
                </a:cubicBezTo>
                <a:cubicBezTo>
                  <a:pt x="124" y="175"/>
                  <a:pt x="114" y="186"/>
                  <a:pt x="101" y="186"/>
                </a:cubicBezTo>
                <a:cubicBezTo>
                  <a:pt x="55" y="186"/>
                  <a:pt x="55" y="186"/>
                  <a:pt x="55" y="186"/>
                </a:cubicBezTo>
                <a:cubicBezTo>
                  <a:pt x="42" y="186"/>
                  <a:pt x="31" y="175"/>
                  <a:pt x="31" y="162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92"/>
                  <a:pt x="25" y="217"/>
                  <a:pt x="55" y="217"/>
                </a:cubicBezTo>
                <a:cubicBezTo>
                  <a:pt x="62" y="217"/>
                  <a:pt x="62" y="217"/>
                  <a:pt x="62" y="217"/>
                </a:cubicBezTo>
                <a:cubicBezTo>
                  <a:pt x="62" y="248"/>
                  <a:pt x="62" y="248"/>
                  <a:pt x="62" y="248"/>
                </a:cubicBezTo>
                <a:cubicBezTo>
                  <a:pt x="93" y="248"/>
                  <a:pt x="93" y="248"/>
                  <a:pt x="93" y="248"/>
                </a:cubicBezTo>
                <a:cubicBezTo>
                  <a:pt x="93" y="217"/>
                  <a:pt x="93" y="217"/>
                  <a:pt x="93" y="217"/>
                </a:cubicBezTo>
                <a:cubicBezTo>
                  <a:pt x="101" y="217"/>
                  <a:pt x="101" y="217"/>
                  <a:pt x="101" y="217"/>
                </a:cubicBezTo>
                <a:cubicBezTo>
                  <a:pt x="131" y="217"/>
                  <a:pt x="155" y="192"/>
                  <a:pt x="155" y="162"/>
                </a:cubicBezTo>
                <a:cubicBezTo>
                  <a:pt x="155" y="132"/>
                  <a:pt x="131" y="108"/>
                  <a:pt x="101" y="10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42" y="108"/>
                  <a:pt x="31" y="98"/>
                  <a:pt x="31" y="85"/>
                </a:cubicBezTo>
                <a:cubicBezTo>
                  <a:pt x="31" y="72"/>
                  <a:pt x="42" y="62"/>
                  <a:pt x="55" y="62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14" y="62"/>
                  <a:pt x="124" y="72"/>
                  <a:pt x="124" y="85"/>
                </a:cubicBezTo>
                <a:cubicBezTo>
                  <a:pt x="124" y="93"/>
                  <a:pt x="124" y="93"/>
                  <a:pt x="124" y="93"/>
                </a:cubicBezTo>
                <a:lnTo>
                  <a:pt x="155" y="93"/>
                </a:lnTo>
                <a:close/>
                <a:moveTo>
                  <a:pt x="155" y="93"/>
                </a:moveTo>
                <a:cubicBezTo>
                  <a:pt x="155" y="93"/>
                  <a:pt x="155" y="93"/>
                  <a:pt x="155" y="93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5" name="Freeform 10"/>
          <p:cNvSpPr>
            <a:spLocks noEditPoints="1"/>
          </p:cNvSpPr>
          <p:nvPr/>
        </p:nvSpPr>
        <p:spPr bwMode="auto">
          <a:xfrm>
            <a:off x="591653" y="2485490"/>
            <a:ext cx="762985" cy="618378"/>
          </a:xfrm>
          <a:custGeom>
            <a:avLst/>
            <a:gdLst>
              <a:gd name="T0" fmla="*/ 403 w 403"/>
              <a:gd name="T1" fmla="*/ 95 h 327"/>
              <a:gd name="T2" fmla="*/ 299 w 403"/>
              <a:gd name="T3" fmla="*/ 48 h 327"/>
              <a:gd name="T4" fmla="*/ 167 w 403"/>
              <a:gd name="T5" fmla="*/ 0 h 327"/>
              <a:gd name="T6" fmla="*/ 0 w 403"/>
              <a:gd name="T7" fmla="*/ 79 h 327"/>
              <a:gd name="T8" fmla="*/ 83 w 403"/>
              <a:gd name="T9" fmla="*/ 110 h 327"/>
              <a:gd name="T10" fmla="*/ 270 w 403"/>
              <a:gd name="T11" fmla="*/ 62 h 327"/>
              <a:gd name="T12" fmla="*/ 308 w 403"/>
              <a:gd name="T13" fmla="*/ 122 h 327"/>
              <a:gd name="T14" fmla="*/ 265 w 403"/>
              <a:gd name="T15" fmla="*/ 136 h 327"/>
              <a:gd name="T16" fmla="*/ 145 w 403"/>
              <a:gd name="T17" fmla="*/ 176 h 327"/>
              <a:gd name="T18" fmla="*/ 231 w 403"/>
              <a:gd name="T19" fmla="*/ 147 h 327"/>
              <a:gd name="T20" fmla="*/ 248 w 403"/>
              <a:gd name="T21" fmla="*/ 163 h 327"/>
              <a:gd name="T22" fmla="*/ 248 w 403"/>
              <a:gd name="T23" fmla="*/ 219 h 327"/>
              <a:gd name="T24" fmla="*/ 248 w 403"/>
              <a:gd name="T25" fmla="*/ 281 h 327"/>
              <a:gd name="T26" fmla="*/ 356 w 403"/>
              <a:gd name="T27" fmla="*/ 327 h 327"/>
              <a:gd name="T28" fmla="*/ 391 w 403"/>
              <a:gd name="T29" fmla="*/ 250 h 327"/>
              <a:gd name="T30" fmla="*/ 391 w 403"/>
              <a:gd name="T31" fmla="*/ 188 h 327"/>
              <a:gd name="T32" fmla="*/ 391 w 403"/>
              <a:gd name="T33" fmla="*/ 126 h 327"/>
              <a:gd name="T34" fmla="*/ 294 w 403"/>
              <a:gd name="T35" fmla="*/ 296 h 327"/>
              <a:gd name="T36" fmla="*/ 294 w 403"/>
              <a:gd name="T37" fmla="*/ 265 h 327"/>
              <a:gd name="T38" fmla="*/ 372 w 403"/>
              <a:gd name="T39" fmla="*/ 281 h 327"/>
              <a:gd name="T40" fmla="*/ 356 w 403"/>
              <a:gd name="T41" fmla="*/ 234 h 327"/>
              <a:gd name="T42" fmla="*/ 279 w 403"/>
              <a:gd name="T43" fmla="*/ 219 h 327"/>
              <a:gd name="T44" fmla="*/ 356 w 403"/>
              <a:gd name="T45" fmla="*/ 203 h 327"/>
              <a:gd name="T46" fmla="*/ 356 w 403"/>
              <a:gd name="T47" fmla="*/ 234 h 327"/>
              <a:gd name="T48" fmla="*/ 299 w 403"/>
              <a:gd name="T49" fmla="*/ 172 h 327"/>
              <a:gd name="T50" fmla="*/ 334 w 403"/>
              <a:gd name="T51" fmla="*/ 141 h 327"/>
              <a:gd name="T52" fmla="*/ 372 w 403"/>
              <a:gd name="T53" fmla="*/ 157 h 327"/>
              <a:gd name="T54" fmla="*/ 356 w 403"/>
              <a:gd name="T55" fmla="*/ 110 h 327"/>
              <a:gd name="T56" fmla="*/ 327 w 403"/>
              <a:gd name="T57" fmla="*/ 83 h 327"/>
              <a:gd name="T58" fmla="*/ 356 w 403"/>
              <a:gd name="T59" fmla="*/ 79 h 327"/>
              <a:gd name="T60" fmla="*/ 356 w 403"/>
              <a:gd name="T61" fmla="*/ 110 h 327"/>
              <a:gd name="T62" fmla="*/ 356 w 403"/>
              <a:gd name="T63" fmla="*/ 11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3" h="327">
                <a:moveTo>
                  <a:pt x="391" y="126"/>
                </a:moveTo>
                <a:cubicBezTo>
                  <a:pt x="398" y="118"/>
                  <a:pt x="403" y="107"/>
                  <a:pt x="403" y="95"/>
                </a:cubicBezTo>
                <a:cubicBezTo>
                  <a:pt x="403" y="69"/>
                  <a:pt x="382" y="48"/>
                  <a:pt x="356" y="48"/>
                </a:cubicBezTo>
                <a:cubicBezTo>
                  <a:pt x="299" y="48"/>
                  <a:pt x="299" y="48"/>
                  <a:pt x="299" y="48"/>
                </a:cubicBezTo>
                <a:cubicBezTo>
                  <a:pt x="288" y="35"/>
                  <a:pt x="288" y="35"/>
                  <a:pt x="288" y="35"/>
                </a:cubicBezTo>
                <a:cubicBezTo>
                  <a:pt x="167" y="0"/>
                  <a:pt x="167" y="0"/>
                  <a:pt x="167" y="0"/>
                </a:cubicBezTo>
                <a:cubicBezTo>
                  <a:pt x="72" y="79"/>
                  <a:pt x="72" y="79"/>
                  <a:pt x="72" y="79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110"/>
                  <a:pt x="0" y="110"/>
                  <a:pt x="0" y="110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174" y="35"/>
                  <a:pt x="174" y="35"/>
                  <a:pt x="174" y="35"/>
                </a:cubicBezTo>
                <a:cubicBezTo>
                  <a:pt x="270" y="62"/>
                  <a:pt x="270" y="62"/>
                  <a:pt x="270" y="62"/>
                </a:cubicBezTo>
                <a:cubicBezTo>
                  <a:pt x="302" y="103"/>
                  <a:pt x="302" y="103"/>
                  <a:pt x="302" y="103"/>
                </a:cubicBezTo>
                <a:cubicBezTo>
                  <a:pt x="307" y="108"/>
                  <a:pt x="309" y="115"/>
                  <a:pt x="308" y="122"/>
                </a:cubicBezTo>
                <a:cubicBezTo>
                  <a:pt x="307" y="129"/>
                  <a:pt x="303" y="135"/>
                  <a:pt x="298" y="139"/>
                </a:cubicBezTo>
                <a:cubicBezTo>
                  <a:pt x="288" y="146"/>
                  <a:pt x="274" y="145"/>
                  <a:pt x="265" y="136"/>
                </a:cubicBezTo>
                <a:cubicBezTo>
                  <a:pt x="234" y="105"/>
                  <a:pt x="234" y="105"/>
                  <a:pt x="234" y="105"/>
                </a:cubicBezTo>
                <a:cubicBezTo>
                  <a:pt x="145" y="176"/>
                  <a:pt x="145" y="176"/>
                  <a:pt x="145" y="176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231" y="147"/>
                  <a:pt x="231" y="147"/>
                  <a:pt x="231" y="147"/>
                </a:cubicBezTo>
                <a:cubicBezTo>
                  <a:pt x="243" y="158"/>
                  <a:pt x="243" y="158"/>
                  <a:pt x="243" y="158"/>
                </a:cubicBezTo>
                <a:cubicBezTo>
                  <a:pt x="245" y="160"/>
                  <a:pt x="246" y="161"/>
                  <a:pt x="248" y="163"/>
                </a:cubicBezTo>
                <a:cubicBezTo>
                  <a:pt x="249" y="174"/>
                  <a:pt x="254" y="181"/>
                  <a:pt x="260" y="188"/>
                </a:cubicBezTo>
                <a:cubicBezTo>
                  <a:pt x="252" y="196"/>
                  <a:pt x="248" y="207"/>
                  <a:pt x="248" y="219"/>
                </a:cubicBezTo>
                <a:cubicBezTo>
                  <a:pt x="248" y="231"/>
                  <a:pt x="252" y="242"/>
                  <a:pt x="260" y="250"/>
                </a:cubicBezTo>
                <a:cubicBezTo>
                  <a:pt x="252" y="258"/>
                  <a:pt x="248" y="269"/>
                  <a:pt x="248" y="281"/>
                </a:cubicBezTo>
                <a:cubicBezTo>
                  <a:pt x="248" y="306"/>
                  <a:pt x="269" y="327"/>
                  <a:pt x="294" y="327"/>
                </a:cubicBezTo>
                <a:cubicBezTo>
                  <a:pt x="356" y="327"/>
                  <a:pt x="356" y="327"/>
                  <a:pt x="356" y="327"/>
                </a:cubicBezTo>
                <a:cubicBezTo>
                  <a:pt x="382" y="327"/>
                  <a:pt x="403" y="306"/>
                  <a:pt x="403" y="281"/>
                </a:cubicBezTo>
                <a:cubicBezTo>
                  <a:pt x="403" y="269"/>
                  <a:pt x="398" y="258"/>
                  <a:pt x="391" y="250"/>
                </a:cubicBezTo>
                <a:cubicBezTo>
                  <a:pt x="398" y="242"/>
                  <a:pt x="403" y="231"/>
                  <a:pt x="403" y="219"/>
                </a:cubicBezTo>
                <a:cubicBezTo>
                  <a:pt x="403" y="207"/>
                  <a:pt x="398" y="196"/>
                  <a:pt x="391" y="188"/>
                </a:cubicBezTo>
                <a:cubicBezTo>
                  <a:pt x="398" y="180"/>
                  <a:pt x="403" y="169"/>
                  <a:pt x="403" y="157"/>
                </a:cubicBezTo>
                <a:cubicBezTo>
                  <a:pt x="403" y="145"/>
                  <a:pt x="398" y="134"/>
                  <a:pt x="391" y="126"/>
                </a:cubicBezTo>
                <a:close/>
                <a:moveTo>
                  <a:pt x="356" y="296"/>
                </a:moveTo>
                <a:cubicBezTo>
                  <a:pt x="294" y="296"/>
                  <a:pt x="294" y="296"/>
                  <a:pt x="294" y="296"/>
                </a:cubicBezTo>
                <a:cubicBezTo>
                  <a:pt x="286" y="296"/>
                  <a:pt x="279" y="289"/>
                  <a:pt x="279" y="281"/>
                </a:cubicBezTo>
                <a:cubicBezTo>
                  <a:pt x="279" y="272"/>
                  <a:pt x="286" y="265"/>
                  <a:pt x="294" y="265"/>
                </a:cubicBezTo>
                <a:cubicBezTo>
                  <a:pt x="356" y="265"/>
                  <a:pt x="356" y="265"/>
                  <a:pt x="356" y="265"/>
                </a:cubicBezTo>
                <a:cubicBezTo>
                  <a:pt x="365" y="265"/>
                  <a:pt x="372" y="272"/>
                  <a:pt x="372" y="281"/>
                </a:cubicBezTo>
                <a:cubicBezTo>
                  <a:pt x="372" y="289"/>
                  <a:pt x="365" y="296"/>
                  <a:pt x="356" y="296"/>
                </a:cubicBezTo>
                <a:close/>
                <a:moveTo>
                  <a:pt x="356" y="234"/>
                </a:moveTo>
                <a:cubicBezTo>
                  <a:pt x="294" y="234"/>
                  <a:pt x="294" y="234"/>
                  <a:pt x="294" y="234"/>
                </a:cubicBezTo>
                <a:cubicBezTo>
                  <a:pt x="286" y="234"/>
                  <a:pt x="279" y="227"/>
                  <a:pt x="279" y="219"/>
                </a:cubicBezTo>
                <a:cubicBezTo>
                  <a:pt x="279" y="210"/>
                  <a:pt x="286" y="203"/>
                  <a:pt x="294" y="203"/>
                </a:cubicBezTo>
                <a:cubicBezTo>
                  <a:pt x="356" y="203"/>
                  <a:pt x="356" y="203"/>
                  <a:pt x="356" y="203"/>
                </a:cubicBezTo>
                <a:cubicBezTo>
                  <a:pt x="365" y="203"/>
                  <a:pt x="372" y="210"/>
                  <a:pt x="372" y="219"/>
                </a:cubicBezTo>
                <a:cubicBezTo>
                  <a:pt x="372" y="227"/>
                  <a:pt x="365" y="234"/>
                  <a:pt x="356" y="234"/>
                </a:cubicBezTo>
                <a:close/>
                <a:moveTo>
                  <a:pt x="356" y="172"/>
                </a:moveTo>
                <a:cubicBezTo>
                  <a:pt x="299" y="172"/>
                  <a:pt x="299" y="172"/>
                  <a:pt x="299" y="172"/>
                </a:cubicBezTo>
                <a:cubicBezTo>
                  <a:pt x="305" y="170"/>
                  <a:pt x="311" y="168"/>
                  <a:pt x="316" y="164"/>
                </a:cubicBezTo>
                <a:cubicBezTo>
                  <a:pt x="324" y="158"/>
                  <a:pt x="330" y="150"/>
                  <a:pt x="334" y="141"/>
                </a:cubicBezTo>
                <a:cubicBezTo>
                  <a:pt x="356" y="141"/>
                  <a:pt x="356" y="141"/>
                  <a:pt x="356" y="141"/>
                </a:cubicBezTo>
                <a:cubicBezTo>
                  <a:pt x="365" y="141"/>
                  <a:pt x="372" y="148"/>
                  <a:pt x="372" y="157"/>
                </a:cubicBezTo>
                <a:cubicBezTo>
                  <a:pt x="372" y="165"/>
                  <a:pt x="365" y="172"/>
                  <a:pt x="356" y="172"/>
                </a:cubicBezTo>
                <a:close/>
                <a:moveTo>
                  <a:pt x="356" y="110"/>
                </a:moveTo>
                <a:cubicBezTo>
                  <a:pt x="338" y="110"/>
                  <a:pt x="338" y="110"/>
                  <a:pt x="338" y="110"/>
                </a:cubicBezTo>
                <a:cubicBezTo>
                  <a:pt x="337" y="101"/>
                  <a:pt x="333" y="91"/>
                  <a:pt x="327" y="83"/>
                </a:cubicBezTo>
                <a:cubicBezTo>
                  <a:pt x="323" y="79"/>
                  <a:pt x="323" y="79"/>
                  <a:pt x="323" y="79"/>
                </a:cubicBezTo>
                <a:cubicBezTo>
                  <a:pt x="356" y="79"/>
                  <a:pt x="356" y="79"/>
                  <a:pt x="356" y="79"/>
                </a:cubicBezTo>
                <a:cubicBezTo>
                  <a:pt x="365" y="79"/>
                  <a:pt x="372" y="86"/>
                  <a:pt x="372" y="95"/>
                </a:cubicBezTo>
                <a:cubicBezTo>
                  <a:pt x="372" y="103"/>
                  <a:pt x="365" y="110"/>
                  <a:pt x="356" y="110"/>
                </a:cubicBezTo>
                <a:close/>
                <a:moveTo>
                  <a:pt x="356" y="110"/>
                </a:moveTo>
                <a:cubicBezTo>
                  <a:pt x="356" y="110"/>
                  <a:pt x="356" y="110"/>
                  <a:pt x="356" y="110"/>
                </a:cubicBezTo>
              </a:path>
            </a:pathLst>
          </a:cu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6" name="Freeform 11"/>
          <p:cNvSpPr>
            <a:spLocks noEditPoints="1"/>
          </p:cNvSpPr>
          <p:nvPr/>
        </p:nvSpPr>
        <p:spPr bwMode="auto">
          <a:xfrm>
            <a:off x="1021482" y="3627970"/>
            <a:ext cx="1213586" cy="501733"/>
          </a:xfrm>
          <a:custGeom>
            <a:avLst/>
            <a:gdLst>
              <a:gd name="T0" fmla="*/ 532 w 641"/>
              <a:gd name="T1" fmla="*/ 33 h 265"/>
              <a:gd name="T2" fmla="*/ 532 w 641"/>
              <a:gd name="T3" fmla="*/ 80 h 265"/>
              <a:gd name="T4" fmla="*/ 428 w 641"/>
              <a:gd name="T5" fmla="*/ 80 h 265"/>
              <a:gd name="T6" fmla="*/ 386 w 641"/>
              <a:gd name="T7" fmla="*/ 51 h 265"/>
              <a:gd name="T8" fmla="*/ 255 w 641"/>
              <a:gd name="T9" fmla="*/ 5 h 265"/>
              <a:gd name="T10" fmla="*/ 218 w 641"/>
              <a:gd name="T11" fmla="*/ 7 h 265"/>
              <a:gd name="T12" fmla="*/ 194 w 641"/>
              <a:gd name="T13" fmla="*/ 36 h 265"/>
              <a:gd name="T14" fmla="*/ 217 w 641"/>
              <a:gd name="T15" fmla="*/ 92 h 265"/>
              <a:gd name="T16" fmla="*/ 250 w 641"/>
              <a:gd name="T17" fmla="*/ 110 h 265"/>
              <a:gd name="T18" fmla="*/ 202 w 641"/>
              <a:gd name="T19" fmla="*/ 110 h 265"/>
              <a:gd name="T20" fmla="*/ 182 w 641"/>
              <a:gd name="T21" fmla="*/ 60 h 265"/>
              <a:gd name="T22" fmla="*/ 142 w 641"/>
              <a:gd name="T23" fmla="*/ 33 h 265"/>
              <a:gd name="T24" fmla="*/ 107 w 641"/>
              <a:gd name="T25" fmla="*/ 51 h 265"/>
              <a:gd name="T26" fmla="*/ 101 w 641"/>
              <a:gd name="T27" fmla="*/ 90 h 265"/>
              <a:gd name="T28" fmla="*/ 105 w 641"/>
              <a:gd name="T29" fmla="*/ 104 h 265"/>
              <a:gd name="T30" fmla="*/ 71 w 641"/>
              <a:gd name="T31" fmla="*/ 85 h 265"/>
              <a:gd name="T32" fmla="*/ 36 w 641"/>
              <a:gd name="T33" fmla="*/ 82 h 265"/>
              <a:gd name="T34" fmla="*/ 10 w 641"/>
              <a:gd name="T35" fmla="*/ 106 h 265"/>
              <a:gd name="T36" fmla="*/ 30 w 641"/>
              <a:gd name="T37" fmla="*/ 164 h 265"/>
              <a:gd name="T38" fmla="*/ 107 w 641"/>
              <a:gd name="T39" fmla="*/ 202 h 265"/>
              <a:gd name="T40" fmla="*/ 266 w 641"/>
              <a:gd name="T41" fmla="*/ 234 h 265"/>
              <a:gd name="T42" fmla="*/ 472 w 641"/>
              <a:gd name="T43" fmla="*/ 234 h 265"/>
              <a:gd name="T44" fmla="*/ 532 w 641"/>
              <a:gd name="T45" fmla="*/ 222 h 265"/>
              <a:gd name="T46" fmla="*/ 532 w 641"/>
              <a:gd name="T47" fmla="*/ 265 h 265"/>
              <a:gd name="T48" fmla="*/ 641 w 641"/>
              <a:gd name="T49" fmla="*/ 265 h 265"/>
              <a:gd name="T50" fmla="*/ 641 w 641"/>
              <a:gd name="T51" fmla="*/ 33 h 265"/>
              <a:gd name="T52" fmla="*/ 532 w 641"/>
              <a:gd name="T53" fmla="*/ 33 h 265"/>
              <a:gd name="T54" fmla="*/ 132 w 641"/>
              <a:gd name="T55" fmla="*/ 69 h 265"/>
              <a:gd name="T56" fmla="*/ 153 w 641"/>
              <a:gd name="T57" fmla="*/ 72 h 265"/>
              <a:gd name="T58" fmla="*/ 168 w 641"/>
              <a:gd name="T59" fmla="*/ 110 h 265"/>
              <a:gd name="T60" fmla="*/ 140 w 641"/>
              <a:gd name="T61" fmla="*/ 110 h 265"/>
              <a:gd name="T62" fmla="*/ 130 w 641"/>
              <a:gd name="T63" fmla="*/ 80 h 265"/>
              <a:gd name="T64" fmla="*/ 132 w 641"/>
              <a:gd name="T65" fmla="*/ 69 h 265"/>
              <a:gd name="T66" fmla="*/ 469 w 641"/>
              <a:gd name="T67" fmla="*/ 203 h 265"/>
              <a:gd name="T68" fmla="*/ 270 w 641"/>
              <a:gd name="T69" fmla="*/ 203 h 265"/>
              <a:gd name="T70" fmla="*/ 119 w 641"/>
              <a:gd name="T71" fmla="*/ 173 h 265"/>
              <a:gd name="T72" fmla="*/ 44 w 641"/>
              <a:gd name="T73" fmla="*/ 136 h 265"/>
              <a:gd name="T74" fmla="*/ 38 w 641"/>
              <a:gd name="T75" fmla="*/ 119 h 265"/>
              <a:gd name="T76" fmla="*/ 46 w 641"/>
              <a:gd name="T77" fmla="*/ 111 h 265"/>
              <a:gd name="T78" fmla="*/ 57 w 641"/>
              <a:gd name="T79" fmla="*/ 112 h 265"/>
              <a:gd name="T80" fmla="*/ 110 w 641"/>
              <a:gd name="T81" fmla="*/ 142 h 265"/>
              <a:gd name="T82" fmla="*/ 257 w 641"/>
              <a:gd name="T83" fmla="*/ 142 h 265"/>
              <a:gd name="T84" fmla="*/ 318 w 641"/>
              <a:gd name="T85" fmla="*/ 111 h 265"/>
              <a:gd name="T86" fmla="*/ 231 w 641"/>
              <a:gd name="T87" fmla="*/ 65 h 265"/>
              <a:gd name="T88" fmla="*/ 223 w 641"/>
              <a:gd name="T89" fmla="*/ 45 h 265"/>
              <a:gd name="T90" fmla="*/ 232 w 641"/>
              <a:gd name="T91" fmla="*/ 35 h 265"/>
              <a:gd name="T92" fmla="*/ 245 w 641"/>
              <a:gd name="T93" fmla="*/ 34 h 265"/>
              <a:gd name="T94" fmla="*/ 370 w 641"/>
              <a:gd name="T95" fmla="*/ 78 h 265"/>
              <a:gd name="T96" fmla="*/ 419 w 641"/>
              <a:gd name="T97" fmla="*/ 111 h 265"/>
              <a:gd name="T98" fmla="*/ 532 w 641"/>
              <a:gd name="T99" fmla="*/ 111 h 265"/>
              <a:gd name="T100" fmla="*/ 532 w 641"/>
              <a:gd name="T101" fmla="*/ 191 h 265"/>
              <a:gd name="T102" fmla="*/ 469 w 641"/>
              <a:gd name="T103" fmla="*/ 203 h 265"/>
              <a:gd name="T104" fmla="*/ 610 w 641"/>
              <a:gd name="T105" fmla="*/ 234 h 265"/>
              <a:gd name="T106" fmla="*/ 563 w 641"/>
              <a:gd name="T107" fmla="*/ 234 h 265"/>
              <a:gd name="T108" fmla="*/ 563 w 641"/>
              <a:gd name="T109" fmla="*/ 64 h 265"/>
              <a:gd name="T110" fmla="*/ 610 w 641"/>
              <a:gd name="T111" fmla="*/ 64 h 265"/>
              <a:gd name="T112" fmla="*/ 610 w 641"/>
              <a:gd name="T113" fmla="*/ 234 h 265"/>
              <a:gd name="T114" fmla="*/ 610 w 641"/>
              <a:gd name="T115" fmla="*/ 234 h 265"/>
              <a:gd name="T116" fmla="*/ 610 w 641"/>
              <a:gd name="T117" fmla="*/ 234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1" h="265">
                <a:moveTo>
                  <a:pt x="532" y="33"/>
                </a:moveTo>
                <a:cubicBezTo>
                  <a:pt x="532" y="80"/>
                  <a:pt x="532" y="80"/>
                  <a:pt x="532" y="80"/>
                </a:cubicBezTo>
                <a:cubicBezTo>
                  <a:pt x="428" y="80"/>
                  <a:pt x="428" y="80"/>
                  <a:pt x="428" y="80"/>
                </a:cubicBezTo>
                <a:cubicBezTo>
                  <a:pt x="386" y="51"/>
                  <a:pt x="386" y="51"/>
                  <a:pt x="386" y="51"/>
                </a:cubicBezTo>
                <a:cubicBezTo>
                  <a:pt x="255" y="5"/>
                  <a:pt x="255" y="5"/>
                  <a:pt x="255" y="5"/>
                </a:cubicBezTo>
                <a:cubicBezTo>
                  <a:pt x="243" y="0"/>
                  <a:pt x="229" y="1"/>
                  <a:pt x="218" y="7"/>
                </a:cubicBezTo>
                <a:cubicBezTo>
                  <a:pt x="206" y="13"/>
                  <a:pt x="197" y="24"/>
                  <a:pt x="194" y="36"/>
                </a:cubicBezTo>
                <a:cubicBezTo>
                  <a:pt x="187" y="58"/>
                  <a:pt x="197" y="82"/>
                  <a:pt x="217" y="92"/>
                </a:cubicBezTo>
                <a:cubicBezTo>
                  <a:pt x="250" y="110"/>
                  <a:pt x="250" y="110"/>
                  <a:pt x="250" y="110"/>
                </a:cubicBezTo>
                <a:cubicBezTo>
                  <a:pt x="202" y="110"/>
                  <a:pt x="202" y="110"/>
                  <a:pt x="202" y="110"/>
                </a:cubicBezTo>
                <a:cubicBezTo>
                  <a:pt x="182" y="60"/>
                  <a:pt x="182" y="60"/>
                  <a:pt x="182" y="60"/>
                </a:cubicBezTo>
                <a:cubicBezTo>
                  <a:pt x="175" y="44"/>
                  <a:pt x="159" y="33"/>
                  <a:pt x="142" y="33"/>
                </a:cubicBezTo>
                <a:cubicBezTo>
                  <a:pt x="128" y="33"/>
                  <a:pt x="115" y="40"/>
                  <a:pt x="107" y="51"/>
                </a:cubicBezTo>
                <a:cubicBezTo>
                  <a:pt x="99" y="62"/>
                  <a:pt x="96" y="77"/>
                  <a:pt x="101" y="90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71" y="85"/>
                  <a:pt x="71" y="85"/>
                  <a:pt x="71" y="85"/>
                </a:cubicBezTo>
                <a:cubicBezTo>
                  <a:pt x="61" y="79"/>
                  <a:pt x="48" y="78"/>
                  <a:pt x="36" y="82"/>
                </a:cubicBezTo>
                <a:cubicBezTo>
                  <a:pt x="24" y="86"/>
                  <a:pt x="15" y="95"/>
                  <a:pt x="10" y="106"/>
                </a:cubicBezTo>
                <a:cubicBezTo>
                  <a:pt x="0" y="128"/>
                  <a:pt x="9" y="153"/>
                  <a:pt x="30" y="164"/>
                </a:cubicBezTo>
                <a:cubicBezTo>
                  <a:pt x="107" y="202"/>
                  <a:pt x="107" y="202"/>
                  <a:pt x="107" y="202"/>
                </a:cubicBezTo>
                <a:cubicBezTo>
                  <a:pt x="266" y="234"/>
                  <a:pt x="266" y="234"/>
                  <a:pt x="266" y="234"/>
                </a:cubicBezTo>
                <a:cubicBezTo>
                  <a:pt x="472" y="234"/>
                  <a:pt x="472" y="234"/>
                  <a:pt x="472" y="234"/>
                </a:cubicBezTo>
                <a:cubicBezTo>
                  <a:pt x="532" y="222"/>
                  <a:pt x="532" y="222"/>
                  <a:pt x="532" y="222"/>
                </a:cubicBezTo>
                <a:cubicBezTo>
                  <a:pt x="532" y="265"/>
                  <a:pt x="532" y="265"/>
                  <a:pt x="532" y="265"/>
                </a:cubicBezTo>
                <a:cubicBezTo>
                  <a:pt x="641" y="265"/>
                  <a:pt x="641" y="265"/>
                  <a:pt x="641" y="265"/>
                </a:cubicBezTo>
                <a:cubicBezTo>
                  <a:pt x="641" y="33"/>
                  <a:pt x="641" y="33"/>
                  <a:pt x="641" y="33"/>
                </a:cubicBezTo>
                <a:lnTo>
                  <a:pt x="532" y="33"/>
                </a:lnTo>
                <a:close/>
                <a:moveTo>
                  <a:pt x="132" y="69"/>
                </a:moveTo>
                <a:cubicBezTo>
                  <a:pt x="137" y="62"/>
                  <a:pt x="150" y="63"/>
                  <a:pt x="153" y="72"/>
                </a:cubicBezTo>
                <a:cubicBezTo>
                  <a:pt x="168" y="110"/>
                  <a:pt x="168" y="110"/>
                  <a:pt x="168" y="110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29" y="76"/>
                  <a:pt x="129" y="72"/>
                  <a:pt x="132" y="69"/>
                </a:cubicBezTo>
                <a:close/>
                <a:moveTo>
                  <a:pt x="469" y="203"/>
                </a:moveTo>
                <a:cubicBezTo>
                  <a:pt x="270" y="203"/>
                  <a:pt x="270" y="203"/>
                  <a:pt x="270" y="203"/>
                </a:cubicBezTo>
                <a:cubicBezTo>
                  <a:pt x="119" y="173"/>
                  <a:pt x="119" y="173"/>
                  <a:pt x="119" y="173"/>
                </a:cubicBezTo>
                <a:cubicBezTo>
                  <a:pt x="44" y="136"/>
                  <a:pt x="44" y="136"/>
                  <a:pt x="44" y="136"/>
                </a:cubicBezTo>
                <a:cubicBezTo>
                  <a:pt x="38" y="133"/>
                  <a:pt x="35" y="125"/>
                  <a:pt x="38" y="119"/>
                </a:cubicBezTo>
                <a:cubicBezTo>
                  <a:pt x="39" y="115"/>
                  <a:pt x="42" y="113"/>
                  <a:pt x="46" y="111"/>
                </a:cubicBezTo>
                <a:cubicBezTo>
                  <a:pt x="49" y="110"/>
                  <a:pt x="53" y="111"/>
                  <a:pt x="57" y="11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257" y="142"/>
                  <a:pt x="257" y="142"/>
                  <a:pt x="257" y="142"/>
                </a:cubicBezTo>
                <a:cubicBezTo>
                  <a:pt x="318" y="111"/>
                  <a:pt x="318" y="111"/>
                  <a:pt x="318" y="111"/>
                </a:cubicBezTo>
                <a:cubicBezTo>
                  <a:pt x="231" y="65"/>
                  <a:pt x="231" y="65"/>
                  <a:pt x="231" y="65"/>
                </a:cubicBezTo>
                <a:cubicBezTo>
                  <a:pt x="224" y="61"/>
                  <a:pt x="221" y="53"/>
                  <a:pt x="223" y="45"/>
                </a:cubicBezTo>
                <a:cubicBezTo>
                  <a:pt x="225" y="41"/>
                  <a:pt x="228" y="37"/>
                  <a:pt x="232" y="35"/>
                </a:cubicBezTo>
                <a:cubicBezTo>
                  <a:pt x="236" y="33"/>
                  <a:pt x="241" y="33"/>
                  <a:pt x="245" y="34"/>
                </a:cubicBezTo>
                <a:cubicBezTo>
                  <a:pt x="370" y="78"/>
                  <a:pt x="370" y="78"/>
                  <a:pt x="370" y="78"/>
                </a:cubicBezTo>
                <a:cubicBezTo>
                  <a:pt x="419" y="111"/>
                  <a:pt x="419" y="111"/>
                  <a:pt x="419" y="111"/>
                </a:cubicBezTo>
                <a:cubicBezTo>
                  <a:pt x="532" y="111"/>
                  <a:pt x="532" y="111"/>
                  <a:pt x="532" y="111"/>
                </a:cubicBezTo>
                <a:cubicBezTo>
                  <a:pt x="532" y="191"/>
                  <a:pt x="532" y="191"/>
                  <a:pt x="532" y="191"/>
                </a:cubicBezTo>
                <a:lnTo>
                  <a:pt x="469" y="203"/>
                </a:lnTo>
                <a:close/>
                <a:moveTo>
                  <a:pt x="610" y="234"/>
                </a:moveTo>
                <a:cubicBezTo>
                  <a:pt x="563" y="234"/>
                  <a:pt x="563" y="234"/>
                  <a:pt x="563" y="234"/>
                </a:cubicBezTo>
                <a:cubicBezTo>
                  <a:pt x="563" y="64"/>
                  <a:pt x="563" y="64"/>
                  <a:pt x="563" y="64"/>
                </a:cubicBezTo>
                <a:cubicBezTo>
                  <a:pt x="610" y="64"/>
                  <a:pt x="610" y="64"/>
                  <a:pt x="610" y="64"/>
                </a:cubicBezTo>
                <a:lnTo>
                  <a:pt x="610" y="234"/>
                </a:lnTo>
                <a:close/>
                <a:moveTo>
                  <a:pt x="610" y="234"/>
                </a:moveTo>
                <a:cubicBezTo>
                  <a:pt x="610" y="234"/>
                  <a:pt x="610" y="234"/>
                  <a:pt x="610" y="234"/>
                </a:cubicBezTo>
              </a:path>
            </a:pathLst>
          </a:custGeom>
          <a:solidFill>
            <a:srgbClr val="00339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srgbClr val="003399"/>
              </a:solidFill>
            </a:endParaRPr>
          </a:p>
        </p:txBody>
      </p:sp>
      <p:sp>
        <p:nvSpPr>
          <p:cNvPr id="69" name="CaixaDeTexto 68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  <p:grpSp>
        <p:nvGrpSpPr>
          <p:cNvPr id="70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71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7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7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7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9" name="CaixaDeTexto 5"/>
          <p:cNvSpPr txBox="1"/>
          <p:nvPr/>
        </p:nvSpPr>
        <p:spPr>
          <a:xfrm>
            <a:off x="2888118" y="4394857"/>
            <a:ext cx="69048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pt-BR" dirty="0"/>
              <a:t>de qualquer forma, dentre os empreendedores que recorreram a essa fonte de recursos, somente 1 em cada 7 (15%) não teve êxito ao buscar empréstimo em nome da respectiva empresa</a:t>
            </a:r>
          </a:p>
        </p:txBody>
      </p:sp>
    </p:spTree>
    <p:extLst>
      <p:ext uri="{BB962C8B-B14F-4D97-AF65-F5344CB8AC3E}">
        <p14:creationId xmlns:p14="http://schemas.microsoft.com/office/powerpoint/2010/main" val="3522170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chart seriesIdx="0" categoryIdx="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>
                                            <p:graphicEl>
                                              <a:chart seriesIdx="0" categoryIdx="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chart seriesIdx="1" categoryIdx="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8">
                                            <p:graphicEl>
                                              <a:chart seriesIdx="1" categoryIdx="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graphicEl>
                                              <a:chart seriesIdx="2" categoryIdx="0" bldStep="ptIn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8">
                                            <p:graphicEl>
                                              <a:chart seriesIdx="2" categoryIdx="0" bldStep="ptIn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Graphic spid="8" grpId="0" uiExpand="1">
        <p:bldSub>
          <a:bldChart bld="seriesEl"/>
        </p:bldSub>
      </p:bldGraphic>
      <p:bldP spid="9" grpId="0"/>
      <p:bldP spid="10" grpId="0"/>
      <p:bldP spid="11" grpId="0"/>
      <p:bldP spid="12" grpId="0"/>
      <p:bldP spid="17" grpId="0"/>
      <p:bldP spid="18" grpId="0"/>
      <p:bldP spid="26" grpId="0" animBg="1"/>
      <p:bldP spid="69" grpId="0"/>
      <p:bldP spid="69" grpId="1"/>
      <p:bldP spid="29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empréstimo em nome da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626780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P16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já tentou pegar um empréstimo em nome de sua empresa? (ESP-RU)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graphicFrame>
        <p:nvGraphicFramePr>
          <p:cNvPr id="30" name="Tabela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3432815"/>
              </p:ext>
            </p:extLst>
          </p:nvPr>
        </p:nvGraphicFramePr>
        <p:xfrm>
          <a:off x="4562350" y="2217829"/>
          <a:ext cx="6060872" cy="11133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</a:tblGrid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3651528"/>
              </p:ext>
            </p:extLst>
          </p:nvPr>
        </p:nvGraphicFramePr>
        <p:xfrm>
          <a:off x="4562170" y="3428173"/>
          <a:ext cx="6060872" cy="2137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2137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32" name="Tabe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1579281"/>
              </p:ext>
            </p:extLst>
          </p:nvPr>
        </p:nvGraphicFramePr>
        <p:xfrm>
          <a:off x="1299186" y="2171407"/>
          <a:ext cx="3197480" cy="114820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98976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07711">
                  <a:extLst>
                    <a:ext uri="{9D8B030D-6E8A-4147-A177-3AD203B41FA5}">
                      <a16:colId xmlns="" xmlns:a16="http://schemas.microsoft.com/office/drawing/2014/main" val="2503832960"/>
                    </a:ext>
                  </a:extLst>
                </a:gridCol>
              </a:tblGrid>
              <a:tr h="38273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buscou e</a:t>
                      </a:r>
                      <a:r>
                        <a:rPr lang="pt-BR" sz="16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conseguiu o empréstimo</a:t>
                      </a:r>
                      <a:endParaRPr lang="pt-BR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endParaRPr lang="pt-BR" sz="1400" b="1" i="1" u="none" strike="sngStrike" kern="1200" dirty="0">
                        <a:solidFill>
                          <a:srgbClr val="3D6DCE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D6DCE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82736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buscou</a:t>
                      </a:r>
                      <a:r>
                        <a:rPr lang="en-US" altLang="en-US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 </a:t>
                      </a:r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conseguiu</a:t>
                      </a:r>
                      <a:endParaRPr lang="en-US" altLang="en-US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en-US" altLang="en-US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D7D3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82736">
                <a:tc>
                  <a:txBody>
                    <a:bodyPr/>
                    <a:lstStyle/>
                    <a:p>
                      <a:pPr lvl="0" algn="r"/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6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600" b="1" i="1" u="none" strike="noStrike" kern="1200" baseline="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buscou</a:t>
                      </a:r>
                      <a:endParaRPr lang="en-US" altLang="en-US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r"/>
                      <a:endParaRPr lang="en-US" altLang="en-US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425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3" name="Tabela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479651"/>
              </p:ext>
            </p:extLst>
          </p:nvPr>
        </p:nvGraphicFramePr>
        <p:xfrm>
          <a:off x="4496666" y="1614391"/>
          <a:ext cx="612655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581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34" name="+ informações"/>
          <p:cNvGrpSpPr/>
          <p:nvPr/>
        </p:nvGrpSpPr>
        <p:grpSpPr>
          <a:xfrm>
            <a:off x="9872676" y="5289637"/>
            <a:ext cx="1402473" cy="346249"/>
            <a:chOff x="7300120" y="5125288"/>
            <a:chExt cx="1748287" cy="431624"/>
          </a:xfrm>
        </p:grpSpPr>
        <p:sp>
          <p:nvSpPr>
            <p:cNvPr id="3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43" name="CaixaDeTexto 5"/>
          <p:cNvSpPr txBox="1"/>
          <p:nvPr/>
        </p:nvSpPr>
        <p:spPr>
          <a:xfrm>
            <a:off x="843095" y="3981832"/>
            <a:ext cx="54616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as EPP são mais demandantes de crédito do que as ME e têm também uma taxa maior de sucesso na busca por empréstimos em relação às ME  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(p16)</a:t>
            </a:r>
          </a:p>
        </p:txBody>
      </p:sp>
      <p:sp>
        <p:nvSpPr>
          <p:cNvPr id="21" name="CaixaDeTexto 20"/>
          <p:cNvSpPr txBox="1"/>
          <p:nvPr/>
        </p:nvSpPr>
        <p:spPr>
          <a:xfrm>
            <a:off x="3748466" y="3350358"/>
            <a:ext cx="5325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3876901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</p:childTnLst>
        </p:cTn>
      </p:par>
    </p:tnLst>
    <p:bldLst>
      <p:bldP spid="4" grpId="0"/>
      <p:bldP spid="43" grpId="0"/>
      <p:bldP spid="21" grpId="0"/>
      <p:bldP spid="21" grpId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empréstimo em nome da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626780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P16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já tentou pegar um empréstimo em nome de sua empresa? (ESP-RU)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graphicFrame>
        <p:nvGraphicFramePr>
          <p:cNvPr id="30" name="Tabela 29"/>
          <p:cNvGraphicFramePr>
            <a:graphicFrameLocks noGrp="1"/>
          </p:cNvGraphicFramePr>
          <p:nvPr>
            <p:extLst/>
          </p:nvPr>
        </p:nvGraphicFramePr>
        <p:xfrm>
          <a:off x="4561221" y="2217829"/>
          <a:ext cx="6060872" cy="7422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</a:tblGrid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0314863"/>
              </p:ext>
            </p:extLst>
          </p:nvPr>
        </p:nvGraphicFramePr>
        <p:xfrm>
          <a:off x="4562170" y="4302444"/>
          <a:ext cx="6060872" cy="2137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2137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32" name="Tabe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4715238"/>
              </p:ext>
            </p:extLst>
          </p:nvPr>
        </p:nvGraphicFramePr>
        <p:xfrm>
          <a:off x="244699" y="2171407"/>
          <a:ext cx="4263580" cy="76547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04396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19614">
                  <a:extLst>
                    <a:ext uri="{9D8B030D-6E8A-4147-A177-3AD203B41FA5}">
                      <a16:colId xmlns="" xmlns:a16="http://schemas.microsoft.com/office/drawing/2014/main" val="2503832960"/>
                    </a:ext>
                  </a:extLst>
                </a:gridCol>
              </a:tblGrid>
              <a:tr h="38273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buscou e</a:t>
                      </a:r>
                      <a:r>
                        <a:rPr lang="pt-BR" sz="16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conseguiu o empréstimo</a:t>
                      </a:r>
                      <a:endParaRPr lang="pt-BR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endParaRPr lang="pt-BR" sz="1400" b="1" i="1" u="none" strike="sngStrike" kern="1200" dirty="0">
                        <a:solidFill>
                          <a:srgbClr val="3D6DCE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D6DCE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82736"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buscou</a:t>
                      </a:r>
                      <a:r>
                        <a:rPr lang="en-US" altLang="en-US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 </a:t>
                      </a:r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conseguiu</a:t>
                      </a:r>
                      <a:endParaRPr lang="en-US" altLang="en-US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en-US" altLang="en-US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D7D3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3" name="Tabela 32"/>
          <p:cNvGraphicFramePr>
            <a:graphicFrameLocks noGrp="1"/>
          </p:cNvGraphicFramePr>
          <p:nvPr>
            <p:extLst/>
          </p:nvPr>
        </p:nvGraphicFramePr>
        <p:xfrm>
          <a:off x="4496666" y="1614391"/>
          <a:ext cx="612655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581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76581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34" name="+ informações"/>
          <p:cNvGrpSpPr/>
          <p:nvPr/>
        </p:nvGrpSpPr>
        <p:grpSpPr>
          <a:xfrm>
            <a:off x="10477984" y="5869191"/>
            <a:ext cx="1402473" cy="346249"/>
            <a:chOff x="7300120" y="5125288"/>
            <a:chExt cx="1748287" cy="431624"/>
          </a:xfrm>
        </p:grpSpPr>
        <p:sp>
          <p:nvSpPr>
            <p:cNvPr id="3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3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1" name="CaixaDeTexto 20"/>
          <p:cNvSpPr txBox="1"/>
          <p:nvPr/>
        </p:nvSpPr>
        <p:spPr>
          <a:xfrm>
            <a:off x="3748466" y="4211750"/>
            <a:ext cx="5325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</a:t>
            </a:r>
          </a:p>
        </p:txBody>
      </p:sp>
      <p:sp>
        <p:nvSpPr>
          <p:cNvPr id="19" name="CaixaDeTexto 5"/>
          <p:cNvSpPr txBox="1"/>
          <p:nvPr/>
        </p:nvSpPr>
        <p:spPr>
          <a:xfrm>
            <a:off x="710810" y="4701453"/>
            <a:ext cx="9849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 taxa de insucesso (buscou e não conseguiu / total dos empreendedores que buscaram empréstimo) aram apresenta uma variação expressiva apenas em função do porte das empresas, onde as </a:t>
            </a:r>
            <a:r>
              <a:rPr lang="pt-BR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MEs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(18%) apresentam um percentual maior do que o dobro das </a:t>
            </a:r>
            <a:r>
              <a:rPr lang="pt-BR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EPPs</a:t>
            </a: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(7%) 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(p16)</a:t>
            </a:r>
          </a:p>
        </p:txBody>
      </p:sp>
      <p:sp>
        <p:nvSpPr>
          <p:cNvPr id="22" name="CaixaDeTexto 5"/>
          <p:cNvSpPr txBox="1"/>
          <p:nvPr/>
        </p:nvSpPr>
        <p:spPr>
          <a:xfrm>
            <a:off x="710810" y="5735425"/>
            <a:ext cx="8700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nos demais critérios de segmentação as variações são bem reduzidas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5357482"/>
              </p:ext>
            </p:extLst>
          </p:nvPr>
        </p:nvGraphicFramePr>
        <p:xfrm>
          <a:off x="244699" y="2945045"/>
          <a:ext cx="4263580" cy="38273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03108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2493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82736">
                <a:tc>
                  <a:txBody>
                    <a:bodyPr/>
                    <a:lstStyle/>
                    <a:p>
                      <a:pPr lvl="0" algn="r"/>
                      <a:r>
                        <a:rPr lang="en-US" alt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altLang="en-US" sz="16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en-US" sz="1600" b="1" i="1" u="none" strike="noStrike" kern="1200" baseline="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buscou</a:t>
                      </a:r>
                      <a:endParaRPr lang="en-US" altLang="en-US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r"/>
                      <a:endParaRPr lang="en-US" altLang="en-US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425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/>
        </p:nvGraphicFramePr>
        <p:xfrm>
          <a:off x="4574060" y="2971346"/>
          <a:ext cx="6060872" cy="3711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8" name="Tabela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5179012"/>
              </p:ext>
            </p:extLst>
          </p:nvPr>
        </p:nvGraphicFramePr>
        <p:xfrm>
          <a:off x="244699" y="3408768"/>
          <a:ext cx="4263580" cy="38273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04396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1961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82736">
                <a:tc>
                  <a:txBody>
                    <a:bodyPr/>
                    <a:lstStyle/>
                    <a:p>
                      <a:pPr marL="0" lvl="0" algn="r" defTabSz="914400" rtl="0" eaLnBrk="1" fontAlgn="b" latinLnBrk="0" hangingPunct="1"/>
                      <a:r>
                        <a:rPr lang="en-US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total </a:t>
                      </a:r>
                      <a:r>
                        <a:rPr 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buscaram</a:t>
                      </a:r>
                      <a:endParaRPr lang="en-US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r"/>
                      <a:endParaRPr lang="en-US" altLang="en-US" sz="1400" b="1" i="1" u="none" strike="sngStrike" kern="1200" dirty="0">
                        <a:solidFill>
                          <a:srgbClr val="003399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D6DCE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9" name="Tabe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8327458"/>
              </p:ext>
            </p:extLst>
          </p:nvPr>
        </p:nvGraphicFramePr>
        <p:xfrm>
          <a:off x="244699" y="3829014"/>
          <a:ext cx="4267668" cy="38273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03108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658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82736">
                <a:tc>
                  <a:txBody>
                    <a:bodyPr/>
                    <a:lstStyle/>
                    <a:p>
                      <a:pPr marL="0" lvl="0" algn="r" defTabSz="914400" rtl="0" eaLnBrk="1" fontAlgn="b" latinLnBrk="0" hangingPunct="1"/>
                      <a:r>
                        <a:rPr lang="en-US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taxa de </a:t>
                      </a:r>
                      <a:r>
                        <a:rPr lang="en-US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insucesso</a:t>
                      </a:r>
                      <a:r>
                        <a:rPr lang="en-US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sz="11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buscou</a:t>
                      </a:r>
                      <a:r>
                        <a:rPr lang="en-US" sz="11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 </a:t>
                      </a:r>
                      <a:r>
                        <a:rPr lang="en-US" sz="1100" b="1" i="1" u="none" strike="noStrike" kern="1200" baseline="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  <a:r>
                        <a:rPr lang="en-US" sz="11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1" i="1" u="none" strike="noStrike" kern="1200" baseline="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conseguiu</a:t>
                      </a:r>
                      <a:r>
                        <a:rPr lang="en-US" sz="11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/ total </a:t>
                      </a:r>
                      <a:r>
                        <a:rPr lang="en-US" sz="1100" b="1" i="1" u="none" strike="noStrike" kern="1200" baseline="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buscaram</a:t>
                      </a:r>
                      <a:r>
                        <a:rPr lang="en-US" sz="11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lang="en-US" sz="11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r"/>
                      <a:endParaRPr lang="en-US" altLang="en-US" sz="1400" b="1" i="1" u="none" strike="sng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425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/>
        </p:nvGraphicFramePr>
        <p:xfrm>
          <a:off x="4574060" y="3414571"/>
          <a:ext cx="6060872" cy="3711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3" name="Tabela 42"/>
          <p:cNvGraphicFramePr>
            <a:graphicFrameLocks noGrp="1"/>
          </p:cNvGraphicFramePr>
          <p:nvPr/>
        </p:nvGraphicFramePr>
        <p:xfrm>
          <a:off x="4574060" y="3834817"/>
          <a:ext cx="6060872" cy="3711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760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5760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37113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400" b="1" i="0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400" b="1" i="0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841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</p:childTnLst>
        </p:cTn>
      </p:par>
    </p:tnLst>
    <p:bldLst>
      <p:bldP spid="4" grpId="0"/>
      <p:bldP spid="21" grpId="0"/>
      <p:bldP spid="21" grpId="1"/>
      <p:bldP spid="19" grpId="0"/>
      <p:bldP spid="22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empréstimo em nome da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626780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P16  </a:t>
            </a:r>
            <a:r>
              <a:rPr lang="pt-BR" sz="1100" dirty="0">
                <a:solidFill>
                  <a:schemeClr val="bg1"/>
                </a:solidFill>
              </a:rPr>
              <a:t>O(A) Sr.(a) já tentou pegar um empréstimo em nome de sua empresa? (ESP-RU)</a:t>
            </a:r>
          </a:p>
        </p:txBody>
      </p:sp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3062854526"/>
              </p:ext>
            </p:extLst>
          </p:nvPr>
        </p:nvGraphicFramePr>
        <p:xfrm>
          <a:off x="1412643" y="2872462"/>
          <a:ext cx="3302000" cy="27843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Agrupar 7"/>
          <p:cNvGrpSpPr/>
          <p:nvPr/>
        </p:nvGrpSpPr>
        <p:grpSpPr>
          <a:xfrm>
            <a:off x="492206" y="2288118"/>
            <a:ext cx="5549854" cy="584344"/>
            <a:chOff x="-1537980" y="5307281"/>
            <a:chExt cx="5549854" cy="584344"/>
          </a:xfrm>
        </p:grpSpPr>
        <p:sp>
          <p:nvSpPr>
            <p:cNvPr id="9" name="CaixaDeTexto 19"/>
            <p:cNvSpPr txBox="1"/>
            <p:nvPr/>
          </p:nvSpPr>
          <p:spPr>
            <a:xfrm>
              <a:off x="830681" y="5307281"/>
              <a:ext cx="1915631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>
                <a:lnSpc>
                  <a:spcPts val="1800"/>
                </a:lnSpc>
              </a:pPr>
              <a:r>
                <a:rPr lang="pt-BR" sz="1600" i="1" dirty="0">
                  <a:solidFill>
                    <a:schemeClr val="accent2"/>
                  </a:solidFill>
                  <a:effectLst/>
                  <a:latin typeface="+mn-lt"/>
                </a:rPr>
                <a:t>buscou empréstimo e não conseguiu</a:t>
              </a:r>
            </a:p>
          </p:txBody>
        </p:sp>
        <p:sp>
          <p:nvSpPr>
            <p:cNvPr id="10" name="CaixaDeTexto 19"/>
            <p:cNvSpPr txBox="1"/>
            <p:nvPr/>
          </p:nvSpPr>
          <p:spPr>
            <a:xfrm>
              <a:off x="-1396705" y="5337627"/>
              <a:ext cx="186726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>
                <a:lnSpc>
                  <a:spcPts val="1800"/>
                </a:lnSpc>
              </a:pPr>
              <a:r>
                <a:rPr lang="pt-BR" sz="1600" i="1" dirty="0">
                  <a:solidFill>
                    <a:srgbClr val="3D6DCE"/>
                  </a:solidFill>
                  <a:effectLst/>
                  <a:latin typeface="+mn-lt"/>
                </a:rPr>
                <a:t>buscou empréstimo e conseguiu</a:t>
              </a:r>
            </a:p>
          </p:txBody>
        </p:sp>
        <p:sp>
          <p:nvSpPr>
            <p:cNvPr id="11" name="CaixaDeTexto 19"/>
            <p:cNvSpPr txBox="1"/>
            <p:nvPr/>
          </p:nvSpPr>
          <p:spPr>
            <a:xfrm>
              <a:off x="3079463" y="5307281"/>
              <a:ext cx="932411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>
                <a:lnSpc>
                  <a:spcPts val="1800"/>
                </a:lnSpc>
              </a:pPr>
              <a:r>
                <a:rPr lang="pt-BR" sz="1600" i="1" dirty="0">
                  <a:solidFill>
                    <a:srgbClr val="EC4251"/>
                  </a:solidFill>
                  <a:effectLst/>
                  <a:latin typeface="+mn-lt"/>
                </a:rPr>
                <a:t>não buscou </a:t>
              </a:r>
            </a:p>
          </p:txBody>
        </p:sp>
        <p:sp>
          <p:nvSpPr>
            <p:cNvPr id="12" name="Retângulo 11"/>
            <p:cNvSpPr/>
            <p:nvPr/>
          </p:nvSpPr>
          <p:spPr>
            <a:xfrm>
              <a:off x="-1537980" y="5466052"/>
              <a:ext cx="114300" cy="190500"/>
            </a:xfrm>
            <a:prstGeom prst="rect">
              <a:avLst/>
            </a:prstGeom>
            <a:solidFill>
              <a:srgbClr val="3D6D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3D6DCE"/>
                </a:solidFill>
              </a:endParaRPr>
            </a:p>
          </p:txBody>
        </p:sp>
        <p:sp>
          <p:nvSpPr>
            <p:cNvPr id="13" name="Retângulo 12"/>
            <p:cNvSpPr/>
            <p:nvPr/>
          </p:nvSpPr>
          <p:spPr>
            <a:xfrm>
              <a:off x="689406" y="5466052"/>
              <a:ext cx="114300" cy="190500"/>
            </a:xfrm>
            <a:prstGeom prst="rect">
              <a:avLst/>
            </a:prstGeom>
            <a:solidFill>
              <a:srgbClr val="ED7D31"/>
            </a:solidFill>
            <a:ln>
              <a:solidFill>
                <a:srgbClr val="ED7D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" name="Retângulo 13"/>
            <p:cNvSpPr/>
            <p:nvPr/>
          </p:nvSpPr>
          <p:spPr>
            <a:xfrm>
              <a:off x="2901283" y="5466052"/>
              <a:ext cx="114300" cy="190500"/>
            </a:xfrm>
            <a:prstGeom prst="rect">
              <a:avLst/>
            </a:prstGeom>
            <a:solidFill>
              <a:srgbClr val="EC4251"/>
            </a:solidFill>
            <a:ln>
              <a:solidFill>
                <a:srgbClr val="EC425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" name="+ informações"/>
          <p:cNvGrpSpPr/>
          <p:nvPr/>
        </p:nvGrpSpPr>
        <p:grpSpPr>
          <a:xfrm>
            <a:off x="10587809" y="5822555"/>
            <a:ext cx="1402473" cy="346249"/>
            <a:chOff x="7300120" y="5125288"/>
            <a:chExt cx="1748287" cy="431624"/>
          </a:xfrm>
        </p:grpSpPr>
        <p:sp>
          <p:nvSpPr>
            <p:cNvPr id="1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6" name="CaixaDeTexto 25"/>
          <p:cNvSpPr txBox="1"/>
          <p:nvPr/>
        </p:nvSpPr>
        <p:spPr>
          <a:xfrm>
            <a:off x="729783" y="14431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27" name="Conector reto 26"/>
          <p:cNvCxnSpPr/>
          <p:nvPr/>
        </p:nvCxnSpPr>
        <p:spPr>
          <a:xfrm>
            <a:off x="1999770" y="16432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8" name="Tabela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3592827"/>
              </p:ext>
            </p:extLst>
          </p:nvPr>
        </p:nvGraphicFramePr>
        <p:xfrm>
          <a:off x="1529638" y="5792619"/>
          <a:ext cx="3068010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1360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613602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61360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61360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1360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1145942" y="5769659"/>
            <a:ext cx="50892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30" name="CaixaDeTexto 5"/>
          <p:cNvSpPr txBox="1"/>
          <p:nvPr/>
        </p:nvSpPr>
        <p:spPr>
          <a:xfrm>
            <a:off x="6728993" y="2347882"/>
            <a:ext cx="465765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</a:rPr>
              <a:t>A “não busca” por empréstimos permanece sendo a característica mais presente em todas as regiões geográficas, com maior participação das empresas localizadas na região Sudeste.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(p16)</a:t>
            </a:r>
          </a:p>
        </p:txBody>
      </p:sp>
    </p:spTree>
    <p:extLst>
      <p:ext uri="{BB962C8B-B14F-4D97-AF65-F5344CB8AC3E}">
        <p14:creationId xmlns:p14="http://schemas.microsoft.com/office/powerpoint/2010/main" val="4124449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4" grpId="0"/>
      <p:bldGraphic spid="7" grpId="0">
        <p:bldAsOne/>
      </p:bldGraphic>
      <p:bldP spid="26" grpId="0"/>
      <p:bldP spid="29" grpId="0"/>
      <p:bldP spid="29" grpId="1"/>
      <p:bldP spid="30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empréstimo em nome da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626780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P16  </a:t>
            </a:r>
            <a:r>
              <a:rPr lang="pt-BR" sz="1100" dirty="0">
                <a:solidFill>
                  <a:schemeClr val="bg1"/>
                </a:solidFill>
              </a:rPr>
              <a:t>O(A) Sr.(a) já tentou pegar um empréstimo em nome de sua empresa? (ESP-RU)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4402890"/>
              </p:ext>
            </p:extLst>
          </p:nvPr>
        </p:nvGraphicFramePr>
        <p:xfrm>
          <a:off x="368313" y="4229770"/>
          <a:ext cx="11417274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2286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422862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800" b="1" u="sng" strike="sng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916827800"/>
              </p:ext>
            </p:extLst>
          </p:nvPr>
        </p:nvGraphicFramePr>
        <p:xfrm>
          <a:off x="266700" y="1901372"/>
          <a:ext cx="11633199" cy="27843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Agrupar 7"/>
          <p:cNvGrpSpPr/>
          <p:nvPr/>
        </p:nvGrpSpPr>
        <p:grpSpPr>
          <a:xfrm>
            <a:off x="5789920" y="898974"/>
            <a:ext cx="5549854" cy="584344"/>
            <a:chOff x="-1537980" y="5307281"/>
            <a:chExt cx="5549854" cy="584344"/>
          </a:xfrm>
        </p:grpSpPr>
        <p:sp>
          <p:nvSpPr>
            <p:cNvPr id="9" name="CaixaDeTexto 19"/>
            <p:cNvSpPr txBox="1"/>
            <p:nvPr/>
          </p:nvSpPr>
          <p:spPr>
            <a:xfrm>
              <a:off x="830681" y="5307281"/>
              <a:ext cx="1915631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>
                <a:lnSpc>
                  <a:spcPts val="1800"/>
                </a:lnSpc>
              </a:pPr>
              <a:r>
                <a:rPr lang="pt-BR" sz="1600" i="1" dirty="0">
                  <a:solidFill>
                    <a:schemeClr val="accent2"/>
                  </a:solidFill>
                  <a:effectLst/>
                  <a:latin typeface="+mn-lt"/>
                </a:rPr>
                <a:t>buscou empréstimo e não conseguiu</a:t>
              </a:r>
            </a:p>
          </p:txBody>
        </p:sp>
        <p:sp>
          <p:nvSpPr>
            <p:cNvPr id="10" name="CaixaDeTexto 19"/>
            <p:cNvSpPr txBox="1"/>
            <p:nvPr/>
          </p:nvSpPr>
          <p:spPr>
            <a:xfrm>
              <a:off x="-1396705" y="5337627"/>
              <a:ext cx="186726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>
                <a:lnSpc>
                  <a:spcPts val="1800"/>
                </a:lnSpc>
              </a:pPr>
              <a:r>
                <a:rPr lang="pt-BR" sz="1600" i="1" dirty="0">
                  <a:solidFill>
                    <a:srgbClr val="3D6DCE"/>
                  </a:solidFill>
                  <a:effectLst/>
                  <a:latin typeface="+mn-lt"/>
                </a:rPr>
                <a:t>buscou empréstimo e conseguiu</a:t>
              </a:r>
            </a:p>
          </p:txBody>
        </p:sp>
        <p:sp>
          <p:nvSpPr>
            <p:cNvPr id="11" name="CaixaDeTexto 19"/>
            <p:cNvSpPr txBox="1"/>
            <p:nvPr/>
          </p:nvSpPr>
          <p:spPr>
            <a:xfrm>
              <a:off x="3079463" y="5307281"/>
              <a:ext cx="932411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>
                <a:lnSpc>
                  <a:spcPts val="1800"/>
                </a:lnSpc>
              </a:pPr>
              <a:r>
                <a:rPr lang="pt-BR" sz="1600" i="1" dirty="0">
                  <a:solidFill>
                    <a:srgbClr val="EC4251"/>
                  </a:solidFill>
                  <a:effectLst/>
                  <a:latin typeface="+mn-lt"/>
                </a:rPr>
                <a:t>não buscou </a:t>
              </a:r>
            </a:p>
          </p:txBody>
        </p:sp>
        <p:sp>
          <p:nvSpPr>
            <p:cNvPr id="12" name="Retângulo 11"/>
            <p:cNvSpPr/>
            <p:nvPr/>
          </p:nvSpPr>
          <p:spPr>
            <a:xfrm>
              <a:off x="-1537980" y="5466052"/>
              <a:ext cx="114300" cy="190500"/>
            </a:xfrm>
            <a:prstGeom prst="rect">
              <a:avLst/>
            </a:prstGeom>
            <a:solidFill>
              <a:srgbClr val="3D6D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" name="Retângulo 12"/>
            <p:cNvSpPr/>
            <p:nvPr/>
          </p:nvSpPr>
          <p:spPr>
            <a:xfrm>
              <a:off x="689406" y="5466052"/>
              <a:ext cx="114300" cy="190500"/>
            </a:xfrm>
            <a:prstGeom prst="rect">
              <a:avLst/>
            </a:prstGeom>
            <a:solidFill>
              <a:srgbClr val="ED7D31"/>
            </a:solidFill>
            <a:ln>
              <a:solidFill>
                <a:srgbClr val="ED7D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" name="Retângulo 13"/>
            <p:cNvSpPr/>
            <p:nvPr/>
          </p:nvSpPr>
          <p:spPr>
            <a:xfrm>
              <a:off x="2901283" y="5466052"/>
              <a:ext cx="114300" cy="190500"/>
            </a:xfrm>
            <a:prstGeom prst="rect">
              <a:avLst/>
            </a:prstGeom>
            <a:solidFill>
              <a:srgbClr val="EC4251"/>
            </a:solidFill>
            <a:ln>
              <a:solidFill>
                <a:srgbClr val="EC425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3056026"/>
              </p:ext>
            </p:extLst>
          </p:nvPr>
        </p:nvGraphicFramePr>
        <p:xfrm>
          <a:off x="368325" y="4701659"/>
          <a:ext cx="11404557" cy="4064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22391">
                  <a:extLst>
                    <a:ext uri="{9D8B030D-6E8A-4147-A177-3AD203B41FA5}">
                      <a16:colId xmlns="" xmlns:a16="http://schemas.microsoft.com/office/drawing/2014/main" val="2510608373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758746296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05153149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709717437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4031605518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651390662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199888612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318672787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960962212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299430863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185020345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149799116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393426967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4276273991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406880851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235185614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642334949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4149290116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059807117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761786570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475724132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2805373316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1855694043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609399783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764654849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3444013854"/>
                    </a:ext>
                  </a:extLst>
                </a:gridCol>
                <a:gridCol w="422391">
                  <a:extLst>
                    <a:ext uri="{9D8B030D-6E8A-4147-A177-3AD203B41FA5}">
                      <a16:colId xmlns="" xmlns:a16="http://schemas.microsoft.com/office/drawing/2014/main" val="606576234"/>
                    </a:ext>
                  </a:extLst>
                </a:gridCol>
              </a:tblGrid>
              <a:tr h="4064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55595686"/>
                  </a:ext>
                </a:extLst>
              </a:tr>
            </a:tbl>
          </a:graphicData>
        </a:graphic>
      </p:graphicFrame>
      <p:grpSp>
        <p:nvGrpSpPr>
          <p:cNvPr id="16" name="+ informações"/>
          <p:cNvGrpSpPr/>
          <p:nvPr/>
        </p:nvGrpSpPr>
        <p:grpSpPr>
          <a:xfrm>
            <a:off x="10587809" y="5822555"/>
            <a:ext cx="1402473" cy="346249"/>
            <a:chOff x="7300120" y="5125288"/>
            <a:chExt cx="1748287" cy="431624"/>
          </a:xfrm>
        </p:grpSpPr>
        <p:sp>
          <p:nvSpPr>
            <p:cNvPr id="1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6" name="CaixaDeTexto 25"/>
          <p:cNvSpPr txBox="1"/>
          <p:nvPr/>
        </p:nvSpPr>
        <p:spPr>
          <a:xfrm>
            <a:off x="729783" y="1443145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UF</a:t>
            </a:r>
          </a:p>
        </p:txBody>
      </p:sp>
      <p:cxnSp>
        <p:nvCxnSpPr>
          <p:cNvPr id="27" name="Conector reto 26"/>
          <p:cNvCxnSpPr/>
          <p:nvPr/>
        </p:nvCxnSpPr>
        <p:spPr>
          <a:xfrm>
            <a:off x="1999770" y="16432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5" name="CaixaDeTexto 5"/>
          <p:cNvSpPr txBox="1"/>
          <p:nvPr/>
        </p:nvSpPr>
        <p:spPr>
          <a:xfrm>
            <a:off x="452017" y="5130057"/>
            <a:ext cx="9006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</a:rPr>
              <a:t>importante destacar que alguns estados como SC, MT, AC, AP e RR apresentam percentuais de empreendedores que ‘buscaram e conseguiram empréstimo’ superiores àqueles que não tiveram essa postura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(p16)</a:t>
            </a:r>
          </a:p>
        </p:txBody>
      </p:sp>
    </p:spTree>
    <p:extLst>
      <p:ext uri="{BB962C8B-B14F-4D97-AF65-F5344CB8AC3E}">
        <p14:creationId xmlns:p14="http://schemas.microsoft.com/office/powerpoint/2010/main" val="1789191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4" grpId="0"/>
      <p:bldGraphic spid="7" grpId="0">
        <p:bldAsOne/>
      </p:bldGraphic>
      <p:bldP spid="26" grpId="0"/>
      <p:bldP spid="25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aixaDeTexto 19"/>
          <p:cNvSpPr txBox="1"/>
          <p:nvPr/>
        </p:nvSpPr>
        <p:spPr>
          <a:xfrm>
            <a:off x="1021919" y="309957"/>
            <a:ext cx="52424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onde buscou 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empréstimo</a:t>
            </a:r>
          </a:p>
        </p:txBody>
      </p:sp>
      <p:sp>
        <p:nvSpPr>
          <p:cNvPr id="8" name="Retângulo 7"/>
          <p:cNvSpPr/>
          <p:nvPr/>
        </p:nvSpPr>
        <p:spPr>
          <a:xfrm>
            <a:off x="1021921" y="6399190"/>
            <a:ext cx="7626780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P17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Onde o(a) Sr.(a) buscou empréstimo? (ESP-RM)</a:t>
            </a:r>
          </a:p>
        </p:txBody>
      </p:sp>
      <p:sp>
        <p:nvSpPr>
          <p:cNvPr id="11" name="CaixaDeTexto 5"/>
          <p:cNvSpPr txBox="1"/>
          <p:nvPr/>
        </p:nvSpPr>
        <p:spPr>
          <a:xfrm>
            <a:off x="754964" y="4559121"/>
            <a:ext cx="654118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</a:rPr>
              <a:t>os bancos ‘públicos’ se destacam particularmente, respondendo por mais de 3 em cada 4 (76%) desses pleitos de empreendedores que buscaram empréstimo 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(p17)</a:t>
            </a:r>
          </a:p>
        </p:txBody>
      </p:sp>
      <p:grpSp>
        <p:nvGrpSpPr>
          <p:cNvPr id="40" name="Agrupar 39"/>
          <p:cNvGrpSpPr/>
          <p:nvPr/>
        </p:nvGrpSpPr>
        <p:grpSpPr>
          <a:xfrm>
            <a:off x="415887" y="2312919"/>
            <a:ext cx="1819181" cy="1816784"/>
            <a:chOff x="415887" y="2312919"/>
            <a:chExt cx="1819181" cy="1816784"/>
          </a:xfrm>
        </p:grpSpPr>
        <p:grpSp>
          <p:nvGrpSpPr>
            <p:cNvPr id="13" name="Grupo 11"/>
            <p:cNvGrpSpPr/>
            <p:nvPr/>
          </p:nvGrpSpPr>
          <p:grpSpPr>
            <a:xfrm>
              <a:off x="415887" y="2312919"/>
              <a:ext cx="1025836" cy="1378167"/>
              <a:chOff x="415887" y="2312919"/>
              <a:chExt cx="1025836" cy="1378167"/>
            </a:xfrm>
            <a:solidFill>
              <a:srgbClr val="003399"/>
            </a:solidFill>
          </p:grpSpPr>
          <p:sp>
            <p:nvSpPr>
              <p:cNvPr id="15" name="Freeform 5"/>
              <p:cNvSpPr>
                <a:spLocks noEditPoints="1"/>
              </p:cNvSpPr>
              <p:nvPr/>
            </p:nvSpPr>
            <p:spPr bwMode="auto">
              <a:xfrm>
                <a:off x="796181" y="2312919"/>
                <a:ext cx="500135" cy="293210"/>
              </a:xfrm>
              <a:custGeom>
                <a:avLst/>
                <a:gdLst>
                  <a:gd name="T0" fmla="*/ 233 w 264"/>
                  <a:gd name="T1" fmla="*/ 155 h 155"/>
                  <a:gd name="T2" fmla="*/ 62 w 264"/>
                  <a:gd name="T3" fmla="*/ 108 h 155"/>
                  <a:gd name="T4" fmla="*/ 20 w 264"/>
                  <a:gd name="T5" fmla="*/ 143 h 155"/>
                  <a:gd name="T6" fmla="*/ 0 w 264"/>
                  <a:gd name="T7" fmla="*/ 77 h 155"/>
                  <a:gd name="T8" fmla="*/ 0 w 264"/>
                  <a:gd name="T9" fmla="*/ 39 h 155"/>
                  <a:gd name="T10" fmla="*/ 39 w 264"/>
                  <a:gd name="T11" fmla="*/ 0 h 155"/>
                  <a:gd name="T12" fmla="*/ 78 w 264"/>
                  <a:gd name="T13" fmla="*/ 39 h 155"/>
                  <a:gd name="T14" fmla="*/ 78 w 264"/>
                  <a:gd name="T15" fmla="*/ 54 h 155"/>
                  <a:gd name="T16" fmla="*/ 86 w 264"/>
                  <a:gd name="T17" fmla="*/ 62 h 155"/>
                  <a:gd name="T18" fmla="*/ 93 w 264"/>
                  <a:gd name="T19" fmla="*/ 54 h 155"/>
                  <a:gd name="T20" fmla="*/ 93 w 264"/>
                  <a:gd name="T21" fmla="*/ 39 h 155"/>
                  <a:gd name="T22" fmla="*/ 132 w 264"/>
                  <a:gd name="T23" fmla="*/ 0 h 155"/>
                  <a:gd name="T24" fmla="*/ 171 w 264"/>
                  <a:gd name="T25" fmla="*/ 39 h 155"/>
                  <a:gd name="T26" fmla="*/ 171 w 264"/>
                  <a:gd name="T27" fmla="*/ 54 h 155"/>
                  <a:gd name="T28" fmla="*/ 179 w 264"/>
                  <a:gd name="T29" fmla="*/ 62 h 155"/>
                  <a:gd name="T30" fmla="*/ 186 w 264"/>
                  <a:gd name="T31" fmla="*/ 54 h 155"/>
                  <a:gd name="T32" fmla="*/ 186 w 264"/>
                  <a:gd name="T33" fmla="*/ 39 h 155"/>
                  <a:gd name="T34" fmla="*/ 225 w 264"/>
                  <a:gd name="T35" fmla="*/ 0 h 155"/>
                  <a:gd name="T36" fmla="*/ 264 w 264"/>
                  <a:gd name="T37" fmla="*/ 39 h 155"/>
                  <a:gd name="T38" fmla="*/ 264 w 264"/>
                  <a:gd name="T39" fmla="*/ 77 h 155"/>
                  <a:gd name="T40" fmla="*/ 244 w 264"/>
                  <a:gd name="T41" fmla="*/ 143 h 155"/>
                  <a:gd name="T42" fmla="*/ 233 w 264"/>
                  <a:gd name="T43" fmla="*/ 155 h 155"/>
                  <a:gd name="T44" fmla="*/ 233 w 264"/>
                  <a:gd name="T45" fmla="*/ 155 h 155"/>
                  <a:gd name="T46" fmla="*/ 233 w 264"/>
                  <a:gd name="T47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4" h="155">
                    <a:moveTo>
                      <a:pt x="233" y="155"/>
                    </a:moveTo>
                    <a:cubicBezTo>
                      <a:pt x="62" y="108"/>
                      <a:pt x="62" y="108"/>
                      <a:pt x="62" y="108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7" y="124"/>
                      <a:pt x="0" y="101"/>
                      <a:pt x="0" y="7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7"/>
                      <a:pt x="18" y="0"/>
                      <a:pt x="39" y="0"/>
                    </a:cubicBezTo>
                    <a:cubicBezTo>
                      <a:pt x="60" y="0"/>
                      <a:pt x="78" y="17"/>
                      <a:pt x="78" y="39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8"/>
                      <a:pt x="81" y="62"/>
                      <a:pt x="86" y="62"/>
                    </a:cubicBezTo>
                    <a:cubicBezTo>
                      <a:pt x="90" y="62"/>
                      <a:pt x="93" y="58"/>
                      <a:pt x="93" y="54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17"/>
                      <a:pt x="111" y="0"/>
                      <a:pt x="132" y="0"/>
                    </a:cubicBezTo>
                    <a:cubicBezTo>
                      <a:pt x="153" y="0"/>
                      <a:pt x="171" y="17"/>
                      <a:pt x="171" y="39"/>
                    </a:cubicBezTo>
                    <a:cubicBezTo>
                      <a:pt x="171" y="54"/>
                      <a:pt x="171" y="54"/>
                      <a:pt x="171" y="54"/>
                    </a:cubicBezTo>
                    <a:cubicBezTo>
                      <a:pt x="171" y="58"/>
                      <a:pt x="174" y="62"/>
                      <a:pt x="179" y="62"/>
                    </a:cubicBezTo>
                    <a:cubicBezTo>
                      <a:pt x="183" y="62"/>
                      <a:pt x="186" y="58"/>
                      <a:pt x="186" y="54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17"/>
                      <a:pt x="204" y="0"/>
                      <a:pt x="225" y="0"/>
                    </a:cubicBezTo>
                    <a:cubicBezTo>
                      <a:pt x="246" y="0"/>
                      <a:pt x="264" y="17"/>
                      <a:pt x="264" y="39"/>
                    </a:cubicBezTo>
                    <a:cubicBezTo>
                      <a:pt x="264" y="77"/>
                      <a:pt x="264" y="77"/>
                      <a:pt x="264" y="77"/>
                    </a:cubicBezTo>
                    <a:cubicBezTo>
                      <a:pt x="264" y="101"/>
                      <a:pt x="257" y="124"/>
                      <a:pt x="244" y="143"/>
                    </a:cubicBezTo>
                    <a:lnTo>
                      <a:pt x="233" y="155"/>
                    </a:lnTo>
                    <a:close/>
                    <a:moveTo>
                      <a:pt x="233" y="155"/>
                    </a:moveTo>
                    <a:cubicBezTo>
                      <a:pt x="233" y="155"/>
                      <a:pt x="233" y="155"/>
                      <a:pt x="233" y="15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415887" y="2575769"/>
                <a:ext cx="380294" cy="558457"/>
              </a:xfrm>
              <a:custGeom>
                <a:avLst/>
                <a:gdLst>
                  <a:gd name="T0" fmla="*/ 450 w 476"/>
                  <a:gd name="T1" fmla="*/ 588 h 699"/>
                  <a:gd name="T2" fmla="*/ 377 w 476"/>
                  <a:gd name="T3" fmla="*/ 552 h 699"/>
                  <a:gd name="T4" fmla="*/ 256 w 476"/>
                  <a:gd name="T5" fmla="*/ 552 h 699"/>
                  <a:gd name="T6" fmla="*/ 256 w 476"/>
                  <a:gd name="T7" fmla="*/ 0 h 699"/>
                  <a:gd name="T8" fmla="*/ 0 w 476"/>
                  <a:gd name="T9" fmla="*/ 0 h 699"/>
                  <a:gd name="T10" fmla="*/ 0 w 476"/>
                  <a:gd name="T11" fmla="*/ 699 h 699"/>
                  <a:gd name="T12" fmla="*/ 256 w 476"/>
                  <a:gd name="T13" fmla="*/ 699 h 699"/>
                  <a:gd name="T14" fmla="*/ 256 w 476"/>
                  <a:gd name="T15" fmla="*/ 626 h 699"/>
                  <a:gd name="T16" fmla="*/ 358 w 476"/>
                  <a:gd name="T17" fmla="*/ 626 h 699"/>
                  <a:gd name="T18" fmla="*/ 431 w 476"/>
                  <a:gd name="T19" fmla="*/ 661 h 699"/>
                  <a:gd name="T20" fmla="*/ 476 w 476"/>
                  <a:gd name="T21" fmla="*/ 661 h 699"/>
                  <a:gd name="T22" fmla="*/ 476 w 476"/>
                  <a:gd name="T23" fmla="*/ 588 h 699"/>
                  <a:gd name="T24" fmla="*/ 450 w 476"/>
                  <a:gd name="T25" fmla="*/ 588 h 699"/>
                  <a:gd name="T26" fmla="*/ 182 w 476"/>
                  <a:gd name="T27" fmla="*/ 626 h 699"/>
                  <a:gd name="T28" fmla="*/ 73 w 476"/>
                  <a:gd name="T29" fmla="*/ 626 h 699"/>
                  <a:gd name="T30" fmla="*/ 73 w 476"/>
                  <a:gd name="T31" fmla="*/ 74 h 699"/>
                  <a:gd name="T32" fmla="*/ 182 w 476"/>
                  <a:gd name="T33" fmla="*/ 74 h 699"/>
                  <a:gd name="T34" fmla="*/ 182 w 476"/>
                  <a:gd name="T35" fmla="*/ 626 h 699"/>
                  <a:gd name="T36" fmla="*/ 182 w 476"/>
                  <a:gd name="T37" fmla="*/ 626 h 699"/>
                  <a:gd name="T38" fmla="*/ 182 w 476"/>
                  <a:gd name="T39" fmla="*/ 626 h 699"/>
                  <a:gd name="T40" fmla="*/ 182 w 476"/>
                  <a:gd name="T41" fmla="*/ 626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6" h="699">
                    <a:moveTo>
                      <a:pt x="450" y="588"/>
                    </a:moveTo>
                    <a:lnTo>
                      <a:pt x="377" y="552"/>
                    </a:lnTo>
                    <a:lnTo>
                      <a:pt x="256" y="552"/>
                    </a:lnTo>
                    <a:lnTo>
                      <a:pt x="256" y="0"/>
                    </a:lnTo>
                    <a:lnTo>
                      <a:pt x="0" y="0"/>
                    </a:lnTo>
                    <a:lnTo>
                      <a:pt x="0" y="699"/>
                    </a:lnTo>
                    <a:lnTo>
                      <a:pt x="256" y="699"/>
                    </a:lnTo>
                    <a:lnTo>
                      <a:pt x="256" y="626"/>
                    </a:lnTo>
                    <a:lnTo>
                      <a:pt x="358" y="626"/>
                    </a:lnTo>
                    <a:lnTo>
                      <a:pt x="431" y="661"/>
                    </a:lnTo>
                    <a:lnTo>
                      <a:pt x="476" y="661"/>
                    </a:lnTo>
                    <a:lnTo>
                      <a:pt x="476" y="588"/>
                    </a:lnTo>
                    <a:lnTo>
                      <a:pt x="450" y="588"/>
                    </a:lnTo>
                    <a:close/>
                    <a:moveTo>
                      <a:pt x="182" y="626"/>
                    </a:moveTo>
                    <a:lnTo>
                      <a:pt x="73" y="626"/>
                    </a:lnTo>
                    <a:lnTo>
                      <a:pt x="73" y="74"/>
                    </a:lnTo>
                    <a:lnTo>
                      <a:pt x="182" y="74"/>
                    </a:lnTo>
                    <a:lnTo>
                      <a:pt x="182" y="626"/>
                    </a:lnTo>
                    <a:lnTo>
                      <a:pt x="182" y="626"/>
                    </a:lnTo>
                    <a:close/>
                    <a:moveTo>
                      <a:pt x="182" y="626"/>
                    </a:moveTo>
                    <a:lnTo>
                      <a:pt x="182" y="6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7" name="Freeform 7"/>
              <p:cNvSpPr>
                <a:spLocks noEditPoints="1"/>
              </p:cNvSpPr>
              <p:nvPr/>
            </p:nvSpPr>
            <p:spPr bwMode="auto">
              <a:xfrm>
                <a:off x="415887" y="2575769"/>
                <a:ext cx="380294" cy="558457"/>
              </a:xfrm>
              <a:custGeom>
                <a:avLst/>
                <a:gdLst>
                  <a:gd name="T0" fmla="*/ 450 w 476"/>
                  <a:gd name="T1" fmla="*/ 588 h 699"/>
                  <a:gd name="T2" fmla="*/ 377 w 476"/>
                  <a:gd name="T3" fmla="*/ 552 h 699"/>
                  <a:gd name="T4" fmla="*/ 256 w 476"/>
                  <a:gd name="T5" fmla="*/ 552 h 699"/>
                  <a:gd name="T6" fmla="*/ 256 w 476"/>
                  <a:gd name="T7" fmla="*/ 0 h 699"/>
                  <a:gd name="T8" fmla="*/ 0 w 476"/>
                  <a:gd name="T9" fmla="*/ 0 h 699"/>
                  <a:gd name="T10" fmla="*/ 0 w 476"/>
                  <a:gd name="T11" fmla="*/ 699 h 699"/>
                  <a:gd name="T12" fmla="*/ 256 w 476"/>
                  <a:gd name="T13" fmla="*/ 699 h 699"/>
                  <a:gd name="T14" fmla="*/ 256 w 476"/>
                  <a:gd name="T15" fmla="*/ 626 h 699"/>
                  <a:gd name="T16" fmla="*/ 358 w 476"/>
                  <a:gd name="T17" fmla="*/ 626 h 699"/>
                  <a:gd name="T18" fmla="*/ 431 w 476"/>
                  <a:gd name="T19" fmla="*/ 661 h 699"/>
                  <a:gd name="T20" fmla="*/ 476 w 476"/>
                  <a:gd name="T21" fmla="*/ 661 h 699"/>
                  <a:gd name="T22" fmla="*/ 476 w 476"/>
                  <a:gd name="T23" fmla="*/ 588 h 699"/>
                  <a:gd name="T24" fmla="*/ 450 w 476"/>
                  <a:gd name="T25" fmla="*/ 588 h 699"/>
                  <a:gd name="T26" fmla="*/ 182 w 476"/>
                  <a:gd name="T27" fmla="*/ 626 h 699"/>
                  <a:gd name="T28" fmla="*/ 73 w 476"/>
                  <a:gd name="T29" fmla="*/ 626 h 699"/>
                  <a:gd name="T30" fmla="*/ 73 w 476"/>
                  <a:gd name="T31" fmla="*/ 74 h 699"/>
                  <a:gd name="T32" fmla="*/ 182 w 476"/>
                  <a:gd name="T33" fmla="*/ 74 h 699"/>
                  <a:gd name="T34" fmla="*/ 182 w 476"/>
                  <a:gd name="T35" fmla="*/ 626 h 699"/>
                  <a:gd name="T36" fmla="*/ 182 w 476"/>
                  <a:gd name="T37" fmla="*/ 626 h 699"/>
                  <a:gd name="T38" fmla="*/ 182 w 476"/>
                  <a:gd name="T39" fmla="*/ 626 h 699"/>
                  <a:gd name="T40" fmla="*/ 182 w 476"/>
                  <a:gd name="T41" fmla="*/ 626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6" h="699">
                    <a:moveTo>
                      <a:pt x="450" y="588"/>
                    </a:moveTo>
                    <a:lnTo>
                      <a:pt x="377" y="552"/>
                    </a:lnTo>
                    <a:lnTo>
                      <a:pt x="256" y="552"/>
                    </a:lnTo>
                    <a:lnTo>
                      <a:pt x="256" y="0"/>
                    </a:lnTo>
                    <a:lnTo>
                      <a:pt x="0" y="0"/>
                    </a:lnTo>
                    <a:lnTo>
                      <a:pt x="0" y="699"/>
                    </a:lnTo>
                    <a:lnTo>
                      <a:pt x="256" y="699"/>
                    </a:lnTo>
                    <a:lnTo>
                      <a:pt x="256" y="626"/>
                    </a:lnTo>
                    <a:lnTo>
                      <a:pt x="358" y="626"/>
                    </a:lnTo>
                    <a:lnTo>
                      <a:pt x="431" y="661"/>
                    </a:lnTo>
                    <a:lnTo>
                      <a:pt x="476" y="661"/>
                    </a:lnTo>
                    <a:lnTo>
                      <a:pt x="476" y="588"/>
                    </a:lnTo>
                    <a:lnTo>
                      <a:pt x="450" y="588"/>
                    </a:lnTo>
                    <a:moveTo>
                      <a:pt x="182" y="626"/>
                    </a:moveTo>
                    <a:lnTo>
                      <a:pt x="73" y="626"/>
                    </a:lnTo>
                    <a:lnTo>
                      <a:pt x="73" y="74"/>
                    </a:lnTo>
                    <a:lnTo>
                      <a:pt x="182" y="74"/>
                    </a:lnTo>
                    <a:lnTo>
                      <a:pt x="182" y="626"/>
                    </a:lnTo>
                    <a:lnTo>
                      <a:pt x="182" y="626"/>
                    </a:lnTo>
                    <a:moveTo>
                      <a:pt x="182" y="626"/>
                    </a:moveTo>
                    <a:lnTo>
                      <a:pt x="182" y="626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8" name="Freeform 8"/>
              <p:cNvSpPr>
                <a:spLocks noEditPoints="1"/>
              </p:cNvSpPr>
              <p:nvPr/>
            </p:nvSpPr>
            <p:spPr bwMode="auto">
              <a:xfrm>
                <a:off x="677140" y="2723573"/>
                <a:ext cx="764583" cy="967513"/>
              </a:xfrm>
              <a:custGeom>
                <a:avLst/>
                <a:gdLst>
                  <a:gd name="T0" fmla="*/ 203 w 404"/>
                  <a:gd name="T1" fmla="*/ 511 h 511"/>
                  <a:gd name="T2" fmla="*/ 195 w 404"/>
                  <a:gd name="T3" fmla="*/ 511 h 511"/>
                  <a:gd name="T4" fmla="*/ 1 w 404"/>
                  <a:gd name="T5" fmla="*/ 313 h 511"/>
                  <a:gd name="T6" fmla="*/ 58 w 404"/>
                  <a:gd name="T7" fmla="*/ 170 h 511"/>
                  <a:gd name="T8" fmla="*/ 110 w 404"/>
                  <a:gd name="T9" fmla="*/ 50 h 511"/>
                  <a:gd name="T10" fmla="*/ 187 w 404"/>
                  <a:gd name="T11" fmla="*/ 0 h 511"/>
                  <a:gd name="T12" fmla="*/ 218 w 404"/>
                  <a:gd name="T13" fmla="*/ 31 h 511"/>
                  <a:gd name="T14" fmla="*/ 218 w 404"/>
                  <a:gd name="T15" fmla="*/ 186 h 511"/>
                  <a:gd name="T16" fmla="*/ 327 w 404"/>
                  <a:gd name="T17" fmla="*/ 186 h 511"/>
                  <a:gd name="T18" fmla="*/ 345 w 404"/>
                  <a:gd name="T19" fmla="*/ 167 h 511"/>
                  <a:gd name="T20" fmla="*/ 404 w 404"/>
                  <a:gd name="T21" fmla="*/ 310 h 511"/>
                  <a:gd name="T22" fmla="*/ 342 w 404"/>
                  <a:gd name="T23" fmla="*/ 455 h 511"/>
                  <a:gd name="T24" fmla="*/ 203 w 404"/>
                  <a:gd name="T25" fmla="*/ 511 h 511"/>
                  <a:gd name="T26" fmla="*/ 203 w 404"/>
                  <a:gd name="T27" fmla="*/ 511 h 511"/>
                  <a:gd name="T28" fmla="*/ 203 w 404"/>
                  <a:gd name="T29" fmla="*/ 51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4" h="511">
                    <a:moveTo>
                      <a:pt x="203" y="511"/>
                    </a:moveTo>
                    <a:cubicBezTo>
                      <a:pt x="200" y="511"/>
                      <a:pt x="197" y="511"/>
                      <a:pt x="195" y="511"/>
                    </a:cubicBezTo>
                    <a:cubicBezTo>
                      <a:pt x="90" y="507"/>
                      <a:pt x="3" y="418"/>
                      <a:pt x="1" y="313"/>
                    </a:cubicBezTo>
                    <a:cubicBezTo>
                      <a:pt x="0" y="259"/>
                      <a:pt x="21" y="208"/>
                      <a:pt x="58" y="170"/>
                    </a:cubicBezTo>
                    <a:cubicBezTo>
                      <a:pt x="92" y="135"/>
                      <a:pt x="110" y="93"/>
                      <a:pt x="110" y="50"/>
                    </a:cubicBezTo>
                    <a:cubicBezTo>
                      <a:pt x="187" y="0"/>
                      <a:pt x="187" y="0"/>
                      <a:pt x="187" y="0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8" y="186"/>
                      <a:pt x="218" y="186"/>
                      <a:pt x="218" y="186"/>
                    </a:cubicBezTo>
                    <a:cubicBezTo>
                      <a:pt x="327" y="186"/>
                      <a:pt x="327" y="186"/>
                      <a:pt x="327" y="186"/>
                    </a:cubicBezTo>
                    <a:cubicBezTo>
                      <a:pt x="345" y="167"/>
                      <a:pt x="345" y="167"/>
                      <a:pt x="345" y="167"/>
                    </a:cubicBezTo>
                    <a:cubicBezTo>
                      <a:pt x="383" y="205"/>
                      <a:pt x="404" y="256"/>
                      <a:pt x="404" y="310"/>
                    </a:cubicBezTo>
                    <a:cubicBezTo>
                      <a:pt x="404" y="365"/>
                      <a:pt x="382" y="417"/>
                      <a:pt x="342" y="455"/>
                    </a:cubicBezTo>
                    <a:cubicBezTo>
                      <a:pt x="304" y="491"/>
                      <a:pt x="255" y="511"/>
                      <a:pt x="203" y="511"/>
                    </a:cubicBezTo>
                    <a:close/>
                    <a:moveTo>
                      <a:pt x="203" y="511"/>
                    </a:moveTo>
                    <a:cubicBezTo>
                      <a:pt x="203" y="511"/>
                      <a:pt x="203" y="511"/>
                      <a:pt x="203" y="51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913625" y="3075904"/>
                <a:ext cx="294009" cy="468976"/>
              </a:xfrm>
              <a:custGeom>
                <a:avLst/>
                <a:gdLst>
                  <a:gd name="T0" fmla="*/ 155 w 155"/>
                  <a:gd name="T1" fmla="*/ 93 h 248"/>
                  <a:gd name="T2" fmla="*/ 155 w 155"/>
                  <a:gd name="T3" fmla="*/ 85 h 248"/>
                  <a:gd name="T4" fmla="*/ 101 w 155"/>
                  <a:gd name="T5" fmla="*/ 31 h 248"/>
                  <a:gd name="T6" fmla="*/ 93 w 155"/>
                  <a:gd name="T7" fmla="*/ 31 h 248"/>
                  <a:gd name="T8" fmla="*/ 93 w 155"/>
                  <a:gd name="T9" fmla="*/ 0 h 248"/>
                  <a:gd name="T10" fmla="*/ 62 w 155"/>
                  <a:gd name="T11" fmla="*/ 0 h 248"/>
                  <a:gd name="T12" fmla="*/ 62 w 155"/>
                  <a:gd name="T13" fmla="*/ 31 h 248"/>
                  <a:gd name="T14" fmla="*/ 55 w 155"/>
                  <a:gd name="T15" fmla="*/ 31 h 248"/>
                  <a:gd name="T16" fmla="*/ 0 w 155"/>
                  <a:gd name="T17" fmla="*/ 85 h 248"/>
                  <a:gd name="T18" fmla="*/ 55 w 155"/>
                  <a:gd name="T19" fmla="*/ 139 h 248"/>
                  <a:gd name="T20" fmla="*/ 101 w 155"/>
                  <a:gd name="T21" fmla="*/ 139 h 248"/>
                  <a:gd name="T22" fmla="*/ 124 w 155"/>
                  <a:gd name="T23" fmla="*/ 162 h 248"/>
                  <a:gd name="T24" fmla="*/ 101 w 155"/>
                  <a:gd name="T25" fmla="*/ 186 h 248"/>
                  <a:gd name="T26" fmla="*/ 55 w 155"/>
                  <a:gd name="T27" fmla="*/ 186 h 248"/>
                  <a:gd name="T28" fmla="*/ 31 w 155"/>
                  <a:gd name="T29" fmla="*/ 162 h 248"/>
                  <a:gd name="T30" fmla="*/ 31 w 155"/>
                  <a:gd name="T31" fmla="*/ 155 h 248"/>
                  <a:gd name="T32" fmla="*/ 0 w 155"/>
                  <a:gd name="T33" fmla="*/ 155 h 248"/>
                  <a:gd name="T34" fmla="*/ 0 w 155"/>
                  <a:gd name="T35" fmla="*/ 162 h 248"/>
                  <a:gd name="T36" fmla="*/ 55 w 155"/>
                  <a:gd name="T37" fmla="*/ 217 h 248"/>
                  <a:gd name="T38" fmla="*/ 62 w 155"/>
                  <a:gd name="T39" fmla="*/ 217 h 248"/>
                  <a:gd name="T40" fmla="*/ 62 w 155"/>
                  <a:gd name="T41" fmla="*/ 248 h 248"/>
                  <a:gd name="T42" fmla="*/ 93 w 155"/>
                  <a:gd name="T43" fmla="*/ 248 h 248"/>
                  <a:gd name="T44" fmla="*/ 93 w 155"/>
                  <a:gd name="T45" fmla="*/ 217 h 248"/>
                  <a:gd name="T46" fmla="*/ 101 w 155"/>
                  <a:gd name="T47" fmla="*/ 217 h 248"/>
                  <a:gd name="T48" fmla="*/ 155 w 155"/>
                  <a:gd name="T49" fmla="*/ 162 h 248"/>
                  <a:gd name="T50" fmla="*/ 101 w 155"/>
                  <a:gd name="T51" fmla="*/ 108 h 248"/>
                  <a:gd name="T52" fmla="*/ 55 w 155"/>
                  <a:gd name="T53" fmla="*/ 108 h 248"/>
                  <a:gd name="T54" fmla="*/ 31 w 155"/>
                  <a:gd name="T55" fmla="*/ 85 h 248"/>
                  <a:gd name="T56" fmla="*/ 55 w 155"/>
                  <a:gd name="T57" fmla="*/ 62 h 248"/>
                  <a:gd name="T58" fmla="*/ 101 w 155"/>
                  <a:gd name="T59" fmla="*/ 62 h 248"/>
                  <a:gd name="T60" fmla="*/ 124 w 155"/>
                  <a:gd name="T61" fmla="*/ 85 h 248"/>
                  <a:gd name="T62" fmla="*/ 124 w 155"/>
                  <a:gd name="T63" fmla="*/ 93 h 248"/>
                  <a:gd name="T64" fmla="*/ 155 w 155"/>
                  <a:gd name="T65" fmla="*/ 93 h 248"/>
                  <a:gd name="T66" fmla="*/ 155 w 155"/>
                  <a:gd name="T67" fmla="*/ 93 h 248"/>
                  <a:gd name="T68" fmla="*/ 155 w 155"/>
                  <a:gd name="T69" fmla="*/ 9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248">
                    <a:moveTo>
                      <a:pt x="155" y="93"/>
                    </a:moveTo>
                    <a:cubicBezTo>
                      <a:pt x="155" y="85"/>
                      <a:pt x="155" y="85"/>
                      <a:pt x="155" y="85"/>
                    </a:cubicBezTo>
                    <a:cubicBezTo>
                      <a:pt x="155" y="55"/>
                      <a:pt x="131" y="31"/>
                      <a:pt x="101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25" y="31"/>
                      <a:pt x="0" y="55"/>
                      <a:pt x="0" y="85"/>
                    </a:cubicBezTo>
                    <a:cubicBezTo>
                      <a:pt x="0" y="115"/>
                      <a:pt x="25" y="139"/>
                      <a:pt x="55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14" y="139"/>
                      <a:pt x="124" y="150"/>
                      <a:pt x="124" y="162"/>
                    </a:cubicBezTo>
                    <a:cubicBezTo>
                      <a:pt x="124" y="175"/>
                      <a:pt x="114" y="186"/>
                      <a:pt x="101" y="186"/>
                    </a:cubicBezTo>
                    <a:cubicBezTo>
                      <a:pt x="55" y="186"/>
                      <a:pt x="55" y="186"/>
                      <a:pt x="55" y="186"/>
                    </a:cubicBezTo>
                    <a:cubicBezTo>
                      <a:pt x="42" y="186"/>
                      <a:pt x="31" y="175"/>
                      <a:pt x="31" y="162"/>
                    </a:cubicBezTo>
                    <a:cubicBezTo>
                      <a:pt x="31" y="155"/>
                      <a:pt x="31" y="155"/>
                      <a:pt x="31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92"/>
                      <a:pt x="25" y="217"/>
                      <a:pt x="55" y="217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48"/>
                      <a:pt x="62" y="248"/>
                      <a:pt x="62" y="248"/>
                    </a:cubicBezTo>
                    <a:cubicBezTo>
                      <a:pt x="93" y="248"/>
                      <a:pt x="93" y="248"/>
                      <a:pt x="93" y="248"/>
                    </a:cubicBezTo>
                    <a:cubicBezTo>
                      <a:pt x="93" y="217"/>
                      <a:pt x="93" y="217"/>
                      <a:pt x="93" y="217"/>
                    </a:cubicBezTo>
                    <a:cubicBezTo>
                      <a:pt x="101" y="217"/>
                      <a:pt x="101" y="217"/>
                      <a:pt x="101" y="217"/>
                    </a:cubicBezTo>
                    <a:cubicBezTo>
                      <a:pt x="131" y="217"/>
                      <a:pt x="155" y="192"/>
                      <a:pt x="155" y="162"/>
                    </a:cubicBezTo>
                    <a:cubicBezTo>
                      <a:pt x="155" y="132"/>
                      <a:pt x="131" y="108"/>
                      <a:pt x="101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42" y="108"/>
                      <a:pt x="31" y="98"/>
                      <a:pt x="31" y="85"/>
                    </a:cubicBezTo>
                    <a:cubicBezTo>
                      <a:pt x="31" y="72"/>
                      <a:pt x="42" y="62"/>
                      <a:pt x="55" y="62"/>
                    </a:cubicBezTo>
                    <a:cubicBezTo>
                      <a:pt x="101" y="62"/>
                      <a:pt x="101" y="62"/>
                      <a:pt x="101" y="62"/>
                    </a:cubicBezTo>
                    <a:cubicBezTo>
                      <a:pt x="114" y="62"/>
                      <a:pt x="124" y="72"/>
                      <a:pt x="124" y="85"/>
                    </a:cubicBezTo>
                    <a:cubicBezTo>
                      <a:pt x="124" y="93"/>
                      <a:pt x="124" y="93"/>
                      <a:pt x="124" y="93"/>
                    </a:cubicBezTo>
                    <a:lnTo>
                      <a:pt x="155" y="93"/>
                    </a:lnTo>
                    <a:close/>
                    <a:moveTo>
                      <a:pt x="155" y="93"/>
                    </a:moveTo>
                    <a:cubicBezTo>
                      <a:pt x="155" y="93"/>
                      <a:pt x="155" y="93"/>
                      <a:pt x="155" y="9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0" name="Freeform 10"/>
              <p:cNvSpPr>
                <a:spLocks noEditPoints="1"/>
              </p:cNvSpPr>
              <p:nvPr/>
            </p:nvSpPr>
            <p:spPr bwMode="auto">
              <a:xfrm>
                <a:off x="591653" y="2485490"/>
                <a:ext cx="762985" cy="618378"/>
              </a:xfrm>
              <a:custGeom>
                <a:avLst/>
                <a:gdLst>
                  <a:gd name="T0" fmla="*/ 403 w 403"/>
                  <a:gd name="T1" fmla="*/ 95 h 327"/>
                  <a:gd name="T2" fmla="*/ 299 w 403"/>
                  <a:gd name="T3" fmla="*/ 48 h 327"/>
                  <a:gd name="T4" fmla="*/ 167 w 403"/>
                  <a:gd name="T5" fmla="*/ 0 h 327"/>
                  <a:gd name="T6" fmla="*/ 0 w 403"/>
                  <a:gd name="T7" fmla="*/ 79 h 327"/>
                  <a:gd name="T8" fmla="*/ 83 w 403"/>
                  <a:gd name="T9" fmla="*/ 110 h 327"/>
                  <a:gd name="T10" fmla="*/ 270 w 403"/>
                  <a:gd name="T11" fmla="*/ 62 h 327"/>
                  <a:gd name="T12" fmla="*/ 308 w 403"/>
                  <a:gd name="T13" fmla="*/ 122 h 327"/>
                  <a:gd name="T14" fmla="*/ 265 w 403"/>
                  <a:gd name="T15" fmla="*/ 136 h 327"/>
                  <a:gd name="T16" fmla="*/ 145 w 403"/>
                  <a:gd name="T17" fmla="*/ 176 h 327"/>
                  <a:gd name="T18" fmla="*/ 231 w 403"/>
                  <a:gd name="T19" fmla="*/ 147 h 327"/>
                  <a:gd name="T20" fmla="*/ 248 w 403"/>
                  <a:gd name="T21" fmla="*/ 163 h 327"/>
                  <a:gd name="T22" fmla="*/ 248 w 403"/>
                  <a:gd name="T23" fmla="*/ 219 h 327"/>
                  <a:gd name="T24" fmla="*/ 248 w 403"/>
                  <a:gd name="T25" fmla="*/ 281 h 327"/>
                  <a:gd name="T26" fmla="*/ 356 w 403"/>
                  <a:gd name="T27" fmla="*/ 327 h 327"/>
                  <a:gd name="T28" fmla="*/ 391 w 403"/>
                  <a:gd name="T29" fmla="*/ 250 h 327"/>
                  <a:gd name="T30" fmla="*/ 391 w 403"/>
                  <a:gd name="T31" fmla="*/ 188 h 327"/>
                  <a:gd name="T32" fmla="*/ 391 w 403"/>
                  <a:gd name="T33" fmla="*/ 126 h 327"/>
                  <a:gd name="T34" fmla="*/ 294 w 403"/>
                  <a:gd name="T35" fmla="*/ 296 h 327"/>
                  <a:gd name="T36" fmla="*/ 294 w 403"/>
                  <a:gd name="T37" fmla="*/ 265 h 327"/>
                  <a:gd name="T38" fmla="*/ 372 w 403"/>
                  <a:gd name="T39" fmla="*/ 281 h 327"/>
                  <a:gd name="T40" fmla="*/ 356 w 403"/>
                  <a:gd name="T41" fmla="*/ 234 h 327"/>
                  <a:gd name="T42" fmla="*/ 279 w 403"/>
                  <a:gd name="T43" fmla="*/ 219 h 327"/>
                  <a:gd name="T44" fmla="*/ 356 w 403"/>
                  <a:gd name="T45" fmla="*/ 203 h 327"/>
                  <a:gd name="T46" fmla="*/ 356 w 403"/>
                  <a:gd name="T47" fmla="*/ 234 h 327"/>
                  <a:gd name="T48" fmla="*/ 299 w 403"/>
                  <a:gd name="T49" fmla="*/ 172 h 327"/>
                  <a:gd name="T50" fmla="*/ 334 w 403"/>
                  <a:gd name="T51" fmla="*/ 141 h 327"/>
                  <a:gd name="T52" fmla="*/ 372 w 403"/>
                  <a:gd name="T53" fmla="*/ 157 h 327"/>
                  <a:gd name="T54" fmla="*/ 356 w 403"/>
                  <a:gd name="T55" fmla="*/ 110 h 327"/>
                  <a:gd name="T56" fmla="*/ 327 w 403"/>
                  <a:gd name="T57" fmla="*/ 83 h 327"/>
                  <a:gd name="T58" fmla="*/ 356 w 403"/>
                  <a:gd name="T59" fmla="*/ 79 h 327"/>
                  <a:gd name="T60" fmla="*/ 356 w 403"/>
                  <a:gd name="T61" fmla="*/ 110 h 327"/>
                  <a:gd name="T62" fmla="*/ 356 w 403"/>
                  <a:gd name="T63" fmla="*/ 11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3" h="327">
                    <a:moveTo>
                      <a:pt x="391" y="126"/>
                    </a:moveTo>
                    <a:cubicBezTo>
                      <a:pt x="398" y="118"/>
                      <a:pt x="403" y="107"/>
                      <a:pt x="403" y="95"/>
                    </a:cubicBezTo>
                    <a:cubicBezTo>
                      <a:pt x="403" y="69"/>
                      <a:pt x="382" y="48"/>
                      <a:pt x="356" y="48"/>
                    </a:cubicBezTo>
                    <a:cubicBezTo>
                      <a:pt x="299" y="48"/>
                      <a:pt x="299" y="48"/>
                      <a:pt x="299" y="48"/>
                    </a:cubicBezTo>
                    <a:cubicBezTo>
                      <a:pt x="288" y="35"/>
                      <a:pt x="288" y="35"/>
                      <a:pt x="288" y="35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72" y="79"/>
                      <a:pt x="72" y="79"/>
                      <a:pt x="72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83" y="110"/>
                      <a:pt x="83" y="110"/>
                      <a:pt x="83" y="11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270" y="62"/>
                      <a:pt x="270" y="62"/>
                      <a:pt x="270" y="62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7" y="108"/>
                      <a:pt x="309" y="115"/>
                      <a:pt x="308" y="122"/>
                    </a:cubicBezTo>
                    <a:cubicBezTo>
                      <a:pt x="307" y="129"/>
                      <a:pt x="303" y="135"/>
                      <a:pt x="298" y="139"/>
                    </a:cubicBezTo>
                    <a:cubicBezTo>
                      <a:pt x="288" y="146"/>
                      <a:pt x="274" y="145"/>
                      <a:pt x="265" y="136"/>
                    </a:cubicBezTo>
                    <a:cubicBezTo>
                      <a:pt x="234" y="105"/>
                      <a:pt x="234" y="105"/>
                      <a:pt x="234" y="105"/>
                    </a:cubicBezTo>
                    <a:cubicBezTo>
                      <a:pt x="145" y="176"/>
                      <a:pt x="145" y="176"/>
                      <a:pt x="145" y="176"/>
                    </a:cubicBezTo>
                    <a:cubicBezTo>
                      <a:pt x="165" y="200"/>
                      <a:pt x="165" y="200"/>
                      <a:pt x="165" y="200"/>
                    </a:cubicBezTo>
                    <a:cubicBezTo>
                      <a:pt x="231" y="147"/>
                      <a:pt x="231" y="147"/>
                      <a:pt x="231" y="147"/>
                    </a:cubicBezTo>
                    <a:cubicBezTo>
                      <a:pt x="243" y="158"/>
                      <a:pt x="243" y="158"/>
                      <a:pt x="243" y="158"/>
                    </a:cubicBezTo>
                    <a:cubicBezTo>
                      <a:pt x="245" y="160"/>
                      <a:pt x="246" y="161"/>
                      <a:pt x="248" y="163"/>
                    </a:cubicBezTo>
                    <a:cubicBezTo>
                      <a:pt x="249" y="174"/>
                      <a:pt x="254" y="181"/>
                      <a:pt x="260" y="188"/>
                    </a:cubicBezTo>
                    <a:cubicBezTo>
                      <a:pt x="252" y="196"/>
                      <a:pt x="248" y="207"/>
                      <a:pt x="248" y="219"/>
                    </a:cubicBezTo>
                    <a:cubicBezTo>
                      <a:pt x="248" y="231"/>
                      <a:pt x="252" y="242"/>
                      <a:pt x="260" y="250"/>
                    </a:cubicBezTo>
                    <a:cubicBezTo>
                      <a:pt x="252" y="258"/>
                      <a:pt x="248" y="269"/>
                      <a:pt x="248" y="281"/>
                    </a:cubicBezTo>
                    <a:cubicBezTo>
                      <a:pt x="248" y="306"/>
                      <a:pt x="269" y="327"/>
                      <a:pt x="294" y="327"/>
                    </a:cubicBezTo>
                    <a:cubicBezTo>
                      <a:pt x="356" y="327"/>
                      <a:pt x="356" y="327"/>
                      <a:pt x="356" y="327"/>
                    </a:cubicBezTo>
                    <a:cubicBezTo>
                      <a:pt x="382" y="327"/>
                      <a:pt x="403" y="306"/>
                      <a:pt x="403" y="281"/>
                    </a:cubicBezTo>
                    <a:cubicBezTo>
                      <a:pt x="403" y="269"/>
                      <a:pt x="398" y="258"/>
                      <a:pt x="391" y="250"/>
                    </a:cubicBezTo>
                    <a:cubicBezTo>
                      <a:pt x="398" y="242"/>
                      <a:pt x="403" y="231"/>
                      <a:pt x="403" y="219"/>
                    </a:cubicBezTo>
                    <a:cubicBezTo>
                      <a:pt x="403" y="207"/>
                      <a:pt x="398" y="196"/>
                      <a:pt x="391" y="188"/>
                    </a:cubicBezTo>
                    <a:cubicBezTo>
                      <a:pt x="398" y="180"/>
                      <a:pt x="403" y="169"/>
                      <a:pt x="403" y="157"/>
                    </a:cubicBezTo>
                    <a:cubicBezTo>
                      <a:pt x="403" y="145"/>
                      <a:pt x="398" y="134"/>
                      <a:pt x="391" y="126"/>
                    </a:cubicBezTo>
                    <a:close/>
                    <a:moveTo>
                      <a:pt x="356" y="296"/>
                    </a:moveTo>
                    <a:cubicBezTo>
                      <a:pt x="294" y="296"/>
                      <a:pt x="294" y="296"/>
                      <a:pt x="294" y="296"/>
                    </a:cubicBezTo>
                    <a:cubicBezTo>
                      <a:pt x="286" y="296"/>
                      <a:pt x="279" y="289"/>
                      <a:pt x="279" y="281"/>
                    </a:cubicBezTo>
                    <a:cubicBezTo>
                      <a:pt x="279" y="272"/>
                      <a:pt x="286" y="265"/>
                      <a:pt x="294" y="265"/>
                    </a:cubicBezTo>
                    <a:cubicBezTo>
                      <a:pt x="356" y="265"/>
                      <a:pt x="356" y="265"/>
                      <a:pt x="356" y="265"/>
                    </a:cubicBezTo>
                    <a:cubicBezTo>
                      <a:pt x="365" y="265"/>
                      <a:pt x="372" y="272"/>
                      <a:pt x="372" y="281"/>
                    </a:cubicBezTo>
                    <a:cubicBezTo>
                      <a:pt x="372" y="289"/>
                      <a:pt x="365" y="296"/>
                      <a:pt x="356" y="296"/>
                    </a:cubicBezTo>
                    <a:close/>
                    <a:moveTo>
                      <a:pt x="356" y="234"/>
                    </a:moveTo>
                    <a:cubicBezTo>
                      <a:pt x="294" y="234"/>
                      <a:pt x="294" y="234"/>
                      <a:pt x="294" y="234"/>
                    </a:cubicBezTo>
                    <a:cubicBezTo>
                      <a:pt x="286" y="234"/>
                      <a:pt x="279" y="227"/>
                      <a:pt x="279" y="219"/>
                    </a:cubicBezTo>
                    <a:cubicBezTo>
                      <a:pt x="279" y="210"/>
                      <a:pt x="286" y="203"/>
                      <a:pt x="294" y="203"/>
                    </a:cubicBezTo>
                    <a:cubicBezTo>
                      <a:pt x="356" y="203"/>
                      <a:pt x="356" y="203"/>
                      <a:pt x="356" y="203"/>
                    </a:cubicBezTo>
                    <a:cubicBezTo>
                      <a:pt x="365" y="203"/>
                      <a:pt x="372" y="210"/>
                      <a:pt x="372" y="219"/>
                    </a:cubicBezTo>
                    <a:cubicBezTo>
                      <a:pt x="372" y="227"/>
                      <a:pt x="365" y="234"/>
                      <a:pt x="356" y="234"/>
                    </a:cubicBezTo>
                    <a:close/>
                    <a:moveTo>
                      <a:pt x="356" y="172"/>
                    </a:moveTo>
                    <a:cubicBezTo>
                      <a:pt x="299" y="172"/>
                      <a:pt x="299" y="172"/>
                      <a:pt x="299" y="172"/>
                    </a:cubicBezTo>
                    <a:cubicBezTo>
                      <a:pt x="305" y="170"/>
                      <a:pt x="311" y="168"/>
                      <a:pt x="316" y="164"/>
                    </a:cubicBezTo>
                    <a:cubicBezTo>
                      <a:pt x="324" y="158"/>
                      <a:pt x="330" y="150"/>
                      <a:pt x="334" y="141"/>
                    </a:cubicBezTo>
                    <a:cubicBezTo>
                      <a:pt x="356" y="141"/>
                      <a:pt x="356" y="141"/>
                      <a:pt x="356" y="141"/>
                    </a:cubicBezTo>
                    <a:cubicBezTo>
                      <a:pt x="365" y="141"/>
                      <a:pt x="372" y="148"/>
                      <a:pt x="372" y="157"/>
                    </a:cubicBezTo>
                    <a:cubicBezTo>
                      <a:pt x="372" y="165"/>
                      <a:pt x="365" y="172"/>
                      <a:pt x="356" y="172"/>
                    </a:cubicBezTo>
                    <a:close/>
                    <a:moveTo>
                      <a:pt x="356" y="110"/>
                    </a:moveTo>
                    <a:cubicBezTo>
                      <a:pt x="338" y="110"/>
                      <a:pt x="338" y="110"/>
                      <a:pt x="338" y="110"/>
                    </a:cubicBezTo>
                    <a:cubicBezTo>
                      <a:pt x="337" y="101"/>
                      <a:pt x="333" y="91"/>
                      <a:pt x="327" y="83"/>
                    </a:cubicBezTo>
                    <a:cubicBezTo>
                      <a:pt x="323" y="79"/>
                      <a:pt x="323" y="79"/>
                      <a:pt x="323" y="79"/>
                    </a:cubicBezTo>
                    <a:cubicBezTo>
                      <a:pt x="356" y="79"/>
                      <a:pt x="356" y="79"/>
                      <a:pt x="356" y="79"/>
                    </a:cubicBezTo>
                    <a:cubicBezTo>
                      <a:pt x="365" y="79"/>
                      <a:pt x="372" y="86"/>
                      <a:pt x="372" y="95"/>
                    </a:cubicBezTo>
                    <a:cubicBezTo>
                      <a:pt x="372" y="103"/>
                      <a:pt x="365" y="110"/>
                      <a:pt x="356" y="110"/>
                    </a:cubicBezTo>
                    <a:close/>
                    <a:moveTo>
                      <a:pt x="356" y="110"/>
                    </a:moveTo>
                    <a:cubicBezTo>
                      <a:pt x="356" y="110"/>
                      <a:pt x="356" y="110"/>
                      <a:pt x="356" y="1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sp>
          <p:nvSpPr>
            <p:cNvPr id="14" name="Freeform 11"/>
            <p:cNvSpPr>
              <a:spLocks noEditPoints="1"/>
            </p:cNvSpPr>
            <p:nvPr/>
          </p:nvSpPr>
          <p:spPr bwMode="auto">
            <a:xfrm>
              <a:off x="1021482" y="3627970"/>
              <a:ext cx="1213586" cy="501733"/>
            </a:xfrm>
            <a:custGeom>
              <a:avLst/>
              <a:gdLst>
                <a:gd name="T0" fmla="*/ 532 w 641"/>
                <a:gd name="T1" fmla="*/ 33 h 265"/>
                <a:gd name="T2" fmla="*/ 532 w 641"/>
                <a:gd name="T3" fmla="*/ 80 h 265"/>
                <a:gd name="T4" fmla="*/ 428 w 641"/>
                <a:gd name="T5" fmla="*/ 80 h 265"/>
                <a:gd name="T6" fmla="*/ 386 w 641"/>
                <a:gd name="T7" fmla="*/ 51 h 265"/>
                <a:gd name="T8" fmla="*/ 255 w 641"/>
                <a:gd name="T9" fmla="*/ 5 h 265"/>
                <a:gd name="T10" fmla="*/ 218 w 641"/>
                <a:gd name="T11" fmla="*/ 7 h 265"/>
                <a:gd name="T12" fmla="*/ 194 w 641"/>
                <a:gd name="T13" fmla="*/ 36 h 265"/>
                <a:gd name="T14" fmla="*/ 217 w 641"/>
                <a:gd name="T15" fmla="*/ 92 h 265"/>
                <a:gd name="T16" fmla="*/ 250 w 641"/>
                <a:gd name="T17" fmla="*/ 110 h 265"/>
                <a:gd name="T18" fmla="*/ 202 w 641"/>
                <a:gd name="T19" fmla="*/ 110 h 265"/>
                <a:gd name="T20" fmla="*/ 182 w 641"/>
                <a:gd name="T21" fmla="*/ 60 h 265"/>
                <a:gd name="T22" fmla="*/ 142 w 641"/>
                <a:gd name="T23" fmla="*/ 33 h 265"/>
                <a:gd name="T24" fmla="*/ 107 w 641"/>
                <a:gd name="T25" fmla="*/ 51 h 265"/>
                <a:gd name="T26" fmla="*/ 101 w 641"/>
                <a:gd name="T27" fmla="*/ 90 h 265"/>
                <a:gd name="T28" fmla="*/ 105 w 641"/>
                <a:gd name="T29" fmla="*/ 104 h 265"/>
                <a:gd name="T30" fmla="*/ 71 w 641"/>
                <a:gd name="T31" fmla="*/ 85 h 265"/>
                <a:gd name="T32" fmla="*/ 36 w 641"/>
                <a:gd name="T33" fmla="*/ 82 h 265"/>
                <a:gd name="T34" fmla="*/ 10 w 641"/>
                <a:gd name="T35" fmla="*/ 106 h 265"/>
                <a:gd name="T36" fmla="*/ 30 w 641"/>
                <a:gd name="T37" fmla="*/ 164 h 265"/>
                <a:gd name="T38" fmla="*/ 107 w 641"/>
                <a:gd name="T39" fmla="*/ 202 h 265"/>
                <a:gd name="T40" fmla="*/ 266 w 641"/>
                <a:gd name="T41" fmla="*/ 234 h 265"/>
                <a:gd name="T42" fmla="*/ 472 w 641"/>
                <a:gd name="T43" fmla="*/ 234 h 265"/>
                <a:gd name="T44" fmla="*/ 532 w 641"/>
                <a:gd name="T45" fmla="*/ 222 h 265"/>
                <a:gd name="T46" fmla="*/ 532 w 641"/>
                <a:gd name="T47" fmla="*/ 265 h 265"/>
                <a:gd name="T48" fmla="*/ 641 w 641"/>
                <a:gd name="T49" fmla="*/ 265 h 265"/>
                <a:gd name="T50" fmla="*/ 641 w 641"/>
                <a:gd name="T51" fmla="*/ 33 h 265"/>
                <a:gd name="T52" fmla="*/ 532 w 641"/>
                <a:gd name="T53" fmla="*/ 33 h 265"/>
                <a:gd name="T54" fmla="*/ 132 w 641"/>
                <a:gd name="T55" fmla="*/ 69 h 265"/>
                <a:gd name="T56" fmla="*/ 153 w 641"/>
                <a:gd name="T57" fmla="*/ 72 h 265"/>
                <a:gd name="T58" fmla="*/ 168 w 641"/>
                <a:gd name="T59" fmla="*/ 110 h 265"/>
                <a:gd name="T60" fmla="*/ 140 w 641"/>
                <a:gd name="T61" fmla="*/ 110 h 265"/>
                <a:gd name="T62" fmla="*/ 130 w 641"/>
                <a:gd name="T63" fmla="*/ 80 h 265"/>
                <a:gd name="T64" fmla="*/ 132 w 641"/>
                <a:gd name="T65" fmla="*/ 69 h 265"/>
                <a:gd name="T66" fmla="*/ 469 w 641"/>
                <a:gd name="T67" fmla="*/ 203 h 265"/>
                <a:gd name="T68" fmla="*/ 270 w 641"/>
                <a:gd name="T69" fmla="*/ 203 h 265"/>
                <a:gd name="T70" fmla="*/ 119 w 641"/>
                <a:gd name="T71" fmla="*/ 173 h 265"/>
                <a:gd name="T72" fmla="*/ 44 w 641"/>
                <a:gd name="T73" fmla="*/ 136 h 265"/>
                <a:gd name="T74" fmla="*/ 38 w 641"/>
                <a:gd name="T75" fmla="*/ 119 h 265"/>
                <a:gd name="T76" fmla="*/ 46 w 641"/>
                <a:gd name="T77" fmla="*/ 111 h 265"/>
                <a:gd name="T78" fmla="*/ 57 w 641"/>
                <a:gd name="T79" fmla="*/ 112 h 265"/>
                <a:gd name="T80" fmla="*/ 110 w 641"/>
                <a:gd name="T81" fmla="*/ 142 h 265"/>
                <a:gd name="T82" fmla="*/ 257 w 641"/>
                <a:gd name="T83" fmla="*/ 142 h 265"/>
                <a:gd name="T84" fmla="*/ 318 w 641"/>
                <a:gd name="T85" fmla="*/ 111 h 265"/>
                <a:gd name="T86" fmla="*/ 231 w 641"/>
                <a:gd name="T87" fmla="*/ 65 h 265"/>
                <a:gd name="T88" fmla="*/ 223 w 641"/>
                <a:gd name="T89" fmla="*/ 45 h 265"/>
                <a:gd name="T90" fmla="*/ 232 w 641"/>
                <a:gd name="T91" fmla="*/ 35 h 265"/>
                <a:gd name="T92" fmla="*/ 245 w 641"/>
                <a:gd name="T93" fmla="*/ 34 h 265"/>
                <a:gd name="T94" fmla="*/ 370 w 641"/>
                <a:gd name="T95" fmla="*/ 78 h 265"/>
                <a:gd name="T96" fmla="*/ 419 w 641"/>
                <a:gd name="T97" fmla="*/ 111 h 265"/>
                <a:gd name="T98" fmla="*/ 532 w 641"/>
                <a:gd name="T99" fmla="*/ 111 h 265"/>
                <a:gd name="T100" fmla="*/ 532 w 641"/>
                <a:gd name="T101" fmla="*/ 191 h 265"/>
                <a:gd name="T102" fmla="*/ 469 w 641"/>
                <a:gd name="T103" fmla="*/ 203 h 265"/>
                <a:gd name="T104" fmla="*/ 610 w 641"/>
                <a:gd name="T105" fmla="*/ 234 h 265"/>
                <a:gd name="T106" fmla="*/ 563 w 641"/>
                <a:gd name="T107" fmla="*/ 234 h 265"/>
                <a:gd name="T108" fmla="*/ 563 w 641"/>
                <a:gd name="T109" fmla="*/ 64 h 265"/>
                <a:gd name="T110" fmla="*/ 610 w 641"/>
                <a:gd name="T111" fmla="*/ 64 h 265"/>
                <a:gd name="T112" fmla="*/ 610 w 641"/>
                <a:gd name="T113" fmla="*/ 234 h 265"/>
                <a:gd name="T114" fmla="*/ 610 w 641"/>
                <a:gd name="T115" fmla="*/ 234 h 265"/>
                <a:gd name="T116" fmla="*/ 610 w 641"/>
                <a:gd name="T117" fmla="*/ 23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1" h="265">
                  <a:moveTo>
                    <a:pt x="532" y="33"/>
                  </a:moveTo>
                  <a:cubicBezTo>
                    <a:pt x="532" y="80"/>
                    <a:pt x="532" y="80"/>
                    <a:pt x="532" y="80"/>
                  </a:cubicBezTo>
                  <a:cubicBezTo>
                    <a:pt x="428" y="80"/>
                    <a:pt x="428" y="80"/>
                    <a:pt x="428" y="80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43" y="0"/>
                    <a:pt x="229" y="1"/>
                    <a:pt x="218" y="7"/>
                  </a:cubicBezTo>
                  <a:cubicBezTo>
                    <a:pt x="206" y="13"/>
                    <a:pt x="197" y="24"/>
                    <a:pt x="194" y="36"/>
                  </a:cubicBezTo>
                  <a:cubicBezTo>
                    <a:pt x="187" y="58"/>
                    <a:pt x="197" y="82"/>
                    <a:pt x="217" y="92"/>
                  </a:cubicBezTo>
                  <a:cubicBezTo>
                    <a:pt x="250" y="110"/>
                    <a:pt x="250" y="110"/>
                    <a:pt x="250" y="110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75" y="44"/>
                    <a:pt x="159" y="33"/>
                    <a:pt x="142" y="33"/>
                  </a:cubicBezTo>
                  <a:cubicBezTo>
                    <a:pt x="128" y="33"/>
                    <a:pt x="115" y="40"/>
                    <a:pt x="107" y="51"/>
                  </a:cubicBezTo>
                  <a:cubicBezTo>
                    <a:pt x="99" y="62"/>
                    <a:pt x="96" y="77"/>
                    <a:pt x="101" y="90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61" y="79"/>
                    <a:pt x="48" y="78"/>
                    <a:pt x="36" y="82"/>
                  </a:cubicBezTo>
                  <a:cubicBezTo>
                    <a:pt x="24" y="86"/>
                    <a:pt x="15" y="95"/>
                    <a:pt x="10" y="106"/>
                  </a:cubicBezTo>
                  <a:cubicBezTo>
                    <a:pt x="0" y="128"/>
                    <a:pt x="9" y="153"/>
                    <a:pt x="30" y="164"/>
                  </a:cubicBezTo>
                  <a:cubicBezTo>
                    <a:pt x="107" y="202"/>
                    <a:pt x="107" y="202"/>
                    <a:pt x="107" y="202"/>
                  </a:cubicBezTo>
                  <a:cubicBezTo>
                    <a:pt x="266" y="234"/>
                    <a:pt x="266" y="234"/>
                    <a:pt x="266" y="234"/>
                  </a:cubicBezTo>
                  <a:cubicBezTo>
                    <a:pt x="472" y="234"/>
                    <a:pt x="472" y="234"/>
                    <a:pt x="472" y="234"/>
                  </a:cubicBezTo>
                  <a:cubicBezTo>
                    <a:pt x="532" y="222"/>
                    <a:pt x="532" y="222"/>
                    <a:pt x="532" y="222"/>
                  </a:cubicBezTo>
                  <a:cubicBezTo>
                    <a:pt x="532" y="265"/>
                    <a:pt x="532" y="265"/>
                    <a:pt x="532" y="265"/>
                  </a:cubicBezTo>
                  <a:cubicBezTo>
                    <a:pt x="641" y="265"/>
                    <a:pt x="641" y="265"/>
                    <a:pt x="641" y="265"/>
                  </a:cubicBezTo>
                  <a:cubicBezTo>
                    <a:pt x="641" y="33"/>
                    <a:pt x="641" y="33"/>
                    <a:pt x="641" y="33"/>
                  </a:cubicBezTo>
                  <a:lnTo>
                    <a:pt x="532" y="33"/>
                  </a:lnTo>
                  <a:close/>
                  <a:moveTo>
                    <a:pt x="132" y="69"/>
                  </a:moveTo>
                  <a:cubicBezTo>
                    <a:pt x="137" y="62"/>
                    <a:pt x="150" y="63"/>
                    <a:pt x="153" y="72"/>
                  </a:cubicBezTo>
                  <a:cubicBezTo>
                    <a:pt x="168" y="110"/>
                    <a:pt x="168" y="110"/>
                    <a:pt x="168" y="110"/>
                  </a:cubicBezTo>
                  <a:cubicBezTo>
                    <a:pt x="140" y="110"/>
                    <a:pt x="140" y="110"/>
                    <a:pt x="140" y="11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29" y="76"/>
                    <a:pt x="129" y="72"/>
                    <a:pt x="132" y="69"/>
                  </a:cubicBezTo>
                  <a:close/>
                  <a:moveTo>
                    <a:pt x="469" y="203"/>
                  </a:moveTo>
                  <a:cubicBezTo>
                    <a:pt x="270" y="203"/>
                    <a:pt x="270" y="203"/>
                    <a:pt x="270" y="203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38" y="133"/>
                    <a:pt x="35" y="125"/>
                    <a:pt x="38" y="119"/>
                  </a:cubicBezTo>
                  <a:cubicBezTo>
                    <a:pt x="39" y="115"/>
                    <a:pt x="42" y="113"/>
                    <a:pt x="46" y="111"/>
                  </a:cubicBezTo>
                  <a:cubicBezTo>
                    <a:pt x="49" y="110"/>
                    <a:pt x="53" y="111"/>
                    <a:pt x="57" y="11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318" y="111"/>
                    <a:pt x="318" y="111"/>
                    <a:pt x="318" y="111"/>
                  </a:cubicBezTo>
                  <a:cubicBezTo>
                    <a:pt x="231" y="65"/>
                    <a:pt x="231" y="65"/>
                    <a:pt x="231" y="65"/>
                  </a:cubicBezTo>
                  <a:cubicBezTo>
                    <a:pt x="224" y="61"/>
                    <a:pt x="221" y="53"/>
                    <a:pt x="223" y="45"/>
                  </a:cubicBezTo>
                  <a:cubicBezTo>
                    <a:pt x="225" y="41"/>
                    <a:pt x="228" y="37"/>
                    <a:pt x="232" y="35"/>
                  </a:cubicBezTo>
                  <a:cubicBezTo>
                    <a:pt x="236" y="33"/>
                    <a:pt x="241" y="33"/>
                    <a:pt x="245" y="34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419" y="111"/>
                    <a:pt x="419" y="111"/>
                    <a:pt x="419" y="111"/>
                  </a:cubicBezTo>
                  <a:cubicBezTo>
                    <a:pt x="532" y="111"/>
                    <a:pt x="532" y="111"/>
                    <a:pt x="532" y="111"/>
                  </a:cubicBezTo>
                  <a:cubicBezTo>
                    <a:pt x="532" y="191"/>
                    <a:pt x="532" y="191"/>
                    <a:pt x="532" y="191"/>
                  </a:cubicBezTo>
                  <a:lnTo>
                    <a:pt x="469" y="203"/>
                  </a:lnTo>
                  <a:close/>
                  <a:moveTo>
                    <a:pt x="610" y="234"/>
                  </a:moveTo>
                  <a:cubicBezTo>
                    <a:pt x="563" y="234"/>
                    <a:pt x="563" y="234"/>
                    <a:pt x="563" y="234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610" y="64"/>
                    <a:pt x="610" y="64"/>
                    <a:pt x="610" y="64"/>
                  </a:cubicBezTo>
                  <a:lnTo>
                    <a:pt x="610" y="234"/>
                  </a:lnTo>
                  <a:close/>
                  <a:moveTo>
                    <a:pt x="610" y="234"/>
                  </a:moveTo>
                  <a:cubicBezTo>
                    <a:pt x="610" y="234"/>
                    <a:pt x="610" y="234"/>
                    <a:pt x="610" y="234"/>
                  </a:cubicBezTo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3" name="Gráfico 22"/>
          <p:cNvGraphicFramePr/>
          <p:nvPr>
            <p:extLst>
              <p:ext uri="{D42A27DB-BD31-4B8C-83A1-F6EECF244321}">
                <p14:modId xmlns:p14="http://schemas.microsoft.com/office/powerpoint/2010/main" val="269754521"/>
              </p:ext>
            </p:extLst>
          </p:nvPr>
        </p:nvGraphicFramePr>
        <p:xfrm>
          <a:off x="4922814" y="1569721"/>
          <a:ext cx="2794846" cy="23681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" name="Meio-quadro 27"/>
          <p:cNvSpPr/>
          <p:nvPr/>
        </p:nvSpPr>
        <p:spPr>
          <a:xfrm rot="8100000">
            <a:off x="3450382" y="2354826"/>
            <a:ext cx="459208" cy="459208"/>
          </a:xfrm>
          <a:prstGeom prst="halfFrame">
            <a:avLst>
              <a:gd name="adj1" fmla="val 7299"/>
              <a:gd name="adj2" fmla="val 9132"/>
            </a:avLst>
          </a:prstGeom>
          <a:solidFill>
            <a:srgbClr val="33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3366CC"/>
              </a:solidFill>
            </a:endParaRPr>
          </a:p>
        </p:txBody>
      </p:sp>
      <p:sp>
        <p:nvSpPr>
          <p:cNvPr id="29" name="Meio-quadro 28"/>
          <p:cNvSpPr/>
          <p:nvPr/>
        </p:nvSpPr>
        <p:spPr>
          <a:xfrm rot="8100000">
            <a:off x="7728012" y="2631344"/>
            <a:ext cx="459208" cy="459208"/>
          </a:xfrm>
          <a:prstGeom prst="halfFrame">
            <a:avLst>
              <a:gd name="adj1" fmla="val 7299"/>
              <a:gd name="adj2" fmla="val 9132"/>
            </a:avLst>
          </a:prstGeom>
          <a:solidFill>
            <a:srgbClr val="336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  <p:graphicFrame>
        <p:nvGraphicFramePr>
          <p:cNvPr id="32" name="Gráfico 31"/>
          <p:cNvGraphicFramePr/>
          <p:nvPr>
            <p:extLst>
              <p:ext uri="{D42A27DB-BD31-4B8C-83A1-F6EECF244321}">
                <p14:modId xmlns:p14="http://schemas.microsoft.com/office/powerpoint/2010/main" val="2083451756"/>
              </p:ext>
            </p:extLst>
          </p:nvPr>
        </p:nvGraphicFramePr>
        <p:xfrm>
          <a:off x="10741981" y="1192619"/>
          <a:ext cx="2174110" cy="37183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3" name="Tabela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8115713"/>
              </p:ext>
            </p:extLst>
          </p:nvPr>
        </p:nvGraphicFramePr>
        <p:xfrm>
          <a:off x="8995474" y="1306755"/>
          <a:ext cx="1746507" cy="349002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74650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BNB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BNDES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SICOOB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Cooperativa de Crédito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Povo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Banrisul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HSBC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da Amazônia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Instituição de Microcrédito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amigo ou familiar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7761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agiota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pic>
        <p:nvPicPr>
          <p:cNvPr id="34" name="caixa" descr="http://2.bp.blogspot.com/-0mkYnEcL3cY/VjoLwpc-cII/AAAAAAAAKFI/78wm6y_MISg/s1600/caixa%2Bpis%2B2016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177" t="6795" r="22864" b="30108"/>
          <a:stretch/>
        </p:blipFill>
        <p:spPr bwMode="auto">
          <a:xfrm>
            <a:off x="5182966" y="3967451"/>
            <a:ext cx="301740" cy="305577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Forma livre 60"/>
          <p:cNvSpPr>
            <a:spLocks/>
          </p:cNvSpPr>
          <p:nvPr/>
        </p:nvSpPr>
        <p:spPr bwMode="auto">
          <a:xfrm>
            <a:off x="6186095" y="3975368"/>
            <a:ext cx="312176" cy="312176"/>
          </a:xfrm>
          <a:custGeom>
            <a:avLst/>
            <a:gdLst>
              <a:gd name="connsiteX0" fmla="*/ 126725 w 312176"/>
              <a:gd name="connsiteY0" fmla="*/ 190088 h 312176"/>
              <a:gd name="connsiteX1" fmla="*/ 126725 w 312176"/>
              <a:gd name="connsiteY1" fmla="*/ 268905 h 312176"/>
              <a:gd name="connsiteX2" fmla="*/ 142179 w 312176"/>
              <a:gd name="connsiteY2" fmla="*/ 268905 h 312176"/>
              <a:gd name="connsiteX3" fmla="*/ 142179 w 312176"/>
              <a:gd name="connsiteY3" fmla="*/ 190088 h 312176"/>
              <a:gd name="connsiteX4" fmla="*/ 156088 w 312176"/>
              <a:gd name="connsiteY4" fmla="*/ 160724 h 312176"/>
              <a:gd name="connsiteX5" fmla="*/ 156088 w 312176"/>
              <a:gd name="connsiteY5" fmla="*/ 268904 h 312176"/>
              <a:gd name="connsiteX6" fmla="*/ 182361 w 312176"/>
              <a:gd name="connsiteY6" fmla="*/ 268904 h 312176"/>
              <a:gd name="connsiteX7" fmla="*/ 182361 w 312176"/>
              <a:gd name="connsiteY7" fmla="*/ 160724 h 312176"/>
              <a:gd name="connsiteX8" fmla="*/ 160151 w 312176"/>
              <a:gd name="connsiteY8" fmla="*/ 51383 h 312176"/>
              <a:gd name="connsiteX9" fmla="*/ 112822 w 312176"/>
              <a:gd name="connsiteY9" fmla="*/ 58724 h 312176"/>
              <a:gd name="connsiteX10" fmla="*/ 80368 w 312176"/>
              <a:gd name="connsiteY10" fmla="*/ 92724 h 312176"/>
              <a:gd name="connsiteX11" fmla="*/ 51005 w 312176"/>
              <a:gd name="connsiteY11" fmla="*/ 105087 h 312176"/>
              <a:gd name="connsiteX12" fmla="*/ 47914 w 312176"/>
              <a:gd name="connsiteY12" fmla="*/ 109724 h 312176"/>
              <a:gd name="connsiteX13" fmla="*/ 52550 w 312176"/>
              <a:gd name="connsiteY13" fmla="*/ 109724 h 312176"/>
              <a:gd name="connsiteX14" fmla="*/ 75732 w 312176"/>
              <a:gd name="connsiteY14" fmla="*/ 103542 h 312176"/>
              <a:gd name="connsiteX15" fmla="*/ 75732 w 312176"/>
              <a:gd name="connsiteY15" fmla="*/ 156087 h 312176"/>
              <a:gd name="connsiteX16" fmla="*/ 100459 w 312176"/>
              <a:gd name="connsiteY16" fmla="*/ 193177 h 312176"/>
              <a:gd name="connsiteX17" fmla="*/ 103550 w 312176"/>
              <a:gd name="connsiteY17" fmla="*/ 193177 h 312176"/>
              <a:gd name="connsiteX18" fmla="*/ 105095 w 312176"/>
              <a:gd name="connsiteY18" fmla="*/ 190086 h 312176"/>
              <a:gd name="connsiteX19" fmla="*/ 91186 w 312176"/>
              <a:gd name="connsiteY19" fmla="*/ 156087 h 312176"/>
              <a:gd name="connsiteX20" fmla="*/ 100459 w 312176"/>
              <a:gd name="connsiteY20" fmla="*/ 98906 h 312176"/>
              <a:gd name="connsiteX21" fmla="*/ 180821 w 312176"/>
              <a:gd name="connsiteY21" fmla="*/ 106633 h 312176"/>
              <a:gd name="connsiteX22" fmla="*/ 228730 w 312176"/>
              <a:gd name="connsiteY22" fmla="*/ 165359 h 312176"/>
              <a:gd name="connsiteX23" fmla="*/ 207094 w 312176"/>
              <a:gd name="connsiteY23" fmla="*/ 190086 h 312176"/>
              <a:gd name="connsiteX24" fmla="*/ 205548 w 312176"/>
              <a:gd name="connsiteY24" fmla="*/ 194723 h 312176"/>
              <a:gd name="connsiteX25" fmla="*/ 210185 w 312176"/>
              <a:gd name="connsiteY25" fmla="*/ 194723 h 312176"/>
              <a:gd name="connsiteX26" fmla="*/ 247275 w 312176"/>
              <a:gd name="connsiteY26" fmla="*/ 165359 h 312176"/>
              <a:gd name="connsiteX27" fmla="*/ 216366 w 312176"/>
              <a:gd name="connsiteY27" fmla="*/ 100451 h 312176"/>
              <a:gd name="connsiteX28" fmla="*/ 180821 w 312176"/>
              <a:gd name="connsiteY28" fmla="*/ 88088 h 312176"/>
              <a:gd name="connsiteX29" fmla="*/ 112822 w 312176"/>
              <a:gd name="connsiteY29" fmla="*/ 84997 h 312176"/>
              <a:gd name="connsiteX30" fmla="*/ 182367 w 312176"/>
              <a:gd name="connsiteY30" fmla="*/ 67997 h 312176"/>
              <a:gd name="connsiteX31" fmla="*/ 214821 w 312176"/>
              <a:gd name="connsiteY31" fmla="*/ 83451 h 312176"/>
              <a:gd name="connsiteX32" fmla="*/ 219457 w 312176"/>
              <a:gd name="connsiteY32" fmla="*/ 83451 h 312176"/>
              <a:gd name="connsiteX33" fmla="*/ 217912 w 312176"/>
              <a:gd name="connsiteY33" fmla="*/ 80360 h 312176"/>
              <a:gd name="connsiteX34" fmla="*/ 180821 w 312176"/>
              <a:gd name="connsiteY34" fmla="*/ 55633 h 312176"/>
              <a:gd name="connsiteX35" fmla="*/ 160151 w 312176"/>
              <a:gd name="connsiteY35" fmla="*/ 51383 h 312176"/>
              <a:gd name="connsiteX36" fmla="*/ 0 w 312176"/>
              <a:gd name="connsiteY36" fmla="*/ 0 h 312176"/>
              <a:gd name="connsiteX37" fmla="*/ 259891 w 312176"/>
              <a:gd name="connsiteY37" fmla="*/ 0 h 312176"/>
              <a:gd name="connsiteX38" fmla="*/ 312176 w 312176"/>
              <a:gd name="connsiteY38" fmla="*/ 52545 h 312176"/>
              <a:gd name="connsiteX39" fmla="*/ 312176 w 312176"/>
              <a:gd name="connsiteY39" fmla="*/ 312176 h 312176"/>
              <a:gd name="connsiteX40" fmla="*/ 52286 w 312176"/>
              <a:gd name="connsiteY40" fmla="*/ 312176 h 312176"/>
              <a:gd name="connsiteX41" fmla="*/ 0 w 312176"/>
              <a:gd name="connsiteY41" fmla="*/ 259632 h 312176"/>
              <a:gd name="connsiteX42" fmla="*/ 0 w 312176"/>
              <a:gd name="connsiteY42" fmla="*/ 0 h 31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12176" h="312176">
                <a:moveTo>
                  <a:pt x="126725" y="190088"/>
                </a:moveTo>
                <a:lnTo>
                  <a:pt x="126725" y="268905"/>
                </a:lnTo>
                <a:lnTo>
                  <a:pt x="142179" y="268905"/>
                </a:lnTo>
                <a:lnTo>
                  <a:pt x="142179" y="190088"/>
                </a:lnTo>
                <a:close/>
                <a:moveTo>
                  <a:pt x="156088" y="160724"/>
                </a:moveTo>
                <a:lnTo>
                  <a:pt x="156088" y="268904"/>
                </a:lnTo>
                <a:lnTo>
                  <a:pt x="182361" y="268904"/>
                </a:lnTo>
                <a:lnTo>
                  <a:pt x="182361" y="160724"/>
                </a:lnTo>
                <a:close/>
                <a:moveTo>
                  <a:pt x="160151" y="51383"/>
                </a:moveTo>
                <a:cubicBezTo>
                  <a:pt x="147594" y="50224"/>
                  <a:pt x="130595" y="50997"/>
                  <a:pt x="112822" y="58724"/>
                </a:cubicBezTo>
                <a:cubicBezTo>
                  <a:pt x="112822" y="58724"/>
                  <a:pt x="91186" y="67997"/>
                  <a:pt x="80368" y="92724"/>
                </a:cubicBezTo>
                <a:cubicBezTo>
                  <a:pt x="80368" y="92724"/>
                  <a:pt x="63368" y="97360"/>
                  <a:pt x="51005" y="105087"/>
                </a:cubicBezTo>
                <a:cubicBezTo>
                  <a:pt x="51005" y="105087"/>
                  <a:pt x="46369" y="106633"/>
                  <a:pt x="47914" y="109724"/>
                </a:cubicBezTo>
                <a:cubicBezTo>
                  <a:pt x="47914" y="109724"/>
                  <a:pt x="49460" y="111269"/>
                  <a:pt x="52550" y="109724"/>
                </a:cubicBezTo>
                <a:cubicBezTo>
                  <a:pt x="52550" y="109724"/>
                  <a:pt x="64914" y="105087"/>
                  <a:pt x="75732" y="103542"/>
                </a:cubicBezTo>
                <a:cubicBezTo>
                  <a:pt x="75732" y="103542"/>
                  <a:pt x="66459" y="126723"/>
                  <a:pt x="75732" y="156087"/>
                </a:cubicBezTo>
                <a:cubicBezTo>
                  <a:pt x="80368" y="168450"/>
                  <a:pt x="88095" y="182359"/>
                  <a:pt x="100459" y="193177"/>
                </a:cubicBezTo>
                <a:cubicBezTo>
                  <a:pt x="100459" y="193177"/>
                  <a:pt x="102004" y="194723"/>
                  <a:pt x="103550" y="193177"/>
                </a:cubicBezTo>
                <a:cubicBezTo>
                  <a:pt x="103550" y="193177"/>
                  <a:pt x="105095" y="191632"/>
                  <a:pt x="105095" y="190086"/>
                </a:cubicBezTo>
                <a:cubicBezTo>
                  <a:pt x="105095" y="190086"/>
                  <a:pt x="94277" y="176177"/>
                  <a:pt x="91186" y="156087"/>
                </a:cubicBezTo>
                <a:cubicBezTo>
                  <a:pt x="88095" y="139087"/>
                  <a:pt x="89641" y="117451"/>
                  <a:pt x="100459" y="98906"/>
                </a:cubicBezTo>
                <a:cubicBezTo>
                  <a:pt x="100459" y="98906"/>
                  <a:pt x="145276" y="92724"/>
                  <a:pt x="180821" y="106633"/>
                </a:cubicBezTo>
                <a:cubicBezTo>
                  <a:pt x="180821" y="106633"/>
                  <a:pt x="244184" y="126723"/>
                  <a:pt x="228730" y="165359"/>
                </a:cubicBezTo>
                <a:cubicBezTo>
                  <a:pt x="228730" y="165359"/>
                  <a:pt x="224093" y="177723"/>
                  <a:pt x="207094" y="190086"/>
                </a:cubicBezTo>
                <a:cubicBezTo>
                  <a:pt x="207094" y="190086"/>
                  <a:pt x="204003" y="191632"/>
                  <a:pt x="205548" y="194723"/>
                </a:cubicBezTo>
                <a:cubicBezTo>
                  <a:pt x="205548" y="194723"/>
                  <a:pt x="207094" y="196268"/>
                  <a:pt x="210185" y="194723"/>
                </a:cubicBezTo>
                <a:cubicBezTo>
                  <a:pt x="210185" y="194723"/>
                  <a:pt x="236457" y="186995"/>
                  <a:pt x="247275" y="165359"/>
                </a:cubicBezTo>
                <a:cubicBezTo>
                  <a:pt x="247275" y="165359"/>
                  <a:pt x="270456" y="129814"/>
                  <a:pt x="216366" y="100451"/>
                </a:cubicBezTo>
                <a:cubicBezTo>
                  <a:pt x="216366" y="100451"/>
                  <a:pt x="200912" y="92724"/>
                  <a:pt x="180821" y="88088"/>
                </a:cubicBezTo>
                <a:cubicBezTo>
                  <a:pt x="180821" y="88088"/>
                  <a:pt x="146822" y="78815"/>
                  <a:pt x="112822" y="84997"/>
                </a:cubicBezTo>
                <a:cubicBezTo>
                  <a:pt x="112822" y="84997"/>
                  <a:pt x="139094" y="60270"/>
                  <a:pt x="182367" y="67997"/>
                </a:cubicBezTo>
                <a:cubicBezTo>
                  <a:pt x="182367" y="67997"/>
                  <a:pt x="200912" y="71088"/>
                  <a:pt x="214821" y="83451"/>
                </a:cubicBezTo>
                <a:cubicBezTo>
                  <a:pt x="214821" y="83451"/>
                  <a:pt x="217912" y="84997"/>
                  <a:pt x="219457" y="83451"/>
                </a:cubicBezTo>
                <a:cubicBezTo>
                  <a:pt x="219457" y="83451"/>
                  <a:pt x="221003" y="81906"/>
                  <a:pt x="217912" y="80360"/>
                </a:cubicBezTo>
                <a:cubicBezTo>
                  <a:pt x="217912" y="80360"/>
                  <a:pt x="205548" y="61815"/>
                  <a:pt x="180821" y="55633"/>
                </a:cubicBezTo>
                <a:cubicBezTo>
                  <a:pt x="180821" y="55633"/>
                  <a:pt x="172708" y="52543"/>
                  <a:pt x="160151" y="51383"/>
                </a:cubicBezTo>
                <a:close/>
                <a:moveTo>
                  <a:pt x="0" y="0"/>
                </a:moveTo>
                <a:cubicBezTo>
                  <a:pt x="259891" y="0"/>
                  <a:pt x="259891" y="0"/>
                  <a:pt x="259891" y="0"/>
                </a:cubicBezTo>
                <a:cubicBezTo>
                  <a:pt x="259891" y="0"/>
                  <a:pt x="312176" y="0"/>
                  <a:pt x="312176" y="52545"/>
                </a:cubicBezTo>
                <a:lnTo>
                  <a:pt x="312176" y="312176"/>
                </a:lnTo>
                <a:cubicBezTo>
                  <a:pt x="52286" y="312176"/>
                  <a:pt x="52286" y="312176"/>
                  <a:pt x="52286" y="312176"/>
                </a:cubicBezTo>
                <a:cubicBezTo>
                  <a:pt x="52286" y="312176"/>
                  <a:pt x="0" y="312176"/>
                  <a:pt x="0" y="259632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E21D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pt-BR">
              <a:solidFill>
                <a:srgbClr val="002060"/>
              </a:solidFill>
            </a:endParaRPr>
          </a:p>
        </p:txBody>
      </p:sp>
      <p:grpSp>
        <p:nvGrpSpPr>
          <p:cNvPr id="36" name="Grupo 55"/>
          <p:cNvGrpSpPr/>
          <p:nvPr/>
        </p:nvGrpSpPr>
        <p:grpSpPr>
          <a:xfrm>
            <a:off x="5643794" y="3969656"/>
            <a:ext cx="326147" cy="320093"/>
            <a:chOff x="7881223" y="1731169"/>
            <a:chExt cx="853529" cy="837687"/>
          </a:xfrm>
        </p:grpSpPr>
        <p:sp>
          <p:nvSpPr>
            <p:cNvPr id="37" name="Retângulo 36"/>
            <p:cNvSpPr/>
            <p:nvPr/>
          </p:nvSpPr>
          <p:spPr>
            <a:xfrm>
              <a:off x="7881223" y="1731169"/>
              <a:ext cx="853529" cy="837687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Freeform 10"/>
            <p:cNvSpPr>
              <a:spLocks noEditPoints="1"/>
            </p:cNvSpPr>
            <p:nvPr/>
          </p:nvSpPr>
          <p:spPr bwMode="auto">
            <a:xfrm>
              <a:off x="8037725" y="1866299"/>
              <a:ext cx="564835" cy="565660"/>
            </a:xfrm>
            <a:custGeom>
              <a:avLst/>
              <a:gdLst>
                <a:gd name="T0" fmla="*/ 278 w 685"/>
                <a:gd name="T1" fmla="*/ 499 h 686"/>
                <a:gd name="T2" fmla="*/ 209 w 685"/>
                <a:gd name="T3" fmla="*/ 452 h 686"/>
                <a:gd name="T4" fmla="*/ 535 w 685"/>
                <a:gd name="T5" fmla="*/ 232 h 686"/>
                <a:gd name="T6" fmla="*/ 333 w 685"/>
                <a:gd name="T7" fmla="*/ 96 h 686"/>
                <a:gd name="T8" fmla="*/ 239 w 685"/>
                <a:gd name="T9" fmla="*/ 161 h 686"/>
                <a:gd name="T10" fmla="*/ 312 w 685"/>
                <a:gd name="T11" fmla="*/ 209 h 686"/>
                <a:gd name="T12" fmla="*/ 143 w 685"/>
                <a:gd name="T13" fmla="*/ 323 h 686"/>
                <a:gd name="T14" fmla="*/ 1 w 685"/>
                <a:gd name="T15" fmla="*/ 229 h 686"/>
                <a:gd name="T16" fmla="*/ 342 w 685"/>
                <a:gd name="T17" fmla="*/ 0 h 686"/>
                <a:gd name="T18" fmla="*/ 681 w 685"/>
                <a:gd name="T19" fmla="*/ 228 h 686"/>
                <a:gd name="T20" fmla="*/ 278 w 685"/>
                <a:gd name="T21" fmla="*/ 499 h 686"/>
                <a:gd name="T22" fmla="*/ 406 w 685"/>
                <a:gd name="T23" fmla="*/ 186 h 686"/>
                <a:gd name="T24" fmla="*/ 474 w 685"/>
                <a:gd name="T25" fmla="*/ 232 h 686"/>
                <a:gd name="T26" fmla="*/ 149 w 685"/>
                <a:gd name="T27" fmla="*/ 452 h 686"/>
                <a:gd name="T28" fmla="*/ 350 w 685"/>
                <a:gd name="T29" fmla="*/ 588 h 686"/>
                <a:gd name="T30" fmla="*/ 444 w 685"/>
                <a:gd name="T31" fmla="*/ 524 h 686"/>
                <a:gd name="T32" fmla="*/ 371 w 685"/>
                <a:gd name="T33" fmla="*/ 476 h 686"/>
                <a:gd name="T34" fmla="*/ 540 w 685"/>
                <a:gd name="T35" fmla="*/ 362 h 686"/>
                <a:gd name="T36" fmla="*/ 682 w 685"/>
                <a:gd name="T37" fmla="*/ 456 h 686"/>
                <a:gd name="T38" fmla="*/ 340 w 685"/>
                <a:gd name="T39" fmla="*/ 684 h 686"/>
                <a:gd name="T40" fmla="*/ 2 w 685"/>
                <a:gd name="T41" fmla="*/ 458 h 686"/>
                <a:gd name="T42" fmla="*/ 406 w 685"/>
                <a:gd name="T43" fmla="*/ 186 h 686"/>
                <a:gd name="T44" fmla="*/ 141 w 685"/>
                <a:gd name="T45" fmla="*/ 594 h 686"/>
                <a:gd name="T46" fmla="*/ 70 w 685"/>
                <a:gd name="T47" fmla="*/ 546 h 686"/>
                <a:gd name="T48" fmla="*/ 0 w 685"/>
                <a:gd name="T49" fmla="*/ 594 h 686"/>
                <a:gd name="T50" fmla="*/ 0 w 685"/>
                <a:gd name="T51" fmla="*/ 686 h 686"/>
                <a:gd name="T52" fmla="*/ 141 w 685"/>
                <a:gd name="T53" fmla="*/ 594 h 686"/>
                <a:gd name="T54" fmla="*/ 546 w 685"/>
                <a:gd name="T55" fmla="*/ 94 h 686"/>
                <a:gd name="T56" fmla="*/ 616 w 685"/>
                <a:gd name="T57" fmla="*/ 142 h 686"/>
                <a:gd name="T58" fmla="*/ 685 w 685"/>
                <a:gd name="T59" fmla="*/ 96 h 686"/>
                <a:gd name="T60" fmla="*/ 685 w 685"/>
                <a:gd name="T61" fmla="*/ 2 h 686"/>
                <a:gd name="T62" fmla="*/ 546 w 685"/>
                <a:gd name="T63" fmla="*/ 94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5" h="686">
                  <a:moveTo>
                    <a:pt x="278" y="499"/>
                  </a:moveTo>
                  <a:lnTo>
                    <a:pt x="209" y="452"/>
                  </a:lnTo>
                  <a:lnTo>
                    <a:pt x="535" y="232"/>
                  </a:lnTo>
                  <a:lnTo>
                    <a:pt x="333" y="96"/>
                  </a:lnTo>
                  <a:lnTo>
                    <a:pt x="239" y="161"/>
                  </a:lnTo>
                  <a:lnTo>
                    <a:pt x="312" y="209"/>
                  </a:lnTo>
                  <a:lnTo>
                    <a:pt x="143" y="323"/>
                  </a:lnTo>
                  <a:lnTo>
                    <a:pt x="1" y="229"/>
                  </a:lnTo>
                  <a:lnTo>
                    <a:pt x="342" y="0"/>
                  </a:lnTo>
                  <a:lnTo>
                    <a:pt x="681" y="228"/>
                  </a:lnTo>
                  <a:lnTo>
                    <a:pt x="278" y="499"/>
                  </a:lnTo>
                  <a:close/>
                  <a:moveTo>
                    <a:pt x="406" y="186"/>
                  </a:moveTo>
                  <a:lnTo>
                    <a:pt x="474" y="232"/>
                  </a:lnTo>
                  <a:lnTo>
                    <a:pt x="149" y="452"/>
                  </a:lnTo>
                  <a:lnTo>
                    <a:pt x="350" y="588"/>
                  </a:lnTo>
                  <a:lnTo>
                    <a:pt x="444" y="524"/>
                  </a:lnTo>
                  <a:lnTo>
                    <a:pt x="371" y="476"/>
                  </a:lnTo>
                  <a:lnTo>
                    <a:pt x="540" y="362"/>
                  </a:lnTo>
                  <a:lnTo>
                    <a:pt x="682" y="456"/>
                  </a:lnTo>
                  <a:lnTo>
                    <a:pt x="340" y="684"/>
                  </a:lnTo>
                  <a:lnTo>
                    <a:pt x="2" y="458"/>
                  </a:lnTo>
                  <a:lnTo>
                    <a:pt x="406" y="186"/>
                  </a:lnTo>
                  <a:close/>
                  <a:moveTo>
                    <a:pt x="141" y="594"/>
                  </a:moveTo>
                  <a:lnTo>
                    <a:pt x="70" y="546"/>
                  </a:lnTo>
                  <a:lnTo>
                    <a:pt x="0" y="594"/>
                  </a:lnTo>
                  <a:lnTo>
                    <a:pt x="0" y="686"/>
                  </a:lnTo>
                  <a:lnTo>
                    <a:pt x="141" y="594"/>
                  </a:lnTo>
                  <a:close/>
                  <a:moveTo>
                    <a:pt x="546" y="94"/>
                  </a:moveTo>
                  <a:lnTo>
                    <a:pt x="616" y="142"/>
                  </a:lnTo>
                  <a:lnTo>
                    <a:pt x="685" y="96"/>
                  </a:lnTo>
                  <a:lnTo>
                    <a:pt x="685" y="2"/>
                  </a:lnTo>
                  <a:lnTo>
                    <a:pt x="546" y="94"/>
                  </a:lnTo>
                  <a:close/>
                </a:path>
              </a:pathLst>
            </a:custGeom>
            <a:solidFill>
              <a:srgbClr val="0038A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3" name="CaixaDeTexto 19"/>
          <p:cNvSpPr txBox="1"/>
          <p:nvPr/>
        </p:nvSpPr>
        <p:spPr>
          <a:xfrm>
            <a:off x="1354638" y="2580683"/>
            <a:ext cx="22689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2000" dirty="0">
                <a:solidFill>
                  <a:srgbClr val="3366CC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buscaram empréstimo</a:t>
            </a:r>
          </a:p>
        </p:txBody>
      </p:sp>
      <p:sp>
        <p:nvSpPr>
          <p:cNvPr id="44" name="CaixaDeTexto 19"/>
          <p:cNvSpPr txBox="1"/>
          <p:nvPr/>
        </p:nvSpPr>
        <p:spPr>
          <a:xfrm>
            <a:off x="1851694" y="1766562"/>
            <a:ext cx="15815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dirty="0">
                <a:solidFill>
                  <a:srgbClr val="3366CC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43</a:t>
            </a:r>
            <a:r>
              <a:rPr lang="pt-BR" sz="3200" dirty="0">
                <a:solidFill>
                  <a:srgbClr val="3366CC"/>
                </a:solidFill>
                <a:effectLst/>
                <a:latin typeface="Keep Calm Med" pitchFamily="2" charset="0"/>
                <a:ea typeface="Adobe Fan Heiti Std B" panose="020B0700000000000000" pitchFamily="34" charset="-128"/>
              </a:rPr>
              <a:t>%</a:t>
            </a:r>
            <a:endParaRPr lang="pt-BR" dirty="0">
              <a:solidFill>
                <a:srgbClr val="3366CC"/>
              </a:solidFill>
              <a:effectLst/>
              <a:latin typeface="Keep Calm Med" pitchFamily="2" charset="0"/>
              <a:ea typeface="Adobe Fan Heiti Std B" panose="020B0700000000000000" pitchFamily="34" charset="-128"/>
            </a:endParaRPr>
          </a:p>
        </p:txBody>
      </p:sp>
      <p:sp>
        <p:nvSpPr>
          <p:cNvPr id="41" name="CaixaDeTexto 40"/>
          <p:cNvSpPr txBox="1"/>
          <p:nvPr/>
        </p:nvSpPr>
        <p:spPr>
          <a:xfrm>
            <a:off x="7504608" y="43867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4.413</a:t>
            </a:r>
          </a:p>
        </p:txBody>
      </p:sp>
      <p:grpSp>
        <p:nvGrpSpPr>
          <p:cNvPr id="42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4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4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4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4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pic>
        <p:nvPicPr>
          <p:cNvPr id="4" name="Imagem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7359" y="3967451"/>
            <a:ext cx="328009" cy="328009"/>
          </a:xfrm>
          <a:prstGeom prst="rect">
            <a:avLst/>
          </a:prstGeom>
        </p:spPr>
      </p:pic>
      <p:sp>
        <p:nvSpPr>
          <p:cNvPr id="39" name="CaixaDeTexto 5"/>
          <p:cNvSpPr txBox="1"/>
          <p:nvPr/>
        </p:nvSpPr>
        <p:spPr>
          <a:xfrm>
            <a:off x="754964" y="5506896"/>
            <a:ext cx="8922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</a:rPr>
              <a:t>chama atenção a ainda tímida presença das cooperativas ou similares</a:t>
            </a:r>
            <a:endParaRPr lang="pt-BR" sz="1200" dirty="0">
              <a:solidFill>
                <a:schemeClr val="tx2">
                  <a:lumMod val="75000"/>
                </a:schemeClr>
              </a:solidFill>
              <a:ea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3543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1.85185E-6 L 0.00977 -0.00231 " pathEditMode="relative" rAng="0" ptsTypes="AA">
                                      <p:cBhvr>
                                        <p:cTn id="2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200" y="-11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8F8F8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8F8F8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8F8F8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8F8F8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8F8F8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7037E-7 L 0.00977 -0.00232 " pathEditMode="relative" rAng="0" ptsTypes="AA">
                                      <p:cBhvr>
                                        <p:cTn id="6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2" y="-116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15"/>
                                      </p:to>
                                    </p:set>
                                    <p:animEffect filter="image" prLst="opacity: 0.15">
                                      <p:cBhvr rctx="IE">
                                        <p:cTn id="65" dur="indefinite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15"/>
                                      </p:to>
                                    </p:set>
                                    <p:animEffect filter="image" prLst="opacity: 0.15">
                                      <p:cBhvr rctx="IE">
                                        <p:cTn id="68" dur="indefinite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70" dur="indefinite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15"/>
                                      </p:to>
                                    </p:set>
                                    <p:animEffect filter="image" prLst="opacity: 0.15">
                                      <p:cBhvr rctx="IE">
                                        <p:cTn id="71" dur="indefinite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73" dur="indefinite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15"/>
                                      </p:to>
                                    </p:set>
                                    <p:animEffect filter="image" prLst="opacity: 0.15">
                                      <p:cBhvr rctx="IE">
                                        <p:cTn id="74" dur="indefinite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</p:childTnLst>
        </p:cTn>
      </p:par>
    </p:tnLst>
    <p:bldLst>
      <p:bldP spid="7" grpId="0"/>
      <p:bldP spid="11" grpId="0"/>
      <p:bldGraphic spid="23" grpId="0" uiExpand="1">
        <p:bldSub>
          <a:bldChart bld="category"/>
        </p:bldSub>
      </p:bldGraphic>
      <p:bldP spid="28" grpId="0" animBg="1"/>
      <p:bldP spid="28" grpId="1" animBg="1"/>
      <p:bldP spid="29" grpId="0" animBg="1"/>
      <p:bldP spid="29" grpId="1" animBg="1"/>
      <p:bldGraphic spid="32" grpId="0">
        <p:bldAsOne/>
      </p:bldGraphic>
      <p:bldP spid="35" grpId="0" animBg="1"/>
      <p:bldP spid="35" grpId="1" animBg="1"/>
      <p:bldP spid="43" grpId="0"/>
      <p:bldP spid="44" grpId="0"/>
      <p:bldP spid="41" grpId="0"/>
      <p:bldP spid="41" grpId="1"/>
      <p:bldP spid="39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aixaDeTexto 19"/>
          <p:cNvSpPr txBox="1"/>
          <p:nvPr/>
        </p:nvSpPr>
        <p:spPr>
          <a:xfrm>
            <a:off x="1021919" y="309957"/>
            <a:ext cx="52424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onde buscou 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empréstimo</a:t>
            </a:r>
          </a:p>
        </p:txBody>
      </p:sp>
      <p:sp>
        <p:nvSpPr>
          <p:cNvPr id="8" name="Retângulo 7"/>
          <p:cNvSpPr/>
          <p:nvPr/>
        </p:nvSpPr>
        <p:spPr>
          <a:xfrm>
            <a:off x="1021921" y="6399190"/>
            <a:ext cx="7626780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P17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Onde o(a) Sr.(a) buscou empréstimo? (ESP-RM)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842506"/>
              </p:ext>
            </p:extLst>
          </p:nvPr>
        </p:nvGraphicFramePr>
        <p:xfrm>
          <a:off x="846872" y="1793648"/>
          <a:ext cx="10277921" cy="304151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524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2660024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440881359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20986974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614127565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49805991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62391608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389973671"/>
                    </a:ext>
                  </a:extLst>
                </a:gridCol>
              </a:tblGrid>
              <a:tr h="3639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CEF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BNB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BNDES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SICOOB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96792862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Cooperativa de Crédito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908396194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Povo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085366774"/>
                  </a:ext>
                </a:extLst>
              </a:tr>
              <a:tr h="2677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Banrisul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1222403"/>
              </p:ext>
            </p:extLst>
          </p:nvPr>
        </p:nvGraphicFramePr>
        <p:xfrm>
          <a:off x="4102480" y="1197286"/>
          <a:ext cx="702231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7778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 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0" name="+ informações"/>
          <p:cNvGrpSpPr/>
          <p:nvPr/>
        </p:nvGrpSpPr>
        <p:grpSpPr>
          <a:xfrm>
            <a:off x="1021919" y="5663860"/>
            <a:ext cx="1402473" cy="346249"/>
            <a:chOff x="7300120" y="5125288"/>
            <a:chExt cx="1748287" cy="431624"/>
          </a:xfrm>
        </p:grpSpPr>
        <p:sp>
          <p:nvSpPr>
            <p:cNvPr id="11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9641739"/>
              </p:ext>
            </p:extLst>
          </p:nvPr>
        </p:nvGraphicFramePr>
        <p:xfrm>
          <a:off x="4102480" y="4949293"/>
          <a:ext cx="7091536" cy="274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644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27495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3.218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1.195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2.823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1.590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3.241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1.172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0" name="CaixaDeTexto 19"/>
          <p:cNvSpPr txBox="1"/>
          <p:nvPr/>
        </p:nvSpPr>
        <p:spPr>
          <a:xfrm>
            <a:off x="3084638" y="4960454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1928233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8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7" grpId="0"/>
      <p:bldP spid="20" grpId="0"/>
      <p:bldP spid="20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Gráfico 8"/>
          <p:cNvGraphicFramePr/>
          <p:nvPr>
            <p:extLst>
              <p:ext uri="{D42A27DB-BD31-4B8C-83A1-F6EECF244321}">
                <p14:modId xmlns:p14="http://schemas.microsoft.com/office/powerpoint/2010/main" val="91866167"/>
              </p:ext>
            </p:extLst>
          </p:nvPr>
        </p:nvGraphicFramePr>
        <p:xfrm>
          <a:off x="302751" y="1823149"/>
          <a:ext cx="8503166" cy="4250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CaixaDeTexto 19"/>
          <p:cNvSpPr txBox="1"/>
          <p:nvPr/>
        </p:nvSpPr>
        <p:spPr>
          <a:xfrm>
            <a:off x="1021920" y="309957"/>
            <a:ext cx="56074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situação atual da empresa</a:t>
            </a:r>
            <a:endParaRPr lang="pt-BR" sz="2800" dirty="0">
              <a:solidFill>
                <a:schemeClr val="accent2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6" name="Retângulo 5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Atualmente sua empresa está em atividade, operando normalmente? (EST-RU)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graphicFrame>
        <p:nvGraphicFramePr>
          <p:cNvPr id="15" name="Gráfico 14"/>
          <p:cNvGraphicFramePr/>
          <p:nvPr>
            <p:extLst>
              <p:ext uri="{D42A27DB-BD31-4B8C-83A1-F6EECF244321}">
                <p14:modId xmlns:p14="http://schemas.microsoft.com/office/powerpoint/2010/main" val="1412793529"/>
              </p:ext>
            </p:extLst>
          </p:nvPr>
        </p:nvGraphicFramePr>
        <p:xfrm>
          <a:off x="1747336" y="1823149"/>
          <a:ext cx="8503166" cy="4250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CaixaDeTexto 25"/>
          <p:cNvSpPr txBox="1"/>
          <p:nvPr/>
        </p:nvSpPr>
        <p:spPr>
          <a:xfrm>
            <a:off x="402410" y="1711961"/>
            <a:ext cx="211552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rgbClr val="EC4251"/>
                </a:solidFill>
                <a:ea typeface="Adobe Fan Heiti Std B" panose="020B0700000000000000" pitchFamily="34" charset="-128"/>
              </a:rPr>
              <a:t>16% não estão em atividade</a:t>
            </a:r>
          </a:p>
        </p:txBody>
      </p:sp>
      <p:sp>
        <p:nvSpPr>
          <p:cNvPr id="10" name="CaixaDeTexto 9"/>
          <p:cNvSpPr txBox="1"/>
          <p:nvPr/>
        </p:nvSpPr>
        <p:spPr>
          <a:xfrm>
            <a:off x="6629400" y="5242188"/>
            <a:ext cx="211552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rgbClr val="003399"/>
                </a:solidFill>
                <a:ea typeface="Adobe Fan Heiti Std B" panose="020B0700000000000000" pitchFamily="34" charset="-128"/>
              </a:rPr>
              <a:t>84% </a:t>
            </a:r>
            <a:r>
              <a:rPr lang="pt-BR" sz="2400" b="1" dirty="0" smtClean="0">
                <a:solidFill>
                  <a:srgbClr val="003399"/>
                </a:solidFill>
                <a:ea typeface="Adobe Fan Heiti Std B" panose="020B0700000000000000" pitchFamily="34" charset="-128"/>
              </a:rPr>
              <a:t>estão </a:t>
            </a:r>
            <a:r>
              <a:rPr lang="pt-BR" sz="2400" b="1" dirty="0">
                <a:solidFill>
                  <a:srgbClr val="003399"/>
                </a:solidFill>
                <a:ea typeface="Adobe Fan Heiti Std B" panose="020B0700000000000000" pitchFamily="34" charset="-128"/>
              </a:rPr>
              <a:t>em atividade</a:t>
            </a:r>
          </a:p>
        </p:txBody>
      </p:sp>
    </p:spTree>
    <p:extLst>
      <p:ext uri="{BB962C8B-B14F-4D97-AF65-F5344CB8AC3E}">
        <p14:creationId xmlns:p14="http://schemas.microsoft.com/office/powerpoint/2010/main" val="1623767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9" grpId="0">
        <p:bldAsOne/>
      </p:bldGraphic>
      <p:bldP spid="4" grpId="0"/>
      <p:bldGraphic spid="15" grpId="0">
        <p:bldAsOne/>
      </p:bldGraphic>
      <p:bldGraphic spid="15" grpId="1">
        <p:bldAsOne/>
      </p:bldGraphic>
      <p:bldP spid="26" grpId="0"/>
      <p:bldP spid="10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onde buscou 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empréstimo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626780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P17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Onde o(a) Sr.(a) buscou empréstimo? (ESP-RM)</a:t>
            </a:r>
          </a:p>
        </p:txBody>
      </p:sp>
      <p:graphicFrame>
        <p:nvGraphicFramePr>
          <p:cNvPr id="36" name="Tabela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5944589"/>
              </p:ext>
            </p:extLst>
          </p:nvPr>
        </p:nvGraphicFramePr>
        <p:xfrm>
          <a:off x="3119683" y="2003490"/>
          <a:ext cx="3825410" cy="33772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508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65082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765082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765082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765082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97274742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25523643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02987473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32938188"/>
                  </a:ext>
                </a:extLst>
              </a:tr>
              <a:tr h="3070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7" name="Tabela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7576836"/>
              </p:ext>
            </p:extLst>
          </p:nvPr>
        </p:nvGraphicFramePr>
        <p:xfrm>
          <a:off x="172507" y="1948534"/>
          <a:ext cx="2868553" cy="34871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85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CEF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BNB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BNDES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089539823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SICOOB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144922209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Cooperativa de Crédito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373240857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Povo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29343826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Banrisul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1842393"/>
              </p:ext>
            </p:extLst>
          </p:nvPr>
        </p:nvGraphicFramePr>
        <p:xfrm>
          <a:off x="3125198" y="1411935"/>
          <a:ext cx="3810580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211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39" name="CaixaDeTexto 38"/>
          <p:cNvSpPr txBox="1"/>
          <p:nvPr/>
        </p:nvSpPr>
        <p:spPr>
          <a:xfrm>
            <a:off x="2129119" y="5595692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40" name="Tabela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1335520"/>
              </p:ext>
            </p:extLst>
          </p:nvPr>
        </p:nvGraphicFramePr>
        <p:xfrm>
          <a:off x="3125198" y="5546808"/>
          <a:ext cx="3810580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211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6211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1.104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41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4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4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4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4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9931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4" grpId="0"/>
      <p:bldP spid="39" grpId="0"/>
      <p:bldP spid="39" grpId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onde buscou o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empréstimo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626780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P17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Onde o(a) Sr.(a) buscou empréstimo? (ESP-RM)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0219526"/>
              </p:ext>
            </p:extLst>
          </p:nvPr>
        </p:nvGraphicFramePr>
        <p:xfrm>
          <a:off x="2581275" y="1856720"/>
          <a:ext cx="9011115" cy="37103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74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33745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33730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393391596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977646525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75563415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4936068"/>
                  </a:ext>
                </a:extLst>
              </a:tr>
              <a:tr h="33730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3433263"/>
              </p:ext>
            </p:extLst>
          </p:nvPr>
        </p:nvGraphicFramePr>
        <p:xfrm>
          <a:off x="2598744" y="1306531"/>
          <a:ext cx="8976177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9" name="CaixaDeTexto 8"/>
          <p:cNvSpPr txBox="1"/>
          <p:nvPr/>
        </p:nvSpPr>
        <p:spPr>
          <a:xfrm>
            <a:off x="1602659" y="559504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6519459"/>
              </p:ext>
            </p:extLst>
          </p:nvPr>
        </p:nvGraphicFramePr>
        <p:xfrm>
          <a:off x="2598744" y="5552167"/>
          <a:ext cx="8976177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245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245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204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11" name="+ informações"/>
          <p:cNvGrpSpPr/>
          <p:nvPr/>
        </p:nvGrpSpPr>
        <p:grpSpPr>
          <a:xfrm>
            <a:off x="10647104" y="558410"/>
            <a:ext cx="1402473" cy="346249"/>
            <a:chOff x="7300120" y="5125288"/>
            <a:chExt cx="1748287" cy="431624"/>
          </a:xfrm>
        </p:grpSpPr>
        <p:sp>
          <p:nvSpPr>
            <p:cNvPr id="12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0" name="Tabela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7709067"/>
              </p:ext>
            </p:extLst>
          </p:nvPr>
        </p:nvGraphicFramePr>
        <p:xfrm>
          <a:off x="0" y="1837255"/>
          <a:ext cx="2455201" cy="37492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5520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CEF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Bradesco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Itaú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Santander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BNB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BNDES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089539823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SICOOB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144922209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Cooperativa de Crédito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373240857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 do Povo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29343826"/>
                  </a:ext>
                </a:extLst>
              </a:tr>
              <a:tr h="34084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Banrisul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291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4" grpId="0"/>
      <p:bldP spid="9" grpId="0"/>
      <p:bldP spid="9" grpId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fonte de renda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P18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 tem outra fonte de renda, além da sua atividade como empresário(a)? (ESP-RM)</a:t>
            </a:r>
          </a:p>
        </p:txBody>
      </p:sp>
      <p:sp>
        <p:nvSpPr>
          <p:cNvPr id="8" name="CaixaDeTexto 5"/>
          <p:cNvSpPr txBox="1"/>
          <p:nvPr/>
        </p:nvSpPr>
        <p:spPr>
          <a:xfrm>
            <a:off x="292371" y="2834320"/>
            <a:ext cx="389558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 atividade empresarial consiste na única fonte de renda para a maioria das pessoas entrevistadas (70%)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(p18)</a:t>
            </a:r>
          </a:p>
        </p:txBody>
      </p:sp>
      <p:graphicFrame>
        <p:nvGraphicFramePr>
          <p:cNvPr id="9" name="Gráfico 8"/>
          <p:cNvGraphicFramePr/>
          <p:nvPr>
            <p:extLst>
              <p:ext uri="{D42A27DB-BD31-4B8C-83A1-F6EECF244321}">
                <p14:modId xmlns:p14="http://schemas.microsoft.com/office/powerpoint/2010/main" val="799345023"/>
              </p:ext>
            </p:extLst>
          </p:nvPr>
        </p:nvGraphicFramePr>
        <p:xfrm>
          <a:off x="9510710" y="944609"/>
          <a:ext cx="2315684" cy="19774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Título 1"/>
          <p:cNvSpPr txBox="1">
            <a:spLocks/>
          </p:cNvSpPr>
          <p:nvPr/>
        </p:nvSpPr>
        <p:spPr>
          <a:xfrm>
            <a:off x="9727738" y="1453793"/>
            <a:ext cx="1964534" cy="1005164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66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70</a:t>
            </a:r>
            <a:r>
              <a:rPr lang="pt-BR" sz="4000" b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%</a:t>
            </a:r>
            <a:endParaRPr lang="pt-BR" sz="1600" b="1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  <p:sp>
        <p:nvSpPr>
          <p:cNvPr id="11" name="Título 1"/>
          <p:cNvSpPr txBox="1">
            <a:spLocks/>
          </p:cNvSpPr>
          <p:nvPr/>
        </p:nvSpPr>
        <p:spPr>
          <a:xfrm>
            <a:off x="4684337" y="1499334"/>
            <a:ext cx="3698737" cy="122935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800" b="1" dirty="0">
                <a:solidFill>
                  <a:schemeClr val="accent2"/>
                </a:solidFill>
                <a:latin typeface="+mn-lt"/>
              </a:rPr>
              <a:t>atividade como empresário</a:t>
            </a:r>
            <a:r>
              <a:rPr lang="pt-BR" sz="2800" b="1" dirty="0">
                <a:solidFill>
                  <a:srgbClr val="00B4B0"/>
                </a:solidFill>
                <a:latin typeface="+mn-lt"/>
              </a:rPr>
              <a:t> </a:t>
            </a:r>
            <a:r>
              <a:rPr lang="pt-BR" sz="2800" b="1" dirty="0">
                <a:solidFill>
                  <a:srgbClr val="5B9BD5"/>
                </a:solidFill>
                <a:latin typeface="+mn-lt"/>
              </a:rPr>
              <a:t>é a única fonte de renda</a:t>
            </a:r>
            <a:endParaRPr lang="pt-BR" sz="900" b="1" dirty="0">
              <a:solidFill>
                <a:srgbClr val="5B9BD5"/>
              </a:solidFill>
              <a:latin typeface="+mn-lt"/>
            </a:endParaRPr>
          </a:p>
        </p:txBody>
      </p: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8339815" y="1352720"/>
            <a:ext cx="1170895" cy="1182609"/>
          </a:xfrm>
          <a:custGeom>
            <a:avLst/>
            <a:gdLst>
              <a:gd name="T0" fmla="*/ 2028 w 2028"/>
              <a:gd name="T1" fmla="*/ 954 h 2048"/>
              <a:gd name="T2" fmla="*/ 1929 w 2028"/>
              <a:gd name="T3" fmla="*/ 954 h 2048"/>
              <a:gd name="T4" fmla="*/ 1929 w 2028"/>
              <a:gd name="T5" fmla="*/ 502 h 2048"/>
              <a:gd name="T6" fmla="*/ 1733 w 2028"/>
              <a:gd name="T7" fmla="*/ 306 h 2048"/>
              <a:gd name="T8" fmla="*/ 1600 w 2028"/>
              <a:gd name="T9" fmla="*/ 306 h 2048"/>
              <a:gd name="T10" fmla="*/ 1464 w 2028"/>
              <a:gd name="T11" fmla="*/ 61 h 2048"/>
              <a:gd name="T12" fmla="*/ 1361 w 2028"/>
              <a:gd name="T13" fmla="*/ 0 h 2048"/>
              <a:gd name="T14" fmla="*/ 1303 w 2028"/>
              <a:gd name="T15" fmla="*/ 15 h 2048"/>
              <a:gd name="T16" fmla="*/ 781 w 2028"/>
              <a:gd name="T17" fmla="*/ 306 h 2048"/>
              <a:gd name="T18" fmla="*/ 197 w 2028"/>
              <a:gd name="T19" fmla="*/ 306 h 2048"/>
              <a:gd name="T20" fmla="*/ 0 w 2028"/>
              <a:gd name="T21" fmla="*/ 502 h 2048"/>
              <a:gd name="T22" fmla="*/ 0 w 2028"/>
              <a:gd name="T23" fmla="*/ 1851 h 2048"/>
              <a:gd name="T24" fmla="*/ 197 w 2028"/>
              <a:gd name="T25" fmla="*/ 2048 h 2048"/>
              <a:gd name="T26" fmla="*/ 1733 w 2028"/>
              <a:gd name="T27" fmla="*/ 2048 h 2048"/>
              <a:gd name="T28" fmla="*/ 1929 w 2028"/>
              <a:gd name="T29" fmla="*/ 1851 h 2048"/>
              <a:gd name="T30" fmla="*/ 1929 w 2028"/>
              <a:gd name="T31" fmla="*/ 1455 h 2048"/>
              <a:gd name="T32" fmla="*/ 2028 w 2028"/>
              <a:gd name="T33" fmla="*/ 1455 h 2048"/>
              <a:gd name="T34" fmla="*/ 2028 w 2028"/>
              <a:gd name="T35" fmla="*/ 954 h 2048"/>
              <a:gd name="T36" fmla="*/ 1733 w 2028"/>
              <a:gd name="T37" fmla="*/ 384 h 2048"/>
              <a:gd name="T38" fmla="*/ 1850 w 2028"/>
              <a:gd name="T39" fmla="*/ 489 h 2048"/>
              <a:gd name="T40" fmla="*/ 1702 w 2028"/>
              <a:gd name="T41" fmla="*/ 489 h 2048"/>
              <a:gd name="T42" fmla="*/ 1644 w 2028"/>
              <a:gd name="T43" fmla="*/ 384 h 2048"/>
              <a:gd name="T44" fmla="*/ 1733 w 2028"/>
              <a:gd name="T45" fmla="*/ 384 h 2048"/>
              <a:gd name="T46" fmla="*/ 1342 w 2028"/>
              <a:gd name="T47" fmla="*/ 84 h 2048"/>
              <a:gd name="T48" fmla="*/ 1395 w 2028"/>
              <a:gd name="T49" fmla="*/ 99 h 2048"/>
              <a:gd name="T50" fmla="*/ 1612 w 2028"/>
              <a:gd name="T51" fmla="*/ 489 h 2048"/>
              <a:gd name="T52" fmla="*/ 613 w 2028"/>
              <a:gd name="T53" fmla="*/ 489 h 2048"/>
              <a:gd name="T54" fmla="*/ 1342 w 2028"/>
              <a:gd name="T55" fmla="*/ 84 h 2048"/>
              <a:gd name="T56" fmla="*/ 1851 w 2028"/>
              <a:gd name="T57" fmla="*/ 1851 h 2048"/>
              <a:gd name="T58" fmla="*/ 1733 w 2028"/>
              <a:gd name="T59" fmla="*/ 1969 h 2048"/>
              <a:gd name="T60" fmla="*/ 197 w 2028"/>
              <a:gd name="T61" fmla="*/ 1969 h 2048"/>
              <a:gd name="T62" fmla="*/ 79 w 2028"/>
              <a:gd name="T63" fmla="*/ 1851 h 2048"/>
              <a:gd name="T64" fmla="*/ 79 w 2028"/>
              <a:gd name="T65" fmla="*/ 502 h 2048"/>
              <a:gd name="T66" fmla="*/ 197 w 2028"/>
              <a:gd name="T67" fmla="*/ 384 h 2048"/>
              <a:gd name="T68" fmla="*/ 639 w 2028"/>
              <a:gd name="T69" fmla="*/ 384 h 2048"/>
              <a:gd name="T70" fmla="*/ 451 w 2028"/>
              <a:gd name="T71" fmla="*/ 489 h 2048"/>
              <a:gd name="T72" fmla="*/ 221 w 2028"/>
              <a:gd name="T73" fmla="*/ 489 h 2048"/>
              <a:gd name="T74" fmla="*/ 182 w 2028"/>
              <a:gd name="T75" fmla="*/ 528 h 2048"/>
              <a:gd name="T76" fmla="*/ 221 w 2028"/>
              <a:gd name="T77" fmla="*/ 568 h 2048"/>
              <a:gd name="T78" fmla="*/ 309 w 2028"/>
              <a:gd name="T79" fmla="*/ 568 h 2048"/>
              <a:gd name="T80" fmla="*/ 1746 w 2028"/>
              <a:gd name="T81" fmla="*/ 568 h 2048"/>
              <a:gd name="T82" fmla="*/ 1851 w 2028"/>
              <a:gd name="T83" fmla="*/ 568 h 2048"/>
              <a:gd name="T84" fmla="*/ 1851 w 2028"/>
              <a:gd name="T85" fmla="*/ 954 h 2048"/>
              <a:gd name="T86" fmla="*/ 1563 w 2028"/>
              <a:gd name="T87" fmla="*/ 954 h 2048"/>
              <a:gd name="T88" fmla="*/ 1321 w 2028"/>
              <a:gd name="T89" fmla="*/ 1196 h 2048"/>
              <a:gd name="T90" fmla="*/ 1321 w 2028"/>
              <a:gd name="T91" fmla="*/ 1213 h 2048"/>
              <a:gd name="T92" fmla="*/ 1563 w 2028"/>
              <a:gd name="T93" fmla="*/ 1455 h 2048"/>
              <a:gd name="T94" fmla="*/ 1851 w 2028"/>
              <a:gd name="T95" fmla="*/ 1455 h 2048"/>
              <a:gd name="T96" fmla="*/ 1851 w 2028"/>
              <a:gd name="T97" fmla="*/ 1851 h 2048"/>
              <a:gd name="T98" fmla="*/ 1949 w 2028"/>
              <a:gd name="T99" fmla="*/ 1377 h 2048"/>
              <a:gd name="T100" fmla="*/ 1929 w 2028"/>
              <a:gd name="T101" fmla="*/ 1377 h 2048"/>
              <a:gd name="T102" fmla="*/ 1563 w 2028"/>
              <a:gd name="T103" fmla="*/ 1377 h 2048"/>
              <a:gd name="T104" fmla="*/ 1400 w 2028"/>
              <a:gd name="T105" fmla="*/ 1213 h 2048"/>
              <a:gd name="T106" fmla="*/ 1400 w 2028"/>
              <a:gd name="T107" fmla="*/ 1196 h 2048"/>
              <a:gd name="T108" fmla="*/ 1563 w 2028"/>
              <a:gd name="T109" fmla="*/ 1033 h 2048"/>
              <a:gd name="T110" fmla="*/ 1929 w 2028"/>
              <a:gd name="T111" fmla="*/ 1033 h 2048"/>
              <a:gd name="T112" fmla="*/ 1949 w 2028"/>
              <a:gd name="T113" fmla="*/ 1033 h 2048"/>
              <a:gd name="T114" fmla="*/ 1949 w 2028"/>
              <a:gd name="T115" fmla="*/ 1377 h 2048"/>
              <a:gd name="T116" fmla="*/ 1684 w 2028"/>
              <a:gd name="T117" fmla="*/ 1208 h 2048"/>
              <a:gd name="T118" fmla="*/ 1597 w 2028"/>
              <a:gd name="T119" fmla="*/ 1295 h 2048"/>
              <a:gd name="T120" fmla="*/ 1510 w 2028"/>
              <a:gd name="T121" fmla="*/ 1208 h 2048"/>
              <a:gd name="T122" fmla="*/ 1597 w 2028"/>
              <a:gd name="T123" fmla="*/ 1121 h 2048"/>
              <a:gd name="T124" fmla="*/ 1684 w 2028"/>
              <a:gd name="T125" fmla="*/ 120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28" h="2048">
                <a:moveTo>
                  <a:pt x="2028" y="954"/>
                </a:moveTo>
                <a:cubicBezTo>
                  <a:pt x="1929" y="954"/>
                  <a:pt x="1929" y="954"/>
                  <a:pt x="1929" y="954"/>
                </a:cubicBezTo>
                <a:cubicBezTo>
                  <a:pt x="1929" y="502"/>
                  <a:pt x="1929" y="502"/>
                  <a:pt x="1929" y="502"/>
                </a:cubicBezTo>
                <a:cubicBezTo>
                  <a:pt x="1929" y="394"/>
                  <a:pt x="1841" y="306"/>
                  <a:pt x="1733" y="306"/>
                </a:cubicBezTo>
                <a:cubicBezTo>
                  <a:pt x="1600" y="306"/>
                  <a:pt x="1600" y="306"/>
                  <a:pt x="1600" y="306"/>
                </a:cubicBezTo>
                <a:cubicBezTo>
                  <a:pt x="1464" y="61"/>
                  <a:pt x="1464" y="61"/>
                  <a:pt x="1464" y="61"/>
                </a:cubicBezTo>
                <a:cubicBezTo>
                  <a:pt x="1443" y="23"/>
                  <a:pt x="1403" y="0"/>
                  <a:pt x="1361" y="0"/>
                </a:cubicBezTo>
                <a:cubicBezTo>
                  <a:pt x="1341" y="0"/>
                  <a:pt x="1321" y="5"/>
                  <a:pt x="1303" y="15"/>
                </a:cubicBezTo>
                <a:cubicBezTo>
                  <a:pt x="781" y="306"/>
                  <a:pt x="781" y="306"/>
                  <a:pt x="781" y="306"/>
                </a:cubicBezTo>
                <a:cubicBezTo>
                  <a:pt x="197" y="306"/>
                  <a:pt x="197" y="306"/>
                  <a:pt x="197" y="306"/>
                </a:cubicBezTo>
                <a:cubicBezTo>
                  <a:pt x="88" y="306"/>
                  <a:pt x="0" y="394"/>
                  <a:pt x="0" y="502"/>
                </a:cubicBezTo>
                <a:cubicBezTo>
                  <a:pt x="0" y="1851"/>
                  <a:pt x="0" y="1851"/>
                  <a:pt x="0" y="1851"/>
                </a:cubicBezTo>
                <a:cubicBezTo>
                  <a:pt x="0" y="1960"/>
                  <a:pt x="88" y="2048"/>
                  <a:pt x="197" y="2048"/>
                </a:cubicBezTo>
                <a:cubicBezTo>
                  <a:pt x="1733" y="2048"/>
                  <a:pt x="1733" y="2048"/>
                  <a:pt x="1733" y="2048"/>
                </a:cubicBezTo>
                <a:cubicBezTo>
                  <a:pt x="1841" y="2048"/>
                  <a:pt x="1929" y="1960"/>
                  <a:pt x="1929" y="1851"/>
                </a:cubicBezTo>
                <a:cubicBezTo>
                  <a:pt x="1929" y="1455"/>
                  <a:pt x="1929" y="1455"/>
                  <a:pt x="1929" y="1455"/>
                </a:cubicBezTo>
                <a:cubicBezTo>
                  <a:pt x="2028" y="1455"/>
                  <a:pt x="2028" y="1455"/>
                  <a:pt x="2028" y="1455"/>
                </a:cubicBezTo>
                <a:cubicBezTo>
                  <a:pt x="2028" y="954"/>
                  <a:pt x="2028" y="954"/>
                  <a:pt x="2028" y="954"/>
                </a:cubicBezTo>
                <a:close/>
                <a:moveTo>
                  <a:pt x="1733" y="384"/>
                </a:moveTo>
                <a:cubicBezTo>
                  <a:pt x="1793" y="384"/>
                  <a:pt x="1843" y="430"/>
                  <a:pt x="1850" y="489"/>
                </a:cubicBezTo>
                <a:cubicBezTo>
                  <a:pt x="1702" y="489"/>
                  <a:pt x="1702" y="489"/>
                  <a:pt x="1702" y="489"/>
                </a:cubicBezTo>
                <a:cubicBezTo>
                  <a:pt x="1644" y="384"/>
                  <a:pt x="1644" y="384"/>
                  <a:pt x="1644" y="384"/>
                </a:cubicBezTo>
                <a:lnTo>
                  <a:pt x="1733" y="384"/>
                </a:lnTo>
                <a:close/>
                <a:moveTo>
                  <a:pt x="1342" y="84"/>
                </a:moveTo>
                <a:cubicBezTo>
                  <a:pt x="1360" y="73"/>
                  <a:pt x="1385" y="80"/>
                  <a:pt x="1395" y="99"/>
                </a:cubicBezTo>
                <a:cubicBezTo>
                  <a:pt x="1612" y="489"/>
                  <a:pt x="1612" y="489"/>
                  <a:pt x="1612" y="489"/>
                </a:cubicBezTo>
                <a:cubicBezTo>
                  <a:pt x="613" y="489"/>
                  <a:pt x="613" y="489"/>
                  <a:pt x="613" y="489"/>
                </a:cubicBezTo>
                <a:lnTo>
                  <a:pt x="1342" y="84"/>
                </a:lnTo>
                <a:close/>
                <a:moveTo>
                  <a:pt x="1851" y="1851"/>
                </a:moveTo>
                <a:cubicBezTo>
                  <a:pt x="1851" y="1916"/>
                  <a:pt x="1798" y="1969"/>
                  <a:pt x="1733" y="1969"/>
                </a:cubicBezTo>
                <a:cubicBezTo>
                  <a:pt x="197" y="1969"/>
                  <a:pt x="197" y="1969"/>
                  <a:pt x="197" y="1969"/>
                </a:cubicBezTo>
                <a:cubicBezTo>
                  <a:pt x="132" y="1969"/>
                  <a:pt x="79" y="1916"/>
                  <a:pt x="79" y="1851"/>
                </a:cubicBezTo>
                <a:cubicBezTo>
                  <a:pt x="79" y="502"/>
                  <a:pt x="79" y="502"/>
                  <a:pt x="79" y="502"/>
                </a:cubicBezTo>
                <a:cubicBezTo>
                  <a:pt x="79" y="437"/>
                  <a:pt x="132" y="384"/>
                  <a:pt x="197" y="384"/>
                </a:cubicBezTo>
                <a:cubicBezTo>
                  <a:pt x="639" y="384"/>
                  <a:pt x="639" y="384"/>
                  <a:pt x="639" y="384"/>
                </a:cubicBezTo>
                <a:cubicBezTo>
                  <a:pt x="451" y="489"/>
                  <a:pt x="451" y="489"/>
                  <a:pt x="451" y="489"/>
                </a:cubicBezTo>
                <a:cubicBezTo>
                  <a:pt x="221" y="489"/>
                  <a:pt x="221" y="489"/>
                  <a:pt x="221" y="489"/>
                </a:cubicBezTo>
                <a:cubicBezTo>
                  <a:pt x="200" y="489"/>
                  <a:pt x="182" y="507"/>
                  <a:pt x="182" y="528"/>
                </a:cubicBezTo>
                <a:cubicBezTo>
                  <a:pt x="182" y="550"/>
                  <a:pt x="200" y="568"/>
                  <a:pt x="221" y="568"/>
                </a:cubicBezTo>
                <a:cubicBezTo>
                  <a:pt x="309" y="568"/>
                  <a:pt x="309" y="568"/>
                  <a:pt x="309" y="568"/>
                </a:cubicBezTo>
                <a:cubicBezTo>
                  <a:pt x="1746" y="568"/>
                  <a:pt x="1746" y="568"/>
                  <a:pt x="1746" y="568"/>
                </a:cubicBezTo>
                <a:cubicBezTo>
                  <a:pt x="1851" y="568"/>
                  <a:pt x="1851" y="568"/>
                  <a:pt x="1851" y="568"/>
                </a:cubicBezTo>
                <a:cubicBezTo>
                  <a:pt x="1851" y="954"/>
                  <a:pt x="1851" y="954"/>
                  <a:pt x="1851" y="954"/>
                </a:cubicBezTo>
                <a:cubicBezTo>
                  <a:pt x="1563" y="954"/>
                  <a:pt x="1563" y="954"/>
                  <a:pt x="1563" y="954"/>
                </a:cubicBezTo>
                <a:cubicBezTo>
                  <a:pt x="1430" y="954"/>
                  <a:pt x="1321" y="1063"/>
                  <a:pt x="1321" y="1196"/>
                </a:cubicBezTo>
                <a:cubicBezTo>
                  <a:pt x="1321" y="1213"/>
                  <a:pt x="1321" y="1213"/>
                  <a:pt x="1321" y="1213"/>
                </a:cubicBezTo>
                <a:cubicBezTo>
                  <a:pt x="1321" y="1347"/>
                  <a:pt x="1430" y="1455"/>
                  <a:pt x="1563" y="1455"/>
                </a:cubicBezTo>
                <a:cubicBezTo>
                  <a:pt x="1851" y="1455"/>
                  <a:pt x="1851" y="1455"/>
                  <a:pt x="1851" y="1455"/>
                </a:cubicBezTo>
                <a:cubicBezTo>
                  <a:pt x="1851" y="1851"/>
                  <a:pt x="1851" y="1851"/>
                  <a:pt x="1851" y="1851"/>
                </a:cubicBezTo>
                <a:close/>
                <a:moveTo>
                  <a:pt x="1949" y="1377"/>
                </a:moveTo>
                <a:cubicBezTo>
                  <a:pt x="1929" y="1377"/>
                  <a:pt x="1929" y="1377"/>
                  <a:pt x="1929" y="1377"/>
                </a:cubicBezTo>
                <a:cubicBezTo>
                  <a:pt x="1563" y="1377"/>
                  <a:pt x="1563" y="1377"/>
                  <a:pt x="1563" y="1377"/>
                </a:cubicBezTo>
                <a:cubicBezTo>
                  <a:pt x="1473" y="1377"/>
                  <a:pt x="1400" y="1303"/>
                  <a:pt x="1400" y="1213"/>
                </a:cubicBezTo>
                <a:cubicBezTo>
                  <a:pt x="1400" y="1196"/>
                  <a:pt x="1400" y="1196"/>
                  <a:pt x="1400" y="1196"/>
                </a:cubicBezTo>
                <a:cubicBezTo>
                  <a:pt x="1400" y="1106"/>
                  <a:pt x="1473" y="1033"/>
                  <a:pt x="1563" y="1033"/>
                </a:cubicBezTo>
                <a:cubicBezTo>
                  <a:pt x="1929" y="1033"/>
                  <a:pt x="1929" y="1033"/>
                  <a:pt x="1929" y="1033"/>
                </a:cubicBezTo>
                <a:cubicBezTo>
                  <a:pt x="1949" y="1033"/>
                  <a:pt x="1949" y="1033"/>
                  <a:pt x="1949" y="1033"/>
                </a:cubicBezTo>
                <a:lnTo>
                  <a:pt x="1949" y="1377"/>
                </a:lnTo>
                <a:close/>
                <a:moveTo>
                  <a:pt x="1684" y="1208"/>
                </a:moveTo>
                <a:cubicBezTo>
                  <a:pt x="1684" y="1256"/>
                  <a:pt x="1645" y="1295"/>
                  <a:pt x="1597" y="1295"/>
                </a:cubicBezTo>
                <a:cubicBezTo>
                  <a:pt x="1549" y="1295"/>
                  <a:pt x="1510" y="1256"/>
                  <a:pt x="1510" y="1208"/>
                </a:cubicBezTo>
                <a:cubicBezTo>
                  <a:pt x="1510" y="1160"/>
                  <a:pt x="1549" y="1121"/>
                  <a:pt x="1597" y="1121"/>
                </a:cubicBezTo>
                <a:cubicBezTo>
                  <a:pt x="1645" y="1121"/>
                  <a:pt x="1684" y="1160"/>
                  <a:pt x="1684" y="1208"/>
                </a:cubicBezTo>
                <a:close/>
              </a:path>
            </a:pathLst>
          </a:custGeom>
          <a:solidFill>
            <a:srgbClr val="00339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aphicFrame>
        <p:nvGraphicFramePr>
          <p:cNvPr id="35" name="Gráfico 34"/>
          <p:cNvGraphicFramePr/>
          <p:nvPr>
            <p:extLst>
              <p:ext uri="{D42A27DB-BD31-4B8C-83A1-F6EECF244321}">
                <p14:modId xmlns:p14="http://schemas.microsoft.com/office/powerpoint/2010/main" val="540041545"/>
              </p:ext>
            </p:extLst>
          </p:nvPr>
        </p:nvGraphicFramePr>
        <p:xfrm>
          <a:off x="3639312" y="3093102"/>
          <a:ext cx="8835156" cy="23810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8" name="CaixaDeTexto 77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  <p:grpSp>
        <p:nvGrpSpPr>
          <p:cNvPr id="79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8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8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91693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Rot by="21600000">
                                      <p:cBhvr>
                                        <p:cTn id="24" dur="7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3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</p:childTnLst>
        </p:cTn>
      </p:par>
    </p:tnLst>
    <p:bldLst>
      <p:bldP spid="4" grpId="0"/>
      <p:bldP spid="8" grpId="0"/>
      <p:bldGraphic spid="9" grpId="0">
        <p:bldAsOne/>
      </p:bldGraphic>
      <p:bldGraphic spid="9" grpId="1">
        <p:bldAsOne/>
      </p:bldGraphic>
      <p:bldP spid="10" grpId="0"/>
      <p:bldP spid="11" grpId="0"/>
      <p:bldP spid="12" grpId="0" animBg="1"/>
      <p:bldGraphic spid="35" grpId="0">
        <p:bldAsOne/>
      </p:bldGraphic>
      <p:bldP spid="78" grpId="0"/>
      <p:bldP spid="78" grpId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fonte de renda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P18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 tem outra fonte de renda, além da sua atividade como empresário(a)? (ESP-RM)</a:t>
            </a:r>
          </a:p>
        </p:txBody>
      </p:sp>
      <p:graphicFrame>
        <p:nvGraphicFramePr>
          <p:cNvPr id="21" name="Tabela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871137"/>
              </p:ext>
            </p:extLst>
          </p:nvPr>
        </p:nvGraphicFramePr>
        <p:xfrm>
          <a:off x="643672" y="1555888"/>
          <a:ext cx="10277921" cy="27913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524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2660024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440881359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20986974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614127565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49805991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62391608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389973671"/>
                    </a:ext>
                  </a:extLst>
                </a:gridCol>
              </a:tblGrid>
              <a:tr h="491521">
                <a:tc>
                  <a:txBody>
                    <a:bodyPr/>
                    <a:lstStyle/>
                    <a:p>
                      <a:pPr algn="r" rtl="0" fontAlgn="b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não têm outra fonte de renda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83309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recebem aposentadoria | pensão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83309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têm outro negócio por conta própria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83309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têm um emprego formal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83309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aluguel de imóvel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83309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têm um emprego informal </a:t>
                      </a: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83309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outras fontes de renda</a:t>
                      </a:r>
                      <a:r>
                        <a:rPr lang="pt-BR" sz="1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diversas </a:t>
                      </a:r>
                      <a:endParaRPr lang="pt-BR" sz="16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3202355"/>
              </p:ext>
            </p:extLst>
          </p:nvPr>
        </p:nvGraphicFramePr>
        <p:xfrm>
          <a:off x="3899280" y="959529"/>
          <a:ext cx="702231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7778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5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5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5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5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5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5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23" name="+ informações"/>
          <p:cNvGrpSpPr/>
          <p:nvPr/>
        </p:nvGrpSpPr>
        <p:grpSpPr>
          <a:xfrm>
            <a:off x="1021919" y="5663860"/>
            <a:ext cx="1402473" cy="346249"/>
            <a:chOff x="7300120" y="5125288"/>
            <a:chExt cx="1748287" cy="431624"/>
          </a:xfrm>
        </p:grpSpPr>
        <p:sp>
          <p:nvSpPr>
            <p:cNvPr id="2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32" name="Tabela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037692"/>
              </p:ext>
            </p:extLst>
          </p:nvPr>
        </p:nvGraphicFramePr>
        <p:xfrm>
          <a:off x="3899280" y="4474474"/>
          <a:ext cx="7091536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644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Verdana" pitchFamily="34" charset="0"/>
                          <a:cs typeface="Arial" charset="0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Verdana" pitchFamily="34" charset="0"/>
                          <a:cs typeface="Arial" charset="0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200" kern="120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  <a:ea typeface="Verdana" pitchFamily="34" charset="0"/>
                        <a:cs typeface="Arial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Verdana" pitchFamily="34" charset="0"/>
                          <a:cs typeface="Arial" charset="0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Verdana" pitchFamily="34" charset="0"/>
                          <a:cs typeface="Arial" charset="0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200" kern="1200" dirty="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  <a:ea typeface="Verdana" pitchFamily="34" charset="0"/>
                        <a:cs typeface="Arial" charset="0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Verdana" pitchFamily="34" charset="0"/>
                          <a:cs typeface="Arial" charset="0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Verdana" pitchFamily="34" charset="0"/>
                          <a:cs typeface="Arial" charset="0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33" name="CaixaDeTexto 32"/>
          <p:cNvSpPr txBox="1"/>
          <p:nvPr/>
        </p:nvSpPr>
        <p:spPr>
          <a:xfrm>
            <a:off x="2881438" y="4579136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34" name="CaixaDeTexto 5"/>
          <p:cNvSpPr txBox="1"/>
          <p:nvPr/>
        </p:nvSpPr>
        <p:spPr>
          <a:xfrm>
            <a:off x="3266534" y="5112300"/>
            <a:ext cx="78329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 dependência da atividade empresarial varia pouco nos critérios de segmentação considerados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(p18)</a:t>
            </a:r>
          </a:p>
        </p:txBody>
      </p:sp>
    </p:spTree>
    <p:extLst>
      <p:ext uri="{BB962C8B-B14F-4D97-AF65-F5344CB8AC3E}">
        <p14:creationId xmlns:p14="http://schemas.microsoft.com/office/powerpoint/2010/main" val="2614950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" dur="8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3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4" grpId="0"/>
      <p:bldP spid="33" grpId="0"/>
      <p:bldP spid="33" grpId="1"/>
      <p:bldP spid="3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424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fonte de renda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P18  </a:t>
            </a:r>
            <a:r>
              <a:rPr lang="pt-BR" sz="1100" dirty="0">
                <a:solidFill>
                  <a:schemeClr val="bg1"/>
                </a:solidFill>
              </a:rPr>
              <a:t>O(A) Sr.(a)  tem outra fonte de renda, além da sua atividade como empresário(a)? (ESP-RM)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5912053" y="1088325"/>
            <a:ext cx="46635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atividade como EMPRESÁRIO é a única fonte de renda</a:t>
            </a:r>
            <a:endParaRPr lang="pt-BR" sz="1600" b="1" i="1" dirty="0">
              <a:solidFill>
                <a:srgbClr val="0070C0"/>
              </a:solidFill>
            </a:endParaRP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3289995"/>
              </p:ext>
            </p:extLst>
          </p:nvPr>
        </p:nvGraphicFramePr>
        <p:xfrm>
          <a:off x="11276142" y="1185291"/>
          <a:ext cx="762296" cy="4743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=""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=""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10165543"/>
                  </a:ext>
                </a:extLst>
              </a:tr>
            </a:tbl>
          </a:graphicData>
        </a:graphic>
      </p:graphicFrame>
      <p:grpSp>
        <p:nvGrpSpPr>
          <p:cNvPr id="8" name="ordem decrescente"/>
          <p:cNvGrpSpPr/>
          <p:nvPr/>
        </p:nvGrpSpPr>
        <p:grpSpPr>
          <a:xfrm>
            <a:off x="10685989" y="742303"/>
            <a:ext cx="1516124" cy="441248"/>
            <a:chOff x="10996263" y="427055"/>
            <a:chExt cx="1516124" cy="441248"/>
          </a:xfrm>
        </p:grpSpPr>
        <p:sp>
          <p:nvSpPr>
            <p:cNvPr id="9" name="CaixaDeTexto 8"/>
            <p:cNvSpPr txBox="1"/>
            <p:nvPr/>
          </p:nvSpPr>
          <p:spPr>
            <a:xfrm>
              <a:off x="11337303" y="437416"/>
              <a:ext cx="117508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100" b="1" dirty="0">
                  <a:solidFill>
                    <a:schemeClr val="tx2">
                      <a:lumMod val="75000"/>
                    </a:schemeClr>
                  </a:solidFill>
                </a:rPr>
                <a:t>ver em ordem decrescente(UF)</a:t>
              </a:r>
            </a:p>
          </p:txBody>
        </p:sp>
        <p:grpSp>
          <p:nvGrpSpPr>
            <p:cNvPr id="10" name="Grupo 158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11" name="Elipse 10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" name="CaixaDeTexto 11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chemeClr val="accent6">
                        <a:lumMod val="75000"/>
                      </a:schemeClr>
                    </a:solidFill>
                  </a:rPr>
                  <a:t>2</a:t>
                </a:r>
              </a:p>
            </p:txBody>
          </p:sp>
          <p:sp>
            <p:nvSpPr>
              <p:cNvPr id="13" name="Seta para baixo 16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" name="CaixaDeTexto 13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chemeClr val="accent6">
                        <a:lumMod val="75000"/>
                      </a:schemeClr>
                    </a:solidFill>
                  </a:rPr>
                  <a:t>1</a:t>
                </a:r>
              </a:p>
            </p:txBody>
          </p:sp>
        </p:grpSp>
      </p:grpSp>
      <p:grpSp>
        <p:nvGrpSpPr>
          <p:cNvPr id="15" name="+ informações"/>
          <p:cNvGrpSpPr/>
          <p:nvPr/>
        </p:nvGrpSpPr>
        <p:grpSpPr>
          <a:xfrm>
            <a:off x="7496937" y="546644"/>
            <a:ext cx="1402473" cy="346249"/>
            <a:chOff x="7300120" y="5125288"/>
            <a:chExt cx="1748287" cy="431624"/>
          </a:xfrm>
        </p:grpSpPr>
        <p:sp>
          <p:nvSpPr>
            <p:cNvPr id="16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2805737"/>
              </p:ext>
            </p:extLst>
          </p:nvPr>
        </p:nvGraphicFramePr>
        <p:xfrm>
          <a:off x="751045" y="1825942"/>
          <a:ext cx="10243422" cy="9419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395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50780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20398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263726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1334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Centro-Oeste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Nordeste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Norte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590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B4C7E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3366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4331"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20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5" name="Gráfico 24"/>
          <p:cNvGraphicFramePr/>
          <p:nvPr>
            <p:extLst>
              <p:ext uri="{D42A27DB-BD31-4B8C-83A1-F6EECF244321}">
                <p14:modId xmlns:p14="http://schemas.microsoft.com/office/powerpoint/2010/main" val="1484062939"/>
              </p:ext>
            </p:extLst>
          </p:nvPr>
        </p:nvGraphicFramePr>
        <p:xfrm>
          <a:off x="653454" y="2993844"/>
          <a:ext cx="10462859" cy="20040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6" name="Tabela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0021817"/>
              </p:ext>
            </p:extLst>
          </p:nvPr>
        </p:nvGraphicFramePr>
        <p:xfrm>
          <a:off x="769857" y="4883962"/>
          <a:ext cx="10243422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3813662"/>
              </p:ext>
            </p:extLst>
          </p:nvPr>
        </p:nvGraphicFramePr>
        <p:xfrm>
          <a:off x="770095" y="5334201"/>
          <a:ext cx="10243422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938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7938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kumimoji="0" lang="pt-BR" sz="9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7E6E6">
                              <a:lumMod val="50000"/>
                            </a:srgbClr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729783" y="1405045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região</a:t>
            </a:r>
          </a:p>
        </p:txBody>
      </p:sp>
      <p:cxnSp>
        <p:nvCxnSpPr>
          <p:cNvPr id="29" name="Conector reto 28"/>
          <p:cNvCxnSpPr/>
          <p:nvPr/>
        </p:nvCxnSpPr>
        <p:spPr>
          <a:xfrm>
            <a:off x="1999770" y="1605100"/>
            <a:ext cx="89552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0" name="CaixaDeTexto 29"/>
          <p:cNvSpPr txBox="1"/>
          <p:nvPr/>
        </p:nvSpPr>
        <p:spPr>
          <a:xfrm>
            <a:off x="118506" y="4071511"/>
            <a:ext cx="4783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por  uf</a:t>
            </a:r>
          </a:p>
        </p:txBody>
      </p: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087326"/>
              </p:ext>
            </p:extLst>
          </p:nvPr>
        </p:nvGraphicFramePr>
        <p:xfrm>
          <a:off x="751042" y="2536628"/>
          <a:ext cx="10253675" cy="2156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364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5026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6177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1569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7539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Graphic spid="25" grpId="0">
        <p:bldAsOne/>
      </p:bldGraphic>
      <p:bldP spid="28" grpId="0"/>
      <p:bldP spid="3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P19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foi o principal motivo que levou o(a) Sr.(a) a abrir uma empresa? (ESP-RU)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6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motivação para abrir uma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grpSp>
        <p:nvGrpSpPr>
          <p:cNvPr id="7" name="Grupo 16"/>
          <p:cNvGrpSpPr/>
          <p:nvPr/>
        </p:nvGrpSpPr>
        <p:grpSpPr>
          <a:xfrm>
            <a:off x="9874729" y="4893143"/>
            <a:ext cx="1645374" cy="237054"/>
            <a:chOff x="12781826" y="4113298"/>
            <a:chExt cx="1645374" cy="237054"/>
          </a:xfrm>
        </p:grpSpPr>
        <p:sp>
          <p:nvSpPr>
            <p:cNvPr id="8" name="Rectangle 17"/>
            <p:cNvSpPr>
              <a:spLocks noChangeArrowheads="1"/>
            </p:cNvSpPr>
            <p:nvPr/>
          </p:nvSpPr>
          <p:spPr bwMode="auto">
            <a:xfrm>
              <a:off x="13008491" y="4134908"/>
              <a:ext cx="141870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altLang="pt-BR" sz="1400" b="1" i="1" u="none" strike="noStrike" cap="none" normalizeH="0" baseline="0" dirty="0">
                  <a:ln>
                    <a:noFill/>
                  </a:ln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  <a:cs typeface="Arial" pitchFamily="34" charset="0"/>
                </a:rPr>
                <a:t>todas as respostas</a:t>
              </a:r>
              <a:endParaRPr kumimoji="0" lang="pt-BR" altLang="pt-BR" sz="1600" b="1" i="1" u="none" strike="noStrike" cap="none" normalizeH="0" baseline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cs typeface="Arial" pitchFamily="34" charset="0"/>
              </a:endParaRPr>
            </a:p>
          </p:txBody>
        </p:sp>
        <p:grpSp>
          <p:nvGrpSpPr>
            <p:cNvPr id="9" name="Group 4"/>
            <p:cNvGrpSpPr>
              <a:grpSpLocks noChangeAspect="1"/>
            </p:cNvGrpSpPr>
            <p:nvPr/>
          </p:nvGrpSpPr>
          <p:grpSpPr bwMode="auto">
            <a:xfrm>
              <a:off x="12781826" y="4113298"/>
              <a:ext cx="190061" cy="237054"/>
              <a:chOff x="5023" y="3467"/>
              <a:chExt cx="182" cy="22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0" name="Freeform 5"/>
              <p:cNvSpPr>
                <a:spLocks noEditPoints="1"/>
              </p:cNvSpPr>
              <p:nvPr/>
            </p:nvSpPr>
            <p:spPr bwMode="auto">
              <a:xfrm>
                <a:off x="5023" y="3467"/>
                <a:ext cx="182" cy="227"/>
              </a:xfrm>
              <a:custGeom>
                <a:avLst/>
                <a:gdLst>
                  <a:gd name="T0" fmla="*/ 151 w 182"/>
                  <a:gd name="T1" fmla="*/ 12 h 227"/>
                  <a:gd name="T2" fmla="*/ 148 w 182"/>
                  <a:gd name="T3" fmla="*/ 0 h 227"/>
                  <a:gd name="T4" fmla="*/ 34 w 182"/>
                  <a:gd name="T5" fmla="*/ 0 h 227"/>
                  <a:gd name="T6" fmla="*/ 31 w 182"/>
                  <a:gd name="T7" fmla="*/ 12 h 227"/>
                  <a:gd name="T8" fmla="*/ 0 w 182"/>
                  <a:gd name="T9" fmla="*/ 12 h 227"/>
                  <a:gd name="T10" fmla="*/ 0 w 182"/>
                  <a:gd name="T11" fmla="*/ 227 h 227"/>
                  <a:gd name="T12" fmla="*/ 182 w 182"/>
                  <a:gd name="T13" fmla="*/ 227 h 227"/>
                  <a:gd name="T14" fmla="*/ 182 w 182"/>
                  <a:gd name="T15" fmla="*/ 12 h 227"/>
                  <a:gd name="T16" fmla="*/ 151 w 182"/>
                  <a:gd name="T17" fmla="*/ 12 h 227"/>
                  <a:gd name="T18" fmla="*/ 41 w 182"/>
                  <a:gd name="T19" fmla="*/ 10 h 227"/>
                  <a:gd name="T20" fmla="*/ 140 w 182"/>
                  <a:gd name="T21" fmla="*/ 10 h 227"/>
                  <a:gd name="T22" fmla="*/ 146 w 182"/>
                  <a:gd name="T23" fmla="*/ 33 h 227"/>
                  <a:gd name="T24" fmla="*/ 37 w 182"/>
                  <a:gd name="T25" fmla="*/ 33 h 227"/>
                  <a:gd name="T26" fmla="*/ 41 w 182"/>
                  <a:gd name="T27" fmla="*/ 10 h 227"/>
                  <a:gd name="T28" fmla="*/ 172 w 182"/>
                  <a:gd name="T29" fmla="*/ 218 h 227"/>
                  <a:gd name="T30" fmla="*/ 10 w 182"/>
                  <a:gd name="T31" fmla="*/ 218 h 227"/>
                  <a:gd name="T32" fmla="*/ 10 w 182"/>
                  <a:gd name="T33" fmla="*/ 21 h 227"/>
                  <a:gd name="T34" fmla="*/ 29 w 182"/>
                  <a:gd name="T35" fmla="*/ 21 h 227"/>
                  <a:gd name="T36" fmla="*/ 25 w 182"/>
                  <a:gd name="T37" fmla="*/ 43 h 227"/>
                  <a:gd name="T38" fmla="*/ 157 w 182"/>
                  <a:gd name="T39" fmla="*/ 43 h 227"/>
                  <a:gd name="T40" fmla="*/ 153 w 182"/>
                  <a:gd name="T41" fmla="*/ 21 h 227"/>
                  <a:gd name="T42" fmla="*/ 172 w 182"/>
                  <a:gd name="T43" fmla="*/ 21 h 227"/>
                  <a:gd name="T44" fmla="*/ 172 w 182"/>
                  <a:gd name="T45" fmla="*/ 218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2" h="227">
                    <a:moveTo>
                      <a:pt x="151" y="12"/>
                    </a:moveTo>
                    <a:lnTo>
                      <a:pt x="148" y="0"/>
                    </a:lnTo>
                    <a:lnTo>
                      <a:pt x="34" y="0"/>
                    </a:lnTo>
                    <a:lnTo>
                      <a:pt x="31" y="12"/>
                    </a:lnTo>
                    <a:lnTo>
                      <a:pt x="0" y="12"/>
                    </a:lnTo>
                    <a:lnTo>
                      <a:pt x="0" y="227"/>
                    </a:lnTo>
                    <a:lnTo>
                      <a:pt x="182" y="227"/>
                    </a:lnTo>
                    <a:lnTo>
                      <a:pt x="182" y="12"/>
                    </a:lnTo>
                    <a:lnTo>
                      <a:pt x="151" y="12"/>
                    </a:lnTo>
                    <a:close/>
                    <a:moveTo>
                      <a:pt x="41" y="10"/>
                    </a:moveTo>
                    <a:lnTo>
                      <a:pt x="140" y="10"/>
                    </a:lnTo>
                    <a:lnTo>
                      <a:pt x="146" y="33"/>
                    </a:lnTo>
                    <a:lnTo>
                      <a:pt x="37" y="33"/>
                    </a:lnTo>
                    <a:lnTo>
                      <a:pt x="41" y="10"/>
                    </a:lnTo>
                    <a:close/>
                    <a:moveTo>
                      <a:pt x="172" y="218"/>
                    </a:moveTo>
                    <a:lnTo>
                      <a:pt x="10" y="218"/>
                    </a:lnTo>
                    <a:lnTo>
                      <a:pt x="10" y="21"/>
                    </a:lnTo>
                    <a:lnTo>
                      <a:pt x="29" y="21"/>
                    </a:lnTo>
                    <a:lnTo>
                      <a:pt x="25" y="43"/>
                    </a:lnTo>
                    <a:lnTo>
                      <a:pt x="157" y="43"/>
                    </a:lnTo>
                    <a:lnTo>
                      <a:pt x="153" y="21"/>
                    </a:lnTo>
                    <a:lnTo>
                      <a:pt x="172" y="21"/>
                    </a:lnTo>
                    <a:lnTo>
                      <a:pt x="172" y="2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" name="Freeform 6"/>
              <p:cNvSpPr>
                <a:spLocks noEditPoints="1"/>
              </p:cNvSpPr>
              <p:nvPr/>
            </p:nvSpPr>
            <p:spPr bwMode="auto">
              <a:xfrm>
                <a:off x="5051" y="3540"/>
                <a:ext cx="42" cy="44"/>
              </a:xfrm>
              <a:custGeom>
                <a:avLst/>
                <a:gdLst>
                  <a:gd name="T0" fmla="*/ 42 w 42"/>
                  <a:gd name="T1" fmla="*/ 44 h 44"/>
                  <a:gd name="T2" fmla="*/ 0 w 42"/>
                  <a:gd name="T3" fmla="*/ 44 h 44"/>
                  <a:gd name="T4" fmla="*/ 0 w 42"/>
                  <a:gd name="T5" fmla="*/ 0 h 44"/>
                  <a:gd name="T6" fmla="*/ 42 w 42"/>
                  <a:gd name="T7" fmla="*/ 0 h 44"/>
                  <a:gd name="T8" fmla="*/ 42 w 42"/>
                  <a:gd name="T9" fmla="*/ 44 h 44"/>
                  <a:gd name="T10" fmla="*/ 10 w 42"/>
                  <a:gd name="T11" fmla="*/ 35 h 44"/>
                  <a:gd name="T12" fmla="*/ 32 w 42"/>
                  <a:gd name="T13" fmla="*/ 35 h 44"/>
                  <a:gd name="T14" fmla="*/ 32 w 42"/>
                  <a:gd name="T15" fmla="*/ 9 h 44"/>
                  <a:gd name="T16" fmla="*/ 10 w 42"/>
                  <a:gd name="T17" fmla="*/ 9 h 44"/>
                  <a:gd name="T18" fmla="*/ 10 w 42"/>
                  <a:gd name="T19" fmla="*/ 35 h 44"/>
                  <a:gd name="T20" fmla="*/ 10 w 42"/>
                  <a:gd name="T21" fmla="*/ 35 h 44"/>
                  <a:gd name="T22" fmla="*/ 10 w 42"/>
                  <a:gd name="T23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lnTo>
                      <a:pt x="0" y="44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4"/>
                    </a:lnTo>
                    <a:close/>
                    <a:moveTo>
                      <a:pt x="10" y="35"/>
                    </a:moveTo>
                    <a:lnTo>
                      <a:pt x="32" y="35"/>
                    </a:lnTo>
                    <a:lnTo>
                      <a:pt x="32" y="9"/>
                    </a:lnTo>
                    <a:lnTo>
                      <a:pt x="10" y="9"/>
                    </a:lnTo>
                    <a:lnTo>
                      <a:pt x="10" y="35"/>
                    </a:lnTo>
                    <a:close/>
                    <a:moveTo>
                      <a:pt x="10" y="35"/>
                    </a:moveTo>
                    <a:lnTo>
                      <a:pt x="10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" name="Freeform 7"/>
              <p:cNvSpPr>
                <a:spLocks noEditPoints="1"/>
              </p:cNvSpPr>
              <p:nvPr/>
            </p:nvSpPr>
            <p:spPr bwMode="auto">
              <a:xfrm>
                <a:off x="5051" y="3540"/>
                <a:ext cx="42" cy="44"/>
              </a:xfrm>
              <a:custGeom>
                <a:avLst/>
                <a:gdLst>
                  <a:gd name="T0" fmla="*/ 42 w 42"/>
                  <a:gd name="T1" fmla="*/ 44 h 44"/>
                  <a:gd name="T2" fmla="*/ 0 w 42"/>
                  <a:gd name="T3" fmla="*/ 44 h 44"/>
                  <a:gd name="T4" fmla="*/ 0 w 42"/>
                  <a:gd name="T5" fmla="*/ 0 h 44"/>
                  <a:gd name="T6" fmla="*/ 42 w 42"/>
                  <a:gd name="T7" fmla="*/ 0 h 44"/>
                  <a:gd name="T8" fmla="*/ 42 w 42"/>
                  <a:gd name="T9" fmla="*/ 44 h 44"/>
                  <a:gd name="T10" fmla="*/ 10 w 42"/>
                  <a:gd name="T11" fmla="*/ 35 h 44"/>
                  <a:gd name="T12" fmla="*/ 32 w 42"/>
                  <a:gd name="T13" fmla="*/ 35 h 44"/>
                  <a:gd name="T14" fmla="*/ 32 w 42"/>
                  <a:gd name="T15" fmla="*/ 9 h 44"/>
                  <a:gd name="T16" fmla="*/ 10 w 42"/>
                  <a:gd name="T17" fmla="*/ 9 h 44"/>
                  <a:gd name="T18" fmla="*/ 10 w 42"/>
                  <a:gd name="T19" fmla="*/ 35 h 44"/>
                  <a:gd name="T20" fmla="*/ 10 w 42"/>
                  <a:gd name="T21" fmla="*/ 35 h 44"/>
                  <a:gd name="T22" fmla="*/ 10 w 42"/>
                  <a:gd name="T23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lnTo>
                      <a:pt x="0" y="44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4"/>
                    </a:lnTo>
                    <a:moveTo>
                      <a:pt x="10" y="35"/>
                    </a:moveTo>
                    <a:lnTo>
                      <a:pt x="32" y="35"/>
                    </a:lnTo>
                    <a:lnTo>
                      <a:pt x="32" y="9"/>
                    </a:lnTo>
                    <a:lnTo>
                      <a:pt x="10" y="9"/>
                    </a:lnTo>
                    <a:lnTo>
                      <a:pt x="10" y="35"/>
                    </a:lnTo>
                    <a:moveTo>
                      <a:pt x="10" y="35"/>
                    </a:moveTo>
                    <a:lnTo>
                      <a:pt x="10" y="35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" name="Rectangle 8"/>
              <p:cNvSpPr>
                <a:spLocks noChangeArrowheads="1"/>
              </p:cNvSpPr>
              <p:nvPr/>
            </p:nvSpPr>
            <p:spPr bwMode="auto">
              <a:xfrm>
                <a:off x="5111" y="3557"/>
                <a:ext cx="61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4" name="Freeform 9"/>
              <p:cNvSpPr>
                <a:spLocks noEditPoints="1"/>
              </p:cNvSpPr>
              <p:nvPr/>
            </p:nvSpPr>
            <p:spPr bwMode="auto">
              <a:xfrm>
                <a:off x="5051" y="3604"/>
                <a:ext cx="42" cy="45"/>
              </a:xfrm>
              <a:custGeom>
                <a:avLst/>
                <a:gdLst>
                  <a:gd name="T0" fmla="*/ 42 w 42"/>
                  <a:gd name="T1" fmla="*/ 45 h 45"/>
                  <a:gd name="T2" fmla="*/ 0 w 42"/>
                  <a:gd name="T3" fmla="*/ 45 h 45"/>
                  <a:gd name="T4" fmla="*/ 0 w 42"/>
                  <a:gd name="T5" fmla="*/ 0 h 45"/>
                  <a:gd name="T6" fmla="*/ 42 w 42"/>
                  <a:gd name="T7" fmla="*/ 0 h 45"/>
                  <a:gd name="T8" fmla="*/ 42 w 42"/>
                  <a:gd name="T9" fmla="*/ 45 h 45"/>
                  <a:gd name="T10" fmla="*/ 10 w 42"/>
                  <a:gd name="T11" fmla="*/ 35 h 45"/>
                  <a:gd name="T12" fmla="*/ 32 w 42"/>
                  <a:gd name="T13" fmla="*/ 35 h 45"/>
                  <a:gd name="T14" fmla="*/ 32 w 42"/>
                  <a:gd name="T15" fmla="*/ 10 h 45"/>
                  <a:gd name="T16" fmla="*/ 10 w 42"/>
                  <a:gd name="T17" fmla="*/ 10 h 45"/>
                  <a:gd name="T18" fmla="*/ 10 w 42"/>
                  <a:gd name="T19" fmla="*/ 35 h 45"/>
                  <a:gd name="T20" fmla="*/ 10 w 42"/>
                  <a:gd name="T21" fmla="*/ 35 h 45"/>
                  <a:gd name="T22" fmla="*/ 10 w 42"/>
                  <a:gd name="T2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5">
                    <a:moveTo>
                      <a:pt x="42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5"/>
                    </a:lnTo>
                    <a:close/>
                    <a:moveTo>
                      <a:pt x="10" y="35"/>
                    </a:moveTo>
                    <a:lnTo>
                      <a:pt x="32" y="35"/>
                    </a:lnTo>
                    <a:lnTo>
                      <a:pt x="32" y="10"/>
                    </a:lnTo>
                    <a:lnTo>
                      <a:pt x="10" y="10"/>
                    </a:lnTo>
                    <a:lnTo>
                      <a:pt x="10" y="35"/>
                    </a:lnTo>
                    <a:close/>
                    <a:moveTo>
                      <a:pt x="10" y="35"/>
                    </a:moveTo>
                    <a:lnTo>
                      <a:pt x="10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" name="Freeform 10"/>
              <p:cNvSpPr>
                <a:spLocks noEditPoints="1"/>
              </p:cNvSpPr>
              <p:nvPr/>
            </p:nvSpPr>
            <p:spPr bwMode="auto">
              <a:xfrm>
                <a:off x="5051" y="3604"/>
                <a:ext cx="42" cy="45"/>
              </a:xfrm>
              <a:custGeom>
                <a:avLst/>
                <a:gdLst>
                  <a:gd name="T0" fmla="*/ 42 w 42"/>
                  <a:gd name="T1" fmla="*/ 45 h 45"/>
                  <a:gd name="T2" fmla="*/ 0 w 42"/>
                  <a:gd name="T3" fmla="*/ 45 h 45"/>
                  <a:gd name="T4" fmla="*/ 0 w 42"/>
                  <a:gd name="T5" fmla="*/ 0 h 45"/>
                  <a:gd name="T6" fmla="*/ 42 w 42"/>
                  <a:gd name="T7" fmla="*/ 0 h 45"/>
                  <a:gd name="T8" fmla="*/ 42 w 42"/>
                  <a:gd name="T9" fmla="*/ 45 h 45"/>
                  <a:gd name="T10" fmla="*/ 10 w 42"/>
                  <a:gd name="T11" fmla="*/ 35 h 45"/>
                  <a:gd name="T12" fmla="*/ 32 w 42"/>
                  <a:gd name="T13" fmla="*/ 35 h 45"/>
                  <a:gd name="T14" fmla="*/ 32 w 42"/>
                  <a:gd name="T15" fmla="*/ 10 h 45"/>
                  <a:gd name="T16" fmla="*/ 10 w 42"/>
                  <a:gd name="T17" fmla="*/ 10 h 45"/>
                  <a:gd name="T18" fmla="*/ 10 w 42"/>
                  <a:gd name="T19" fmla="*/ 35 h 45"/>
                  <a:gd name="T20" fmla="*/ 10 w 42"/>
                  <a:gd name="T21" fmla="*/ 35 h 45"/>
                  <a:gd name="T22" fmla="*/ 10 w 42"/>
                  <a:gd name="T2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5">
                    <a:moveTo>
                      <a:pt x="42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5"/>
                    </a:lnTo>
                    <a:moveTo>
                      <a:pt x="10" y="35"/>
                    </a:moveTo>
                    <a:lnTo>
                      <a:pt x="32" y="35"/>
                    </a:lnTo>
                    <a:lnTo>
                      <a:pt x="32" y="10"/>
                    </a:lnTo>
                    <a:lnTo>
                      <a:pt x="10" y="10"/>
                    </a:lnTo>
                    <a:lnTo>
                      <a:pt x="10" y="35"/>
                    </a:lnTo>
                    <a:moveTo>
                      <a:pt x="10" y="35"/>
                    </a:moveTo>
                    <a:lnTo>
                      <a:pt x="10" y="35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" name="Rectangle 11"/>
              <p:cNvSpPr>
                <a:spLocks noChangeArrowheads="1"/>
              </p:cNvSpPr>
              <p:nvPr/>
            </p:nvSpPr>
            <p:spPr bwMode="auto">
              <a:xfrm>
                <a:off x="5111" y="3622"/>
                <a:ext cx="61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26" name="Gráfico 25"/>
          <p:cNvGraphicFramePr/>
          <p:nvPr>
            <p:extLst>
              <p:ext uri="{D42A27DB-BD31-4B8C-83A1-F6EECF244321}">
                <p14:modId xmlns:p14="http://schemas.microsoft.com/office/powerpoint/2010/main" val="809451811"/>
              </p:ext>
            </p:extLst>
          </p:nvPr>
        </p:nvGraphicFramePr>
        <p:xfrm>
          <a:off x="10202411" y="2159513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7" name="Gráfico 26"/>
          <p:cNvGraphicFramePr/>
          <p:nvPr>
            <p:extLst>
              <p:ext uri="{D42A27DB-BD31-4B8C-83A1-F6EECF244321}">
                <p14:modId xmlns:p14="http://schemas.microsoft.com/office/powerpoint/2010/main" val="1155737394"/>
              </p:ext>
            </p:extLst>
          </p:nvPr>
        </p:nvGraphicFramePr>
        <p:xfrm>
          <a:off x="6349981" y="2159513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8" name="Gráfico 27"/>
          <p:cNvGraphicFramePr/>
          <p:nvPr>
            <p:extLst>
              <p:ext uri="{D42A27DB-BD31-4B8C-83A1-F6EECF244321}">
                <p14:modId xmlns:p14="http://schemas.microsoft.com/office/powerpoint/2010/main" val="3648124363"/>
              </p:ext>
            </p:extLst>
          </p:nvPr>
        </p:nvGraphicFramePr>
        <p:xfrm>
          <a:off x="2308646" y="2159513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0" name="Gráfico 29"/>
          <p:cNvGraphicFramePr/>
          <p:nvPr>
            <p:extLst>
              <p:ext uri="{D42A27DB-BD31-4B8C-83A1-F6EECF244321}">
                <p14:modId xmlns:p14="http://schemas.microsoft.com/office/powerpoint/2010/main" val="2204336678"/>
              </p:ext>
            </p:extLst>
          </p:nvPr>
        </p:nvGraphicFramePr>
        <p:xfrm>
          <a:off x="4308171" y="2159513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2" name="Retângulo 31"/>
          <p:cNvSpPr/>
          <p:nvPr/>
        </p:nvSpPr>
        <p:spPr>
          <a:xfrm>
            <a:off x="748474" y="3526700"/>
            <a:ext cx="1360052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ter uma empresa formal</a:t>
            </a:r>
          </a:p>
        </p:txBody>
      </p:sp>
      <p:sp>
        <p:nvSpPr>
          <p:cNvPr id="33" name="Retângulo 32"/>
          <p:cNvSpPr/>
          <p:nvPr/>
        </p:nvSpPr>
        <p:spPr>
          <a:xfrm>
            <a:off x="4347690" y="3526700"/>
            <a:ext cx="1733408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  <a:ea typeface="+mj-ea"/>
                <a:cs typeface="+mj-cs"/>
              </a:rPr>
              <a:t>ser dono do meu próprio negócio</a:t>
            </a:r>
          </a:p>
        </p:txBody>
      </p:sp>
      <p:sp>
        <p:nvSpPr>
          <p:cNvPr id="34" name="Retângulo 33"/>
          <p:cNvSpPr/>
          <p:nvPr/>
        </p:nvSpPr>
        <p:spPr>
          <a:xfrm>
            <a:off x="2462153" y="3526700"/>
            <a:ext cx="1505432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  <a:ea typeface="+mj-ea"/>
                <a:cs typeface="+mj-cs"/>
              </a:rPr>
              <a:t>possibilidade de emitir nota fiscal</a:t>
            </a:r>
          </a:p>
        </p:txBody>
      </p:sp>
      <p:sp>
        <p:nvSpPr>
          <p:cNvPr id="35" name="Retângulo 34"/>
          <p:cNvSpPr/>
          <p:nvPr/>
        </p:nvSpPr>
        <p:spPr>
          <a:xfrm>
            <a:off x="6270688" y="3558815"/>
            <a:ext cx="1971030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  <a:ea typeface="+mj-ea"/>
                <a:cs typeface="+mj-cs"/>
              </a:rPr>
              <a:t>outras motivações diversas</a:t>
            </a:r>
          </a:p>
        </p:txBody>
      </p:sp>
      <p:sp>
        <p:nvSpPr>
          <p:cNvPr id="36" name="Retângulo 35"/>
          <p:cNvSpPr/>
          <p:nvPr/>
        </p:nvSpPr>
        <p:spPr>
          <a:xfrm>
            <a:off x="10371940" y="3526700"/>
            <a:ext cx="1473388" cy="6740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aproveitar uma oportunidade de mercado</a:t>
            </a:r>
          </a:p>
        </p:txBody>
      </p:sp>
      <p:grpSp>
        <p:nvGrpSpPr>
          <p:cNvPr id="37" name="Grupo 216"/>
          <p:cNvGrpSpPr/>
          <p:nvPr/>
        </p:nvGrpSpPr>
        <p:grpSpPr>
          <a:xfrm>
            <a:off x="2234938" y="1390890"/>
            <a:ext cx="7992733" cy="2996001"/>
            <a:chOff x="2234938" y="1752812"/>
            <a:chExt cx="7992733" cy="2578100"/>
          </a:xfrm>
        </p:grpSpPr>
        <p:cxnSp>
          <p:nvCxnSpPr>
            <p:cNvPr id="38" name="Conector reto 37"/>
            <p:cNvCxnSpPr/>
            <p:nvPr/>
          </p:nvCxnSpPr>
          <p:spPr>
            <a:xfrm>
              <a:off x="2234938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Conector reto 38"/>
            <p:cNvCxnSpPr/>
            <p:nvPr/>
          </p:nvCxnSpPr>
          <p:spPr>
            <a:xfrm>
              <a:off x="4233121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ector reto 39"/>
            <p:cNvCxnSpPr/>
            <p:nvPr/>
          </p:nvCxnSpPr>
          <p:spPr>
            <a:xfrm>
              <a:off x="6231304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ector reto 40"/>
            <p:cNvCxnSpPr/>
            <p:nvPr/>
          </p:nvCxnSpPr>
          <p:spPr>
            <a:xfrm>
              <a:off x="8229487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ector reto 41"/>
            <p:cNvCxnSpPr/>
            <p:nvPr/>
          </p:nvCxnSpPr>
          <p:spPr>
            <a:xfrm>
              <a:off x="10227671" y="1752812"/>
              <a:ext cx="0" cy="2578100"/>
            </a:xfrm>
            <a:prstGeom prst="line">
              <a:avLst/>
            </a:prstGeom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7" name="Gráfico 46"/>
          <p:cNvGraphicFramePr/>
          <p:nvPr>
            <p:extLst>
              <p:ext uri="{D42A27DB-BD31-4B8C-83A1-F6EECF244321}">
                <p14:modId xmlns:p14="http://schemas.microsoft.com/office/powerpoint/2010/main" val="43816457"/>
              </p:ext>
            </p:extLst>
          </p:nvPr>
        </p:nvGraphicFramePr>
        <p:xfrm>
          <a:off x="525573" y="2159513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Retângulo 47"/>
          <p:cNvSpPr/>
          <p:nvPr/>
        </p:nvSpPr>
        <p:spPr>
          <a:xfrm>
            <a:off x="1004836" y="2644248"/>
            <a:ext cx="871914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37</a:t>
            </a:r>
            <a:r>
              <a:rPr lang="pt-BR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%</a:t>
            </a:r>
          </a:p>
        </p:txBody>
      </p:sp>
      <p:sp>
        <p:nvSpPr>
          <p:cNvPr id="49" name="Retângulo 48"/>
          <p:cNvSpPr/>
          <p:nvPr/>
        </p:nvSpPr>
        <p:spPr>
          <a:xfrm>
            <a:off x="4847281" y="2636750"/>
            <a:ext cx="734226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9%</a:t>
            </a:r>
          </a:p>
        </p:txBody>
      </p:sp>
      <p:sp>
        <p:nvSpPr>
          <p:cNvPr id="50" name="Retângulo 49"/>
          <p:cNvSpPr/>
          <p:nvPr/>
        </p:nvSpPr>
        <p:spPr>
          <a:xfrm>
            <a:off x="2803401" y="2657010"/>
            <a:ext cx="822937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10%</a:t>
            </a:r>
          </a:p>
        </p:txBody>
      </p:sp>
      <p:sp>
        <p:nvSpPr>
          <p:cNvPr id="51" name="Retângulo 50"/>
          <p:cNvSpPr/>
          <p:nvPr/>
        </p:nvSpPr>
        <p:spPr>
          <a:xfrm>
            <a:off x="6800087" y="2639781"/>
            <a:ext cx="912234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9%</a:t>
            </a:r>
          </a:p>
        </p:txBody>
      </p:sp>
      <p:sp>
        <p:nvSpPr>
          <p:cNvPr id="52" name="Retângulo 51"/>
          <p:cNvSpPr/>
          <p:nvPr/>
        </p:nvSpPr>
        <p:spPr>
          <a:xfrm>
            <a:off x="10697166" y="2651265"/>
            <a:ext cx="822937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 dirty="0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6%</a:t>
            </a:r>
          </a:p>
        </p:txBody>
      </p:sp>
      <p:sp>
        <p:nvSpPr>
          <p:cNvPr id="53" name="Retângulo de cantos arredondados 14">
            <a:hlinkClick r:id="" action="ppaction://hlinkshowjump?jump=nextslide"/>
          </p:cNvPr>
          <p:cNvSpPr/>
          <p:nvPr/>
        </p:nvSpPr>
        <p:spPr>
          <a:xfrm>
            <a:off x="9720482" y="4841948"/>
            <a:ext cx="1815366" cy="340747"/>
          </a:xfrm>
          <a:prstGeom prst="roundRect">
            <a:avLst/>
          </a:prstGeom>
          <a:noFill/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4" name="CaixaDeTexto 53"/>
          <p:cNvSpPr txBox="1"/>
          <p:nvPr/>
        </p:nvSpPr>
        <p:spPr>
          <a:xfrm>
            <a:off x="775043" y="4399864"/>
            <a:ext cx="747438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As motivações para abrir uma empresa se concentram em apenas três: ter uma empresa formal (37%), possibilidade de emitir nota fiscal (10%) e ser dono do meu próprio negócio (9%).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(p19)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tângulo 55"/>
          <p:cNvSpPr/>
          <p:nvPr/>
        </p:nvSpPr>
        <p:spPr>
          <a:xfrm>
            <a:off x="8241719" y="3526700"/>
            <a:ext cx="1985952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1400" b="1" dirty="0">
                <a:solidFill>
                  <a:schemeClr val="bg2">
                    <a:lumMod val="25000"/>
                  </a:schemeClr>
                </a:solidFill>
              </a:rPr>
              <a:t>necessidade de obter/aumentar renda</a:t>
            </a:r>
          </a:p>
        </p:txBody>
      </p:sp>
      <p:graphicFrame>
        <p:nvGraphicFramePr>
          <p:cNvPr id="58" name="Gráfico 57"/>
          <p:cNvGraphicFramePr/>
          <p:nvPr>
            <p:extLst>
              <p:ext uri="{D42A27DB-BD31-4B8C-83A1-F6EECF244321}">
                <p14:modId xmlns:p14="http://schemas.microsoft.com/office/powerpoint/2010/main" val="812850137"/>
              </p:ext>
            </p:extLst>
          </p:nvPr>
        </p:nvGraphicFramePr>
        <p:xfrm>
          <a:off x="8324814" y="2159513"/>
          <a:ext cx="1812446" cy="13833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59" name="Retângulo 58"/>
          <p:cNvSpPr/>
          <p:nvPr/>
        </p:nvSpPr>
        <p:spPr>
          <a:xfrm>
            <a:off x="8814296" y="2657010"/>
            <a:ext cx="833482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</a:pPr>
            <a:r>
              <a:rPr lang="pt-BR" sz="2400" b="1">
                <a:solidFill>
                  <a:schemeClr val="tx2">
                    <a:lumMod val="50000"/>
                  </a:schemeClr>
                </a:solidFill>
                <a:ea typeface="+mj-ea"/>
                <a:cs typeface="+mj-cs"/>
              </a:rPr>
              <a:t>7%</a:t>
            </a:r>
            <a:endParaRPr lang="pt-BR" sz="2400" b="1" dirty="0">
              <a:solidFill>
                <a:schemeClr val="tx2">
                  <a:lumMod val="50000"/>
                </a:schemeClr>
              </a:solidFill>
              <a:ea typeface="+mj-ea"/>
              <a:cs typeface="+mj-cs"/>
            </a:endParaRPr>
          </a:p>
        </p:txBody>
      </p:sp>
      <p:sp>
        <p:nvSpPr>
          <p:cNvPr id="106" name="CaixaDeTexto 105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  <p:grpSp>
        <p:nvGrpSpPr>
          <p:cNvPr id="109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11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1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1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1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pSp>
        <p:nvGrpSpPr>
          <p:cNvPr id="22" name="Agrupar 21"/>
          <p:cNvGrpSpPr/>
          <p:nvPr/>
        </p:nvGrpSpPr>
        <p:grpSpPr>
          <a:xfrm>
            <a:off x="1203440" y="1695783"/>
            <a:ext cx="10144010" cy="494121"/>
            <a:chOff x="1203440" y="1695783"/>
            <a:chExt cx="10144010" cy="494121"/>
          </a:xfrm>
        </p:grpSpPr>
        <p:grpSp>
          <p:nvGrpSpPr>
            <p:cNvPr id="105" name="Agrupar 104"/>
            <p:cNvGrpSpPr/>
            <p:nvPr/>
          </p:nvGrpSpPr>
          <p:grpSpPr>
            <a:xfrm>
              <a:off x="5008069" y="1699830"/>
              <a:ext cx="294127" cy="444611"/>
              <a:chOff x="3060676" y="1745642"/>
              <a:chExt cx="294127" cy="444611"/>
            </a:xfrm>
          </p:grpSpPr>
          <p:sp>
            <p:nvSpPr>
              <p:cNvPr id="61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3060676" y="1745642"/>
                <a:ext cx="294127" cy="444611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2" name="Freeform 6"/>
              <p:cNvSpPr>
                <a:spLocks noEditPoints="1"/>
              </p:cNvSpPr>
              <p:nvPr/>
            </p:nvSpPr>
            <p:spPr bwMode="auto">
              <a:xfrm>
                <a:off x="3060676" y="1745642"/>
                <a:ext cx="294127" cy="435491"/>
              </a:xfrm>
              <a:custGeom>
                <a:avLst/>
                <a:gdLst>
                  <a:gd name="T0" fmla="*/ 1219 w 2323"/>
                  <a:gd name="T1" fmla="*/ 619 h 3439"/>
                  <a:gd name="T2" fmla="*/ 1210 w 2323"/>
                  <a:gd name="T3" fmla="*/ 662 h 3439"/>
                  <a:gd name="T4" fmla="*/ 1174 w 2323"/>
                  <a:gd name="T5" fmla="*/ 686 h 3439"/>
                  <a:gd name="T6" fmla="*/ 1131 w 2323"/>
                  <a:gd name="T7" fmla="*/ 680 h 3439"/>
                  <a:gd name="T8" fmla="*/ 1064 w 2323"/>
                  <a:gd name="T9" fmla="*/ 567 h 3439"/>
                  <a:gd name="T10" fmla="*/ 1045 w 2323"/>
                  <a:gd name="T11" fmla="*/ 631 h 3439"/>
                  <a:gd name="T12" fmla="*/ 1071 w 2323"/>
                  <a:gd name="T13" fmla="*/ 702 h 3439"/>
                  <a:gd name="T14" fmla="*/ 1135 w 2323"/>
                  <a:gd name="T15" fmla="*/ 741 h 3439"/>
                  <a:gd name="T16" fmla="*/ 1212 w 2323"/>
                  <a:gd name="T17" fmla="*/ 733 h 3439"/>
                  <a:gd name="T18" fmla="*/ 1266 w 2323"/>
                  <a:gd name="T19" fmla="*/ 681 h 3439"/>
                  <a:gd name="T20" fmla="*/ 1275 w 2323"/>
                  <a:gd name="T21" fmla="*/ 605 h 3439"/>
                  <a:gd name="T22" fmla="*/ 1237 w 2323"/>
                  <a:gd name="T23" fmla="*/ 544 h 3439"/>
                  <a:gd name="T24" fmla="*/ 1169 w 2323"/>
                  <a:gd name="T25" fmla="*/ 517 h 3439"/>
                  <a:gd name="T26" fmla="*/ 140 w 2323"/>
                  <a:gd name="T27" fmla="*/ 355 h 3439"/>
                  <a:gd name="T28" fmla="*/ 116 w 2323"/>
                  <a:gd name="T29" fmla="*/ 401 h 3439"/>
                  <a:gd name="T30" fmla="*/ 128 w 2323"/>
                  <a:gd name="T31" fmla="*/ 3300 h 3439"/>
                  <a:gd name="T32" fmla="*/ 174 w 2323"/>
                  <a:gd name="T33" fmla="*/ 3324 h 3439"/>
                  <a:gd name="T34" fmla="*/ 2183 w 2323"/>
                  <a:gd name="T35" fmla="*/ 3312 h 3439"/>
                  <a:gd name="T36" fmla="*/ 2207 w 2323"/>
                  <a:gd name="T37" fmla="*/ 3266 h 3439"/>
                  <a:gd name="T38" fmla="*/ 2195 w 2323"/>
                  <a:gd name="T39" fmla="*/ 367 h 3439"/>
                  <a:gd name="T40" fmla="*/ 2148 w 2323"/>
                  <a:gd name="T41" fmla="*/ 344 h 3439"/>
                  <a:gd name="T42" fmla="*/ 1137 w 2323"/>
                  <a:gd name="T43" fmla="*/ 402 h 3439"/>
                  <a:gd name="T44" fmla="*/ 1235 w 2323"/>
                  <a:gd name="T45" fmla="*/ 413 h 3439"/>
                  <a:gd name="T46" fmla="*/ 1325 w 2323"/>
                  <a:gd name="T47" fmla="*/ 468 h 3439"/>
                  <a:gd name="T48" fmla="*/ 1381 w 2323"/>
                  <a:gd name="T49" fmla="*/ 558 h 3439"/>
                  <a:gd name="T50" fmla="*/ 1391 w 2323"/>
                  <a:gd name="T51" fmla="*/ 668 h 3439"/>
                  <a:gd name="T52" fmla="*/ 1349 w 2323"/>
                  <a:gd name="T53" fmla="*/ 766 h 3439"/>
                  <a:gd name="T54" fmla="*/ 1268 w 2323"/>
                  <a:gd name="T55" fmla="*/ 834 h 3439"/>
                  <a:gd name="T56" fmla="*/ 1161 w 2323"/>
                  <a:gd name="T57" fmla="*/ 859 h 3439"/>
                  <a:gd name="T58" fmla="*/ 1055 w 2323"/>
                  <a:gd name="T59" fmla="*/ 834 h 3439"/>
                  <a:gd name="T60" fmla="*/ 974 w 2323"/>
                  <a:gd name="T61" fmla="*/ 766 h 3439"/>
                  <a:gd name="T62" fmla="*/ 932 w 2323"/>
                  <a:gd name="T63" fmla="*/ 668 h 3439"/>
                  <a:gd name="T64" fmla="*/ 939 w 2323"/>
                  <a:gd name="T65" fmla="*/ 565 h 3439"/>
                  <a:gd name="T66" fmla="*/ 987 w 2323"/>
                  <a:gd name="T67" fmla="*/ 481 h 3439"/>
                  <a:gd name="T68" fmla="*/ 174 w 2323"/>
                  <a:gd name="T69" fmla="*/ 344 h 3439"/>
                  <a:gd name="T70" fmla="*/ 903 w 2323"/>
                  <a:gd name="T71" fmla="*/ 10 h 3439"/>
                  <a:gd name="T72" fmla="*/ 1024 w 2323"/>
                  <a:gd name="T73" fmla="*/ 230 h 3439"/>
                  <a:gd name="T74" fmla="*/ 1474 w 2323"/>
                  <a:gd name="T75" fmla="*/ 12 h 3439"/>
                  <a:gd name="T76" fmla="*/ 1516 w 2323"/>
                  <a:gd name="T77" fmla="*/ 0 h 3439"/>
                  <a:gd name="T78" fmla="*/ 1556 w 2323"/>
                  <a:gd name="T79" fmla="*/ 22 h 3439"/>
                  <a:gd name="T80" fmla="*/ 1568 w 2323"/>
                  <a:gd name="T81" fmla="*/ 64 h 3439"/>
                  <a:gd name="T82" fmla="*/ 1451 w 2323"/>
                  <a:gd name="T83" fmla="*/ 230 h 3439"/>
                  <a:gd name="T84" fmla="*/ 2209 w 2323"/>
                  <a:gd name="T85" fmla="*/ 240 h 3439"/>
                  <a:gd name="T86" fmla="*/ 2281 w 2323"/>
                  <a:gd name="T87" fmla="*/ 290 h 3439"/>
                  <a:gd name="T88" fmla="*/ 2320 w 2323"/>
                  <a:gd name="T89" fmla="*/ 370 h 3439"/>
                  <a:gd name="T90" fmla="*/ 2320 w 2323"/>
                  <a:gd name="T91" fmla="*/ 3297 h 3439"/>
                  <a:gd name="T92" fmla="*/ 2281 w 2323"/>
                  <a:gd name="T93" fmla="*/ 3377 h 3439"/>
                  <a:gd name="T94" fmla="*/ 2209 w 2323"/>
                  <a:gd name="T95" fmla="*/ 3428 h 3439"/>
                  <a:gd name="T96" fmla="*/ 174 w 2323"/>
                  <a:gd name="T97" fmla="*/ 3439 h 3439"/>
                  <a:gd name="T98" fmla="*/ 87 w 2323"/>
                  <a:gd name="T99" fmla="*/ 3415 h 3439"/>
                  <a:gd name="T100" fmla="*/ 25 w 2323"/>
                  <a:gd name="T101" fmla="*/ 3354 h 3439"/>
                  <a:gd name="T102" fmla="*/ 0 w 2323"/>
                  <a:gd name="T103" fmla="*/ 3266 h 3439"/>
                  <a:gd name="T104" fmla="*/ 12 w 2323"/>
                  <a:gd name="T105" fmla="*/ 341 h 3439"/>
                  <a:gd name="T106" fmla="*/ 62 w 2323"/>
                  <a:gd name="T107" fmla="*/ 270 h 3439"/>
                  <a:gd name="T108" fmla="*/ 143 w 2323"/>
                  <a:gd name="T109" fmla="*/ 232 h 3439"/>
                  <a:gd name="T110" fmla="*/ 819 w 2323"/>
                  <a:gd name="T111" fmla="*/ 83 h 3439"/>
                  <a:gd name="T112" fmla="*/ 816 w 2323"/>
                  <a:gd name="T113" fmla="*/ 39 h 3439"/>
                  <a:gd name="T114" fmla="*/ 845 w 2323"/>
                  <a:gd name="T115" fmla="*/ 6 h 3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23" h="3439">
                    <a:moveTo>
                      <a:pt x="1169" y="517"/>
                    </a:moveTo>
                    <a:lnTo>
                      <a:pt x="1213" y="605"/>
                    </a:lnTo>
                    <a:lnTo>
                      <a:pt x="1219" y="619"/>
                    </a:lnTo>
                    <a:lnTo>
                      <a:pt x="1220" y="634"/>
                    </a:lnTo>
                    <a:lnTo>
                      <a:pt x="1216" y="649"/>
                    </a:lnTo>
                    <a:lnTo>
                      <a:pt x="1210" y="662"/>
                    </a:lnTo>
                    <a:lnTo>
                      <a:pt x="1200" y="673"/>
                    </a:lnTo>
                    <a:lnTo>
                      <a:pt x="1187" y="682"/>
                    </a:lnTo>
                    <a:lnTo>
                      <a:pt x="1174" y="686"/>
                    </a:lnTo>
                    <a:lnTo>
                      <a:pt x="1161" y="687"/>
                    </a:lnTo>
                    <a:lnTo>
                      <a:pt x="1145" y="685"/>
                    </a:lnTo>
                    <a:lnTo>
                      <a:pt x="1131" y="680"/>
                    </a:lnTo>
                    <a:lnTo>
                      <a:pt x="1119" y="669"/>
                    </a:lnTo>
                    <a:lnTo>
                      <a:pt x="1110" y="656"/>
                    </a:lnTo>
                    <a:lnTo>
                      <a:pt x="1064" y="567"/>
                    </a:lnTo>
                    <a:lnTo>
                      <a:pt x="1054" y="586"/>
                    </a:lnTo>
                    <a:lnTo>
                      <a:pt x="1047" y="607"/>
                    </a:lnTo>
                    <a:lnTo>
                      <a:pt x="1045" y="631"/>
                    </a:lnTo>
                    <a:lnTo>
                      <a:pt x="1048" y="656"/>
                    </a:lnTo>
                    <a:lnTo>
                      <a:pt x="1057" y="681"/>
                    </a:lnTo>
                    <a:lnTo>
                      <a:pt x="1071" y="702"/>
                    </a:lnTo>
                    <a:lnTo>
                      <a:pt x="1089" y="720"/>
                    </a:lnTo>
                    <a:lnTo>
                      <a:pt x="1111" y="733"/>
                    </a:lnTo>
                    <a:lnTo>
                      <a:pt x="1135" y="741"/>
                    </a:lnTo>
                    <a:lnTo>
                      <a:pt x="1161" y="745"/>
                    </a:lnTo>
                    <a:lnTo>
                      <a:pt x="1188" y="741"/>
                    </a:lnTo>
                    <a:lnTo>
                      <a:pt x="1212" y="733"/>
                    </a:lnTo>
                    <a:lnTo>
                      <a:pt x="1234" y="720"/>
                    </a:lnTo>
                    <a:lnTo>
                      <a:pt x="1252" y="702"/>
                    </a:lnTo>
                    <a:lnTo>
                      <a:pt x="1266" y="681"/>
                    </a:lnTo>
                    <a:lnTo>
                      <a:pt x="1275" y="656"/>
                    </a:lnTo>
                    <a:lnTo>
                      <a:pt x="1278" y="631"/>
                    </a:lnTo>
                    <a:lnTo>
                      <a:pt x="1275" y="605"/>
                    </a:lnTo>
                    <a:lnTo>
                      <a:pt x="1267" y="582"/>
                    </a:lnTo>
                    <a:lnTo>
                      <a:pt x="1254" y="562"/>
                    </a:lnTo>
                    <a:lnTo>
                      <a:pt x="1237" y="544"/>
                    </a:lnTo>
                    <a:lnTo>
                      <a:pt x="1216" y="530"/>
                    </a:lnTo>
                    <a:lnTo>
                      <a:pt x="1194" y="521"/>
                    </a:lnTo>
                    <a:lnTo>
                      <a:pt x="1169" y="517"/>
                    </a:lnTo>
                    <a:close/>
                    <a:moveTo>
                      <a:pt x="174" y="344"/>
                    </a:moveTo>
                    <a:lnTo>
                      <a:pt x="156" y="347"/>
                    </a:lnTo>
                    <a:lnTo>
                      <a:pt x="140" y="355"/>
                    </a:lnTo>
                    <a:lnTo>
                      <a:pt x="128" y="367"/>
                    </a:lnTo>
                    <a:lnTo>
                      <a:pt x="120" y="383"/>
                    </a:lnTo>
                    <a:lnTo>
                      <a:pt x="116" y="401"/>
                    </a:lnTo>
                    <a:lnTo>
                      <a:pt x="116" y="3266"/>
                    </a:lnTo>
                    <a:lnTo>
                      <a:pt x="120" y="3285"/>
                    </a:lnTo>
                    <a:lnTo>
                      <a:pt x="128" y="3300"/>
                    </a:lnTo>
                    <a:lnTo>
                      <a:pt x="140" y="3312"/>
                    </a:lnTo>
                    <a:lnTo>
                      <a:pt x="156" y="3321"/>
                    </a:lnTo>
                    <a:lnTo>
                      <a:pt x="174" y="3324"/>
                    </a:lnTo>
                    <a:lnTo>
                      <a:pt x="2148" y="3324"/>
                    </a:lnTo>
                    <a:lnTo>
                      <a:pt x="2167" y="3321"/>
                    </a:lnTo>
                    <a:lnTo>
                      <a:pt x="2183" y="3312"/>
                    </a:lnTo>
                    <a:lnTo>
                      <a:pt x="2195" y="3300"/>
                    </a:lnTo>
                    <a:lnTo>
                      <a:pt x="2203" y="3285"/>
                    </a:lnTo>
                    <a:lnTo>
                      <a:pt x="2207" y="3266"/>
                    </a:lnTo>
                    <a:lnTo>
                      <a:pt x="2207" y="401"/>
                    </a:lnTo>
                    <a:lnTo>
                      <a:pt x="2203" y="383"/>
                    </a:lnTo>
                    <a:lnTo>
                      <a:pt x="2195" y="367"/>
                    </a:lnTo>
                    <a:lnTo>
                      <a:pt x="2183" y="355"/>
                    </a:lnTo>
                    <a:lnTo>
                      <a:pt x="2167" y="347"/>
                    </a:lnTo>
                    <a:lnTo>
                      <a:pt x="2148" y="344"/>
                    </a:lnTo>
                    <a:lnTo>
                      <a:pt x="1082" y="344"/>
                    </a:lnTo>
                    <a:lnTo>
                      <a:pt x="1113" y="406"/>
                    </a:lnTo>
                    <a:lnTo>
                      <a:pt x="1137" y="402"/>
                    </a:lnTo>
                    <a:lnTo>
                      <a:pt x="1161" y="401"/>
                    </a:lnTo>
                    <a:lnTo>
                      <a:pt x="1199" y="404"/>
                    </a:lnTo>
                    <a:lnTo>
                      <a:pt x="1235" y="413"/>
                    </a:lnTo>
                    <a:lnTo>
                      <a:pt x="1268" y="427"/>
                    </a:lnTo>
                    <a:lnTo>
                      <a:pt x="1298" y="446"/>
                    </a:lnTo>
                    <a:lnTo>
                      <a:pt x="1325" y="468"/>
                    </a:lnTo>
                    <a:lnTo>
                      <a:pt x="1349" y="495"/>
                    </a:lnTo>
                    <a:lnTo>
                      <a:pt x="1367" y="525"/>
                    </a:lnTo>
                    <a:lnTo>
                      <a:pt x="1381" y="558"/>
                    </a:lnTo>
                    <a:lnTo>
                      <a:pt x="1391" y="594"/>
                    </a:lnTo>
                    <a:lnTo>
                      <a:pt x="1393" y="631"/>
                    </a:lnTo>
                    <a:lnTo>
                      <a:pt x="1391" y="668"/>
                    </a:lnTo>
                    <a:lnTo>
                      <a:pt x="1381" y="703"/>
                    </a:lnTo>
                    <a:lnTo>
                      <a:pt x="1367" y="736"/>
                    </a:lnTo>
                    <a:lnTo>
                      <a:pt x="1349" y="766"/>
                    </a:lnTo>
                    <a:lnTo>
                      <a:pt x="1325" y="792"/>
                    </a:lnTo>
                    <a:lnTo>
                      <a:pt x="1298" y="816"/>
                    </a:lnTo>
                    <a:lnTo>
                      <a:pt x="1268" y="834"/>
                    </a:lnTo>
                    <a:lnTo>
                      <a:pt x="1235" y="848"/>
                    </a:lnTo>
                    <a:lnTo>
                      <a:pt x="1199" y="856"/>
                    </a:lnTo>
                    <a:lnTo>
                      <a:pt x="1161" y="859"/>
                    </a:lnTo>
                    <a:lnTo>
                      <a:pt x="1124" y="856"/>
                    </a:lnTo>
                    <a:lnTo>
                      <a:pt x="1088" y="848"/>
                    </a:lnTo>
                    <a:lnTo>
                      <a:pt x="1055" y="834"/>
                    </a:lnTo>
                    <a:lnTo>
                      <a:pt x="1025" y="816"/>
                    </a:lnTo>
                    <a:lnTo>
                      <a:pt x="998" y="792"/>
                    </a:lnTo>
                    <a:lnTo>
                      <a:pt x="974" y="766"/>
                    </a:lnTo>
                    <a:lnTo>
                      <a:pt x="956" y="736"/>
                    </a:lnTo>
                    <a:lnTo>
                      <a:pt x="942" y="703"/>
                    </a:lnTo>
                    <a:lnTo>
                      <a:pt x="932" y="668"/>
                    </a:lnTo>
                    <a:lnTo>
                      <a:pt x="930" y="631"/>
                    </a:lnTo>
                    <a:lnTo>
                      <a:pt x="932" y="597"/>
                    </a:lnTo>
                    <a:lnTo>
                      <a:pt x="939" y="565"/>
                    </a:lnTo>
                    <a:lnTo>
                      <a:pt x="951" y="535"/>
                    </a:lnTo>
                    <a:lnTo>
                      <a:pt x="968" y="506"/>
                    </a:lnTo>
                    <a:lnTo>
                      <a:pt x="987" y="481"/>
                    </a:lnTo>
                    <a:lnTo>
                      <a:pt x="1010" y="458"/>
                    </a:lnTo>
                    <a:lnTo>
                      <a:pt x="951" y="344"/>
                    </a:lnTo>
                    <a:lnTo>
                      <a:pt x="174" y="344"/>
                    </a:lnTo>
                    <a:close/>
                    <a:moveTo>
                      <a:pt x="875" y="0"/>
                    </a:moveTo>
                    <a:lnTo>
                      <a:pt x="890" y="3"/>
                    </a:lnTo>
                    <a:lnTo>
                      <a:pt x="903" y="10"/>
                    </a:lnTo>
                    <a:lnTo>
                      <a:pt x="915" y="19"/>
                    </a:lnTo>
                    <a:lnTo>
                      <a:pt x="923" y="32"/>
                    </a:lnTo>
                    <a:lnTo>
                      <a:pt x="1024" y="230"/>
                    </a:lnTo>
                    <a:lnTo>
                      <a:pt x="1307" y="230"/>
                    </a:lnTo>
                    <a:lnTo>
                      <a:pt x="1463" y="23"/>
                    </a:lnTo>
                    <a:lnTo>
                      <a:pt x="1474" y="12"/>
                    </a:lnTo>
                    <a:lnTo>
                      <a:pt x="1487" y="4"/>
                    </a:lnTo>
                    <a:lnTo>
                      <a:pt x="1502" y="1"/>
                    </a:lnTo>
                    <a:lnTo>
                      <a:pt x="1516" y="0"/>
                    </a:lnTo>
                    <a:lnTo>
                      <a:pt x="1531" y="4"/>
                    </a:lnTo>
                    <a:lnTo>
                      <a:pt x="1545" y="12"/>
                    </a:lnTo>
                    <a:lnTo>
                      <a:pt x="1556" y="22"/>
                    </a:lnTo>
                    <a:lnTo>
                      <a:pt x="1563" y="35"/>
                    </a:lnTo>
                    <a:lnTo>
                      <a:pt x="1568" y="49"/>
                    </a:lnTo>
                    <a:lnTo>
                      <a:pt x="1568" y="64"/>
                    </a:lnTo>
                    <a:lnTo>
                      <a:pt x="1564" y="79"/>
                    </a:lnTo>
                    <a:lnTo>
                      <a:pt x="1556" y="91"/>
                    </a:lnTo>
                    <a:lnTo>
                      <a:pt x="1451" y="230"/>
                    </a:lnTo>
                    <a:lnTo>
                      <a:pt x="2148" y="230"/>
                    </a:lnTo>
                    <a:lnTo>
                      <a:pt x="2180" y="232"/>
                    </a:lnTo>
                    <a:lnTo>
                      <a:pt x="2209" y="240"/>
                    </a:lnTo>
                    <a:lnTo>
                      <a:pt x="2236" y="253"/>
                    </a:lnTo>
                    <a:lnTo>
                      <a:pt x="2261" y="270"/>
                    </a:lnTo>
                    <a:lnTo>
                      <a:pt x="2281" y="290"/>
                    </a:lnTo>
                    <a:lnTo>
                      <a:pt x="2298" y="315"/>
                    </a:lnTo>
                    <a:lnTo>
                      <a:pt x="2311" y="341"/>
                    </a:lnTo>
                    <a:lnTo>
                      <a:pt x="2320" y="370"/>
                    </a:lnTo>
                    <a:lnTo>
                      <a:pt x="2323" y="401"/>
                    </a:lnTo>
                    <a:lnTo>
                      <a:pt x="2323" y="3266"/>
                    </a:lnTo>
                    <a:lnTo>
                      <a:pt x="2320" y="3297"/>
                    </a:lnTo>
                    <a:lnTo>
                      <a:pt x="2311" y="3326"/>
                    </a:lnTo>
                    <a:lnTo>
                      <a:pt x="2298" y="3354"/>
                    </a:lnTo>
                    <a:lnTo>
                      <a:pt x="2281" y="3377"/>
                    </a:lnTo>
                    <a:lnTo>
                      <a:pt x="2261" y="3398"/>
                    </a:lnTo>
                    <a:lnTo>
                      <a:pt x="2236" y="3415"/>
                    </a:lnTo>
                    <a:lnTo>
                      <a:pt x="2209" y="3428"/>
                    </a:lnTo>
                    <a:lnTo>
                      <a:pt x="2180" y="3436"/>
                    </a:lnTo>
                    <a:lnTo>
                      <a:pt x="2148" y="3439"/>
                    </a:lnTo>
                    <a:lnTo>
                      <a:pt x="174" y="3439"/>
                    </a:lnTo>
                    <a:lnTo>
                      <a:pt x="143" y="3436"/>
                    </a:lnTo>
                    <a:lnTo>
                      <a:pt x="114" y="3428"/>
                    </a:lnTo>
                    <a:lnTo>
                      <a:pt x="87" y="3415"/>
                    </a:lnTo>
                    <a:lnTo>
                      <a:pt x="62" y="3398"/>
                    </a:lnTo>
                    <a:lnTo>
                      <a:pt x="42" y="3377"/>
                    </a:lnTo>
                    <a:lnTo>
                      <a:pt x="25" y="3354"/>
                    </a:lnTo>
                    <a:lnTo>
                      <a:pt x="12" y="3326"/>
                    </a:lnTo>
                    <a:lnTo>
                      <a:pt x="3" y="3297"/>
                    </a:lnTo>
                    <a:lnTo>
                      <a:pt x="0" y="3266"/>
                    </a:lnTo>
                    <a:lnTo>
                      <a:pt x="0" y="401"/>
                    </a:lnTo>
                    <a:lnTo>
                      <a:pt x="3" y="370"/>
                    </a:lnTo>
                    <a:lnTo>
                      <a:pt x="12" y="341"/>
                    </a:lnTo>
                    <a:lnTo>
                      <a:pt x="25" y="315"/>
                    </a:lnTo>
                    <a:lnTo>
                      <a:pt x="42" y="290"/>
                    </a:lnTo>
                    <a:lnTo>
                      <a:pt x="62" y="270"/>
                    </a:lnTo>
                    <a:lnTo>
                      <a:pt x="87" y="253"/>
                    </a:lnTo>
                    <a:lnTo>
                      <a:pt x="114" y="240"/>
                    </a:lnTo>
                    <a:lnTo>
                      <a:pt x="143" y="232"/>
                    </a:lnTo>
                    <a:lnTo>
                      <a:pt x="174" y="230"/>
                    </a:lnTo>
                    <a:lnTo>
                      <a:pt x="893" y="230"/>
                    </a:lnTo>
                    <a:lnTo>
                      <a:pt x="819" y="83"/>
                    </a:lnTo>
                    <a:lnTo>
                      <a:pt x="815" y="68"/>
                    </a:lnTo>
                    <a:lnTo>
                      <a:pt x="813" y="53"/>
                    </a:lnTo>
                    <a:lnTo>
                      <a:pt x="816" y="39"/>
                    </a:lnTo>
                    <a:lnTo>
                      <a:pt x="822" y="26"/>
                    </a:lnTo>
                    <a:lnTo>
                      <a:pt x="832" y="15"/>
                    </a:lnTo>
                    <a:lnTo>
                      <a:pt x="845" y="6"/>
                    </a:lnTo>
                    <a:lnTo>
                      <a:pt x="860" y="1"/>
                    </a:lnTo>
                    <a:lnTo>
                      <a:pt x="875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3" name="Freeform 7"/>
              <p:cNvSpPr>
                <a:spLocks noEditPoints="1"/>
              </p:cNvSpPr>
              <p:nvPr/>
            </p:nvSpPr>
            <p:spPr bwMode="auto">
              <a:xfrm>
                <a:off x="3111977" y="1912086"/>
                <a:ext cx="191525" cy="189245"/>
              </a:xfrm>
              <a:custGeom>
                <a:avLst/>
                <a:gdLst>
                  <a:gd name="T0" fmla="*/ 648 w 1509"/>
                  <a:gd name="T1" fmla="*/ 426 h 1490"/>
                  <a:gd name="T2" fmla="*/ 549 w 1509"/>
                  <a:gd name="T3" fmla="*/ 525 h 1490"/>
                  <a:gd name="T4" fmla="*/ 523 w 1509"/>
                  <a:gd name="T5" fmla="*/ 861 h 1490"/>
                  <a:gd name="T6" fmla="*/ 558 w 1509"/>
                  <a:gd name="T7" fmla="*/ 983 h 1490"/>
                  <a:gd name="T8" fmla="*/ 317 w 1509"/>
                  <a:gd name="T9" fmla="*/ 1204 h 1490"/>
                  <a:gd name="T10" fmla="*/ 374 w 1509"/>
                  <a:gd name="T11" fmla="*/ 1251 h 1490"/>
                  <a:gd name="T12" fmla="*/ 453 w 1509"/>
                  <a:gd name="T13" fmla="*/ 1301 h 1490"/>
                  <a:gd name="T14" fmla="*/ 690 w 1509"/>
                  <a:gd name="T15" fmla="*/ 1372 h 1490"/>
                  <a:gd name="T16" fmla="*/ 943 w 1509"/>
                  <a:gd name="T17" fmla="*/ 1347 h 1490"/>
                  <a:gd name="T18" fmla="*/ 1111 w 1509"/>
                  <a:gd name="T19" fmla="*/ 1268 h 1490"/>
                  <a:gd name="T20" fmla="*/ 1171 w 1509"/>
                  <a:gd name="T21" fmla="*/ 1222 h 1490"/>
                  <a:gd name="T22" fmla="*/ 951 w 1509"/>
                  <a:gd name="T23" fmla="*/ 983 h 1490"/>
                  <a:gd name="T24" fmla="*/ 986 w 1509"/>
                  <a:gd name="T25" fmla="*/ 861 h 1490"/>
                  <a:gd name="T26" fmla="*/ 960 w 1509"/>
                  <a:gd name="T27" fmla="*/ 525 h 1490"/>
                  <a:gd name="T28" fmla="*/ 861 w 1509"/>
                  <a:gd name="T29" fmla="*/ 426 h 1490"/>
                  <a:gd name="T30" fmla="*/ 754 w 1509"/>
                  <a:gd name="T31" fmla="*/ 115 h 1490"/>
                  <a:gd name="T32" fmla="*/ 507 w 1509"/>
                  <a:gd name="T33" fmla="*/ 165 h 1490"/>
                  <a:gd name="T34" fmla="*/ 303 w 1509"/>
                  <a:gd name="T35" fmla="*/ 300 h 1490"/>
                  <a:gd name="T36" fmla="*/ 166 w 1509"/>
                  <a:gd name="T37" fmla="*/ 500 h 1490"/>
                  <a:gd name="T38" fmla="*/ 116 w 1509"/>
                  <a:gd name="T39" fmla="*/ 745 h 1490"/>
                  <a:gd name="T40" fmla="*/ 164 w 1509"/>
                  <a:gd name="T41" fmla="*/ 985 h 1490"/>
                  <a:gd name="T42" fmla="*/ 428 w 1509"/>
                  <a:gd name="T43" fmla="*/ 979 h 1490"/>
                  <a:gd name="T44" fmla="*/ 406 w 1509"/>
                  <a:gd name="T45" fmla="*/ 631 h 1490"/>
                  <a:gd name="T46" fmla="*/ 454 w 1509"/>
                  <a:gd name="T47" fmla="*/ 457 h 1490"/>
                  <a:gd name="T48" fmla="*/ 579 w 1509"/>
                  <a:gd name="T49" fmla="*/ 334 h 1490"/>
                  <a:gd name="T50" fmla="*/ 754 w 1509"/>
                  <a:gd name="T51" fmla="*/ 287 h 1490"/>
                  <a:gd name="T52" fmla="*/ 930 w 1509"/>
                  <a:gd name="T53" fmla="*/ 334 h 1490"/>
                  <a:gd name="T54" fmla="*/ 1055 w 1509"/>
                  <a:gd name="T55" fmla="*/ 457 h 1490"/>
                  <a:gd name="T56" fmla="*/ 1102 w 1509"/>
                  <a:gd name="T57" fmla="*/ 631 h 1490"/>
                  <a:gd name="T58" fmla="*/ 1081 w 1509"/>
                  <a:gd name="T59" fmla="*/ 978 h 1490"/>
                  <a:gd name="T60" fmla="*/ 1345 w 1509"/>
                  <a:gd name="T61" fmla="*/ 985 h 1490"/>
                  <a:gd name="T62" fmla="*/ 1393 w 1509"/>
                  <a:gd name="T63" fmla="*/ 745 h 1490"/>
                  <a:gd name="T64" fmla="*/ 1343 w 1509"/>
                  <a:gd name="T65" fmla="*/ 500 h 1490"/>
                  <a:gd name="T66" fmla="*/ 1206 w 1509"/>
                  <a:gd name="T67" fmla="*/ 300 h 1490"/>
                  <a:gd name="T68" fmla="*/ 1002 w 1509"/>
                  <a:gd name="T69" fmla="*/ 165 h 1490"/>
                  <a:gd name="T70" fmla="*/ 754 w 1509"/>
                  <a:gd name="T71" fmla="*/ 115 h 1490"/>
                  <a:gd name="T72" fmla="*/ 955 w 1509"/>
                  <a:gd name="T73" fmla="*/ 26 h 1490"/>
                  <a:gd name="T74" fmla="*/ 1190 w 1509"/>
                  <a:gd name="T75" fmla="*/ 136 h 1490"/>
                  <a:gd name="T76" fmla="*/ 1371 w 1509"/>
                  <a:gd name="T77" fmla="*/ 316 h 1490"/>
                  <a:gd name="T78" fmla="*/ 1482 w 1509"/>
                  <a:gd name="T79" fmla="*/ 548 h 1490"/>
                  <a:gd name="T80" fmla="*/ 1505 w 1509"/>
                  <a:gd name="T81" fmla="*/ 814 h 1490"/>
                  <a:gd name="T82" fmla="*/ 1433 w 1509"/>
                  <a:gd name="T83" fmla="*/ 1069 h 1490"/>
                  <a:gd name="T84" fmla="*/ 1356 w 1509"/>
                  <a:gd name="T85" fmla="*/ 1194 h 1490"/>
                  <a:gd name="T86" fmla="*/ 1301 w 1509"/>
                  <a:gd name="T87" fmla="*/ 1257 h 1490"/>
                  <a:gd name="T88" fmla="*/ 1238 w 1509"/>
                  <a:gd name="T89" fmla="*/ 1317 h 1490"/>
                  <a:gd name="T90" fmla="*/ 1139 w 1509"/>
                  <a:gd name="T91" fmla="*/ 1385 h 1490"/>
                  <a:gd name="T92" fmla="*/ 993 w 1509"/>
                  <a:gd name="T93" fmla="*/ 1452 h 1490"/>
                  <a:gd name="T94" fmla="*/ 868 w 1509"/>
                  <a:gd name="T95" fmla="*/ 1480 h 1490"/>
                  <a:gd name="T96" fmla="*/ 712 w 1509"/>
                  <a:gd name="T97" fmla="*/ 1489 h 1490"/>
                  <a:gd name="T98" fmla="*/ 555 w 1509"/>
                  <a:gd name="T99" fmla="*/ 1462 h 1490"/>
                  <a:gd name="T100" fmla="*/ 403 w 1509"/>
                  <a:gd name="T101" fmla="*/ 1404 h 1490"/>
                  <a:gd name="T102" fmla="*/ 274 w 1509"/>
                  <a:gd name="T103" fmla="*/ 1319 h 1490"/>
                  <a:gd name="T104" fmla="*/ 212 w 1509"/>
                  <a:gd name="T105" fmla="*/ 1262 h 1490"/>
                  <a:gd name="T106" fmla="*/ 155 w 1509"/>
                  <a:gd name="T107" fmla="*/ 1196 h 1490"/>
                  <a:gd name="T108" fmla="*/ 108 w 1509"/>
                  <a:gd name="T109" fmla="*/ 1127 h 1490"/>
                  <a:gd name="T110" fmla="*/ 13 w 1509"/>
                  <a:gd name="T111" fmla="*/ 882 h 1490"/>
                  <a:gd name="T112" fmla="*/ 12 w 1509"/>
                  <a:gd name="T113" fmla="*/ 611 h 1490"/>
                  <a:gd name="T114" fmla="*/ 103 w 1509"/>
                  <a:gd name="T115" fmla="*/ 369 h 1490"/>
                  <a:gd name="T116" fmla="*/ 269 w 1509"/>
                  <a:gd name="T117" fmla="*/ 175 h 1490"/>
                  <a:gd name="T118" fmla="*/ 492 w 1509"/>
                  <a:gd name="T119" fmla="*/ 47 h 1490"/>
                  <a:gd name="T120" fmla="*/ 754 w 1509"/>
                  <a:gd name="T121" fmla="*/ 0 h 1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9" h="1490">
                    <a:moveTo>
                      <a:pt x="754" y="401"/>
                    </a:moveTo>
                    <a:lnTo>
                      <a:pt x="717" y="404"/>
                    </a:lnTo>
                    <a:lnTo>
                      <a:pt x="681" y="413"/>
                    </a:lnTo>
                    <a:lnTo>
                      <a:pt x="648" y="426"/>
                    </a:lnTo>
                    <a:lnTo>
                      <a:pt x="618" y="446"/>
                    </a:lnTo>
                    <a:lnTo>
                      <a:pt x="591" y="469"/>
                    </a:lnTo>
                    <a:lnTo>
                      <a:pt x="567" y="496"/>
                    </a:lnTo>
                    <a:lnTo>
                      <a:pt x="549" y="525"/>
                    </a:lnTo>
                    <a:lnTo>
                      <a:pt x="535" y="558"/>
                    </a:lnTo>
                    <a:lnTo>
                      <a:pt x="525" y="593"/>
                    </a:lnTo>
                    <a:lnTo>
                      <a:pt x="523" y="631"/>
                    </a:lnTo>
                    <a:lnTo>
                      <a:pt x="523" y="861"/>
                    </a:lnTo>
                    <a:lnTo>
                      <a:pt x="525" y="893"/>
                    </a:lnTo>
                    <a:lnTo>
                      <a:pt x="531" y="924"/>
                    </a:lnTo>
                    <a:lnTo>
                      <a:pt x="543" y="954"/>
                    </a:lnTo>
                    <a:lnTo>
                      <a:pt x="558" y="983"/>
                    </a:lnTo>
                    <a:lnTo>
                      <a:pt x="579" y="1009"/>
                    </a:lnTo>
                    <a:lnTo>
                      <a:pt x="635" y="1074"/>
                    </a:lnTo>
                    <a:lnTo>
                      <a:pt x="298" y="1185"/>
                    </a:lnTo>
                    <a:lnTo>
                      <a:pt x="317" y="1204"/>
                    </a:lnTo>
                    <a:lnTo>
                      <a:pt x="337" y="1222"/>
                    </a:lnTo>
                    <a:lnTo>
                      <a:pt x="342" y="1225"/>
                    </a:lnTo>
                    <a:lnTo>
                      <a:pt x="346" y="1229"/>
                    </a:lnTo>
                    <a:lnTo>
                      <a:pt x="374" y="1251"/>
                    </a:lnTo>
                    <a:lnTo>
                      <a:pt x="398" y="1268"/>
                    </a:lnTo>
                    <a:lnTo>
                      <a:pt x="399" y="1269"/>
                    </a:lnTo>
                    <a:lnTo>
                      <a:pt x="400" y="1269"/>
                    </a:lnTo>
                    <a:lnTo>
                      <a:pt x="453" y="1301"/>
                    </a:lnTo>
                    <a:lnTo>
                      <a:pt x="508" y="1326"/>
                    </a:lnTo>
                    <a:lnTo>
                      <a:pt x="566" y="1347"/>
                    </a:lnTo>
                    <a:lnTo>
                      <a:pt x="627" y="1362"/>
                    </a:lnTo>
                    <a:lnTo>
                      <a:pt x="690" y="1372"/>
                    </a:lnTo>
                    <a:lnTo>
                      <a:pt x="754" y="1375"/>
                    </a:lnTo>
                    <a:lnTo>
                      <a:pt x="819" y="1372"/>
                    </a:lnTo>
                    <a:lnTo>
                      <a:pt x="882" y="1362"/>
                    </a:lnTo>
                    <a:lnTo>
                      <a:pt x="943" y="1347"/>
                    </a:lnTo>
                    <a:lnTo>
                      <a:pt x="1001" y="1326"/>
                    </a:lnTo>
                    <a:lnTo>
                      <a:pt x="1056" y="1301"/>
                    </a:lnTo>
                    <a:lnTo>
                      <a:pt x="1109" y="1269"/>
                    </a:lnTo>
                    <a:lnTo>
                      <a:pt x="1111" y="1268"/>
                    </a:lnTo>
                    <a:lnTo>
                      <a:pt x="1135" y="1251"/>
                    </a:lnTo>
                    <a:lnTo>
                      <a:pt x="1163" y="1229"/>
                    </a:lnTo>
                    <a:lnTo>
                      <a:pt x="1167" y="1225"/>
                    </a:lnTo>
                    <a:lnTo>
                      <a:pt x="1171" y="1222"/>
                    </a:lnTo>
                    <a:lnTo>
                      <a:pt x="1211" y="1185"/>
                    </a:lnTo>
                    <a:lnTo>
                      <a:pt x="874" y="1074"/>
                    </a:lnTo>
                    <a:lnTo>
                      <a:pt x="930" y="1009"/>
                    </a:lnTo>
                    <a:lnTo>
                      <a:pt x="951" y="983"/>
                    </a:lnTo>
                    <a:lnTo>
                      <a:pt x="966" y="954"/>
                    </a:lnTo>
                    <a:lnTo>
                      <a:pt x="978" y="924"/>
                    </a:lnTo>
                    <a:lnTo>
                      <a:pt x="984" y="893"/>
                    </a:lnTo>
                    <a:lnTo>
                      <a:pt x="986" y="861"/>
                    </a:lnTo>
                    <a:lnTo>
                      <a:pt x="986" y="631"/>
                    </a:lnTo>
                    <a:lnTo>
                      <a:pt x="984" y="593"/>
                    </a:lnTo>
                    <a:lnTo>
                      <a:pt x="974" y="558"/>
                    </a:lnTo>
                    <a:lnTo>
                      <a:pt x="960" y="525"/>
                    </a:lnTo>
                    <a:lnTo>
                      <a:pt x="942" y="496"/>
                    </a:lnTo>
                    <a:lnTo>
                      <a:pt x="918" y="469"/>
                    </a:lnTo>
                    <a:lnTo>
                      <a:pt x="891" y="446"/>
                    </a:lnTo>
                    <a:lnTo>
                      <a:pt x="861" y="426"/>
                    </a:lnTo>
                    <a:lnTo>
                      <a:pt x="828" y="413"/>
                    </a:lnTo>
                    <a:lnTo>
                      <a:pt x="792" y="404"/>
                    </a:lnTo>
                    <a:lnTo>
                      <a:pt x="754" y="401"/>
                    </a:lnTo>
                    <a:close/>
                    <a:moveTo>
                      <a:pt x="754" y="115"/>
                    </a:moveTo>
                    <a:lnTo>
                      <a:pt x="689" y="118"/>
                    </a:lnTo>
                    <a:lnTo>
                      <a:pt x="626" y="127"/>
                    </a:lnTo>
                    <a:lnTo>
                      <a:pt x="565" y="143"/>
                    </a:lnTo>
                    <a:lnTo>
                      <a:pt x="507" y="165"/>
                    </a:lnTo>
                    <a:lnTo>
                      <a:pt x="451" y="191"/>
                    </a:lnTo>
                    <a:lnTo>
                      <a:pt x="398" y="222"/>
                    </a:lnTo>
                    <a:lnTo>
                      <a:pt x="348" y="258"/>
                    </a:lnTo>
                    <a:lnTo>
                      <a:pt x="303" y="300"/>
                    </a:lnTo>
                    <a:lnTo>
                      <a:pt x="262" y="344"/>
                    </a:lnTo>
                    <a:lnTo>
                      <a:pt x="225" y="392"/>
                    </a:lnTo>
                    <a:lnTo>
                      <a:pt x="193" y="444"/>
                    </a:lnTo>
                    <a:lnTo>
                      <a:pt x="166" y="500"/>
                    </a:lnTo>
                    <a:lnTo>
                      <a:pt x="145" y="558"/>
                    </a:lnTo>
                    <a:lnTo>
                      <a:pt x="128" y="618"/>
                    </a:lnTo>
                    <a:lnTo>
                      <a:pt x="119" y="681"/>
                    </a:lnTo>
                    <a:lnTo>
                      <a:pt x="116" y="745"/>
                    </a:lnTo>
                    <a:lnTo>
                      <a:pt x="119" y="808"/>
                    </a:lnTo>
                    <a:lnTo>
                      <a:pt x="128" y="869"/>
                    </a:lnTo>
                    <a:lnTo>
                      <a:pt x="144" y="927"/>
                    </a:lnTo>
                    <a:lnTo>
                      <a:pt x="164" y="985"/>
                    </a:lnTo>
                    <a:lnTo>
                      <a:pt x="190" y="1038"/>
                    </a:lnTo>
                    <a:lnTo>
                      <a:pt x="220" y="1090"/>
                    </a:lnTo>
                    <a:lnTo>
                      <a:pt x="444" y="1016"/>
                    </a:lnTo>
                    <a:lnTo>
                      <a:pt x="428" y="979"/>
                    </a:lnTo>
                    <a:lnTo>
                      <a:pt x="416" y="941"/>
                    </a:lnTo>
                    <a:lnTo>
                      <a:pt x="409" y="902"/>
                    </a:lnTo>
                    <a:lnTo>
                      <a:pt x="406" y="861"/>
                    </a:lnTo>
                    <a:lnTo>
                      <a:pt x="406" y="631"/>
                    </a:lnTo>
                    <a:lnTo>
                      <a:pt x="410" y="584"/>
                    </a:lnTo>
                    <a:lnTo>
                      <a:pt x="418" y="539"/>
                    </a:lnTo>
                    <a:lnTo>
                      <a:pt x="433" y="497"/>
                    </a:lnTo>
                    <a:lnTo>
                      <a:pt x="454" y="457"/>
                    </a:lnTo>
                    <a:lnTo>
                      <a:pt x="479" y="420"/>
                    </a:lnTo>
                    <a:lnTo>
                      <a:pt x="508" y="387"/>
                    </a:lnTo>
                    <a:lnTo>
                      <a:pt x="542" y="358"/>
                    </a:lnTo>
                    <a:lnTo>
                      <a:pt x="579" y="334"/>
                    </a:lnTo>
                    <a:lnTo>
                      <a:pt x="619" y="314"/>
                    </a:lnTo>
                    <a:lnTo>
                      <a:pt x="662" y="299"/>
                    </a:lnTo>
                    <a:lnTo>
                      <a:pt x="707" y="289"/>
                    </a:lnTo>
                    <a:lnTo>
                      <a:pt x="754" y="287"/>
                    </a:lnTo>
                    <a:lnTo>
                      <a:pt x="802" y="289"/>
                    </a:lnTo>
                    <a:lnTo>
                      <a:pt x="847" y="299"/>
                    </a:lnTo>
                    <a:lnTo>
                      <a:pt x="890" y="314"/>
                    </a:lnTo>
                    <a:lnTo>
                      <a:pt x="930" y="334"/>
                    </a:lnTo>
                    <a:lnTo>
                      <a:pt x="967" y="358"/>
                    </a:lnTo>
                    <a:lnTo>
                      <a:pt x="1001" y="387"/>
                    </a:lnTo>
                    <a:lnTo>
                      <a:pt x="1030" y="420"/>
                    </a:lnTo>
                    <a:lnTo>
                      <a:pt x="1055" y="457"/>
                    </a:lnTo>
                    <a:lnTo>
                      <a:pt x="1076" y="497"/>
                    </a:lnTo>
                    <a:lnTo>
                      <a:pt x="1091" y="539"/>
                    </a:lnTo>
                    <a:lnTo>
                      <a:pt x="1099" y="584"/>
                    </a:lnTo>
                    <a:lnTo>
                      <a:pt x="1102" y="631"/>
                    </a:lnTo>
                    <a:lnTo>
                      <a:pt x="1102" y="861"/>
                    </a:lnTo>
                    <a:lnTo>
                      <a:pt x="1100" y="901"/>
                    </a:lnTo>
                    <a:lnTo>
                      <a:pt x="1093" y="940"/>
                    </a:lnTo>
                    <a:lnTo>
                      <a:pt x="1081" y="978"/>
                    </a:lnTo>
                    <a:lnTo>
                      <a:pt x="1065" y="1016"/>
                    </a:lnTo>
                    <a:lnTo>
                      <a:pt x="1289" y="1090"/>
                    </a:lnTo>
                    <a:lnTo>
                      <a:pt x="1319" y="1038"/>
                    </a:lnTo>
                    <a:lnTo>
                      <a:pt x="1345" y="985"/>
                    </a:lnTo>
                    <a:lnTo>
                      <a:pt x="1365" y="927"/>
                    </a:lnTo>
                    <a:lnTo>
                      <a:pt x="1380" y="869"/>
                    </a:lnTo>
                    <a:lnTo>
                      <a:pt x="1390" y="808"/>
                    </a:lnTo>
                    <a:lnTo>
                      <a:pt x="1393" y="745"/>
                    </a:lnTo>
                    <a:lnTo>
                      <a:pt x="1390" y="681"/>
                    </a:lnTo>
                    <a:lnTo>
                      <a:pt x="1380" y="618"/>
                    </a:lnTo>
                    <a:lnTo>
                      <a:pt x="1364" y="558"/>
                    </a:lnTo>
                    <a:lnTo>
                      <a:pt x="1343" y="500"/>
                    </a:lnTo>
                    <a:lnTo>
                      <a:pt x="1316" y="444"/>
                    </a:lnTo>
                    <a:lnTo>
                      <a:pt x="1284" y="392"/>
                    </a:lnTo>
                    <a:lnTo>
                      <a:pt x="1247" y="344"/>
                    </a:lnTo>
                    <a:lnTo>
                      <a:pt x="1206" y="300"/>
                    </a:lnTo>
                    <a:lnTo>
                      <a:pt x="1161" y="258"/>
                    </a:lnTo>
                    <a:lnTo>
                      <a:pt x="1111" y="222"/>
                    </a:lnTo>
                    <a:lnTo>
                      <a:pt x="1058" y="191"/>
                    </a:lnTo>
                    <a:lnTo>
                      <a:pt x="1002" y="165"/>
                    </a:lnTo>
                    <a:lnTo>
                      <a:pt x="944" y="143"/>
                    </a:lnTo>
                    <a:lnTo>
                      <a:pt x="883" y="127"/>
                    </a:lnTo>
                    <a:lnTo>
                      <a:pt x="820" y="118"/>
                    </a:lnTo>
                    <a:lnTo>
                      <a:pt x="754" y="115"/>
                    </a:lnTo>
                    <a:close/>
                    <a:moveTo>
                      <a:pt x="754" y="0"/>
                    </a:moveTo>
                    <a:lnTo>
                      <a:pt x="823" y="3"/>
                    </a:lnTo>
                    <a:lnTo>
                      <a:pt x="890" y="12"/>
                    </a:lnTo>
                    <a:lnTo>
                      <a:pt x="955" y="26"/>
                    </a:lnTo>
                    <a:lnTo>
                      <a:pt x="1017" y="47"/>
                    </a:lnTo>
                    <a:lnTo>
                      <a:pt x="1078" y="72"/>
                    </a:lnTo>
                    <a:lnTo>
                      <a:pt x="1135" y="102"/>
                    </a:lnTo>
                    <a:lnTo>
                      <a:pt x="1190" y="136"/>
                    </a:lnTo>
                    <a:lnTo>
                      <a:pt x="1240" y="175"/>
                    </a:lnTo>
                    <a:lnTo>
                      <a:pt x="1288" y="219"/>
                    </a:lnTo>
                    <a:lnTo>
                      <a:pt x="1331" y="266"/>
                    </a:lnTo>
                    <a:lnTo>
                      <a:pt x="1371" y="316"/>
                    </a:lnTo>
                    <a:lnTo>
                      <a:pt x="1406" y="369"/>
                    </a:lnTo>
                    <a:lnTo>
                      <a:pt x="1437" y="426"/>
                    </a:lnTo>
                    <a:lnTo>
                      <a:pt x="1461" y="486"/>
                    </a:lnTo>
                    <a:lnTo>
                      <a:pt x="1482" y="548"/>
                    </a:lnTo>
                    <a:lnTo>
                      <a:pt x="1497" y="611"/>
                    </a:lnTo>
                    <a:lnTo>
                      <a:pt x="1505" y="677"/>
                    </a:lnTo>
                    <a:lnTo>
                      <a:pt x="1509" y="745"/>
                    </a:lnTo>
                    <a:lnTo>
                      <a:pt x="1505" y="814"/>
                    </a:lnTo>
                    <a:lnTo>
                      <a:pt x="1496" y="882"/>
                    </a:lnTo>
                    <a:lnTo>
                      <a:pt x="1481" y="946"/>
                    </a:lnTo>
                    <a:lnTo>
                      <a:pt x="1459" y="1009"/>
                    </a:lnTo>
                    <a:lnTo>
                      <a:pt x="1433" y="1069"/>
                    </a:lnTo>
                    <a:lnTo>
                      <a:pt x="1401" y="1126"/>
                    </a:lnTo>
                    <a:lnTo>
                      <a:pt x="1406" y="1128"/>
                    </a:lnTo>
                    <a:lnTo>
                      <a:pt x="1358" y="1192"/>
                    </a:lnTo>
                    <a:lnTo>
                      <a:pt x="1356" y="1194"/>
                    </a:lnTo>
                    <a:lnTo>
                      <a:pt x="1354" y="1196"/>
                    </a:lnTo>
                    <a:lnTo>
                      <a:pt x="1330" y="1225"/>
                    </a:lnTo>
                    <a:lnTo>
                      <a:pt x="1306" y="1252"/>
                    </a:lnTo>
                    <a:lnTo>
                      <a:pt x="1301" y="1257"/>
                    </a:lnTo>
                    <a:lnTo>
                      <a:pt x="1296" y="1261"/>
                    </a:lnTo>
                    <a:lnTo>
                      <a:pt x="1270" y="1288"/>
                    </a:lnTo>
                    <a:lnTo>
                      <a:pt x="1240" y="1313"/>
                    </a:lnTo>
                    <a:lnTo>
                      <a:pt x="1238" y="1317"/>
                    </a:lnTo>
                    <a:lnTo>
                      <a:pt x="1235" y="1319"/>
                    </a:lnTo>
                    <a:lnTo>
                      <a:pt x="1205" y="1342"/>
                    </a:lnTo>
                    <a:lnTo>
                      <a:pt x="1173" y="1364"/>
                    </a:lnTo>
                    <a:lnTo>
                      <a:pt x="1139" y="1385"/>
                    </a:lnTo>
                    <a:lnTo>
                      <a:pt x="1106" y="1404"/>
                    </a:lnTo>
                    <a:lnTo>
                      <a:pt x="1066" y="1423"/>
                    </a:lnTo>
                    <a:lnTo>
                      <a:pt x="1032" y="1437"/>
                    </a:lnTo>
                    <a:lnTo>
                      <a:pt x="993" y="1452"/>
                    </a:lnTo>
                    <a:lnTo>
                      <a:pt x="954" y="1462"/>
                    </a:lnTo>
                    <a:lnTo>
                      <a:pt x="916" y="1472"/>
                    </a:lnTo>
                    <a:lnTo>
                      <a:pt x="892" y="1477"/>
                    </a:lnTo>
                    <a:lnTo>
                      <a:pt x="868" y="1480"/>
                    </a:lnTo>
                    <a:lnTo>
                      <a:pt x="837" y="1486"/>
                    </a:lnTo>
                    <a:lnTo>
                      <a:pt x="796" y="1489"/>
                    </a:lnTo>
                    <a:lnTo>
                      <a:pt x="754" y="1490"/>
                    </a:lnTo>
                    <a:lnTo>
                      <a:pt x="712" y="1489"/>
                    </a:lnTo>
                    <a:lnTo>
                      <a:pt x="671" y="1486"/>
                    </a:lnTo>
                    <a:lnTo>
                      <a:pt x="641" y="1480"/>
                    </a:lnTo>
                    <a:lnTo>
                      <a:pt x="593" y="1472"/>
                    </a:lnTo>
                    <a:lnTo>
                      <a:pt x="555" y="1462"/>
                    </a:lnTo>
                    <a:lnTo>
                      <a:pt x="516" y="1452"/>
                    </a:lnTo>
                    <a:lnTo>
                      <a:pt x="476" y="1437"/>
                    </a:lnTo>
                    <a:lnTo>
                      <a:pt x="443" y="1423"/>
                    </a:lnTo>
                    <a:lnTo>
                      <a:pt x="403" y="1404"/>
                    </a:lnTo>
                    <a:lnTo>
                      <a:pt x="370" y="1385"/>
                    </a:lnTo>
                    <a:lnTo>
                      <a:pt x="336" y="1364"/>
                    </a:lnTo>
                    <a:lnTo>
                      <a:pt x="304" y="1342"/>
                    </a:lnTo>
                    <a:lnTo>
                      <a:pt x="274" y="1319"/>
                    </a:lnTo>
                    <a:lnTo>
                      <a:pt x="271" y="1317"/>
                    </a:lnTo>
                    <a:lnTo>
                      <a:pt x="269" y="1313"/>
                    </a:lnTo>
                    <a:lnTo>
                      <a:pt x="239" y="1288"/>
                    </a:lnTo>
                    <a:lnTo>
                      <a:pt x="212" y="1262"/>
                    </a:lnTo>
                    <a:lnTo>
                      <a:pt x="208" y="1257"/>
                    </a:lnTo>
                    <a:lnTo>
                      <a:pt x="203" y="1252"/>
                    </a:lnTo>
                    <a:lnTo>
                      <a:pt x="179" y="1225"/>
                    </a:lnTo>
                    <a:lnTo>
                      <a:pt x="155" y="1196"/>
                    </a:lnTo>
                    <a:lnTo>
                      <a:pt x="153" y="1194"/>
                    </a:lnTo>
                    <a:lnTo>
                      <a:pt x="151" y="1192"/>
                    </a:lnTo>
                    <a:lnTo>
                      <a:pt x="103" y="1128"/>
                    </a:lnTo>
                    <a:lnTo>
                      <a:pt x="108" y="1127"/>
                    </a:lnTo>
                    <a:lnTo>
                      <a:pt x="76" y="1070"/>
                    </a:lnTo>
                    <a:lnTo>
                      <a:pt x="50" y="1009"/>
                    </a:lnTo>
                    <a:lnTo>
                      <a:pt x="28" y="946"/>
                    </a:lnTo>
                    <a:lnTo>
                      <a:pt x="13" y="882"/>
                    </a:lnTo>
                    <a:lnTo>
                      <a:pt x="3" y="814"/>
                    </a:lnTo>
                    <a:lnTo>
                      <a:pt x="0" y="745"/>
                    </a:lnTo>
                    <a:lnTo>
                      <a:pt x="3" y="677"/>
                    </a:lnTo>
                    <a:lnTo>
                      <a:pt x="12" y="611"/>
                    </a:lnTo>
                    <a:lnTo>
                      <a:pt x="27" y="548"/>
                    </a:lnTo>
                    <a:lnTo>
                      <a:pt x="48" y="486"/>
                    </a:lnTo>
                    <a:lnTo>
                      <a:pt x="72" y="426"/>
                    </a:lnTo>
                    <a:lnTo>
                      <a:pt x="103" y="369"/>
                    </a:lnTo>
                    <a:lnTo>
                      <a:pt x="138" y="316"/>
                    </a:lnTo>
                    <a:lnTo>
                      <a:pt x="178" y="266"/>
                    </a:lnTo>
                    <a:lnTo>
                      <a:pt x="221" y="219"/>
                    </a:lnTo>
                    <a:lnTo>
                      <a:pt x="269" y="175"/>
                    </a:lnTo>
                    <a:lnTo>
                      <a:pt x="319" y="136"/>
                    </a:lnTo>
                    <a:lnTo>
                      <a:pt x="374" y="102"/>
                    </a:lnTo>
                    <a:lnTo>
                      <a:pt x="431" y="72"/>
                    </a:lnTo>
                    <a:lnTo>
                      <a:pt x="492" y="47"/>
                    </a:lnTo>
                    <a:lnTo>
                      <a:pt x="554" y="26"/>
                    </a:lnTo>
                    <a:lnTo>
                      <a:pt x="619" y="12"/>
                    </a:lnTo>
                    <a:lnTo>
                      <a:pt x="686" y="3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4" name="Freeform 8"/>
              <p:cNvSpPr>
                <a:spLocks/>
              </p:cNvSpPr>
              <p:nvPr/>
            </p:nvSpPr>
            <p:spPr bwMode="auto">
              <a:xfrm>
                <a:off x="3312622" y="1876745"/>
                <a:ext cx="13680" cy="13680"/>
              </a:xfrm>
              <a:custGeom>
                <a:avLst/>
                <a:gdLst>
                  <a:gd name="T0" fmla="*/ 58 w 116"/>
                  <a:gd name="T1" fmla="*/ 0 h 115"/>
                  <a:gd name="T2" fmla="*/ 76 w 116"/>
                  <a:gd name="T3" fmla="*/ 2 h 115"/>
                  <a:gd name="T4" fmla="*/ 92 w 116"/>
                  <a:gd name="T5" fmla="*/ 10 h 115"/>
                  <a:gd name="T6" fmla="*/ 104 w 116"/>
                  <a:gd name="T7" fmla="*/ 23 h 115"/>
                  <a:gd name="T8" fmla="*/ 113 w 116"/>
                  <a:gd name="T9" fmla="*/ 39 h 115"/>
                  <a:gd name="T10" fmla="*/ 116 w 116"/>
                  <a:gd name="T11" fmla="*/ 57 h 115"/>
                  <a:gd name="T12" fmla="*/ 113 w 116"/>
                  <a:gd name="T13" fmla="*/ 75 h 115"/>
                  <a:gd name="T14" fmla="*/ 104 w 116"/>
                  <a:gd name="T15" fmla="*/ 90 h 115"/>
                  <a:gd name="T16" fmla="*/ 92 w 116"/>
                  <a:gd name="T17" fmla="*/ 103 h 115"/>
                  <a:gd name="T18" fmla="*/ 76 w 116"/>
                  <a:gd name="T19" fmla="*/ 111 h 115"/>
                  <a:gd name="T20" fmla="*/ 58 w 116"/>
                  <a:gd name="T21" fmla="*/ 115 h 115"/>
                  <a:gd name="T22" fmla="*/ 40 w 116"/>
                  <a:gd name="T23" fmla="*/ 111 h 115"/>
                  <a:gd name="T24" fmla="*/ 23 w 116"/>
                  <a:gd name="T25" fmla="*/ 103 h 115"/>
                  <a:gd name="T26" fmla="*/ 11 w 116"/>
                  <a:gd name="T27" fmla="*/ 90 h 115"/>
                  <a:gd name="T28" fmla="*/ 3 w 116"/>
                  <a:gd name="T29" fmla="*/ 75 h 115"/>
                  <a:gd name="T30" fmla="*/ 0 w 116"/>
                  <a:gd name="T31" fmla="*/ 57 h 115"/>
                  <a:gd name="T32" fmla="*/ 3 w 116"/>
                  <a:gd name="T33" fmla="*/ 39 h 115"/>
                  <a:gd name="T34" fmla="*/ 11 w 116"/>
                  <a:gd name="T35" fmla="*/ 23 h 115"/>
                  <a:gd name="T36" fmla="*/ 23 w 116"/>
                  <a:gd name="T37" fmla="*/ 10 h 115"/>
                  <a:gd name="T38" fmla="*/ 40 w 116"/>
                  <a:gd name="T39" fmla="*/ 2 h 115"/>
                  <a:gd name="T40" fmla="*/ 58 w 116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6" h="115">
                    <a:moveTo>
                      <a:pt x="58" y="0"/>
                    </a:moveTo>
                    <a:lnTo>
                      <a:pt x="76" y="2"/>
                    </a:lnTo>
                    <a:lnTo>
                      <a:pt x="92" y="10"/>
                    </a:lnTo>
                    <a:lnTo>
                      <a:pt x="104" y="23"/>
                    </a:lnTo>
                    <a:lnTo>
                      <a:pt x="113" y="39"/>
                    </a:lnTo>
                    <a:lnTo>
                      <a:pt x="116" y="57"/>
                    </a:lnTo>
                    <a:lnTo>
                      <a:pt x="113" y="75"/>
                    </a:lnTo>
                    <a:lnTo>
                      <a:pt x="104" y="90"/>
                    </a:lnTo>
                    <a:lnTo>
                      <a:pt x="92" y="103"/>
                    </a:lnTo>
                    <a:lnTo>
                      <a:pt x="76" y="111"/>
                    </a:lnTo>
                    <a:lnTo>
                      <a:pt x="58" y="115"/>
                    </a:lnTo>
                    <a:lnTo>
                      <a:pt x="40" y="111"/>
                    </a:lnTo>
                    <a:lnTo>
                      <a:pt x="23" y="103"/>
                    </a:lnTo>
                    <a:lnTo>
                      <a:pt x="11" y="90"/>
                    </a:lnTo>
                    <a:lnTo>
                      <a:pt x="3" y="75"/>
                    </a:lnTo>
                    <a:lnTo>
                      <a:pt x="0" y="57"/>
                    </a:lnTo>
                    <a:lnTo>
                      <a:pt x="3" y="39"/>
                    </a:lnTo>
                    <a:lnTo>
                      <a:pt x="11" y="23"/>
                    </a:lnTo>
                    <a:lnTo>
                      <a:pt x="23" y="10"/>
                    </a:lnTo>
                    <a:lnTo>
                      <a:pt x="40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5" name="Freeform 9"/>
              <p:cNvSpPr>
                <a:spLocks/>
              </p:cNvSpPr>
              <p:nvPr/>
            </p:nvSpPr>
            <p:spPr bwMode="auto">
              <a:xfrm>
                <a:off x="3172399" y="1876745"/>
                <a:ext cx="14820" cy="13680"/>
              </a:xfrm>
              <a:custGeom>
                <a:avLst/>
                <a:gdLst>
                  <a:gd name="T0" fmla="*/ 59 w 117"/>
                  <a:gd name="T1" fmla="*/ 0 h 115"/>
                  <a:gd name="T2" fmla="*/ 77 w 117"/>
                  <a:gd name="T3" fmla="*/ 2 h 115"/>
                  <a:gd name="T4" fmla="*/ 93 w 117"/>
                  <a:gd name="T5" fmla="*/ 10 h 115"/>
                  <a:gd name="T6" fmla="*/ 106 w 117"/>
                  <a:gd name="T7" fmla="*/ 23 h 115"/>
                  <a:gd name="T8" fmla="*/ 115 w 117"/>
                  <a:gd name="T9" fmla="*/ 39 h 115"/>
                  <a:gd name="T10" fmla="*/ 117 w 117"/>
                  <a:gd name="T11" fmla="*/ 57 h 115"/>
                  <a:gd name="T12" fmla="*/ 115 w 117"/>
                  <a:gd name="T13" fmla="*/ 75 h 115"/>
                  <a:gd name="T14" fmla="*/ 106 w 117"/>
                  <a:gd name="T15" fmla="*/ 90 h 115"/>
                  <a:gd name="T16" fmla="*/ 93 w 117"/>
                  <a:gd name="T17" fmla="*/ 103 h 115"/>
                  <a:gd name="T18" fmla="*/ 77 w 117"/>
                  <a:gd name="T19" fmla="*/ 111 h 115"/>
                  <a:gd name="T20" fmla="*/ 59 w 117"/>
                  <a:gd name="T21" fmla="*/ 115 h 115"/>
                  <a:gd name="T22" fmla="*/ 40 w 117"/>
                  <a:gd name="T23" fmla="*/ 111 h 115"/>
                  <a:gd name="T24" fmla="*/ 25 w 117"/>
                  <a:gd name="T25" fmla="*/ 103 h 115"/>
                  <a:gd name="T26" fmla="*/ 12 w 117"/>
                  <a:gd name="T27" fmla="*/ 90 h 115"/>
                  <a:gd name="T28" fmla="*/ 4 w 117"/>
                  <a:gd name="T29" fmla="*/ 75 h 115"/>
                  <a:gd name="T30" fmla="*/ 0 w 117"/>
                  <a:gd name="T31" fmla="*/ 57 h 115"/>
                  <a:gd name="T32" fmla="*/ 4 w 117"/>
                  <a:gd name="T33" fmla="*/ 39 h 115"/>
                  <a:gd name="T34" fmla="*/ 12 w 117"/>
                  <a:gd name="T35" fmla="*/ 23 h 115"/>
                  <a:gd name="T36" fmla="*/ 25 w 117"/>
                  <a:gd name="T37" fmla="*/ 10 h 115"/>
                  <a:gd name="T38" fmla="*/ 40 w 117"/>
                  <a:gd name="T39" fmla="*/ 2 h 115"/>
                  <a:gd name="T40" fmla="*/ 59 w 117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115">
                    <a:moveTo>
                      <a:pt x="59" y="0"/>
                    </a:moveTo>
                    <a:lnTo>
                      <a:pt x="77" y="2"/>
                    </a:lnTo>
                    <a:lnTo>
                      <a:pt x="93" y="10"/>
                    </a:lnTo>
                    <a:lnTo>
                      <a:pt x="106" y="23"/>
                    </a:lnTo>
                    <a:lnTo>
                      <a:pt x="115" y="39"/>
                    </a:lnTo>
                    <a:lnTo>
                      <a:pt x="117" y="57"/>
                    </a:lnTo>
                    <a:lnTo>
                      <a:pt x="115" y="75"/>
                    </a:lnTo>
                    <a:lnTo>
                      <a:pt x="106" y="90"/>
                    </a:lnTo>
                    <a:lnTo>
                      <a:pt x="93" y="103"/>
                    </a:lnTo>
                    <a:lnTo>
                      <a:pt x="77" y="111"/>
                    </a:lnTo>
                    <a:lnTo>
                      <a:pt x="59" y="115"/>
                    </a:lnTo>
                    <a:lnTo>
                      <a:pt x="40" y="111"/>
                    </a:lnTo>
                    <a:lnTo>
                      <a:pt x="25" y="103"/>
                    </a:lnTo>
                    <a:lnTo>
                      <a:pt x="12" y="90"/>
                    </a:lnTo>
                    <a:lnTo>
                      <a:pt x="4" y="75"/>
                    </a:lnTo>
                    <a:lnTo>
                      <a:pt x="0" y="57"/>
                    </a:lnTo>
                    <a:lnTo>
                      <a:pt x="4" y="39"/>
                    </a:lnTo>
                    <a:lnTo>
                      <a:pt x="12" y="23"/>
                    </a:lnTo>
                    <a:lnTo>
                      <a:pt x="25" y="10"/>
                    </a:lnTo>
                    <a:lnTo>
                      <a:pt x="40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6" name="Freeform 10"/>
              <p:cNvSpPr>
                <a:spLocks/>
              </p:cNvSpPr>
              <p:nvPr/>
            </p:nvSpPr>
            <p:spPr bwMode="auto">
              <a:xfrm>
                <a:off x="3116537" y="1876745"/>
                <a:ext cx="14820" cy="13680"/>
              </a:xfrm>
              <a:custGeom>
                <a:avLst/>
                <a:gdLst>
                  <a:gd name="T0" fmla="*/ 58 w 116"/>
                  <a:gd name="T1" fmla="*/ 0 h 115"/>
                  <a:gd name="T2" fmla="*/ 76 w 116"/>
                  <a:gd name="T3" fmla="*/ 2 h 115"/>
                  <a:gd name="T4" fmla="*/ 92 w 116"/>
                  <a:gd name="T5" fmla="*/ 10 h 115"/>
                  <a:gd name="T6" fmla="*/ 104 w 116"/>
                  <a:gd name="T7" fmla="*/ 23 h 115"/>
                  <a:gd name="T8" fmla="*/ 113 w 116"/>
                  <a:gd name="T9" fmla="*/ 39 h 115"/>
                  <a:gd name="T10" fmla="*/ 116 w 116"/>
                  <a:gd name="T11" fmla="*/ 57 h 115"/>
                  <a:gd name="T12" fmla="*/ 113 w 116"/>
                  <a:gd name="T13" fmla="*/ 75 h 115"/>
                  <a:gd name="T14" fmla="*/ 104 w 116"/>
                  <a:gd name="T15" fmla="*/ 90 h 115"/>
                  <a:gd name="T16" fmla="*/ 92 w 116"/>
                  <a:gd name="T17" fmla="*/ 103 h 115"/>
                  <a:gd name="T18" fmla="*/ 76 w 116"/>
                  <a:gd name="T19" fmla="*/ 111 h 115"/>
                  <a:gd name="T20" fmla="*/ 58 w 116"/>
                  <a:gd name="T21" fmla="*/ 115 h 115"/>
                  <a:gd name="T22" fmla="*/ 40 w 116"/>
                  <a:gd name="T23" fmla="*/ 111 h 115"/>
                  <a:gd name="T24" fmla="*/ 23 w 116"/>
                  <a:gd name="T25" fmla="*/ 103 h 115"/>
                  <a:gd name="T26" fmla="*/ 10 w 116"/>
                  <a:gd name="T27" fmla="*/ 90 h 115"/>
                  <a:gd name="T28" fmla="*/ 3 w 116"/>
                  <a:gd name="T29" fmla="*/ 75 h 115"/>
                  <a:gd name="T30" fmla="*/ 0 w 116"/>
                  <a:gd name="T31" fmla="*/ 57 h 115"/>
                  <a:gd name="T32" fmla="*/ 3 w 116"/>
                  <a:gd name="T33" fmla="*/ 39 h 115"/>
                  <a:gd name="T34" fmla="*/ 10 w 116"/>
                  <a:gd name="T35" fmla="*/ 23 h 115"/>
                  <a:gd name="T36" fmla="*/ 23 w 116"/>
                  <a:gd name="T37" fmla="*/ 10 h 115"/>
                  <a:gd name="T38" fmla="*/ 40 w 116"/>
                  <a:gd name="T39" fmla="*/ 2 h 115"/>
                  <a:gd name="T40" fmla="*/ 58 w 116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6" h="115">
                    <a:moveTo>
                      <a:pt x="58" y="0"/>
                    </a:moveTo>
                    <a:lnTo>
                      <a:pt x="76" y="2"/>
                    </a:lnTo>
                    <a:lnTo>
                      <a:pt x="92" y="10"/>
                    </a:lnTo>
                    <a:lnTo>
                      <a:pt x="104" y="23"/>
                    </a:lnTo>
                    <a:lnTo>
                      <a:pt x="113" y="39"/>
                    </a:lnTo>
                    <a:lnTo>
                      <a:pt x="116" y="57"/>
                    </a:lnTo>
                    <a:lnTo>
                      <a:pt x="113" y="75"/>
                    </a:lnTo>
                    <a:lnTo>
                      <a:pt x="104" y="90"/>
                    </a:lnTo>
                    <a:lnTo>
                      <a:pt x="92" y="103"/>
                    </a:lnTo>
                    <a:lnTo>
                      <a:pt x="76" y="111"/>
                    </a:lnTo>
                    <a:lnTo>
                      <a:pt x="58" y="115"/>
                    </a:lnTo>
                    <a:lnTo>
                      <a:pt x="40" y="111"/>
                    </a:lnTo>
                    <a:lnTo>
                      <a:pt x="23" y="103"/>
                    </a:lnTo>
                    <a:lnTo>
                      <a:pt x="10" y="90"/>
                    </a:lnTo>
                    <a:lnTo>
                      <a:pt x="3" y="75"/>
                    </a:lnTo>
                    <a:lnTo>
                      <a:pt x="0" y="57"/>
                    </a:lnTo>
                    <a:lnTo>
                      <a:pt x="3" y="39"/>
                    </a:lnTo>
                    <a:lnTo>
                      <a:pt x="10" y="23"/>
                    </a:lnTo>
                    <a:lnTo>
                      <a:pt x="23" y="10"/>
                    </a:lnTo>
                    <a:lnTo>
                      <a:pt x="40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7" name="Freeform 11"/>
              <p:cNvSpPr>
                <a:spLocks/>
              </p:cNvSpPr>
              <p:nvPr/>
            </p:nvSpPr>
            <p:spPr bwMode="auto">
              <a:xfrm>
                <a:off x="3088037" y="1876745"/>
                <a:ext cx="14820" cy="13680"/>
              </a:xfrm>
              <a:custGeom>
                <a:avLst/>
                <a:gdLst>
                  <a:gd name="T0" fmla="*/ 58 w 116"/>
                  <a:gd name="T1" fmla="*/ 0 h 115"/>
                  <a:gd name="T2" fmla="*/ 76 w 116"/>
                  <a:gd name="T3" fmla="*/ 2 h 115"/>
                  <a:gd name="T4" fmla="*/ 92 w 116"/>
                  <a:gd name="T5" fmla="*/ 10 h 115"/>
                  <a:gd name="T6" fmla="*/ 105 w 116"/>
                  <a:gd name="T7" fmla="*/ 23 h 115"/>
                  <a:gd name="T8" fmla="*/ 113 w 116"/>
                  <a:gd name="T9" fmla="*/ 39 h 115"/>
                  <a:gd name="T10" fmla="*/ 116 w 116"/>
                  <a:gd name="T11" fmla="*/ 57 h 115"/>
                  <a:gd name="T12" fmla="*/ 113 w 116"/>
                  <a:gd name="T13" fmla="*/ 75 h 115"/>
                  <a:gd name="T14" fmla="*/ 105 w 116"/>
                  <a:gd name="T15" fmla="*/ 90 h 115"/>
                  <a:gd name="T16" fmla="*/ 92 w 116"/>
                  <a:gd name="T17" fmla="*/ 103 h 115"/>
                  <a:gd name="T18" fmla="*/ 76 w 116"/>
                  <a:gd name="T19" fmla="*/ 111 h 115"/>
                  <a:gd name="T20" fmla="*/ 58 w 116"/>
                  <a:gd name="T21" fmla="*/ 115 h 115"/>
                  <a:gd name="T22" fmla="*/ 40 w 116"/>
                  <a:gd name="T23" fmla="*/ 111 h 115"/>
                  <a:gd name="T24" fmla="*/ 24 w 116"/>
                  <a:gd name="T25" fmla="*/ 103 h 115"/>
                  <a:gd name="T26" fmla="*/ 12 w 116"/>
                  <a:gd name="T27" fmla="*/ 90 h 115"/>
                  <a:gd name="T28" fmla="*/ 3 w 116"/>
                  <a:gd name="T29" fmla="*/ 75 h 115"/>
                  <a:gd name="T30" fmla="*/ 0 w 116"/>
                  <a:gd name="T31" fmla="*/ 57 h 115"/>
                  <a:gd name="T32" fmla="*/ 3 w 116"/>
                  <a:gd name="T33" fmla="*/ 39 h 115"/>
                  <a:gd name="T34" fmla="*/ 12 w 116"/>
                  <a:gd name="T35" fmla="*/ 23 h 115"/>
                  <a:gd name="T36" fmla="*/ 24 w 116"/>
                  <a:gd name="T37" fmla="*/ 10 h 115"/>
                  <a:gd name="T38" fmla="*/ 40 w 116"/>
                  <a:gd name="T39" fmla="*/ 2 h 115"/>
                  <a:gd name="T40" fmla="*/ 58 w 116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6" h="115">
                    <a:moveTo>
                      <a:pt x="58" y="0"/>
                    </a:moveTo>
                    <a:lnTo>
                      <a:pt x="76" y="2"/>
                    </a:lnTo>
                    <a:lnTo>
                      <a:pt x="92" y="10"/>
                    </a:lnTo>
                    <a:lnTo>
                      <a:pt x="105" y="23"/>
                    </a:lnTo>
                    <a:lnTo>
                      <a:pt x="113" y="39"/>
                    </a:lnTo>
                    <a:lnTo>
                      <a:pt x="116" y="57"/>
                    </a:lnTo>
                    <a:lnTo>
                      <a:pt x="113" y="75"/>
                    </a:lnTo>
                    <a:lnTo>
                      <a:pt x="105" y="90"/>
                    </a:lnTo>
                    <a:lnTo>
                      <a:pt x="92" y="103"/>
                    </a:lnTo>
                    <a:lnTo>
                      <a:pt x="76" y="111"/>
                    </a:lnTo>
                    <a:lnTo>
                      <a:pt x="58" y="115"/>
                    </a:lnTo>
                    <a:lnTo>
                      <a:pt x="40" y="111"/>
                    </a:lnTo>
                    <a:lnTo>
                      <a:pt x="24" y="103"/>
                    </a:lnTo>
                    <a:lnTo>
                      <a:pt x="12" y="90"/>
                    </a:lnTo>
                    <a:lnTo>
                      <a:pt x="3" y="75"/>
                    </a:lnTo>
                    <a:lnTo>
                      <a:pt x="0" y="57"/>
                    </a:lnTo>
                    <a:lnTo>
                      <a:pt x="3" y="39"/>
                    </a:lnTo>
                    <a:lnTo>
                      <a:pt x="12" y="23"/>
                    </a:lnTo>
                    <a:lnTo>
                      <a:pt x="24" y="10"/>
                    </a:lnTo>
                    <a:lnTo>
                      <a:pt x="40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8" name="Freeform 12"/>
              <p:cNvSpPr>
                <a:spLocks/>
              </p:cNvSpPr>
              <p:nvPr/>
            </p:nvSpPr>
            <p:spPr bwMode="auto">
              <a:xfrm>
                <a:off x="3145038" y="1876745"/>
                <a:ext cx="13680" cy="13680"/>
              </a:xfrm>
              <a:custGeom>
                <a:avLst/>
                <a:gdLst>
                  <a:gd name="T0" fmla="*/ 58 w 115"/>
                  <a:gd name="T1" fmla="*/ 0 h 115"/>
                  <a:gd name="T2" fmla="*/ 76 w 115"/>
                  <a:gd name="T3" fmla="*/ 2 h 115"/>
                  <a:gd name="T4" fmla="*/ 91 w 115"/>
                  <a:gd name="T5" fmla="*/ 10 h 115"/>
                  <a:gd name="T6" fmla="*/ 104 w 115"/>
                  <a:gd name="T7" fmla="*/ 23 h 115"/>
                  <a:gd name="T8" fmla="*/ 113 w 115"/>
                  <a:gd name="T9" fmla="*/ 39 h 115"/>
                  <a:gd name="T10" fmla="*/ 115 w 115"/>
                  <a:gd name="T11" fmla="*/ 57 h 115"/>
                  <a:gd name="T12" fmla="*/ 113 w 115"/>
                  <a:gd name="T13" fmla="*/ 75 h 115"/>
                  <a:gd name="T14" fmla="*/ 104 w 115"/>
                  <a:gd name="T15" fmla="*/ 90 h 115"/>
                  <a:gd name="T16" fmla="*/ 91 w 115"/>
                  <a:gd name="T17" fmla="*/ 103 h 115"/>
                  <a:gd name="T18" fmla="*/ 76 w 115"/>
                  <a:gd name="T19" fmla="*/ 111 h 115"/>
                  <a:gd name="T20" fmla="*/ 58 w 115"/>
                  <a:gd name="T21" fmla="*/ 115 h 115"/>
                  <a:gd name="T22" fmla="*/ 39 w 115"/>
                  <a:gd name="T23" fmla="*/ 111 h 115"/>
                  <a:gd name="T24" fmla="*/ 23 w 115"/>
                  <a:gd name="T25" fmla="*/ 103 h 115"/>
                  <a:gd name="T26" fmla="*/ 10 w 115"/>
                  <a:gd name="T27" fmla="*/ 90 h 115"/>
                  <a:gd name="T28" fmla="*/ 2 w 115"/>
                  <a:gd name="T29" fmla="*/ 75 h 115"/>
                  <a:gd name="T30" fmla="*/ 0 w 115"/>
                  <a:gd name="T31" fmla="*/ 57 h 115"/>
                  <a:gd name="T32" fmla="*/ 2 w 115"/>
                  <a:gd name="T33" fmla="*/ 39 h 115"/>
                  <a:gd name="T34" fmla="*/ 10 w 115"/>
                  <a:gd name="T35" fmla="*/ 23 h 115"/>
                  <a:gd name="T36" fmla="*/ 23 w 115"/>
                  <a:gd name="T37" fmla="*/ 10 h 115"/>
                  <a:gd name="T38" fmla="*/ 39 w 115"/>
                  <a:gd name="T39" fmla="*/ 2 h 115"/>
                  <a:gd name="T40" fmla="*/ 58 w 115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15">
                    <a:moveTo>
                      <a:pt x="58" y="0"/>
                    </a:moveTo>
                    <a:lnTo>
                      <a:pt x="76" y="2"/>
                    </a:lnTo>
                    <a:lnTo>
                      <a:pt x="91" y="10"/>
                    </a:lnTo>
                    <a:lnTo>
                      <a:pt x="104" y="23"/>
                    </a:lnTo>
                    <a:lnTo>
                      <a:pt x="113" y="39"/>
                    </a:lnTo>
                    <a:lnTo>
                      <a:pt x="115" y="57"/>
                    </a:lnTo>
                    <a:lnTo>
                      <a:pt x="113" y="75"/>
                    </a:lnTo>
                    <a:lnTo>
                      <a:pt x="104" y="90"/>
                    </a:lnTo>
                    <a:lnTo>
                      <a:pt x="91" y="103"/>
                    </a:lnTo>
                    <a:lnTo>
                      <a:pt x="76" y="111"/>
                    </a:lnTo>
                    <a:lnTo>
                      <a:pt x="58" y="115"/>
                    </a:lnTo>
                    <a:lnTo>
                      <a:pt x="39" y="111"/>
                    </a:lnTo>
                    <a:lnTo>
                      <a:pt x="23" y="103"/>
                    </a:lnTo>
                    <a:lnTo>
                      <a:pt x="10" y="90"/>
                    </a:lnTo>
                    <a:lnTo>
                      <a:pt x="2" y="75"/>
                    </a:lnTo>
                    <a:lnTo>
                      <a:pt x="0" y="57"/>
                    </a:lnTo>
                    <a:lnTo>
                      <a:pt x="2" y="39"/>
                    </a:lnTo>
                    <a:lnTo>
                      <a:pt x="10" y="23"/>
                    </a:lnTo>
                    <a:lnTo>
                      <a:pt x="23" y="10"/>
                    </a:lnTo>
                    <a:lnTo>
                      <a:pt x="39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9" name="Freeform 13"/>
              <p:cNvSpPr>
                <a:spLocks/>
              </p:cNvSpPr>
              <p:nvPr/>
            </p:nvSpPr>
            <p:spPr bwMode="auto">
              <a:xfrm>
                <a:off x="3199759" y="1876745"/>
                <a:ext cx="14820" cy="13680"/>
              </a:xfrm>
              <a:custGeom>
                <a:avLst/>
                <a:gdLst>
                  <a:gd name="T0" fmla="*/ 58 w 117"/>
                  <a:gd name="T1" fmla="*/ 0 h 115"/>
                  <a:gd name="T2" fmla="*/ 77 w 117"/>
                  <a:gd name="T3" fmla="*/ 2 h 115"/>
                  <a:gd name="T4" fmla="*/ 93 w 117"/>
                  <a:gd name="T5" fmla="*/ 10 h 115"/>
                  <a:gd name="T6" fmla="*/ 106 w 117"/>
                  <a:gd name="T7" fmla="*/ 23 h 115"/>
                  <a:gd name="T8" fmla="*/ 113 w 117"/>
                  <a:gd name="T9" fmla="*/ 39 h 115"/>
                  <a:gd name="T10" fmla="*/ 117 w 117"/>
                  <a:gd name="T11" fmla="*/ 57 h 115"/>
                  <a:gd name="T12" fmla="*/ 113 w 117"/>
                  <a:gd name="T13" fmla="*/ 75 h 115"/>
                  <a:gd name="T14" fmla="*/ 106 w 117"/>
                  <a:gd name="T15" fmla="*/ 90 h 115"/>
                  <a:gd name="T16" fmla="*/ 93 w 117"/>
                  <a:gd name="T17" fmla="*/ 103 h 115"/>
                  <a:gd name="T18" fmla="*/ 77 w 117"/>
                  <a:gd name="T19" fmla="*/ 111 h 115"/>
                  <a:gd name="T20" fmla="*/ 58 w 117"/>
                  <a:gd name="T21" fmla="*/ 115 h 115"/>
                  <a:gd name="T22" fmla="*/ 40 w 117"/>
                  <a:gd name="T23" fmla="*/ 111 h 115"/>
                  <a:gd name="T24" fmla="*/ 24 w 117"/>
                  <a:gd name="T25" fmla="*/ 103 h 115"/>
                  <a:gd name="T26" fmla="*/ 11 w 117"/>
                  <a:gd name="T27" fmla="*/ 90 h 115"/>
                  <a:gd name="T28" fmla="*/ 4 w 117"/>
                  <a:gd name="T29" fmla="*/ 75 h 115"/>
                  <a:gd name="T30" fmla="*/ 0 w 117"/>
                  <a:gd name="T31" fmla="*/ 57 h 115"/>
                  <a:gd name="T32" fmla="*/ 4 w 117"/>
                  <a:gd name="T33" fmla="*/ 39 h 115"/>
                  <a:gd name="T34" fmla="*/ 11 w 117"/>
                  <a:gd name="T35" fmla="*/ 23 h 115"/>
                  <a:gd name="T36" fmla="*/ 24 w 117"/>
                  <a:gd name="T37" fmla="*/ 10 h 115"/>
                  <a:gd name="T38" fmla="*/ 40 w 117"/>
                  <a:gd name="T39" fmla="*/ 2 h 115"/>
                  <a:gd name="T40" fmla="*/ 58 w 117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115">
                    <a:moveTo>
                      <a:pt x="58" y="0"/>
                    </a:moveTo>
                    <a:lnTo>
                      <a:pt x="77" y="2"/>
                    </a:lnTo>
                    <a:lnTo>
                      <a:pt x="93" y="10"/>
                    </a:lnTo>
                    <a:lnTo>
                      <a:pt x="106" y="23"/>
                    </a:lnTo>
                    <a:lnTo>
                      <a:pt x="113" y="39"/>
                    </a:lnTo>
                    <a:lnTo>
                      <a:pt x="117" y="57"/>
                    </a:lnTo>
                    <a:lnTo>
                      <a:pt x="113" y="75"/>
                    </a:lnTo>
                    <a:lnTo>
                      <a:pt x="106" y="90"/>
                    </a:lnTo>
                    <a:lnTo>
                      <a:pt x="93" y="103"/>
                    </a:lnTo>
                    <a:lnTo>
                      <a:pt x="77" y="111"/>
                    </a:lnTo>
                    <a:lnTo>
                      <a:pt x="58" y="115"/>
                    </a:lnTo>
                    <a:lnTo>
                      <a:pt x="40" y="111"/>
                    </a:lnTo>
                    <a:lnTo>
                      <a:pt x="24" y="103"/>
                    </a:lnTo>
                    <a:lnTo>
                      <a:pt x="11" y="90"/>
                    </a:lnTo>
                    <a:lnTo>
                      <a:pt x="4" y="75"/>
                    </a:lnTo>
                    <a:lnTo>
                      <a:pt x="0" y="57"/>
                    </a:lnTo>
                    <a:lnTo>
                      <a:pt x="4" y="39"/>
                    </a:lnTo>
                    <a:lnTo>
                      <a:pt x="11" y="23"/>
                    </a:lnTo>
                    <a:lnTo>
                      <a:pt x="24" y="10"/>
                    </a:lnTo>
                    <a:lnTo>
                      <a:pt x="40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0" name="Freeform 14"/>
              <p:cNvSpPr>
                <a:spLocks/>
              </p:cNvSpPr>
              <p:nvPr/>
            </p:nvSpPr>
            <p:spPr bwMode="auto">
              <a:xfrm>
                <a:off x="3284121" y="1876745"/>
                <a:ext cx="14820" cy="13680"/>
              </a:xfrm>
              <a:custGeom>
                <a:avLst/>
                <a:gdLst>
                  <a:gd name="T0" fmla="*/ 58 w 116"/>
                  <a:gd name="T1" fmla="*/ 0 h 115"/>
                  <a:gd name="T2" fmla="*/ 76 w 116"/>
                  <a:gd name="T3" fmla="*/ 2 h 115"/>
                  <a:gd name="T4" fmla="*/ 93 w 116"/>
                  <a:gd name="T5" fmla="*/ 10 h 115"/>
                  <a:gd name="T6" fmla="*/ 105 w 116"/>
                  <a:gd name="T7" fmla="*/ 23 h 115"/>
                  <a:gd name="T8" fmla="*/ 113 w 116"/>
                  <a:gd name="T9" fmla="*/ 39 h 115"/>
                  <a:gd name="T10" fmla="*/ 116 w 116"/>
                  <a:gd name="T11" fmla="*/ 57 h 115"/>
                  <a:gd name="T12" fmla="*/ 113 w 116"/>
                  <a:gd name="T13" fmla="*/ 75 h 115"/>
                  <a:gd name="T14" fmla="*/ 105 w 116"/>
                  <a:gd name="T15" fmla="*/ 90 h 115"/>
                  <a:gd name="T16" fmla="*/ 93 w 116"/>
                  <a:gd name="T17" fmla="*/ 103 h 115"/>
                  <a:gd name="T18" fmla="*/ 76 w 116"/>
                  <a:gd name="T19" fmla="*/ 111 h 115"/>
                  <a:gd name="T20" fmla="*/ 58 w 116"/>
                  <a:gd name="T21" fmla="*/ 115 h 115"/>
                  <a:gd name="T22" fmla="*/ 40 w 116"/>
                  <a:gd name="T23" fmla="*/ 111 h 115"/>
                  <a:gd name="T24" fmla="*/ 24 w 116"/>
                  <a:gd name="T25" fmla="*/ 103 h 115"/>
                  <a:gd name="T26" fmla="*/ 12 w 116"/>
                  <a:gd name="T27" fmla="*/ 90 h 115"/>
                  <a:gd name="T28" fmla="*/ 3 w 116"/>
                  <a:gd name="T29" fmla="*/ 75 h 115"/>
                  <a:gd name="T30" fmla="*/ 0 w 116"/>
                  <a:gd name="T31" fmla="*/ 57 h 115"/>
                  <a:gd name="T32" fmla="*/ 3 w 116"/>
                  <a:gd name="T33" fmla="*/ 39 h 115"/>
                  <a:gd name="T34" fmla="*/ 12 w 116"/>
                  <a:gd name="T35" fmla="*/ 23 h 115"/>
                  <a:gd name="T36" fmla="*/ 24 w 116"/>
                  <a:gd name="T37" fmla="*/ 10 h 115"/>
                  <a:gd name="T38" fmla="*/ 40 w 116"/>
                  <a:gd name="T39" fmla="*/ 2 h 115"/>
                  <a:gd name="T40" fmla="*/ 58 w 116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6" h="115">
                    <a:moveTo>
                      <a:pt x="58" y="0"/>
                    </a:moveTo>
                    <a:lnTo>
                      <a:pt x="76" y="2"/>
                    </a:lnTo>
                    <a:lnTo>
                      <a:pt x="93" y="10"/>
                    </a:lnTo>
                    <a:lnTo>
                      <a:pt x="105" y="23"/>
                    </a:lnTo>
                    <a:lnTo>
                      <a:pt x="113" y="39"/>
                    </a:lnTo>
                    <a:lnTo>
                      <a:pt x="116" y="57"/>
                    </a:lnTo>
                    <a:lnTo>
                      <a:pt x="113" y="75"/>
                    </a:lnTo>
                    <a:lnTo>
                      <a:pt x="105" y="90"/>
                    </a:lnTo>
                    <a:lnTo>
                      <a:pt x="93" y="103"/>
                    </a:lnTo>
                    <a:lnTo>
                      <a:pt x="76" y="111"/>
                    </a:lnTo>
                    <a:lnTo>
                      <a:pt x="58" y="115"/>
                    </a:lnTo>
                    <a:lnTo>
                      <a:pt x="40" y="111"/>
                    </a:lnTo>
                    <a:lnTo>
                      <a:pt x="24" y="103"/>
                    </a:lnTo>
                    <a:lnTo>
                      <a:pt x="12" y="90"/>
                    </a:lnTo>
                    <a:lnTo>
                      <a:pt x="3" y="75"/>
                    </a:lnTo>
                    <a:lnTo>
                      <a:pt x="0" y="57"/>
                    </a:lnTo>
                    <a:lnTo>
                      <a:pt x="3" y="39"/>
                    </a:lnTo>
                    <a:lnTo>
                      <a:pt x="12" y="23"/>
                    </a:lnTo>
                    <a:lnTo>
                      <a:pt x="24" y="10"/>
                    </a:lnTo>
                    <a:lnTo>
                      <a:pt x="40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1" name="Freeform 15"/>
              <p:cNvSpPr>
                <a:spLocks/>
              </p:cNvSpPr>
              <p:nvPr/>
            </p:nvSpPr>
            <p:spPr bwMode="auto">
              <a:xfrm>
                <a:off x="3256761" y="1876745"/>
                <a:ext cx="13680" cy="13680"/>
              </a:xfrm>
              <a:custGeom>
                <a:avLst/>
                <a:gdLst>
                  <a:gd name="T0" fmla="*/ 57 w 115"/>
                  <a:gd name="T1" fmla="*/ 0 h 115"/>
                  <a:gd name="T2" fmla="*/ 75 w 115"/>
                  <a:gd name="T3" fmla="*/ 2 h 115"/>
                  <a:gd name="T4" fmla="*/ 92 w 115"/>
                  <a:gd name="T5" fmla="*/ 10 h 115"/>
                  <a:gd name="T6" fmla="*/ 105 w 115"/>
                  <a:gd name="T7" fmla="*/ 23 h 115"/>
                  <a:gd name="T8" fmla="*/ 113 w 115"/>
                  <a:gd name="T9" fmla="*/ 39 h 115"/>
                  <a:gd name="T10" fmla="*/ 115 w 115"/>
                  <a:gd name="T11" fmla="*/ 57 h 115"/>
                  <a:gd name="T12" fmla="*/ 113 w 115"/>
                  <a:gd name="T13" fmla="*/ 75 h 115"/>
                  <a:gd name="T14" fmla="*/ 105 w 115"/>
                  <a:gd name="T15" fmla="*/ 90 h 115"/>
                  <a:gd name="T16" fmla="*/ 92 w 115"/>
                  <a:gd name="T17" fmla="*/ 103 h 115"/>
                  <a:gd name="T18" fmla="*/ 75 w 115"/>
                  <a:gd name="T19" fmla="*/ 111 h 115"/>
                  <a:gd name="T20" fmla="*/ 57 w 115"/>
                  <a:gd name="T21" fmla="*/ 115 h 115"/>
                  <a:gd name="T22" fmla="*/ 39 w 115"/>
                  <a:gd name="T23" fmla="*/ 111 h 115"/>
                  <a:gd name="T24" fmla="*/ 24 w 115"/>
                  <a:gd name="T25" fmla="*/ 103 h 115"/>
                  <a:gd name="T26" fmla="*/ 11 w 115"/>
                  <a:gd name="T27" fmla="*/ 90 h 115"/>
                  <a:gd name="T28" fmla="*/ 2 w 115"/>
                  <a:gd name="T29" fmla="*/ 75 h 115"/>
                  <a:gd name="T30" fmla="*/ 0 w 115"/>
                  <a:gd name="T31" fmla="*/ 57 h 115"/>
                  <a:gd name="T32" fmla="*/ 2 w 115"/>
                  <a:gd name="T33" fmla="*/ 39 h 115"/>
                  <a:gd name="T34" fmla="*/ 11 w 115"/>
                  <a:gd name="T35" fmla="*/ 23 h 115"/>
                  <a:gd name="T36" fmla="*/ 24 w 115"/>
                  <a:gd name="T37" fmla="*/ 10 h 115"/>
                  <a:gd name="T38" fmla="*/ 39 w 115"/>
                  <a:gd name="T39" fmla="*/ 2 h 115"/>
                  <a:gd name="T40" fmla="*/ 57 w 115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15">
                    <a:moveTo>
                      <a:pt x="57" y="0"/>
                    </a:moveTo>
                    <a:lnTo>
                      <a:pt x="75" y="2"/>
                    </a:lnTo>
                    <a:lnTo>
                      <a:pt x="92" y="10"/>
                    </a:lnTo>
                    <a:lnTo>
                      <a:pt x="105" y="23"/>
                    </a:lnTo>
                    <a:lnTo>
                      <a:pt x="113" y="39"/>
                    </a:lnTo>
                    <a:lnTo>
                      <a:pt x="115" y="57"/>
                    </a:lnTo>
                    <a:lnTo>
                      <a:pt x="113" y="75"/>
                    </a:lnTo>
                    <a:lnTo>
                      <a:pt x="105" y="90"/>
                    </a:lnTo>
                    <a:lnTo>
                      <a:pt x="92" y="103"/>
                    </a:lnTo>
                    <a:lnTo>
                      <a:pt x="75" y="111"/>
                    </a:lnTo>
                    <a:lnTo>
                      <a:pt x="57" y="115"/>
                    </a:lnTo>
                    <a:lnTo>
                      <a:pt x="39" y="111"/>
                    </a:lnTo>
                    <a:lnTo>
                      <a:pt x="24" y="103"/>
                    </a:lnTo>
                    <a:lnTo>
                      <a:pt x="11" y="90"/>
                    </a:lnTo>
                    <a:lnTo>
                      <a:pt x="2" y="75"/>
                    </a:lnTo>
                    <a:lnTo>
                      <a:pt x="0" y="57"/>
                    </a:lnTo>
                    <a:lnTo>
                      <a:pt x="2" y="39"/>
                    </a:lnTo>
                    <a:lnTo>
                      <a:pt x="11" y="23"/>
                    </a:lnTo>
                    <a:lnTo>
                      <a:pt x="24" y="10"/>
                    </a:lnTo>
                    <a:lnTo>
                      <a:pt x="39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2" name="Freeform 16"/>
              <p:cNvSpPr>
                <a:spLocks/>
              </p:cNvSpPr>
              <p:nvPr/>
            </p:nvSpPr>
            <p:spPr bwMode="auto">
              <a:xfrm>
                <a:off x="3228260" y="1876745"/>
                <a:ext cx="14820" cy="13680"/>
              </a:xfrm>
              <a:custGeom>
                <a:avLst/>
                <a:gdLst>
                  <a:gd name="T0" fmla="*/ 58 w 117"/>
                  <a:gd name="T1" fmla="*/ 0 h 115"/>
                  <a:gd name="T2" fmla="*/ 77 w 117"/>
                  <a:gd name="T3" fmla="*/ 2 h 115"/>
                  <a:gd name="T4" fmla="*/ 92 w 117"/>
                  <a:gd name="T5" fmla="*/ 10 h 115"/>
                  <a:gd name="T6" fmla="*/ 105 w 117"/>
                  <a:gd name="T7" fmla="*/ 23 h 115"/>
                  <a:gd name="T8" fmla="*/ 113 w 117"/>
                  <a:gd name="T9" fmla="*/ 39 h 115"/>
                  <a:gd name="T10" fmla="*/ 117 w 117"/>
                  <a:gd name="T11" fmla="*/ 57 h 115"/>
                  <a:gd name="T12" fmla="*/ 113 w 117"/>
                  <a:gd name="T13" fmla="*/ 75 h 115"/>
                  <a:gd name="T14" fmla="*/ 105 w 117"/>
                  <a:gd name="T15" fmla="*/ 90 h 115"/>
                  <a:gd name="T16" fmla="*/ 92 w 117"/>
                  <a:gd name="T17" fmla="*/ 103 h 115"/>
                  <a:gd name="T18" fmla="*/ 77 w 117"/>
                  <a:gd name="T19" fmla="*/ 111 h 115"/>
                  <a:gd name="T20" fmla="*/ 58 w 117"/>
                  <a:gd name="T21" fmla="*/ 115 h 115"/>
                  <a:gd name="T22" fmla="*/ 40 w 117"/>
                  <a:gd name="T23" fmla="*/ 111 h 115"/>
                  <a:gd name="T24" fmla="*/ 24 w 117"/>
                  <a:gd name="T25" fmla="*/ 103 h 115"/>
                  <a:gd name="T26" fmla="*/ 11 w 117"/>
                  <a:gd name="T27" fmla="*/ 90 h 115"/>
                  <a:gd name="T28" fmla="*/ 2 w 117"/>
                  <a:gd name="T29" fmla="*/ 75 h 115"/>
                  <a:gd name="T30" fmla="*/ 0 w 117"/>
                  <a:gd name="T31" fmla="*/ 57 h 115"/>
                  <a:gd name="T32" fmla="*/ 2 w 117"/>
                  <a:gd name="T33" fmla="*/ 39 h 115"/>
                  <a:gd name="T34" fmla="*/ 11 w 117"/>
                  <a:gd name="T35" fmla="*/ 23 h 115"/>
                  <a:gd name="T36" fmla="*/ 24 w 117"/>
                  <a:gd name="T37" fmla="*/ 10 h 115"/>
                  <a:gd name="T38" fmla="*/ 40 w 117"/>
                  <a:gd name="T39" fmla="*/ 2 h 115"/>
                  <a:gd name="T40" fmla="*/ 58 w 117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115">
                    <a:moveTo>
                      <a:pt x="58" y="0"/>
                    </a:moveTo>
                    <a:lnTo>
                      <a:pt x="77" y="2"/>
                    </a:lnTo>
                    <a:lnTo>
                      <a:pt x="92" y="10"/>
                    </a:lnTo>
                    <a:lnTo>
                      <a:pt x="105" y="23"/>
                    </a:lnTo>
                    <a:lnTo>
                      <a:pt x="113" y="39"/>
                    </a:lnTo>
                    <a:lnTo>
                      <a:pt x="117" y="57"/>
                    </a:lnTo>
                    <a:lnTo>
                      <a:pt x="113" y="75"/>
                    </a:lnTo>
                    <a:lnTo>
                      <a:pt x="105" y="90"/>
                    </a:lnTo>
                    <a:lnTo>
                      <a:pt x="92" y="103"/>
                    </a:lnTo>
                    <a:lnTo>
                      <a:pt x="77" y="111"/>
                    </a:lnTo>
                    <a:lnTo>
                      <a:pt x="58" y="115"/>
                    </a:lnTo>
                    <a:lnTo>
                      <a:pt x="40" y="111"/>
                    </a:lnTo>
                    <a:lnTo>
                      <a:pt x="24" y="103"/>
                    </a:lnTo>
                    <a:lnTo>
                      <a:pt x="11" y="90"/>
                    </a:lnTo>
                    <a:lnTo>
                      <a:pt x="2" y="75"/>
                    </a:lnTo>
                    <a:lnTo>
                      <a:pt x="0" y="57"/>
                    </a:lnTo>
                    <a:lnTo>
                      <a:pt x="2" y="39"/>
                    </a:lnTo>
                    <a:lnTo>
                      <a:pt x="11" y="23"/>
                    </a:lnTo>
                    <a:lnTo>
                      <a:pt x="24" y="10"/>
                    </a:lnTo>
                    <a:lnTo>
                      <a:pt x="40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3" name="Freeform 17"/>
              <p:cNvSpPr>
                <a:spLocks/>
              </p:cNvSpPr>
              <p:nvPr/>
            </p:nvSpPr>
            <p:spPr bwMode="auto">
              <a:xfrm>
                <a:off x="3088037" y="2129832"/>
                <a:ext cx="14820" cy="14820"/>
              </a:xfrm>
              <a:custGeom>
                <a:avLst/>
                <a:gdLst>
                  <a:gd name="T0" fmla="*/ 58 w 116"/>
                  <a:gd name="T1" fmla="*/ 0 h 115"/>
                  <a:gd name="T2" fmla="*/ 76 w 116"/>
                  <a:gd name="T3" fmla="*/ 3 h 115"/>
                  <a:gd name="T4" fmla="*/ 92 w 116"/>
                  <a:gd name="T5" fmla="*/ 11 h 115"/>
                  <a:gd name="T6" fmla="*/ 105 w 116"/>
                  <a:gd name="T7" fmla="*/ 24 h 115"/>
                  <a:gd name="T8" fmla="*/ 113 w 116"/>
                  <a:gd name="T9" fmla="*/ 39 h 115"/>
                  <a:gd name="T10" fmla="*/ 116 w 116"/>
                  <a:gd name="T11" fmla="*/ 57 h 115"/>
                  <a:gd name="T12" fmla="*/ 113 w 116"/>
                  <a:gd name="T13" fmla="*/ 75 h 115"/>
                  <a:gd name="T14" fmla="*/ 105 w 116"/>
                  <a:gd name="T15" fmla="*/ 91 h 115"/>
                  <a:gd name="T16" fmla="*/ 92 w 116"/>
                  <a:gd name="T17" fmla="*/ 104 h 115"/>
                  <a:gd name="T18" fmla="*/ 76 w 116"/>
                  <a:gd name="T19" fmla="*/ 112 h 115"/>
                  <a:gd name="T20" fmla="*/ 58 w 116"/>
                  <a:gd name="T21" fmla="*/ 115 h 115"/>
                  <a:gd name="T22" fmla="*/ 40 w 116"/>
                  <a:gd name="T23" fmla="*/ 112 h 115"/>
                  <a:gd name="T24" fmla="*/ 24 w 116"/>
                  <a:gd name="T25" fmla="*/ 104 h 115"/>
                  <a:gd name="T26" fmla="*/ 12 w 116"/>
                  <a:gd name="T27" fmla="*/ 91 h 115"/>
                  <a:gd name="T28" fmla="*/ 3 w 116"/>
                  <a:gd name="T29" fmla="*/ 75 h 115"/>
                  <a:gd name="T30" fmla="*/ 0 w 116"/>
                  <a:gd name="T31" fmla="*/ 57 h 115"/>
                  <a:gd name="T32" fmla="*/ 3 w 116"/>
                  <a:gd name="T33" fmla="*/ 39 h 115"/>
                  <a:gd name="T34" fmla="*/ 12 w 116"/>
                  <a:gd name="T35" fmla="*/ 24 h 115"/>
                  <a:gd name="T36" fmla="*/ 24 w 116"/>
                  <a:gd name="T37" fmla="*/ 11 h 115"/>
                  <a:gd name="T38" fmla="*/ 40 w 116"/>
                  <a:gd name="T39" fmla="*/ 3 h 115"/>
                  <a:gd name="T40" fmla="*/ 58 w 116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6" h="115">
                    <a:moveTo>
                      <a:pt x="58" y="0"/>
                    </a:moveTo>
                    <a:lnTo>
                      <a:pt x="76" y="3"/>
                    </a:lnTo>
                    <a:lnTo>
                      <a:pt x="92" y="11"/>
                    </a:lnTo>
                    <a:lnTo>
                      <a:pt x="105" y="24"/>
                    </a:lnTo>
                    <a:lnTo>
                      <a:pt x="113" y="39"/>
                    </a:lnTo>
                    <a:lnTo>
                      <a:pt x="116" y="57"/>
                    </a:lnTo>
                    <a:lnTo>
                      <a:pt x="113" y="75"/>
                    </a:lnTo>
                    <a:lnTo>
                      <a:pt x="105" y="91"/>
                    </a:lnTo>
                    <a:lnTo>
                      <a:pt x="92" y="104"/>
                    </a:lnTo>
                    <a:lnTo>
                      <a:pt x="76" y="112"/>
                    </a:lnTo>
                    <a:lnTo>
                      <a:pt x="58" y="115"/>
                    </a:lnTo>
                    <a:lnTo>
                      <a:pt x="40" y="112"/>
                    </a:lnTo>
                    <a:lnTo>
                      <a:pt x="24" y="104"/>
                    </a:lnTo>
                    <a:lnTo>
                      <a:pt x="12" y="91"/>
                    </a:lnTo>
                    <a:lnTo>
                      <a:pt x="3" y="75"/>
                    </a:lnTo>
                    <a:lnTo>
                      <a:pt x="0" y="57"/>
                    </a:lnTo>
                    <a:lnTo>
                      <a:pt x="3" y="39"/>
                    </a:lnTo>
                    <a:lnTo>
                      <a:pt x="12" y="24"/>
                    </a:lnTo>
                    <a:lnTo>
                      <a:pt x="24" y="11"/>
                    </a:lnTo>
                    <a:lnTo>
                      <a:pt x="40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4" name="Freeform 18"/>
              <p:cNvSpPr>
                <a:spLocks/>
              </p:cNvSpPr>
              <p:nvPr/>
            </p:nvSpPr>
            <p:spPr bwMode="auto">
              <a:xfrm>
                <a:off x="3145038" y="2129832"/>
                <a:ext cx="13680" cy="14820"/>
              </a:xfrm>
              <a:custGeom>
                <a:avLst/>
                <a:gdLst>
                  <a:gd name="T0" fmla="*/ 58 w 115"/>
                  <a:gd name="T1" fmla="*/ 0 h 115"/>
                  <a:gd name="T2" fmla="*/ 76 w 115"/>
                  <a:gd name="T3" fmla="*/ 3 h 115"/>
                  <a:gd name="T4" fmla="*/ 91 w 115"/>
                  <a:gd name="T5" fmla="*/ 11 h 115"/>
                  <a:gd name="T6" fmla="*/ 104 w 115"/>
                  <a:gd name="T7" fmla="*/ 24 h 115"/>
                  <a:gd name="T8" fmla="*/ 113 w 115"/>
                  <a:gd name="T9" fmla="*/ 39 h 115"/>
                  <a:gd name="T10" fmla="*/ 115 w 115"/>
                  <a:gd name="T11" fmla="*/ 57 h 115"/>
                  <a:gd name="T12" fmla="*/ 113 w 115"/>
                  <a:gd name="T13" fmla="*/ 75 h 115"/>
                  <a:gd name="T14" fmla="*/ 104 w 115"/>
                  <a:gd name="T15" fmla="*/ 91 h 115"/>
                  <a:gd name="T16" fmla="*/ 91 w 115"/>
                  <a:gd name="T17" fmla="*/ 104 h 115"/>
                  <a:gd name="T18" fmla="*/ 76 w 115"/>
                  <a:gd name="T19" fmla="*/ 112 h 115"/>
                  <a:gd name="T20" fmla="*/ 58 w 115"/>
                  <a:gd name="T21" fmla="*/ 115 h 115"/>
                  <a:gd name="T22" fmla="*/ 39 w 115"/>
                  <a:gd name="T23" fmla="*/ 112 h 115"/>
                  <a:gd name="T24" fmla="*/ 23 w 115"/>
                  <a:gd name="T25" fmla="*/ 104 h 115"/>
                  <a:gd name="T26" fmla="*/ 10 w 115"/>
                  <a:gd name="T27" fmla="*/ 91 h 115"/>
                  <a:gd name="T28" fmla="*/ 2 w 115"/>
                  <a:gd name="T29" fmla="*/ 75 h 115"/>
                  <a:gd name="T30" fmla="*/ 0 w 115"/>
                  <a:gd name="T31" fmla="*/ 57 h 115"/>
                  <a:gd name="T32" fmla="*/ 2 w 115"/>
                  <a:gd name="T33" fmla="*/ 39 h 115"/>
                  <a:gd name="T34" fmla="*/ 10 w 115"/>
                  <a:gd name="T35" fmla="*/ 24 h 115"/>
                  <a:gd name="T36" fmla="*/ 23 w 115"/>
                  <a:gd name="T37" fmla="*/ 11 h 115"/>
                  <a:gd name="T38" fmla="*/ 39 w 115"/>
                  <a:gd name="T39" fmla="*/ 3 h 115"/>
                  <a:gd name="T40" fmla="*/ 58 w 115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15">
                    <a:moveTo>
                      <a:pt x="58" y="0"/>
                    </a:moveTo>
                    <a:lnTo>
                      <a:pt x="76" y="3"/>
                    </a:lnTo>
                    <a:lnTo>
                      <a:pt x="91" y="11"/>
                    </a:lnTo>
                    <a:lnTo>
                      <a:pt x="104" y="24"/>
                    </a:lnTo>
                    <a:lnTo>
                      <a:pt x="113" y="39"/>
                    </a:lnTo>
                    <a:lnTo>
                      <a:pt x="115" y="57"/>
                    </a:lnTo>
                    <a:lnTo>
                      <a:pt x="113" y="75"/>
                    </a:lnTo>
                    <a:lnTo>
                      <a:pt x="104" y="91"/>
                    </a:lnTo>
                    <a:lnTo>
                      <a:pt x="91" y="104"/>
                    </a:lnTo>
                    <a:lnTo>
                      <a:pt x="76" y="112"/>
                    </a:lnTo>
                    <a:lnTo>
                      <a:pt x="58" y="115"/>
                    </a:lnTo>
                    <a:lnTo>
                      <a:pt x="39" y="112"/>
                    </a:lnTo>
                    <a:lnTo>
                      <a:pt x="23" y="104"/>
                    </a:lnTo>
                    <a:lnTo>
                      <a:pt x="10" y="91"/>
                    </a:lnTo>
                    <a:lnTo>
                      <a:pt x="2" y="75"/>
                    </a:lnTo>
                    <a:lnTo>
                      <a:pt x="0" y="57"/>
                    </a:lnTo>
                    <a:lnTo>
                      <a:pt x="2" y="39"/>
                    </a:lnTo>
                    <a:lnTo>
                      <a:pt x="10" y="24"/>
                    </a:lnTo>
                    <a:lnTo>
                      <a:pt x="23" y="11"/>
                    </a:lnTo>
                    <a:lnTo>
                      <a:pt x="39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5" name="Freeform 19"/>
              <p:cNvSpPr>
                <a:spLocks/>
              </p:cNvSpPr>
              <p:nvPr/>
            </p:nvSpPr>
            <p:spPr bwMode="auto">
              <a:xfrm>
                <a:off x="3284121" y="2129832"/>
                <a:ext cx="14820" cy="14820"/>
              </a:xfrm>
              <a:custGeom>
                <a:avLst/>
                <a:gdLst>
                  <a:gd name="T0" fmla="*/ 58 w 116"/>
                  <a:gd name="T1" fmla="*/ 0 h 115"/>
                  <a:gd name="T2" fmla="*/ 76 w 116"/>
                  <a:gd name="T3" fmla="*/ 3 h 115"/>
                  <a:gd name="T4" fmla="*/ 93 w 116"/>
                  <a:gd name="T5" fmla="*/ 11 h 115"/>
                  <a:gd name="T6" fmla="*/ 105 w 116"/>
                  <a:gd name="T7" fmla="*/ 24 h 115"/>
                  <a:gd name="T8" fmla="*/ 113 w 116"/>
                  <a:gd name="T9" fmla="*/ 39 h 115"/>
                  <a:gd name="T10" fmla="*/ 116 w 116"/>
                  <a:gd name="T11" fmla="*/ 57 h 115"/>
                  <a:gd name="T12" fmla="*/ 113 w 116"/>
                  <a:gd name="T13" fmla="*/ 75 h 115"/>
                  <a:gd name="T14" fmla="*/ 105 w 116"/>
                  <a:gd name="T15" fmla="*/ 91 h 115"/>
                  <a:gd name="T16" fmla="*/ 93 w 116"/>
                  <a:gd name="T17" fmla="*/ 104 h 115"/>
                  <a:gd name="T18" fmla="*/ 76 w 116"/>
                  <a:gd name="T19" fmla="*/ 112 h 115"/>
                  <a:gd name="T20" fmla="*/ 58 w 116"/>
                  <a:gd name="T21" fmla="*/ 115 h 115"/>
                  <a:gd name="T22" fmla="*/ 40 w 116"/>
                  <a:gd name="T23" fmla="*/ 112 h 115"/>
                  <a:gd name="T24" fmla="*/ 24 w 116"/>
                  <a:gd name="T25" fmla="*/ 104 h 115"/>
                  <a:gd name="T26" fmla="*/ 12 w 116"/>
                  <a:gd name="T27" fmla="*/ 91 h 115"/>
                  <a:gd name="T28" fmla="*/ 3 w 116"/>
                  <a:gd name="T29" fmla="*/ 75 h 115"/>
                  <a:gd name="T30" fmla="*/ 0 w 116"/>
                  <a:gd name="T31" fmla="*/ 57 h 115"/>
                  <a:gd name="T32" fmla="*/ 3 w 116"/>
                  <a:gd name="T33" fmla="*/ 39 h 115"/>
                  <a:gd name="T34" fmla="*/ 12 w 116"/>
                  <a:gd name="T35" fmla="*/ 24 h 115"/>
                  <a:gd name="T36" fmla="*/ 24 w 116"/>
                  <a:gd name="T37" fmla="*/ 11 h 115"/>
                  <a:gd name="T38" fmla="*/ 40 w 116"/>
                  <a:gd name="T39" fmla="*/ 3 h 115"/>
                  <a:gd name="T40" fmla="*/ 58 w 116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6" h="115">
                    <a:moveTo>
                      <a:pt x="58" y="0"/>
                    </a:moveTo>
                    <a:lnTo>
                      <a:pt x="76" y="3"/>
                    </a:lnTo>
                    <a:lnTo>
                      <a:pt x="93" y="11"/>
                    </a:lnTo>
                    <a:lnTo>
                      <a:pt x="105" y="24"/>
                    </a:lnTo>
                    <a:lnTo>
                      <a:pt x="113" y="39"/>
                    </a:lnTo>
                    <a:lnTo>
                      <a:pt x="116" y="57"/>
                    </a:lnTo>
                    <a:lnTo>
                      <a:pt x="113" y="75"/>
                    </a:lnTo>
                    <a:lnTo>
                      <a:pt x="105" y="91"/>
                    </a:lnTo>
                    <a:lnTo>
                      <a:pt x="93" y="104"/>
                    </a:lnTo>
                    <a:lnTo>
                      <a:pt x="76" y="112"/>
                    </a:lnTo>
                    <a:lnTo>
                      <a:pt x="58" y="115"/>
                    </a:lnTo>
                    <a:lnTo>
                      <a:pt x="40" y="112"/>
                    </a:lnTo>
                    <a:lnTo>
                      <a:pt x="24" y="104"/>
                    </a:lnTo>
                    <a:lnTo>
                      <a:pt x="12" y="91"/>
                    </a:lnTo>
                    <a:lnTo>
                      <a:pt x="3" y="75"/>
                    </a:lnTo>
                    <a:lnTo>
                      <a:pt x="0" y="57"/>
                    </a:lnTo>
                    <a:lnTo>
                      <a:pt x="3" y="39"/>
                    </a:lnTo>
                    <a:lnTo>
                      <a:pt x="12" y="24"/>
                    </a:lnTo>
                    <a:lnTo>
                      <a:pt x="24" y="11"/>
                    </a:lnTo>
                    <a:lnTo>
                      <a:pt x="40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6" name="Freeform 20"/>
              <p:cNvSpPr>
                <a:spLocks/>
              </p:cNvSpPr>
              <p:nvPr/>
            </p:nvSpPr>
            <p:spPr bwMode="auto">
              <a:xfrm>
                <a:off x="3256761" y="2129832"/>
                <a:ext cx="13680" cy="14820"/>
              </a:xfrm>
              <a:custGeom>
                <a:avLst/>
                <a:gdLst>
                  <a:gd name="T0" fmla="*/ 57 w 115"/>
                  <a:gd name="T1" fmla="*/ 0 h 115"/>
                  <a:gd name="T2" fmla="*/ 75 w 115"/>
                  <a:gd name="T3" fmla="*/ 3 h 115"/>
                  <a:gd name="T4" fmla="*/ 92 w 115"/>
                  <a:gd name="T5" fmla="*/ 11 h 115"/>
                  <a:gd name="T6" fmla="*/ 105 w 115"/>
                  <a:gd name="T7" fmla="*/ 24 h 115"/>
                  <a:gd name="T8" fmla="*/ 113 w 115"/>
                  <a:gd name="T9" fmla="*/ 39 h 115"/>
                  <a:gd name="T10" fmla="*/ 115 w 115"/>
                  <a:gd name="T11" fmla="*/ 57 h 115"/>
                  <a:gd name="T12" fmla="*/ 113 w 115"/>
                  <a:gd name="T13" fmla="*/ 75 h 115"/>
                  <a:gd name="T14" fmla="*/ 105 w 115"/>
                  <a:gd name="T15" fmla="*/ 91 h 115"/>
                  <a:gd name="T16" fmla="*/ 92 w 115"/>
                  <a:gd name="T17" fmla="*/ 104 h 115"/>
                  <a:gd name="T18" fmla="*/ 75 w 115"/>
                  <a:gd name="T19" fmla="*/ 112 h 115"/>
                  <a:gd name="T20" fmla="*/ 57 w 115"/>
                  <a:gd name="T21" fmla="*/ 115 h 115"/>
                  <a:gd name="T22" fmla="*/ 39 w 115"/>
                  <a:gd name="T23" fmla="*/ 112 h 115"/>
                  <a:gd name="T24" fmla="*/ 24 w 115"/>
                  <a:gd name="T25" fmla="*/ 104 h 115"/>
                  <a:gd name="T26" fmla="*/ 11 w 115"/>
                  <a:gd name="T27" fmla="*/ 91 h 115"/>
                  <a:gd name="T28" fmla="*/ 2 w 115"/>
                  <a:gd name="T29" fmla="*/ 75 h 115"/>
                  <a:gd name="T30" fmla="*/ 0 w 115"/>
                  <a:gd name="T31" fmla="*/ 57 h 115"/>
                  <a:gd name="T32" fmla="*/ 2 w 115"/>
                  <a:gd name="T33" fmla="*/ 39 h 115"/>
                  <a:gd name="T34" fmla="*/ 11 w 115"/>
                  <a:gd name="T35" fmla="*/ 24 h 115"/>
                  <a:gd name="T36" fmla="*/ 24 w 115"/>
                  <a:gd name="T37" fmla="*/ 11 h 115"/>
                  <a:gd name="T38" fmla="*/ 39 w 115"/>
                  <a:gd name="T39" fmla="*/ 3 h 115"/>
                  <a:gd name="T40" fmla="*/ 57 w 115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15">
                    <a:moveTo>
                      <a:pt x="57" y="0"/>
                    </a:moveTo>
                    <a:lnTo>
                      <a:pt x="75" y="3"/>
                    </a:lnTo>
                    <a:lnTo>
                      <a:pt x="92" y="11"/>
                    </a:lnTo>
                    <a:lnTo>
                      <a:pt x="105" y="24"/>
                    </a:lnTo>
                    <a:lnTo>
                      <a:pt x="113" y="39"/>
                    </a:lnTo>
                    <a:lnTo>
                      <a:pt x="115" y="57"/>
                    </a:lnTo>
                    <a:lnTo>
                      <a:pt x="113" y="75"/>
                    </a:lnTo>
                    <a:lnTo>
                      <a:pt x="105" y="91"/>
                    </a:lnTo>
                    <a:lnTo>
                      <a:pt x="92" y="104"/>
                    </a:lnTo>
                    <a:lnTo>
                      <a:pt x="75" y="112"/>
                    </a:lnTo>
                    <a:lnTo>
                      <a:pt x="57" y="115"/>
                    </a:lnTo>
                    <a:lnTo>
                      <a:pt x="39" y="112"/>
                    </a:lnTo>
                    <a:lnTo>
                      <a:pt x="24" y="104"/>
                    </a:lnTo>
                    <a:lnTo>
                      <a:pt x="11" y="91"/>
                    </a:lnTo>
                    <a:lnTo>
                      <a:pt x="2" y="75"/>
                    </a:lnTo>
                    <a:lnTo>
                      <a:pt x="0" y="57"/>
                    </a:lnTo>
                    <a:lnTo>
                      <a:pt x="2" y="39"/>
                    </a:lnTo>
                    <a:lnTo>
                      <a:pt x="11" y="24"/>
                    </a:lnTo>
                    <a:lnTo>
                      <a:pt x="24" y="11"/>
                    </a:lnTo>
                    <a:lnTo>
                      <a:pt x="39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7" name="Freeform 21"/>
              <p:cNvSpPr>
                <a:spLocks/>
              </p:cNvSpPr>
              <p:nvPr/>
            </p:nvSpPr>
            <p:spPr bwMode="auto">
              <a:xfrm>
                <a:off x="3312622" y="2129832"/>
                <a:ext cx="13680" cy="14820"/>
              </a:xfrm>
              <a:custGeom>
                <a:avLst/>
                <a:gdLst>
                  <a:gd name="T0" fmla="*/ 58 w 116"/>
                  <a:gd name="T1" fmla="*/ 0 h 115"/>
                  <a:gd name="T2" fmla="*/ 76 w 116"/>
                  <a:gd name="T3" fmla="*/ 3 h 115"/>
                  <a:gd name="T4" fmla="*/ 92 w 116"/>
                  <a:gd name="T5" fmla="*/ 11 h 115"/>
                  <a:gd name="T6" fmla="*/ 104 w 116"/>
                  <a:gd name="T7" fmla="*/ 24 h 115"/>
                  <a:gd name="T8" fmla="*/ 113 w 116"/>
                  <a:gd name="T9" fmla="*/ 39 h 115"/>
                  <a:gd name="T10" fmla="*/ 116 w 116"/>
                  <a:gd name="T11" fmla="*/ 57 h 115"/>
                  <a:gd name="T12" fmla="*/ 113 w 116"/>
                  <a:gd name="T13" fmla="*/ 75 h 115"/>
                  <a:gd name="T14" fmla="*/ 104 w 116"/>
                  <a:gd name="T15" fmla="*/ 91 h 115"/>
                  <a:gd name="T16" fmla="*/ 92 w 116"/>
                  <a:gd name="T17" fmla="*/ 104 h 115"/>
                  <a:gd name="T18" fmla="*/ 76 w 116"/>
                  <a:gd name="T19" fmla="*/ 112 h 115"/>
                  <a:gd name="T20" fmla="*/ 58 w 116"/>
                  <a:gd name="T21" fmla="*/ 115 h 115"/>
                  <a:gd name="T22" fmla="*/ 40 w 116"/>
                  <a:gd name="T23" fmla="*/ 112 h 115"/>
                  <a:gd name="T24" fmla="*/ 23 w 116"/>
                  <a:gd name="T25" fmla="*/ 104 h 115"/>
                  <a:gd name="T26" fmla="*/ 11 w 116"/>
                  <a:gd name="T27" fmla="*/ 91 h 115"/>
                  <a:gd name="T28" fmla="*/ 3 w 116"/>
                  <a:gd name="T29" fmla="*/ 75 h 115"/>
                  <a:gd name="T30" fmla="*/ 0 w 116"/>
                  <a:gd name="T31" fmla="*/ 57 h 115"/>
                  <a:gd name="T32" fmla="*/ 3 w 116"/>
                  <a:gd name="T33" fmla="*/ 39 h 115"/>
                  <a:gd name="T34" fmla="*/ 11 w 116"/>
                  <a:gd name="T35" fmla="*/ 24 h 115"/>
                  <a:gd name="T36" fmla="*/ 23 w 116"/>
                  <a:gd name="T37" fmla="*/ 11 h 115"/>
                  <a:gd name="T38" fmla="*/ 40 w 116"/>
                  <a:gd name="T39" fmla="*/ 3 h 115"/>
                  <a:gd name="T40" fmla="*/ 58 w 116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6" h="115">
                    <a:moveTo>
                      <a:pt x="58" y="0"/>
                    </a:moveTo>
                    <a:lnTo>
                      <a:pt x="76" y="3"/>
                    </a:lnTo>
                    <a:lnTo>
                      <a:pt x="92" y="11"/>
                    </a:lnTo>
                    <a:lnTo>
                      <a:pt x="104" y="24"/>
                    </a:lnTo>
                    <a:lnTo>
                      <a:pt x="113" y="39"/>
                    </a:lnTo>
                    <a:lnTo>
                      <a:pt x="116" y="57"/>
                    </a:lnTo>
                    <a:lnTo>
                      <a:pt x="113" y="75"/>
                    </a:lnTo>
                    <a:lnTo>
                      <a:pt x="104" y="91"/>
                    </a:lnTo>
                    <a:lnTo>
                      <a:pt x="92" y="104"/>
                    </a:lnTo>
                    <a:lnTo>
                      <a:pt x="76" y="112"/>
                    </a:lnTo>
                    <a:lnTo>
                      <a:pt x="58" y="115"/>
                    </a:lnTo>
                    <a:lnTo>
                      <a:pt x="40" y="112"/>
                    </a:lnTo>
                    <a:lnTo>
                      <a:pt x="23" y="104"/>
                    </a:lnTo>
                    <a:lnTo>
                      <a:pt x="11" y="91"/>
                    </a:lnTo>
                    <a:lnTo>
                      <a:pt x="3" y="75"/>
                    </a:lnTo>
                    <a:lnTo>
                      <a:pt x="0" y="57"/>
                    </a:lnTo>
                    <a:lnTo>
                      <a:pt x="3" y="39"/>
                    </a:lnTo>
                    <a:lnTo>
                      <a:pt x="11" y="24"/>
                    </a:lnTo>
                    <a:lnTo>
                      <a:pt x="23" y="11"/>
                    </a:lnTo>
                    <a:lnTo>
                      <a:pt x="40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8" name="Freeform 22"/>
              <p:cNvSpPr>
                <a:spLocks/>
              </p:cNvSpPr>
              <p:nvPr/>
            </p:nvSpPr>
            <p:spPr bwMode="auto">
              <a:xfrm>
                <a:off x="3199759" y="2129832"/>
                <a:ext cx="14820" cy="14820"/>
              </a:xfrm>
              <a:custGeom>
                <a:avLst/>
                <a:gdLst>
                  <a:gd name="T0" fmla="*/ 58 w 117"/>
                  <a:gd name="T1" fmla="*/ 0 h 115"/>
                  <a:gd name="T2" fmla="*/ 77 w 117"/>
                  <a:gd name="T3" fmla="*/ 3 h 115"/>
                  <a:gd name="T4" fmla="*/ 93 w 117"/>
                  <a:gd name="T5" fmla="*/ 11 h 115"/>
                  <a:gd name="T6" fmla="*/ 106 w 117"/>
                  <a:gd name="T7" fmla="*/ 24 h 115"/>
                  <a:gd name="T8" fmla="*/ 113 w 117"/>
                  <a:gd name="T9" fmla="*/ 39 h 115"/>
                  <a:gd name="T10" fmla="*/ 117 w 117"/>
                  <a:gd name="T11" fmla="*/ 57 h 115"/>
                  <a:gd name="T12" fmla="*/ 113 w 117"/>
                  <a:gd name="T13" fmla="*/ 75 h 115"/>
                  <a:gd name="T14" fmla="*/ 106 w 117"/>
                  <a:gd name="T15" fmla="*/ 91 h 115"/>
                  <a:gd name="T16" fmla="*/ 93 w 117"/>
                  <a:gd name="T17" fmla="*/ 104 h 115"/>
                  <a:gd name="T18" fmla="*/ 77 w 117"/>
                  <a:gd name="T19" fmla="*/ 112 h 115"/>
                  <a:gd name="T20" fmla="*/ 58 w 117"/>
                  <a:gd name="T21" fmla="*/ 115 h 115"/>
                  <a:gd name="T22" fmla="*/ 40 w 117"/>
                  <a:gd name="T23" fmla="*/ 112 h 115"/>
                  <a:gd name="T24" fmla="*/ 24 w 117"/>
                  <a:gd name="T25" fmla="*/ 104 h 115"/>
                  <a:gd name="T26" fmla="*/ 11 w 117"/>
                  <a:gd name="T27" fmla="*/ 91 h 115"/>
                  <a:gd name="T28" fmla="*/ 4 w 117"/>
                  <a:gd name="T29" fmla="*/ 75 h 115"/>
                  <a:gd name="T30" fmla="*/ 0 w 117"/>
                  <a:gd name="T31" fmla="*/ 57 h 115"/>
                  <a:gd name="T32" fmla="*/ 4 w 117"/>
                  <a:gd name="T33" fmla="*/ 39 h 115"/>
                  <a:gd name="T34" fmla="*/ 11 w 117"/>
                  <a:gd name="T35" fmla="*/ 24 h 115"/>
                  <a:gd name="T36" fmla="*/ 24 w 117"/>
                  <a:gd name="T37" fmla="*/ 11 h 115"/>
                  <a:gd name="T38" fmla="*/ 40 w 117"/>
                  <a:gd name="T39" fmla="*/ 3 h 115"/>
                  <a:gd name="T40" fmla="*/ 58 w 117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115">
                    <a:moveTo>
                      <a:pt x="58" y="0"/>
                    </a:moveTo>
                    <a:lnTo>
                      <a:pt x="77" y="3"/>
                    </a:lnTo>
                    <a:lnTo>
                      <a:pt x="93" y="11"/>
                    </a:lnTo>
                    <a:lnTo>
                      <a:pt x="106" y="24"/>
                    </a:lnTo>
                    <a:lnTo>
                      <a:pt x="113" y="39"/>
                    </a:lnTo>
                    <a:lnTo>
                      <a:pt x="117" y="57"/>
                    </a:lnTo>
                    <a:lnTo>
                      <a:pt x="113" y="75"/>
                    </a:lnTo>
                    <a:lnTo>
                      <a:pt x="106" y="91"/>
                    </a:lnTo>
                    <a:lnTo>
                      <a:pt x="93" y="104"/>
                    </a:lnTo>
                    <a:lnTo>
                      <a:pt x="77" y="112"/>
                    </a:lnTo>
                    <a:lnTo>
                      <a:pt x="58" y="115"/>
                    </a:lnTo>
                    <a:lnTo>
                      <a:pt x="40" y="112"/>
                    </a:lnTo>
                    <a:lnTo>
                      <a:pt x="24" y="104"/>
                    </a:lnTo>
                    <a:lnTo>
                      <a:pt x="11" y="91"/>
                    </a:lnTo>
                    <a:lnTo>
                      <a:pt x="4" y="75"/>
                    </a:lnTo>
                    <a:lnTo>
                      <a:pt x="0" y="57"/>
                    </a:lnTo>
                    <a:lnTo>
                      <a:pt x="4" y="39"/>
                    </a:lnTo>
                    <a:lnTo>
                      <a:pt x="11" y="24"/>
                    </a:lnTo>
                    <a:lnTo>
                      <a:pt x="24" y="11"/>
                    </a:lnTo>
                    <a:lnTo>
                      <a:pt x="40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9" name="Freeform 23"/>
              <p:cNvSpPr>
                <a:spLocks/>
              </p:cNvSpPr>
              <p:nvPr/>
            </p:nvSpPr>
            <p:spPr bwMode="auto">
              <a:xfrm>
                <a:off x="3172399" y="2129832"/>
                <a:ext cx="14820" cy="14820"/>
              </a:xfrm>
              <a:custGeom>
                <a:avLst/>
                <a:gdLst>
                  <a:gd name="T0" fmla="*/ 59 w 117"/>
                  <a:gd name="T1" fmla="*/ 0 h 115"/>
                  <a:gd name="T2" fmla="*/ 77 w 117"/>
                  <a:gd name="T3" fmla="*/ 3 h 115"/>
                  <a:gd name="T4" fmla="*/ 93 w 117"/>
                  <a:gd name="T5" fmla="*/ 11 h 115"/>
                  <a:gd name="T6" fmla="*/ 106 w 117"/>
                  <a:gd name="T7" fmla="*/ 24 h 115"/>
                  <a:gd name="T8" fmla="*/ 115 w 117"/>
                  <a:gd name="T9" fmla="*/ 39 h 115"/>
                  <a:gd name="T10" fmla="*/ 117 w 117"/>
                  <a:gd name="T11" fmla="*/ 57 h 115"/>
                  <a:gd name="T12" fmla="*/ 115 w 117"/>
                  <a:gd name="T13" fmla="*/ 75 h 115"/>
                  <a:gd name="T14" fmla="*/ 106 w 117"/>
                  <a:gd name="T15" fmla="*/ 91 h 115"/>
                  <a:gd name="T16" fmla="*/ 93 w 117"/>
                  <a:gd name="T17" fmla="*/ 104 h 115"/>
                  <a:gd name="T18" fmla="*/ 77 w 117"/>
                  <a:gd name="T19" fmla="*/ 112 h 115"/>
                  <a:gd name="T20" fmla="*/ 59 w 117"/>
                  <a:gd name="T21" fmla="*/ 115 h 115"/>
                  <a:gd name="T22" fmla="*/ 40 w 117"/>
                  <a:gd name="T23" fmla="*/ 112 h 115"/>
                  <a:gd name="T24" fmla="*/ 25 w 117"/>
                  <a:gd name="T25" fmla="*/ 104 h 115"/>
                  <a:gd name="T26" fmla="*/ 12 w 117"/>
                  <a:gd name="T27" fmla="*/ 91 h 115"/>
                  <a:gd name="T28" fmla="*/ 4 w 117"/>
                  <a:gd name="T29" fmla="*/ 75 h 115"/>
                  <a:gd name="T30" fmla="*/ 0 w 117"/>
                  <a:gd name="T31" fmla="*/ 57 h 115"/>
                  <a:gd name="T32" fmla="*/ 4 w 117"/>
                  <a:gd name="T33" fmla="*/ 39 h 115"/>
                  <a:gd name="T34" fmla="*/ 12 w 117"/>
                  <a:gd name="T35" fmla="*/ 24 h 115"/>
                  <a:gd name="T36" fmla="*/ 25 w 117"/>
                  <a:gd name="T37" fmla="*/ 11 h 115"/>
                  <a:gd name="T38" fmla="*/ 40 w 117"/>
                  <a:gd name="T39" fmla="*/ 3 h 115"/>
                  <a:gd name="T40" fmla="*/ 59 w 117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115">
                    <a:moveTo>
                      <a:pt x="59" y="0"/>
                    </a:moveTo>
                    <a:lnTo>
                      <a:pt x="77" y="3"/>
                    </a:lnTo>
                    <a:lnTo>
                      <a:pt x="93" y="11"/>
                    </a:lnTo>
                    <a:lnTo>
                      <a:pt x="106" y="24"/>
                    </a:lnTo>
                    <a:lnTo>
                      <a:pt x="115" y="39"/>
                    </a:lnTo>
                    <a:lnTo>
                      <a:pt x="117" y="57"/>
                    </a:lnTo>
                    <a:lnTo>
                      <a:pt x="115" y="75"/>
                    </a:lnTo>
                    <a:lnTo>
                      <a:pt x="106" y="91"/>
                    </a:lnTo>
                    <a:lnTo>
                      <a:pt x="93" y="104"/>
                    </a:lnTo>
                    <a:lnTo>
                      <a:pt x="77" y="112"/>
                    </a:lnTo>
                    <a:lnTo>
                      <a:pt x="59" y="115"/>
                    </a:lnTo>
                    <a:lnTo>
                      <a:pt x="40" y="112"/>
                    </a:lnTo>
                    <a:lnTo>
                      <a:pt x="25" y="104"/>
                    </a:lnTo>
                    <a:lnTo>
                      <a:pt x="12" y="91"/>
                    </a:lnTo>
                    <a:lnTo>
                      <a:pt x="4" y="75"/>
                    </a:lnTo>
                    <a:lnTo>
                      <a:pt x="0" y="57"/>
                    </a:lnTo>
                    <a:lnTo>
                      <a:pt x="4" y="39"/>
                    </a:lnTo>
                    <a:lnTo>
                      <a:pt x="12" y="24"/>
                    </a:lnTo>
                    <a:lnTo>
                      <a:pt x="25" y="11"/>
                    </a:lnTo>
                    <a:lnTo>
                      <a:pt x="40" y="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0" name="Freeform 24"/>
              <p:cNvSpPr>
                <a:spLocks/>
              </p:cNvSpPr>
              <p:nvPr/>
            </p:nvSpPr>
            <p:spPr bwMode="auto">
              <a:xfrm>
                <a:off x="3228260" y="2129832"/>
                <a:ext cx="14820" cy="14820"/>
              </a:xfrm>
              <a:custGeom>
                <a:avLst/>
                <a:gdLst>
                  <a:gd name="T0" fmla="*/ 58 w 117"/>
                  <a:gd name="T1" fmla="*/ 0 h 115"/>
                  <a:gd name="T2" fmla="*/ 77 w 117"/>
                  <a:gd name="T3" fmla="*/ 3 h 115"/>
                  <a:gd name="T4" fmla="*/ 92 w 117"/>
                  <a:gd name="T5" fmla="*/ 11 h 115"/>
                  <a:gd name="T6" fmla="*/ 105 w 117"/>
                  <a:gd name="T7" fmla="*/ 24 h 115"/>
                  <a:gd name="T8" fmla="*/ 113 w 117"/>
                  <a:gd name="T9" fmla="*/ 39 h 115"/>
                  <a:gd name="T10" fmla="*/ 117 w 117"/>
                  <a:gd name="T11" fmla="*/ 57 h 115"/>
                  <a:gd name="T12" fmla="*/ 113 w 117"/>
                  <a:gd name="T13" fmla="*/ 75 h 115"/>
                  <a:gd name="T14" fmla="*/ 105 w 117"/>
                  <a:gd name="T15" fmla="*/ 91 h 115"/>
                  <a:gd name="T16" fmla="*/ 92 w 117"/>
                  <a:gd name="T17" fmla="*/ 104 h 115"/>
                  <a:gd name="T18" fmla="*/ 77 w 117"/>
                  <a:gd name="T19" fmla="*/ 112 h 115"/>
                  <a:gd name="T20" fmla="*/ 58 w 117"/>
                  <a:gd name="T21" fmla="*/ 115 h 115"/>
                  <a:gd name="T22" fmla="*/ 40 w 117"/>
                  <a:gd name="T23" fmla="*/ 112 h 115"/>
                  <a:gd name="T24" fmla="*/ 24 w 117"/>
                  <a:gd name="T25" fmla="*/ 104 h 115"/>
                  <a:gd name="T26" fmla="*/ 11 w 117"/>
                  <a:gd name="T27" fmla="*/ 91 h 115"/>
                  <a:gd name="T28" fmla="*/ 2 w 117"/>
                  <a:gd name="T29" fmla="*/ 75 h 115"/>
                  <a:gd name="T30" fmla="*/ 0 w 117"/>
                  <a:gd name="T31" fmla="*/ 57 h 115"/>
                  <a:gd name="T32" fmla="*/ 2 w 117"/>
                  <a:gd name="T33" fmla="*/ 39 h 115"/>
                  <a:gd name="T34" fmla="*/ 11 w 117"/>
                  <a:gd name="T35" fmla="*/ 24 h 115"/>
                  <a:gd name="T36" fmla="*/ 24 w 117"/>
                  <a:gd name="T37" fmla="*/ 11 h 115"/>
                  <a:gd name="T38" fmla="*/ 40 w 117"/>
                  <a:gd name="T39" fmla="*/ 3 h 115"/>
                  <a:gd name="T40" fmla="*/ 58 w 117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115">
                    <a:moveTo>
                      <a:pt x="58" y="0"/>
                    </a:moveTo>
                    <a:lnTo>
                      <a:pt x="77" y="3"/>
                    </a:lnTo>
                    <a:lnTo>
                      <a:pt x="92" y="11"/>
                    </a:lnTo>
                    <a:lnTo>
                      <a:pt x="105" y="24"/>
                    </a:lnTo>
                    <a:lnTo>
                      <a:pt x="113" y="39"/>
                    </a:lnTo>
                    <a:lnTo>
                      <a:pt x="117" y="57"/>
                    </a:lnTo>
                    <a:lnTo>
                      <a:pt x="113" y="75"/>
                    </a:lnTo>
                    <a:lnTo>
                      <a:pt x="105" y="91"/>
                    </a:lnTo>
                    <a:lnTo>
                      <a:pt x="92" y="104"/>
                    </a:lnTo>
                    <a:lnTo>
                      <a:pt x="77" y="112"/>
                    </a:lnTo>
                    <a:lnTo>
                      <a:pt x="58" y="115"/>
                    </a:lnTo>
                    <a:lnTo>
                      <a:pt x="40" y="112"/>
                    </a:lnTo>
                    <a:lnTo>
                      <a:pt x="24" y="104"/>
                    </a:lnTo>
                    <a:lnTo>
                      <a:pt x="11" y="91"/>
                    </a:lnTo>
                    <a:lnTo>
                      <a:pt x="2" y="75"/>
                    </a:lnTo>
                    <a:lnTo>
                      <a:pt x="0" y="57"/>
                    </a:lnTo>
                    <a:lnTo>
                      <a:pt x="2" y="39"/>
                    </a:lnTo>
                    <a:lnTo>
                      <a:pt x="11" y="24"/>
                    </a:lnTo>
                    <a:lnTo>
                      <a:pt x="24" y="11"/>
                    </a:lnTo>
                    <a:lnTo>
                      <a:pt x="40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1" name="Freeform 25"/>
              <p:cNvSpPr>
                <a:spLocks/>
              </p:cNvSpPr>
              <p:nvPr/>
            </p:nvSpPr>
            <p:spPr bwMode="auto">
              <a:xfrm>
                <a:off x="3116537" y="2129832"/>
                <a:ext cx="14820" cy="14820"/>
              </a:xfrm>
              <a:custGeom>
                <a:avLst/>
                <a:gdLst>
                  <a:gd name="T0" fmla="*/ 58 w 116"/>
                  <a:gd name="T1" fmla="*/ 0 h 115"/>
                  <a:gd name="T2" fmla="*/ 76 w 116"/>
                  <a:gd name="T3" fmla="*/ 3 h 115"/>
                  <a:gd name="T4" fmla="*/ 92 w 116"/>
                  <a:gd name="T5" fmla="*/ 11 h 115"/>
                  <a:gd name="T6" fmla="*/ 104 w 116"/>
                  <a:gd name="T7" fmla="*/ 24 h 115"/>
                  <a:gd name="T8" fmla="*/ 113 w 116"/>
                  <a:gd name="T9" fmla="*/ 39 h 115"/>
                  <a:gd name="T10" fmla="*/ 116 w 116"/>
                  <a:gd name="T11" fmla="*/ 57 h 115"/>
                  <a:gd name="T12" fmla="*/ 113 w 116"/>
                  <a:gd name="T13" fmla="*/ 75 h 115"/>
                  <a:gd name="T14" fmla="*/ 104 w 116"/>
                  <a:gd name="T15" fmla="*/ 91 h 115"/>
                  <a:gd name="T16" fmla="*/ 92 w 116"/>
                  <a:gd name="T17" fmla="*/ 104 h 115"/>
                  <a:gd name="T18" fmla="*/ 76 w 116"/>
                  <a:gd name="T19" fmla="*/ 112 h 115"/>
                  <a:gd name="T20" fmla="*/ 58 w 116"/>
                  <a:gd name="T21" fmla="*/ 115 h 115"/>
                  <a:gd name="T22" fmla="*/ 40 w 116"/>
                  <a:gd name="T23" fmla="*/ 112 h 115"/>
                  <a:gd name="T24" fmla="*/ 23 w 116"/>
                  <a:gd name="T25" fmla="*/ 104 h 115"/>
                  <a:gd name="T26" fmla="*/ 10 w 116"/>
                  <a:gd name="T27" fmla="*/ 91 h 115"/>
                  <a:gd name="T28" fmla="*/ 3 w 116"/>
                  <a:gd name="T29" fmla="*/ 75 h 115"/>
                  <a:gd name="T30" fmla="*/ 0 w 116"/>
                  <a:gd name="T31" fmla="*/ 57 h 115"/>
                  <a:gd name="T32" fmla="*/ 3 w 116"/>
                  <a:gd name="T33" fmla="*/ 39 h 115"/>
                  <a:gd name="T34" fmla="*/ 10 w 116"/>
                  <a:gd name="T35" fmla="*/ 24 h 115"/>
                  <a:gd name="T36" fmla="*/ 23 w 116"/>
                  <a:gd name="T37" fmla="*/ 11 h 115"/>
                  <a:gd name="T38" fmla="*/ 40 w 116"/>
                  <a:gd name="T39" fmla="*/ 3 h 115"/>
                  <a:gd name="T40" fmla="*/ 58 w 116"/>
                  <a:gd name="T4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6" h="115">
                    <a:moveTo>
                      <a:pt x="58" y="0"/>
                    </a:moveTo>
                    <a:lnTo>
                      <a:pt x="76" y="3"/>
                    </a:lnTo>
                    <a:lnTo>
                      <a:pt x="92" y="11"/>
                    </a:lnTo>
                    <a:lnTo>
                      <a:pt x="104" y="24"/>
                    </a:lnTo>
                    <a:lnTo>
                      <a:pt x="113" y="39"/>
                    </a:lnTo>
                    <a:lnTo>
                      <a:pt x="116" y="57"/>
                    </a:lnTo>
                    <a:lnTo>
                      <a:pt x="113" y="75"/>
                    </a:lnTo>
                    <a:lnTo>
                      <a:pt x="104" y="91"/>
                    </a:lnTo>
                    <a:lnTo>
                      <a:pt x="92" y="104"/>
                    </a:lnTo>
                    <a:lnTo>
                      <a:pt x="76" y="112"/>
                    </a:lnTo>
                    <a:lnTo>
                      <a:pt x="58" y="115"/>
                    </a:lnTo>
                    <a:lnTo>
                      <a:pt x="40" y="112"/>
                    </a:lnTo>
                    <a:lnTo>
                      <a:pt x="23" y="104"/>
                    </a:lnTo>
                    <a:lnTo>
                      <a:pt x="10" y="91"/>
                    </a:lnTo>
                    <a:lnTo>
                      <a:pt x="3" y="75"/>
                    </a:lnTo>
                    <a:lnTo>
                      <a:pt x="0" y="57"/>
                    </a:lnTo>
                    <a:lnTo>
                      <a:pt x="3" y="39"/>
                    </a:lnTo>
                    <a:lnTo>
                      <a:pt x="10" y="24"/>
                    </a:lnTo>
                    <a:lnTo>
                      <a:pt x="23" y="11"/>
                    </a:lnTo>
                    <a:lnTo>
                      <a:pt x="40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107" name="Agrupar 106"/>
            <p:cNvGrpSpPr/>
            <p:nvPr/>
          </p:nvGrpSpPr>
          <p:grpSpPr>
            <a:xfrm>
              <a:off x="3032534" y="1741001"/>
              <a:ext cx="364669" cy="443323"/>
              <a:chOff x="5003800" y="1758133"/>
              <a:chExt cx="364669" cy="443323"/>
            </a:xfrm>
          </p:grpSpPr>
          <p:sp>
            <p:nvSpPr>
              <p:cNvPr id="83" name="AutoShape 27"/>
              <p:cNvSpPr>
                <a:spLocks noChangeAspect="1" noChangeArrowheads="1" noTextEdit="1"/>
              </p:cNvSpPr>
              <p:nvPr/>
            </p:nvSpPr>
            <p:spPr bwMode="auto">
              <a:xfrm>
                <a:off x="5003800" y="1758133"/>
                <a:ext cx="364669" cy="4247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4" name="Freeform 30"/>
              <p:cNvSpPr>
                <a:spLocks/>
              </p:cNvSpPr>
              <p:nvPr/>
            </p:nvSpPr>
            <p:spPr bwMode="auto">
              <a:xfrm>
                <a:off x="5061003" y="1951193"/>
                <a:ext cx="20021" cy="20021"/>
              </a:xfrm>
              <a:custGeom>
                <a:avLst/>
                <a:gdLst>
                  <a:gd name="T0" fmla="*/ 82 w 162"/>
                  <a:gd name="T1" fmla="*/ 0 h 162"/>
                  <a:gd name="T2" fmla="*/ 102 w 162"/>
                  <a:gd name="T3" fmla="*/ 3 h 162"/>
                  <a:gd name="T4" fmla="*/ 122 w 162"/>
                  <a:gd name="T5" fmla="*/ 11 h 162"/>
                  <a:gd name="T6" fmla="*/ 138 w 162"/>
                  <a:gd name="T7" fmla="*/ 24 h 162"/>
                  <a:gd name="T8" fmla="*/ 151 w 162"/>
                  <a:gd name="T9" fmla="*/ 40 h 162"/>
                  <a:gd name="T10" fmla="*/ 160 w 162"/>
                  <a:gd name="T11" fmla="*/ 60 h 162"/>
                  <a:gd name="T12" fmla="*/ 162 w 162"/>
                  <a:gd name="T13" fmla="*/ 81 h 162"/>
                  <a:gd name="T14" fmla="*/ 160 w 162"/>
                  <a:gd name="T15" fmla="*/ 103 h 162"/>
                  <a:gd name="T16" fmla="*/ 151 w 162"/>
                  <a:gd name="T17" fmla="*/ 122 h 162"/>
                  <a:gd name="T18" fmla="*/ 138 w 162"/>
                  <a:gd name="T19" fmla="*/ 138 h 162"/>
                  <a:gd name="T20" fmla="*/ 122 w 162"/>
                  <a:gd name="T21" fmla="*/ 150 h 162"/>
                  <a:gd name="T22" fmla="*/ 102 w 162"/>
                  <a:gd name="T23" fmla="*/ 159 h 162"/>
                  <a:gd name="T24" fmla="*/ 82 w 162"/>
                  <a:gd name="T25" fmla="*/ 162 h 162"/>
                  <a:gd name="T26" fmla="*/ 60 w 162"/>
                  <a:gd name="T27" fmla="*/ 159 h 162"/>
                  <a:gd name="T28" fmla="*/ 41 w 162"/>
                  <a:gd name="T29" fmla="*/ 150 h 162"/>
                  <a:gd name="T30" fmla="*/ 24 w 162"/>
                  <a:gd name="T31" fmla="*/ 138 h 162"/>
                  <a:gd name="T32" fmla="*/ 11 w 162"/>
                  <a:gd name="T33" fmla="*/ 122 h 162"/>
                  <a:gd name="T34" fmla="*/ 3 w 162"/>
                  <a:gd name="T35" fmla="*/ 103 h 162"/>
                  <a:gd name="T36" fmla="*/ 0 w 162"/>
                  <a:gd name="T37" fmla="*/ 81 h 162"/>
                  <a:gd name="T38" fmla="*/ 3 w 162"/>
                  <a:gd name="T39" fmla="*/ 60 h 162"/>
                  <a:gd name="T40" fmla="*/ 11 w 162"/>
                  <a:gd name="T41" fmla="*/ 40 h 162"/>
                  <a:gd name="T42" fmla="*/ 24 w 162"/>
                  <a:gd name="T43" fmla="*/ 24 h 162"/>
                  <a:gd name="T44" fmla="*/ 41 w 162"/>
                  <a:gd name="T45" fmla="*/ 11 h 162"/>
                  <a:gd name="T46" fmla="*/ 60 w 162"/>
                  <a:gd name="T47" fmla="*/ 3 h 162"/>
                  <a:gd name="T48" fmla="*/ 82 w 162"/>
                  <a:gd name="T49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162">
                    <a:moveTo>
                      <a:pt x="82" y="0"/>
                    </a:moveTo>
                    <a:lnTo>
                      <a:pt x="102" y="3"/>
                    </a:lnTo>
                    <a:lnTo>
                      <a:pt x="122" y="11"/>
                    </a:lnTo>
                    <a:lnTo>
                      <a:pt x="138" y="24"/>
                    </a:lnTo>
                    <a:lnTo>
                      <a:pt x="151" y="40"/>
                    </a:lnTo>
                    <a:lnTo>
                      <a:pt x="160" y="60"/>
                    </a:lnTo>
                    <a:lnTo>
                      <a:pt x="162" y="81"/>
                    </a:lnTo>
                    <a:lnTo>
                      <a:pt x="160" y="103"/>
                    </a:lnTo>
                    <a:lnTo>
                      <a:pt x="151" y="122"/>
                    </a:lnTo>
                    <a:lnTo>
                      <a:pt x="138" y="138"/>
                    </a:lnTo>
                    <a:lnTo>
                      <a:pt x="122" y="150"/>
                    </a:lnTo>
                    <a:lnTo>
                      <a:pt x="102" y="159"/>
                    </a:lnTo>
                    <a:lnTo>
                      <a:pt x="82" y="162"/>
                    </a:lnTo>
                    <a:lnTo>
                      <a:pt x="60" y="159"/>
                    </a:lnTo>
                    <a:lnTo>
                      <a:pt x="41" y="150"/>
                    </a:lnTo>
                    <a:lnTo>
                      <a:pt x="24" y="138"/>
                    </a:lnTo>
                    <a:lnTo>
                      <a:pt x="11" y="122"/>
                    </a:lnTo>
                    <a:lnTo>
                      <a:pt x="3" y="103"/>
                    </a:lnTo>
                    <a:lnTo>
                      <a:pt x="0" y="81"/>
                    </a:lnTo>
                    <a:lnTo>
                      <a:pt x="3" y="60"/>
                    </a:lnTo>
                    <a:lnTo>
                      <a:pt x="11" y="40"/>
                    </a:lnTo>
                    <a:lnTo>
                      <a:pt x="24" y="24"/>
                    </a:lnTo>
                    <a:lnTo>
                      <a:pt x="41" y="11"/>
                    </a:lnTo>
                    <a:lnTo>
                      <a:pt x="60" y="3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5" name="Freeform 31"/>
              <p:cNvSpPr>
                <a:spLocks noEditPoints="1"/>
              </p:cNvSpPr>
              <p:nvPr/>
            </p:nvSpPr>
            <p:spPr bwMode="auto">
              <a:xfrm>
                <a:off x="5003800" y="1778154"/>
                <a:ext cx="364669" cy="423302"/>
              </a:xfrm>
              <a:custGeom>
                <a:avLst/>
                <a:gdLst>
                  <a:gd name="T0" fmla="*/ 337 w 3060"/>
                  <a:gd name="T1" fmla="*/ 330 h 3558"/>
                  <a:gd name="T2" fmla="*/ 169 w 3060"/>
                  <a:gd name="T3" fmla="*/ 238 h 3558"/>
                  <a:gd name="T4" fmla="*/ 317 w 3060"/>
                  <a:gd name="T5" fmla="*/ 3236 h 3558"/>
                  <a:gd name="T6" fmla="*/ 567 w 3060"/>
                  <a:gd name="T7" fmla="*/ 3377 h 3558"/>
                  <a:gd name="T8" fmla="*/ 822 w 3060"/>
                  <a:gd name="T9" fmla="*/ 3236 h 3558"/>
                  <a:gd name="T10" fmla="*/ 1255 w 3060"/>
                  <a:gd name="T11" fmla="*/ 3247 h 3558"/>
                  <a:gd name="T12" fmla="*/ 1327 w 3060"/>
                  <a:gd name="T13" fmla="*/ 3239 h 3558"/>
                  <a:gd name="T14" fmla="*/ 1756 w 3060"/>
                  <a:gd name="T15" fmla="*/ 3239 h 3558"/>
                  <a:gd name="T16" fmla="*/ 1829 w 3060"/>
                  <a:gd name="T17" fmla="*/ 3247 h 3558"/>
                  <a:gd name="T18" fmla="*/ 2249 w 3060"/>
                  <a:gd name="T19" fmla="*/ 3234 h 3558"/>
                  <a:gd name="T20" fmla="*/ 2315 w 3060"/>
                  <a:gd name="T21" fmla="*/ 3247 h 3558"/>
                  <a:gd name="T22" fmla="*/ 2746 w 3060"/>
                  <a:gd name="T23" fmla="*/ 3228 h 3558"/>
                  <a:gd name="T24" fmla="*/ 2906 w 3060"/>
                  <a:gd name="T25" fmla="*/ 3314 h 3558"/>
                  <a:gd name="T26" fmla="*/ 2758 w 3060"/>
                  <a:gd name="T27" fmla="*/ 322 h 3558"/>
                  <a:gd name="T28" fmla="*/ 2510 w 3060"/>
                  <a:gd name="T29" fmla="*/ 181 h 3558"/>
                  <a:gd name="T30" fmla="*/ 2253 w 3060"/>
                  <a:gd name="T31" fmla="*/ 322 h 3558"/>
                  <a:gd name="T32" fmla="*/ 1820 w 3060"/>
                  <a:gd name="T33" fmla="*/ 310 h 3558"/>
                  <a:gd name="T34" fmla="*/ 1748 w 3060"/>
                  <a:gd name="T35" fmla="*/ 318 h 3558"/>
                  <a:gd name="T36" fmla="*/ 1319 w 3060"/>
                  <a:gd name="T37" fmla="*/ 318 h 3558"/>
                  <a:gd name="T38" fmla="*/ 1246 w 3060"/>
                  <a:gd name="T39" fmla="*/ 310 h 3558"/>
                  <a:gd name="T40" fmla="*/ 815 w 3060"/>
                  <a:gd name="T41" fmla="*/ 322 h 3558"/>
                  <a:gd name="T42" fmla="*/ 567 w 3060"/>
                  <a:gd name="T43" fmla="*/ 181 h 3558"/>
                  <a:gd name="T44" fmla="*/ 3035 w 3060"/>
                  <a:gd name="T45" fmla="*/ 12 h 3558"/>
                  <a:gd name="T46" fmla="*/ 3060 w 3060"/>
                  <a:gd name="T47" fmla="*/ 48 h 3558"/>
                  <a:gd name="T48" fmla="*/ 3035 w 3060"/>
                  <a:gd name="T49" fmla="*/ 3474 h 3558"/>
                  <a:gd name="T50" fmla="*/ 3008 w 3060"/>
                  <a:gd name="T51" fmla="*/ 3535 h 3558"/>
                  <a:gd name="T52" fmla="*/ 2965 w 3060"/>
                  <a:gd name="T53" fmla="*/ 3554 h 3558"/>
                  <a:gd name="T54" fmla="*/ 2906 w 3060"/>
                  <a:gd name="T55" fmla="*/ 3537 h 3558"/>
                  <a:gd name="T56" fmla="*/ 2482 w 3060"/>
                  <a:gd name="T57" fmla="*/ 3549 h 3558"/>
                  <a:gd name="T58" fmla="*/ 2233 w 3060"/>
                  <a:gd name="T59" fmla="*/ 3409 h 3558"/>
                  <a:gd name="T60" fmla="*/ 1985 w 3060"/>
                  <a:gd name="T61" fmla="*/ 3549 h 3558"/>
                  <a:gd name="T62" fmla="*/ 1561 w 3060"/>
                  <a:gd name="T63" fmla="*/ 3537 h 3558"/>
                  <a:gd name="T64" fmla="*/ 1489 w 3060"/>
                  <a:gd name="T65" fmla="*/ 3545 h 3558"/>
                  <a:gd name="T66" fmla="*/ 1068 w 3060"/>
                  <a:gd name="T67" fmla="*/ 3545 h 3558"/>
                  <a:gd name="T68" fmla="*/ 995 w 3060"/>
                  <a:gd name="T69" fmla="*/ 3537 h 3558"/>
                  <a:gd name="T70" fmla="*/ 572 w 3060"/>
                  <a:gd name="T71" fmla="*/ 3549 h 3558"/>
                  <a:gd name="T72" fmla="*/ 323 w 3060"/>
                  <a:gd name="T73" fmla="*/ 3409 h 3558"/>
                  <a:gd name="T74" fmla="*/ 72 w 3060"/>
                  <a:gd name="T75" fmla="*/ 3558 h 3558"/>
                  <a:gd name="T76" fmla="*/ 15 w 3060"/>
                  <a:gd name="T77" fmla="*/ 3522 h 3558"/>
                  <a:gd name="T78" fmla="*/ 0 w 3060"/>
                  <a:gd name="T79" fmla="*/ 85 h 3558"/>
                  <a:gd name="T80" fmla="*/ 30 w 3060"/>
                  <a:gd name="T81" fmla="*/ 26 h 3558"/>
                  <a:gd name="T82" fmla="*/ 98 w 3060"/>
                  <a:gd name="T83" fmla="*/ 8 h 3558"/>
                  <a:gd name="T84" fmla="*/ 526 w 3060"/>
                  <a:gd name="T85" fmla="*/ 20 h 3558"/>
                  <a:gd name="T86" fmla="*/ 598 w 3060"/>
                  <a:gd name="T87" fmla="*/ 12 h 3558"/>
                  <a:gd name="T88" fmla="*/ 1027 w 3060"/>
                  <a:gd name="T89" fmla="*/ 12 h 3558"/>
                  <a:gd name="T90" fmla="*/ 1101 w 3060"/>
                  <a:gd name="T91" fmla="*/ 20 h 3558"/>
                  <a:gd name="T92" fmla="*/ 1532 w 3060"/>
                  <a:gd name="T93" fmla="*/ 8 h 3558"/>
                  <a:gd name="T94" fmla="*/ 1780 w 3060"/>
                  <a:gd name="T95" fmla="*/ 150 h 3558"/>
                  <a:gd name="T96" fmla="*/ 2037 w 3060"/>
                  <a:gd name="T97" fmla="*/ 8 h 3558"/>
                  <a:gd name="T98" fmla="*/ 2468 w 3060"/>
                  <a:gd name="T99" fmla="*/ 20 h 3558"/>
                  <a:gd name="T100" fmla="*/ 2541 w 3060"/>
                  <a:gd name="T101" fmla="*/ 12 h 3558"/>
                  <a:gd name="T102" fmla="*/ 2970 w 3060"/>
                  <a:gd name="T103" fmla="*/ 4 h 3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60" h="3558">
                    <a:moveTo>
                      <a:pt x="567" y="181"/>
                    </a:moveTo>
                    <a:lnTo>
                      <a:pt x="372" y="318"/>
                    </a:lnTo>
                    <a:lnTo>
                      <a:pt x="355" y="327"/>
                    </a:lnTo>
                    <a:lnTo>
                      <a:pt x="337" y="330"/>
                    </a:lnTo>
                    <a:lnTo>
                      <a:pt x="317" y="330"/>
                    </a:lnTo>
                    <a:lnTo>
                      <a:pt x="299" y="327"/>
                    </a:lnTo>
                    <a:lnTo>
                      <a:pt x="283" y="318"/>
                    </a:lnTo>
                    <a:lnTo>
                      <a:pt x="169" y="238"/>
                    </a:lnTo>
                    <a:lnTo>
                      <a:pt x="169" y="3328"/>
                    </a:lnTo>
                    <a:lnTo>
                      <a:pt x="283" y="3247"/>
                    </a:lnTo>
                    <a:lnTo>
                      <a:pt x="299" y="3239"/>
                    </a:lnTo>
                    <a:lnTo>
                      <a:pt x="317" y="3236"/>
                    </a:lnTo>
                    <a:lnTo>
                      <a:pt x="337" y="3236"/>
                    </a:lnTo>
                    <a:lnTo>
                      <a:pt x="355" y="3239"/>
                    </a:lnTo>
                    <a:lnTo>
                      <a:pt x="372" y="3247"/>
                    </a:lnTo>
                    <a:lnTo>
                      <a:pt x="567" y="3377"/>
                    </a:lnTo>
                    <a:lnTo>
                      <a:pt x="768" y="3247"/>
                    </a:lnTo>
                    <a:lnTo>
                      <a:pt x="785" y="3239"/>
                    </a:lnTo>
                    <a:lnTo>
                      <a:pt x="803" y="3236"/>
                    </a:lnTo>
                    <a:lnTo>
                      <a:pt x="822" y="3236"/>
                    </a:lnTo>
                    <a:lnTo>
                      <a:pt x="841" y="3239"/>
                    </a:lnTo>
                    <a:lnTo>
                      <a:pt x="857" y="3247"/>
                    </a:lnTo>
                    <a:lnTo>
                      <a:pt x="1052" y="3377"/>
                    </a:lnTo>
                    <a:lnTo>
                      <a:pt x="1255" y="3247"/>
                    </a:lnTo>
                    <a:lnTo>
                      <a:pt x="1271" y="3239"/>
                    </a:lnTo>
                    <a:lnTo>
                      <a:pt x="1289" y="3236"/>
                    </a:lnTo>
                    <a:lnTo>
                      <a:pt x="1309" y="3236"/>
                    </a:lnTo>
                    <a:lnTo>
                      <a:pt x="1327" y="3239"/>
                    </a:lnTo>
                    <a:lnTo>
                      <a:pt x="1344" y="3247"/>
                    </a:lnTo>
                    <a:lnTo>
                      <a:pt x="1538" y="3377"/>
                    </a:lnTo>
                    <a:lnTo>
                      <a:pt x="1740" y="3247"/>
                    </a:lnTo>
                    <a:lnTo>
                      <a:pt x="1756" y="3239"/>
                    </a:lnTo>
                    <a:lnTo>
                      <a:pt x="1775" y="3236"/>
                    </a:lnTo>
                    <a:lnTo>
                      <a:pt x="1794" y="3236"/>
                    </a:lnTo>
                    <a:lnTo>
                      <a:pt x="1813" y="3239"/>
                    </a:lnTo>
                    <a:lnTo>
                      <a:pt x="1829" y="3247"/>
                    </a:lnTo>
                    <a:lnTo>
                      <a:pt x="2023" y="3377"/>
                    </a:lnTo>
                    <a:lnTo>
                      <a:pt x="2218" y="3247"/>
                    </a:lnTo>
                    <a:lnTo>
                      <a:pt x="2233" y="3239"/>
                    </a:lnTo>
                    <a:lnTo>
                      <a:pt x="2249" y="3234"/>
                    </a:lnTo>
                    <a:lnTo>
                      <a:pt x="2266" y="3231"/>
                    </a:lnTo>
                    <a:lnTo>
                      <a:pt x="2282" y="3234"/>
                    </a:lnTo>
                    <a:lnTo>
                      <a:pt x="2298" y="3239"/>
                    </a:lnTo>
                    <a:lnTo>
                      <a:pt x="2315" y="3247"/>
                    </a:lnTo>
                    <a:lnTo>
                      <a:pt x="2510" y="3377"/>
                    </a:lnTo>
                    <a:lnTo>
                      <a:pt x="2711" y="3239"/>
                    </a:lnTo>
                    <a:lnTo>
                      <a:pt x="2727" y="3232"/>
                    </a:lnTo>
                    <a:lnTo>
                      <a:pt x="2746" y="3228"/>
                    </a:lnTo>
                    <a:lnTo>
                      <a:pt x="2765" y="3228"/>
                    </a:lnTo>
                    <a:lnTo>
                      <a:pt x="2784" y="3232"/>
                    </a:lnTo>
                    <a:lnTo>
                      <a:pt x="2800" y="3239"/>
                    </a:lnTo>
                    <a:lnTo>
                      <a:pt x="2906" y="3314"/>
                    </a:lnTo>
                    <a:lnTo>
                      <a:pt x="2906" y="229"/>
                    </a:lnTo>
                    <a:lnTo>
                      <a:pt x="2792" y="310"/>
                    </a:lnTo>
                    <a:lnTo>
                      <a:pt x="2776" y="318"/>
                    </a:lnTo>
                    <a:lnTo>
                      <a:pt x="2758" y="322"/>
                    </a:lnTo>
                    <a:lnTo>
                      <a:pt x="2738" y="322"/>
                    </a:lnTo>
                    <a:lnTo>
                      <a:pt x="2720" y="318"/>
                    </a:lnTo>
                    <a:lnTo>
                      <a:pt x="2704" y="310"/>
                    </a:lnTo>
                    <a:lnTo>
                      <a:pt x="2510" y="181"/>
                    </a:lnTo>
                    <a:lnTo>
                      <a:pt x="2307" y="310"/>
                    </a:lnTo>
                    <a:lnTo>
                      <a:pt x="2291" y="318"/>
                    </a:lnTo>
                    <a:lnTo>
                      <a:pt x="2272" y="322"/>
                    </a:lnTo>
                    <a:lnTo>
                      <a:pt x="2253" y="322"/>
                    </a:lnTo>
                    <a:lnTo>
                      <a:pt x="2234" y="318"/>
                    </a:lnTo>
                    <a:lnTo>
                      <a:pt x="2218" y="310"/>
                    </a:lnTo>
                    <a:lnTo>
                      <a:pt x="2023" y="181"/>
                    </a:lnTo>
                    <a:lnTo>
                      <a:pt x="1820" y="310"/>
                    </a:lnTo>
                    <a:lnTo>
                      <a:pt x="1804" y="318"/>
                    </a:lnTo>
                    <a:lnTo>
                      <a:pt x="1786" y="322"/>
                    </a:lnTo>
                    <a:lnTo>
                      <a:pt x="1766" y="322"/>
                    </a:lnTo>
                    <a:lnTo>
                      <a:pt x="1748" y="318"/>
                    </a:lnTo>
                    <a:lnTo>
                      <a:pt x="1732" y="310"/>
                    </a:lnTo>
                    <a:lnTo>
                      <a:pt x="1538" y="181"/>
                    </a:lnTo>
                    <a:lnTo>
                      <a:pt x="1335" y="310"/>
                    </a:lnTo>
                    <a:lnTo>
                      <a:pt x="1319" y="318"/>
                    </a:lnTo>
                    <a:lnTo>
                      <a:pt x="1300" y="322"/>
                    </a:lnTo>
                    <a:lnTo>
                      <a:pt x="1281" y="322"/>
                    </a:lnTo>
                    <a:lnTo>
                      <a:pt x="1262" y="318"/>
                    </a:lnTo>
                    <a:lnTo>
                      <a:pt x="1246" y="310"/>
                    </a:lnTo>
                    <a:lnTo>
                      <a:pt x="1052" y="181"/>
                    </a:lnTo>
                    <a:lnTo>
                      <a:pt x="850" y="310"/>
                    </a:lnTo>
                    <a:lnTo>
                      <a:pt x="833" y="318"/>
                    </a:lnTo>
                    <a:lnTo>
                      <a:pt x="815" y="322"/>
                    </a:lnTo>
                    <a:lnTo>
                      <a:pt x="795" y="322"/>
                    </a:lnTo>
                    <a:lnTo>
                      <a:pt x="777" y="318"/>
                    </a:lnTo>
                    <a:lnTo>
                      <a:pt x="761" y="310"/>
                    </a:lnTo>
                    <a:lnTo>
                      <a:pt x="567" y="181"/>
                    </a:lnTo>
                    <a:close/>
                    <a:moveTo>
                      <a:pt x="2986" y="0"/>
                    </a:moveTo>
                    <a:lnTo>
                      <a:pt x="3004" y="0"/>
                    </a:lnTo>
                    <a:lnTo>
                      <a:pt x="3020" y="4"/>
                    </a:lnTo>
                    <a:lnTo>
                      <a:pt x="3035" y="12"/>
                    </a:lnTo>
                    <a:lnTo>
                      <a:pt x="3045" y="19"/>
                    </a:lnTo>
                    <a:lnTo>
                      <a:pt x="3052" y="27"/>
                    </a:lnTo>
                    <a:lnTo>
                      <a:pt x="3058" y="37"/>
                    </a:lnTo>
                    <a:lnTo>
                      <a:pt x="3060" y="48"/>
                    </a:lnTo>
                    <a:lnTo>
                      <a:pt x="3057" y="59"/>
                    </a:lnTo>
                    <a:lnTo>
                      <a:pt x="3049" y="71"/>
                    </a:lnTo>
                    <a:lnTo>
                      <a:pt x="3035" y="85"/>
                    </a:lnTo>
                    <a:lnTo>
                      <a:pt x="3035" y="3474"/>
                    </a:lnTo>
                    <a:lnTo>
                      <a:pt x="3033" y="3492"/>
                    </a:lnTo>
                    <a:lnTo>
                      <a:pt x="3027" y="3508"/>
                    </a:lnTo>
                    <a:lnTo>
                      <a:pt x="3020" y="3522"/>
                    </a:lnTo>
                    <a:lnTo>
                      <a:pt x="3008" y="3535"/>
                    </a:lnTo>
                    <a:lnTo>
                      <a:pt x="2995" y="3546"/>
                    </a:lnTo>
                    <a:lnTo>
                      <a:pt x="2984" y="3550"/>
                    </a:lnTo>
                    <a:lnTo>
                      <a:pt x="2974" y="3553"/>
                    </a:lnTo>
                    <a:lnTo>
                      <a:pt x="2965" y="3554"/>
                    </a:lnTo>
                    <a:lnTo>
                      <a:pt x="2954" y="3554"/>
                    </a:lnTo>
                    <a:lnTo>
                      <a:pt x="2938" y="3552"/>
                    </a:lnTo>
                    <a:lnTo>
                      <a:pt x="2922" y="3546"/>
                    </a:lnTo>
                    <a:lnTo>
                      <a:pt x="2906" y="3537"/>
                    </a:lnTo>
                    <a:lnTo>
                      <a:pt x="2711" y="3409"/>
                    </a:lnTo>
                    <a:lnTo>
                      <a:pt x="2517" y="3537"/>
                    </a:lnTo>
                    <a:lnTo>
                      <a:pt x="2501" y="3545"/>
                    </a:lnTo>
                    <a:lnTo>
                      <a:pt x="2482" y="3549"/>
                    </a:lnTo>
                    <a:lnTo>
                      <a:pt x="2463" y="3549"/>
                    </a:lnTo>
                    <a:lnTo>
                      <a:pt x="2445" y="3545"/>
                    </a:lnTo>
                    <a:lnTo>
                      <a:pt x="2428" y="3537"/>
                    </a:lnTo>
                    <a:lnTo>
                      <a:pt x="2233" y="3409"/>
                    </a:lnTo>
                    <a:lnTo>
                      <a:pt x="2039" y="3537"/>
                    </a:lnTo>
                    <a:lnTo>
                      <a:pt x="2023" y="3545"/>
                    </a:lnTo>
                    <a:lnTo>
                      <a:pt x="2005" y="3549"/>
                    </a:lnTo>
                    <a:lnTo>
                      <a:pt x="1985" y="3549"/>
                    </a:lnTo>
                    <a:lnTo>
                      <a:pt x="1967" y="3545"/>
                    </a:lnTo>
                    <a:lnTo>
                      <a:pt x="1950" y="3537"/>
                    </a:lnTo>
                    <a:lnTo>
                      <a:pt x="1756" y="3409"/>
                    </a:lnTo>
                    <a:lnTo>
                      <a:pt x="1561" y="3537"/>
                    </a:lnTo>
                    <a:lnTo>
                      <a:pt x="1545" y="3545"/>
                    </a:lnTo>
                    <a:lnTo>
                      <a:pt x="1527" y="3549"/>
                    </a:lnTo>
                    <a:lnTo>
                      <a:pt x="1507" y="3549"/>
                    </a:lnTo>
                    <a:lnTo>
                      <a:pt x="1489" y="3545"/>
                    </a:lnTo>
                    <a:lnTo>
                      <a:pt x="1473" y="3537"/>
                    </a:lnTo>
                    <a:lnTo>
                      <a:pt x="1279" y="3409"/>
                    </a:lnTo>
                    <a:lnTo>
                      <a:pt x="1085" y="3537"/>
                    </a:lnTo>
                    <a:lnTo>
                      <a:pt x="1068" y="3545"/>
                    </a:lnTo>
                    <a:lnTo>
                      <a:pt x="1049" y="3549"/>
                    </a:lnTo>
                    <a:lnTo>
                      <a:pt x="1030" y="3549"/>
                    </a:lnTo>
                    <a:lnTo>
                      <a:pt x="1011" y="3545"/>
                    </a:lnTo>
                    <a:lnTo>
                      <a:pt x="995" y="3537"/>
                    </a:lnTo>
                    <a:lnTo>
                      <a:pt x="801" y="3409"/>
                    </a:lnTo>
                    <a:lnTo>
                      <a:pt x="607" y="3537"/>
                    </a:lnTo>
                    <a:lnTo>
                      <a:pt x="591" y="3545"/>
                    </a:lnTo>
                    <a:lnTo>
                      <a:pt x="572" y="3549"/>
                    </a:lnTo>
                    <a:lnTo>
                      <a:pt x="553" y="3549"/>
                    </a:lnTo>
                    <a:lnTo>
                      <a:pt x="534" y="3545"/>
                    </a:lnTo>
                    <a:lnTo>
                      <a:pt x="518" y="3537"/>
                    </a:lnTo>
                    <a:lnTo>
                      <a:pt x="323" y="3409"/>
                    </a:lnTo>
                    <a:lnTo>
                      <a:pt x="121" y="3546"/>
                    </a:lnTo>
                    <a:lnTo>
                      <a:pt x="105" y="3554"/>
                    </a:lnTo>
                    <a:lnTo>
                      <a:pt x="89" y="3558"/>
                    </a:lnTo>
                    <a:lnTo>
                      <a:pt x="72" y="3558"/>
                    </a:lnTo>
                    <a:lnTo>
                      <a:pt x="55" y="3554"/>
                    </a:lnTo>
                    <a:lnTo>
                      <a:pt x="40" y="3546"/>
                    </a:lnTo>
                    <a:lnTo>
                      <a:pt x="26" y="3535"/>
                    </a:lnTo>
                    <a:lnTo>
                      <a:pt x="15" y="3522"/>
                    </a:lnTo>
                    <a:lnTo>
                      <a:pt x="7" y="3508"/>
                    </a:lnTo>
                    <a:lnTo>
                      <a:pt x="1" y="3492"/>
                    </a:lnTo>
                    <a:lnTo>
                      <a:pt x="0" y="3474"/>
                    </a:lnTo>
                    <a:lnTo>
                      <a:pt x="0" y="85"/>
                    </a:lnTo>
                    <a:lnTo>
                      <a:pt x="1" y="66"/>
                    </a:lnTo>
                    <a:lnTo>
                      <a:pt x="8" y="50"/>
                    </a:lnTo>
                    <a:lnTo>
                      <a:pt x="17" y="37"/>
                    </a:lnTo>
                    <a:lnTo>
                      <a:pt x="30" y="26"/>
                    </a:lnTo>
                    <a:lnTo>
                      <a:pt x="48" y="20"/>
                    </a:lnTo>
                    <a:lnTo>
                      <a:pt x="64" y="12"/>
                    </a:lnTo>
                    <a:lnTo>
                      <a:pt x="80" y="8"/>
                    </a:lnTo>
                    <a:lnTo>
                      <a:pt x="98" y="8"/>
                    </a:lnTo>
                    <a:lnTo>
                      <a:pt x="114" y="12"/>
                    </a:lnTo>
                    <a:lnTo>
                      <a:pt x="129" y="20"/>
                    </a:lnTo>
                    <a:lnTo>
                      <a:pt x="323" y="150"/>
                    </a:lnTo>
                    <a:lnTo>
                      <a:pt x="526" y="20"/>
                    </a:lnTo>
                    <a:lnTo>
                      <a:pt x="542" y="12"/>
                    </a:lnTo>
                    <a:lnTo>
                      <a:pt x="560" y="8"/>
                    </a:lnTo>
                    <a:lnTo>
                      <a:pt x="580" y="8"/>
                    </a:lnTo>
                    <a:lnTo>
                      <a:pt x="598" y="12"/>
                    </a:lnTo>
                    <a:lnTo>
                      <a:pt x="614" y="20"/>
                    </a:lnTo>
                    <a:lnTo>
                      <a:pt x="809" y="150"/>
                    </a:lnTo>
                    <a:lnTo>
                      <a:pt x="1011" y="20"/>
                    </a:lnTo>
                    <a:lnTo>
                      <a:pt x="1027" y="12"/>
                    </a:lnTo>
                    <a:lnTo>
                      <a:pt x="1047" y="8"/>
                    </a:lnTo>
                    <a:lnTo>
                      <a:pt x="1065" y="8"/>
                    </a:lnTo>
                    <a:lnTo>
                      <a:pt x="1085" y="12"/>
                    </a:lnTo>
                    <a:lnTo>
                      <a:pt x="1101" y="20"/>
                    </a:lnTo>
                    <a:lnTo>
                      <a:pt x="1295" y="150"/>
                    </a:lnTo>
                    <a:lnTo>
                      <a:pt x="1497" y="20"/>
                    </a:lnTo>
                    <a:lnTo>
                      <a:pt x="1514" y="12"/>
                    </a:lnTo>
                    <a:lnTo>
                      <a:pt x="1532" y="8"/>
                    </a:lnTo>
                    <a:lnTo>
                      <a:pt x="1552" y="8"/>
                    </a:lnTo>
                    <a:lnTo>
                      <a:pt x="1570" y="12"/>
                    </a:lnTo>
                    <a:lnTo>
                      <a:pt x="1586" y="20"/>
                    </a:lnTo>
                    <a:lnTo>
                      <a:pt x="1780" y="150"/>
                    </a:lnTo>
                    <a:lnTo>
                      <a:pt x="1983" y="20"/>
                    </a:lnTo>
                    <a:lnTo>
                      <a:pt x="1999" y="12"/>
                    </a:lnTo>
                    <a:lnTo>
                      <a:pt x="2018" y="8"/>
                    </a:lnTo>
                    <a:lnTo>
                      <a:pt x="2037" y="8"/>
                    </a:lnTo>
                    <a:lnTo>
                      <a:pt x="2056" y="12"/>
                    </a:lnTo>
                    <a:lnTo>
                      <a:pt x="2072" y="20"/>
                    </a:lnTo>
                    <a:lnTo>
                      <a:pt x="2266" y="150"/>
                    </a:lnTo>
                    <a:lnTo>
                      <a:pt x="2468" y="20"/>
                    </a:lnTo>
                    <a:lnTo>
                      <a:pt x="2485" y="12"/>
                    </a:lnTo>
                    <a:lnTo>
                      <a:pt x="2503" y="8"/>
                    </a:lnTo>
                    <a:lnTo>
                      <a:pt x="2523" y="8"/>
                    </a:lnTo>
                    <a:lnTo>
                      <a:pt x="2541" y="12"/>
                    </a:lnTo>
                    <a:lnTo>
                      <a:pt x="2557" y="20"/>
                    </a:lnTo>
                    <a:lnTo>
                      <a:pt x="2752" y="150"/>
                    </a:lnTo>
                    <a:lnTo>
                      <a:pt x="2954" y="12"/>
                    </a:lnTo>
                    <a:lnTo>
                      <a:pt x="2970" y="4"/>
                    </a:lnTo>
                    <a:lnTo>
                      <a:pt x="2986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5235472" y="1951193"/>
                <a:ext cx="77224" cy="134427"/>
              </a:xfrm>
              <a:custGeom>
                <a:avLst/>
                <a:gdLst>
                  <a:gd name="T0" fmla="*/ 345 w 647"/>
                  <a:gd name="T1" fmla="*/ 3 h 1130"/>
                  <a:gd name="T2" fmla="*/ 382 w 647"/>
                  <a:gd name="T3" fmla="*/ 23 h 1130"/>
                  <a:gd name="T4" fmla="*/ 402 w 647"/>
                  <a:gd name="T5" fmla="*/ 59 h 1130"/>
                  <a:gd name="T6" fmla="*/ 404 w 647"/>
                  <a:gd name="T7" fmla="*/ 162 h 1130"/>
                  <a:gd name="T8" fmla="*/ 508 w 647"/>
                  <a:gd name="T9" fmla="*/ 164 h 1130"/>
                  <a:gd name="T10" fmla="*/ 544 w 647"/>
                  <a:gd name="T11" fmla="*/ 184 h 1130"/>
                  <a:gd name="T12" fmla="*/ 563 w 647"/>
                  <a:gd name="T13" fmla="*/ 219 h 1130"/>
                  <a:gd name="T14" fmla="*/ 563 w 647"/>
                  <a:gd name="T15" fmla="*/ 265 h 1130"/>
                  <a:gd name="T16" fmla="*/ 544 w 647"/>
                  <a:gd name="T17" fmla="*/ 302 h 1130"/>
                  <a:gd name="T18" fmla="*/ 508 w 647"/>
                  <a:gd name="T19" fmla="*/ 321 h 1130"/>
                  <a:gd name="T20" fmla="*/ 243 w 647"/>
                  <a:gd name="T21" fmla="*/ 323 h 1130"/>
                  <a:gd name="T22" fmla="*/ 199 w 647"/>
                  <a:gd name="T23" fmla="*/ 334 h 1130"/>
                  <a:gd name="T24" fmla="*/ 171 w 647"/>
                  <a:gd name="T25" fmla="*/ 362 h 1130"/>
                  <a:gd name="T26" fmla="*/ 161 w 647"/>
                  <a:gd name="T27" fmla="*/ 404 h 1130"/>
                  <a:gd name="T28" fmla="*/ 171 w 647"/>
                  <a:gd name="T29" fmla="*/ 446 h 1130"/>
                  <a:gd name="T30" fmla="*/ 199 w 647"/>
                  <a:gd name="T31" fmla="*/ 474 h 1130"/>
                  <a:gd name="T32" fmla="*/ 243 w 647"/>
                  <a:gd name="T33" fmla="*/ 485 h 1130"/>
                  <a:gd name="T34" fmla="*/ 444 w 647"/>
                  <a:gd name="T35" fmla="*/ 487 h 1130"/>
                  <a:gd name="T36" fmla="*/ 518 w 647"/>
                  <a:gd name="T37" fmla="*/ 511 h 1130"/>
                  <a:gd name="T38" fmla="*/ 577 w 647"/>
                  <a:gd name="T39" fmla="*/ 554 h 1130"/>
                  <a:gd name="T40" fmla="*/ 621 w 647"/>
                  <a:gd name="T41" fmla="*/ 614 h 1130"/>
                  <a:gd name="T42" fmla="*/ 643 w 647"/>
                  <a:gd name="T43" fmla="*/ 687 h 1130"/>
                  <a:gd name="T44" fmla="*/ 643 w 647"/>
                  <a:gd name="T45" fmla="*/ 767 h 1130"/>
                  <a:gd name="T46" fmla="*/ 621 w 647"/>
                  <a:gd name="T47" fmla="*/ 839 h 1130"/>
                  <a:gd name="T48" fmla="*/ 577 w 647"/>
                  <a:gd name="T49" fmla="*/ 899 h 1130"/>
                  <a:gd name="T50" fmla="*/ 518 w 647"/>
                  <a:gd name="T51" fmla="*/ 942 h 1130"/>
                  <a:gd name="T52" fmla="*/ 444 w 647"/>
                  <a:gd name="T53" fmla="*/ 966 h 1130"/>
                  <a:gd name="T54" fmla="*/ 404 w 647"/>
                  <a:gd name="T55" fmla="*/ 1049 h 1130"/>
                  <a:gd name="T56" fmla="*/ 394 w 647"/>
                  <a:gd name="T57" fmla="*/ 1092 h 1130"/>
                  <a:gd name="T58" fmla="*/ 366 w 647"/>
                  <a:gd name="T59" fmla="*/ 1120 h 1130"/>
                  <a:gd name="T60" fmla="*/ 323 w 647"/>
                  <a:gd name="T61" fmla="*/ 1130 h 1130"/>
                  <a:gd name="T62" fmla="*/ 280 w 647"/>
                  <a:gd name="T63" fmla="*/ 1120 h 1130"/>
                  <a:gd name="T64" fmla="*/ 252 w 647"/>
                  <a:gd name="T65" fmla="*/ 1092 h 1130"/>
                  <a:gd name="T66" fmla="*/ 243 w 647"/>
                  <a:gd name="T67" fmla="*/ 1049 h 1130"/>
                  <a:gd name="T68" fmla="*/ 161 w 647"/>
                  <a:gd name="T69" fmla="*/ 969 h 1130"/>
                  <a:gd name="T70" fmla="*/ 119 w 647"/>
                  <a:gd name="T71" fmla="*/ 958 h 1130"/>
                  <a:gd name="T72" fmla="*/ 91 w 647"/>
                  <a:gd name="T73" fmla="*/ 930 h 1130"/>
                  <a:gd name="T74" fmla="*/ 80 w 647"/>
                  <a:gd name="T75" fmla="*/ 888 h 1130"/>
                  <a:gd name="T76" fmla="*/ 91 w 647"/>
                  <a:gd name="T77" fmla="*/ 846 h 1130"/>
                  <a:gd name="T78" fmla="*/ 119 w 647"/>
                  <a:gd name="T79" fmla="*/ 818 h 1130"/>
                  <a:gd name="T80" fmla="*/ 161 w 647"/>
                  <a:gd name="T81" fmla="*/ 807 h 1130"/>
                  <a:gd name="T82" fmla="*/ 427 w 647"/>
                  <a:gd name="T83" fmla="*/ 805 h 1130"/>
                  <a:gd name="T84" fmla="*/ 463 w 647"/>
                  <a:gd name="T85" fmla="*/ 785 h 1130"/>
                  <a:gd name="T86" fmla="*/ 482 w 647"/>
                  <a:gd name="T87" fmla="*/ 750 h 1130"/>
                  <a:gd name="T88" fmla="*/ 482 w 647"/>
                  <a:gd name="T89" fmla="*/ 704 h 1130"/>
                  <a:gd name="T90" fmla="*/ 463 w 647"/>
                  <a:gd name="T91" fmla="*/ 668 h 1130"/>
                  <a:gd name="T92" fmla="*/ 427 w 647"/>
                  <a:gd name="T93" fmla="*/ 648 h 1130"/>
                  <a:gd name="T94" fmla="*/ 243 w 647"/>
                  <a:gd name="T95" fmla="*/ 646 h 1130"/>
                  <a:gd name="T96" fmla="*/ 165 w 647"/>
                  <a:gd name="T97" fmla="*/ 634 h 1130"/>
                  <a:gd name="T98" fmla="*/ 97 w 647"/>
                  <a:gd name="T99" fmla="*/ 601 h 1130"/>
                  <a:gd name="T100" fmla="*/ 45 w 647"/>
                  <a:gd name="T101" fmla="*/ 549 h 1130"/>
                  <a:gd name="T102" fmla="*/ 12 w 647"/>
                  <a:gd name="T103" fmla="*/ 482 h 1130"/>
                  <a:gd name="T104" fmla="*/ 0 w 647"/>
                  <a:gd name="T105" fmla="*/ 404 h 1130"/>
                  <a:gd name="T106" fmla="*/ 12 w 647"/>
                  <a:gd name="T107" fmla="*/ 326 h 1130"/>
                  <a:gd name="T108" fmla="*/ 45 w 647"/>
                  <a:gd name="T109" fmla="*/ 259 h 1130"/>
                  <a:gd name="T110" fmla="*/ 97 w 647"/>
                  <a:gd name="T111" fmla="*/ 208 h 1130"/>
                  <a:gd name="T112" fmla="*/ 165 w 647"/>
                  <a:gd name="T113" fmla="*/ 174 h 1130"/>
                  <a:gd name="T114" fmla="*/ 243 w 647"/>
                  <a:gd name="T115" fmla="*/ 162 h 1130"/>
                  <a:gd name="T116" fmla="*/ 245 w 647"/>
                  <a:gd name="T117" fmla="*/ 59 h 1130"/>
                  <a:gd name="T118" fmla="*/ 264 w 647"/>
                  <a:gd name="T119" fmla="*/ 23 h 1130"/>
                  <a:gd name="T120" fmla="*/ 300 w 647"/>
                  <a:gd name="T121" fmla="*/ 3 h 1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47" h="1130">
                    <a:moveTo>
                      <a:pt x="323" y="0"/>
                    </a:moveTo>
                    <a:lnTo>
                      <a:pt x="345" y="3"/>
                    </a:lnTo>
                    <a:lnTo>
                      <a:pt x="366" y="11"/>
                    </a:lnTo>
                    <a:lnTo>
                      <a:pt x="382" y="23"/>
                    </a:lnTo>
                    <a:lnTo>
                      <a:pt x="394" y="39"/>
                    </a:lnTo>
                    <a:lnTo>
                      <a:pt x="402" y="59"/>
                    </a:lnTo>
                    <a:lnTo>
                      <a:pt x="404" y="81"/>
                    </a:lnTo>
                    <a:lnTo>
                      <a:pt x="404" y="162"/>
                    </a:lnTo>
                    <a:lnTo>
                      <a:pt x="485" y="162"/>
                    </a:lnTo>
                    <a:lnTo>
                      <a:pt x="508" y="164"/>
                    </a:lnTo>
                    <a:lnTo>
                      <a:pt x="528" y="172"/>
                    </a:lnTo>
                    <a:lnTo>
                      <a:pt x="544" y="184"/>
                    </a:lnTo>
                    <a:lnTo>
                      <a:pt x="556" y="200"/>
                    </a:lnTo>
                    <a:lnTo>
                      <a:pt x="563" y="219"/>
                    </a:lnTo>
                    <a:lnTo>
                      <a:pt x="567" y="242"/>
                    </a:lnTo>
                    <a:lnTo>
                      <a:pt x="563" y="265"/>
                    </a:lnTo>
                    <a:lnTo>
                      <a:pt x="556" y="285"/>
                    </a:lnTo>
                    <a:lnTo>
                      <a:pt x="544" y="302"/>
                    </a:lnTo>
                    <a:lnTo>
                      <a:pt x="528" y="313"/>
                    </a:lnTo>
                    <a:lnTo>
                      <a:pt x="508" y="321"/>
                    </a:lnTo>
                    <a:lnTo>
                      <a:pt x="485" y="323"/>
                    </a:lnTo>
                    <a:lnTo>
                      <a:pt x="243" y="323"/>
                    </a:lnTo>
                    <a:lnTo>
                      <a:pt x="220" y="326"/>
                    </a:lnTo>
                    <a:lnTo>
                      <a:pt x="199" y="334"/>
                    </a:lnTo>
                    <a:lnTo>
                      <a:pt x="184" y="346"/>
                    </a:lnTo>
                    <a:lnTo>
                      <a:pt x="171" y="362"/>
                    </a:lnTo>
                    <a:lnTo>
                      <a:pt x="163" y="381"/>
                    </a:lnTo>
                    <a:lnTo>
                      <a:pt x="161" y="404"/>
                    </a:lnTo>
                    <a:lnTo>
                      <a:pt x="163" y="427"/>
                    </a:lnTo>
                    <a:lnTo>
                      <a:pt x="171" y="446"/>
                    </a:lnTo>
                    <a:lnTo>
                      <a:pt x="184" y="462"/>
                    </a:lnTo>
                    <a:lnTo>
                      <a:pt x="199" y="474"/>
                    </a:lnTo>
                    <a:lnTo>
                      <a:pt x="220" y="482"/>
                    </a:lnTo>
                    <a:lnTo>
                      <a:pt x="243" y="485"/>
                    </a:lnTo>
                    <a:lnTo>
                      <a:pt x="404" y="485"/>
                    </a:lnTo>
                    <a:lnTo>
                      <a:pt x="444" y="487"/>
                    </a:lnTo>
                    <a:lnTo>
                      <a:pt x="482" y="497"/>
                    </a:lnTo>
                    <a:lnTo>
                      <a:pt x="518" y="511"/>
                    </a:lnTo>
                    <a:lnTo>
                      <a:pt x="549" y="531"/>
                    </a:lnTo>
                    <a:lnTo>
                      <a:pt x="577" y="554"/>
                    </a:lnTo>
                    <a:lnTo>
                      <a:pt x="601" y="582"/>
                    </a:lnTo>
                    <a:lnTo>
                      <a:pt x="621" y="614"/>
                    </a:lnTo>
                    <a:lnTo>
                      <a:pt x="635" y="649"/>
                    </a:lnTo>
                    <a:lnTo>
                      <a:pt x="643" y="687"/>
                    </a:lnTo>
                    <a:lnTo>
                      <a:pt x="647" y="727"/>
                    </a:lnTo>
                    <a:lnTo>
                      <a:pt x="643" y="767"/>
                    </a:lnTo>
                    <a:lnTo>
                      <a:pt x="635" y="805"/>
                    </a:lnTo>
                    <a:lnTo>
                      <a:pt x="621" y="839"/>
                    </a:lnTo>
                    <a:lnTo>
                      <a:pt x="601" y="871"/>
                    </a:lnTo>
                    <a:lnTo>
                      <a:pt x="577" y="899"/>
                    </a:lnTo>
                    <a:lnTo>
                      <a:pt x="549" y="923"/>
                    </a:lnTo>
                    <a:lnTo>
                      <a:pt x="518" y="942"/>
                    </a:lnTo>
                    <a:lnTo>
                      <a:pt x="482" y="957"/>
                    </a:lnTo>
                    <a:lnTo>
                      <a:pt x="444" y="966"/>
                    </a:lnTo>
                    <a:lnTo>
                      <a:pt x="404" y="969"/>
                    </a:lnTo>
                    <a:lnTo>
                      <a:pt x="404" y="1049"/>
                    </a:lnTo>
                    <a:lnTo>
                      <a:pt x="402" y="1073"/>
                    </a:lnTo>
                    <a:lnTo>
                      <a:pt x="394" y="1092"/>
                    </a:lnTo>
                    <a:lnTo>
                      <a:pt x="382" y="1108"/>
                    </a:lnTo>
                    <a:lnTo>
                      <a:pt x="366" y="1120"/>
                    </a:lnTo>
                    <a:lnTo>
                      <a:pt x="345" y="1128"/>
                    </a:lnTo>
                    <a:lnTo>
                      <a:pt x="323" y="1130"/>
                    </a:lnTo>
                    <a:lnTo>
                      <a:pt x="300" y="1128"/>
                    </a:lnTo>
                    <a:lnTo>
                      <a:pt x="280" y="1120"/>
                    </a:lnTo>
                    <a:lnTo>
                      <a:pt x="264" y="1108"/>
                    </a:lnTo>
                    <a:lnTo>
                      <a:pt x="252" y="1092"/>
                    </a:lnTo>
                    <a:lnTo>
                      <a:pt x="245" y="1073"/>
                    </a:lnTo>
                    <a:lnTo>
                      <a:pt x="243" y="1049"/>
                    </a:lnTo>
                    <a:lnTo>
                      <a:pt x="243" y="969"/>
                    </a:lnTo>
                    <a:lnTo>
                      <a:pt x="161" y="969"/>
                    </a:lnTo>
                    <a:lnTo>
                      <a:pt x="139" y="966"/>
                    </a:lnTo>
                    <a:lnTo>
                      <a:pt x="119" y="958"/>
                    </a:lnTo>
                    <a:lnTo>
                      <a:pt x="103" y="946"/>
                    </a:lnTo>
                    <a:lnTo>
                      <a:pt x="91" y="930"/>
                    </a:lnTo>
                    <a:lnTo>
                      <a:pt x="83" y="911"/>
                    </a:lnTo>
                    <a:lnTo>
                      <a:pt x="80" y="888"/>
                    </a:lnTo>
                    <a:lnTo>
                      <a:pt x="83" y="865"/>
                    </a:lnTo>
                    <a:lnTo>
                      <a:pt x="91" y="846"/>
                    </a:lnTo>
                    <a:lnTo>
                      <a:pt x="103" y="830"/>
                    </a:lnTo>
                    <a:lnTo>
                      <a:pt x="119" y="818"/>
                    </a:lnTo>
                    <a:lnTo>
                      <a:pt x="139" y="810"/>
                    </a:lnTo>
                    <a:lnTo>
                      <a:pt x="161" y="807"/>
                    </a:lnTo>
                    <a:lnTo>
                      <a:pt x="404" y="807"/>
                    </a:lnTo>
                    <a:lnTo>
                      <a:pt x="427" y="805"/>
                    </a:lnTo>
                    <a:lnTo>
                      <a:pt x="446" y="797"/>
                    </a:lnTo>
                    <a:lnTo>
                      <a:pt x="463" y="785"/>
                    </a:lnTo>
                    <a:lnTo>
                      <a:pt x="474" y="769"/>
                    </a:lnTo>
                    <a:lnTo>
                      <a:pt x="482" y="750"/>
                    </a:lnTo>
                    <a:lnTo>
                      <a:pt x="485" y="727"/>
                    </a:lnTo>
                    <a:lnTo>
                      <a:pt x="482" y="704"/>
                    </a:lnTo>
                    <a:lnTo>
                      <a:pt x="474" y="684"/>
                    </a:lnTo>
                    <a:lnTo>
                      <a:pt x="463" y="668"/>
                    </a:lnTo>
                    <a:lnTo>
                      <a:pt x="446" y="656"/>
                    </a:lnTo>
                    <a:lnTo>
                      <a:pt x="427" y="648"/>
                    </a:lnTo>
                    <a:lnTo>
                      <a:pt x="404" y="646"/>
                    </a:lnTo>
                    <a:lnTo>
                      <a:pt x="243" y="646"/>
                    </a:lnTo>
                    <a:lnTo>
                      <a:pt x="202" y="643"/>
                    </a:lnTo>
                    <a:lnTo>
                      <a:pt x="165" y="634"/>
                    </a:lnTo>
                    <a:lnTo>
                      <a:pt x="129" y="620"/>
                    </a:lnTo>
                    <a:lnTo>
                      <a:pt x="97" y="601"/>
                    </a:lnTo>
                    <a:lnTo>
                      <a:pt x="69" y="576"/>
                    </a:lnTo>
                    <a:lnTo>
                      <a:pt x="45" y="549"/>
                    </a:lnTo>
                    <a:lnTo>
                      <a:pt x="26" y="516"/>
                    </a:lnTo>
                    <a:lnTo>
                      <a:pt x="12" y="482"/>
                    </a:lnTo>
                    <a:lnTo>
                      <a:pt x="2" y="444"/>
                    </a:lnTo>
                    <a:lnTo>
                      <a:pt x="0" y="404"/>
                    </a:lnTo>
                    <a:lnTo>
                      <a:pt x="2" y="364"/>
                    </a:lnTo>
                    <a:lnTo>
                      <a:pt x="12" y="326"/>
                    </a:lnTo>
                    <a:lnTo>
                      <a:pt x="26" y="291"/>
                    </a:lnTo>
                    <a:lnTo>
                      <a:pt x="45" y="259"/>
                    </a:lnTo>
                    <a:lnTo>
                      <a:pt x="69" y="231"/>
                    </a:lnTo>
                    <a:lnTo>
                      <a:pt x="97" y="208"/>
                    </a:lnTo>
                    <a:lnTo>
                      <a:pt x="129" y="188"/>
                    </a:lnTo>
                    <a:lnTo>
                      <a:pt x="165" y="174"/>
                    </a:lnTo>
                    <a:lnTo>
                      <a:pt x="202" y="165"/>
                    </a:lnTo>
                    <a:lnTo>
                      <a:pt x="243" y="162"/>
                    </a:lnTo>
                    <a:lnTo>
                      <a:pt x="243" y="81"/>
                    </a:lnTo>
                    <a:lnTo>
                      <a:pt x="245" y="59"/>
                    </a:lnTo>
                    <a:lnTo>
                      <a:pt x="252" y="39"/>
                    </a:lnTo>
                    <a:lnTo>
                      <a:pt x="264" y="23"/>
                    </a:lnTo>
                    <a:lnTo>
                      <a:pt x="280" y="11"/>
                    </a:lnTo>
                    <a:lnTo>
                      <a:pt x="300" y="3"/>
                    </a:lnTo>
                    <a:lnTo>
                      <a:pt x="323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7" name="Freeform 33"/>
              <p:cNvSpPr>
                <a:spLocks/>
              </p:cNvSpPr>
              <p:nvPr/>
            </p:nvSpPr>
            <p:spPr bwMode="auto">
              <a:xfrm>
                <a:off x="5099615" y="1845368"/>
                <a:ext cx="174469" cy="20021"/>
              </a:xfrm>
              <a:custGeom>
                <a:avLst/>
                <a:gdLst>
                  <a:gd name="T0" fmla="*/ 81 w 1457"/>
                  <a:gd name="T1" fmla="*/ 0 h 162"/>
                  <a:gd name="T2" fmla="*/ 1377 w 1457"/>
                  <a:gd name="T3" fmla="*/ 0 h 162"/>
                  <a:gd name="T4" fmla="*/ 1399 w 1457"/>
                  <a:gd name="T5" fmla="*/ 4 h 162"/>
                  <a:gd name="T6" fmla="*/ 1419 w 1457"/>
                  <a:gd name="T7" fmla="*/ 11 h 162"/>
                  <a:gd name="T8" fmla="*/ 1435 w 1457"/>
                  <a:gd name="T9" fmla="*/ 23 h 162"/>
                  <a:gd name="T10" fmla="*/ 1447 w 1457"/>
                  <a:gd name="T11" fmla="*/ 39 h 162"/>
                  <a:gd name="T12" fmla="*/ 1455 w 1457"/>
                  <a:gd name="T13" fmla="*/ 59 h 162"/>
                  <a:gd name="T14" fmla="*/ 1457 w 1457"/>
                  <a:gd name="T15" fmla="*/ 81 h 162"/>
                  <a:gd name="T16" fmla="*/ 1455 w 1457"/>
                  <a:gd name="T17" fmla="*/ 104 h 162"/>
                  <a:gd name="T18" fmla="*/ 1447 w 1457"/>
                  <a:gd name="T19" fmla="*/ 124 h 162"/>
                  <a:gd name="T20" fmla="*/ 1435 w 1457"/>
                  <a:gd name="T21" fmla="*/ 140 h 162"/>
                  <a:gd name="T22" fmla="*/ 1419 w 1457"/>
                  <a:gd name="T23" fmla="*/ 152 h 162"/>
                  <a:gd name="T24" fmla="*/ 1399 w 1457"/>
                  <a:gd name="T25" fmla="*/ 159 h 162"/>
                  <a:gd name="T26" fmla="*/ 1377 w 1457"/>
                  <a:gd name="T27" fmla="*/ 162 h 162"/>
                  <a:gd name="T28" fmla="*/ 81 w 1457"/>
                  <a:gd name="T29" fmla="*/ 162 h 162"/>
                  <a:gd name="T30" fmla="*/ 58 w 1457"/>
                  <a:gd name="T31" fmla="*/ 159 h 162"/>
                  <a:gd name="T32" fmla="*/ 38 w 1457"/>
                  <a:gd name="T33" fmla="*/ 152 h 162"/>
                  <a:gd name="T34" fmla="*/ 22 w 1457"/>
                  <a:gd name="T35" fmla="*/ 140 h 162"/>
                  <a:gd name="T36" fmla="*/ 10 w 1457"/>
                  <a:gd name="T37" fmla="*/ 124 h 162"/>
                  <a:gd name="T38" fmla="*/ 3 w 1457"/>
                  <a:gd name="T39" fmla="*/ 104 h 162"/>
                  <a:gd name="T40" fmla="*/ 0 w 1457"/>
                  <a:gd name="T41" fmla="*/ 81 h 162"/>
                  <a:gd name="T42" fmla="*/ 3 w 1457"/>
                  <a:gd name="T43" fmla="*/ 59 h 162"/>
                  <a:gd name="T44" fmla="*/ 10 w 1457"/>
                  <a:gd name="T45" fmla="*/ 39 h 162"/>
                  <a:gd name="T46" fmla="*/ 22 w 1457"/>
                  <a:gd name="T47" fmla="*/ 23 h 162"/>
                  <a:gd name="T48" fmla="*/ 38 w 1457"/>
                  <a:gd name="T49" fmla="*/ 11 h 162"/>
                  <a:gd name="T50" fmla="*/ 58 w 1457"/>
                  <a:gd name="T51" fmla="*/ 4 h 162"/>
                  <a:gd name="T52" fmla="*/ 81 w 1457"/>
                  <a:gd name="T5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57" h="162">
                    <a:moveTo>
                      <a:pt x="81" y="0"/>
                    </a:moveTo>
                    <a:lnTo>
                      <a:pt x="1377" y="0"/>
                    </a:lnTo>
                    <a:lnTo>
                      <a:pt x="1399" y="4"/>
                    </a:lnTo>
                    <a:lnTo>
                      <a:pt x="1419" y="11"/>
                    </a:lnTo>
                    <a:lnTo>
                      <a:pt x="1435" y="23"/>
                    </a:lnTo>
                    <a:lnTo>
                      <a:pt x="1447" y="39"/>
                    </a:lnTo>
                    <a:lnTo>
                      <a:pt x="1455" y="59"/>
                    </a:lnTo>
                    <a:lnTo>
                      <a:pt x="1457" y="81"/>
                    </a:lnTo>
                    <a:lnTo>
                      <a:pt x="1455" y="104"/>
                    </a:lnTo>
                    <a:lnTo>
                      <a:pt x="1447" y="124"/>
                    </a:lnTo>
                    <a:lnTo>
                      <a:pt x="1435" y="140"/>
                    </a:lnTo>
                    <a:lnTo>
                      <a:pt x="1419" y="152"/>
                    </a:lnTo>
                    <a:lnTo>
                      <a:pt x="1399" y="159"/>
                    </a:lnTo>
                    <a:lnTo>
                      <a:pt x="1377" y="162"/>
                    </a:lnTo>
                    <a:lnTo>
                      <a:pt x="81" y="162"/>
                    </a:lnTo>
                    <a:lnTo>
                      <a:pt x="58" y="159"/>
                    </a:lnTo>
                    <a:lnTo>
                      <a:pt x="38" y="152"/>
                    </a:lnTo>
                    <a:lnTo>
                      <a:pt x="22" y="140"/>
                    </a:lnTo>
                    <a:lnTo>
                      <a:pt x="10" y="124"/>
                    </a:lnTo>
                    <a:lnTo>
                      <a:pt x="3" y="104"/>
                    </a:lnTo>
                    <a:lnTo>
                      <a:pt x="0" y="81"/>
                    </a:lnTo>
                    <a:lnTo>
                      <a:pt x="3" y="59"/>
                    </a:lnTo>
                    <a:lnTo>
                      <a:pt x="10" y="39"/>
                    </a:lnTo>
                    <a:lnTo>
                      <a:pt x="22" y="23"/>
                    </a:lnTo>
                    <a:lnTo>
                      <a:pt x="38" y="11"/>
                    </a:lnTo>
                    <a:lnTo>
                      <a:pt x="58" y="4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8" name="Freeform 34"/>
              <p:cNvSpPr>
                <a:spLocks/>
              </p:cNvSpPr>
              <p:nvPr/>
            </p:nvSpPr>
            <p:spPr bwMode="auto">
              <a:xfrm>
                <a:off x="5138227" y="1883980"/>
                <a:ext cx="97245" cy="20021"/>
              </a:xfrm>
              <a:custGeom>
                <a:avLst/>
                <a:gdLst>
                  <a:gd name="T0" fmla="*/ 82 w 811"/>
                  <a:gd name="T1" fmla="*/ 0 h 162"/>
                  <a:gd name="T2" fmla="*/ 730 w 811"/>
                  <a:gd name="T3" fmla="*/ 0 h 162"/>
                  <a:gd name="T4" fmla="*/ 752 w 811"/>
                  <a:gd name="T5" fmla="*/ 4 h 162"/>
                  <a:gd name="T6" fmla="*/ 772 w 811"/>
                  <a:gd name="T7" fmla="*/ 11 h 162"/>
                  <a:gd name="T8" fmla="*/ 788 w 811"/>
                  <a:gd name="T9" fmla="*/ 23 h 162"/>
                  <a:gd name="T10" fmla="*/ 800 w 811"/>
                  <a:gd name="T11" fmla="*/ 39 h 162"/>
                  <a:gd name="T12" fmla="*/ 808 w 811"/>
                  <a:gd name="T13" fmla="*/ 59 h 162"/>
                  <a:gd name="T14" fmla="*/ 811 w 811"/>
                  <a:gd name="T15" fmla="*/ 81 h 162"/>
                  <a:gd name="T16" fmla="*/ 808 w 811"/>
                  <a:gd name="T17" fmla="*/ 104 h 162"/>
                  <a:gd name="T18" fmla="*/ 800 w 811"/>
                  <a:gd name="T19" fmla="*/ 124 h 162"/>
                  <a:gd name="T20" fmla="*/ 788 w 811"/>
                  <a:gd name="T21" fmla="*/ 140 h 162"/>
                  <a:gd name="T22" fmla="*/ 772 w 811"/>
                  <a:gd name="T23" fmla="*/ 152 h 162"/>
                  <a:gd name="T24" fmla="*/ 752 w 811"/>
                  <a:gd name="T25" fmla="*/ 159 h 162"/>
                  <a:gd name="T26" fmla="*/ 730 w 811"/>
                  <a:gd name="T27" fmla="*/ 162 h 162"/>
                  <a:gd name="T28" fmla="*/ 82 w 811"/>
                  <a:gd name="T29" fmla="*/ 162 h 162"/>
                  <a:gd name="T30" fmla="*/ 59 w 811"/>
                  <a:gd name="T31" fmla="*/ 159 h 162"/>
                  <a:gd name="T32" fmla="*/ 39 w 811"/>
                  <a:gd name="T33" fmla="*/ 152 h 162"/>
                  <a:gd name="T34" fmla="*/ 23 w 811"/>
                  <a:gd name="T35" fmla="*/ 140 h 162"/>
                  <a:gd name="T36" fmla="*/ 11 w 811"/>
                  <a:gd name="T37" fmla="*/ 124 h 162"/>
                  <a:gd name="T38" fmla="*/ 4 w 811"/>
                  <a:gd name="T39" fmla="*/ 104 h 162"/>
                  <a:gd name="T40" fmla="*/ 0 w 811"/>
                  <a:gd name="T41" fmla="*/ 81 h 162"/>
                  <a:gd name="T42" fmla="*/ 4 w 811"/>
                  <a:gd name="T43" fmla="*/ 59 h 162"/>
                  <a:gd name="T44" fmla="*/ 11 w 811"/>
                  <a:gd name="T45" fmla="*/ 39 h 162"/>
                  <a:gd name="T46" fmla="*/ 23 w 811"/>
                  <a:gd name="T47" fmla="*/ 23 h 162"/>
                  <a:gd name="T48" fmla="*/ 39 w 811"/>
                  <a:gd name="T49" fmla="*/ 11 h 162"/>
                  <a:gd name="T50" fmla="*/ 59 w 811"/>
                  <a:gd name="T51" fmla="*/ 4 h 162"/>
                  <a:gd name="T52" fmla="*/ 82 w 811"/>
                  <a:gd name="T5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11" h="162">
                    <a:moveTo>
                      <a:pt x="82" y="0"/>
                    </a:moveTo>
                    <a:lnTo>
                      <a:pt x="730" y="0"/>
                    </a:lnTo>
                    <a:lnTo>
                      <a:pt x="752" y="4"/>
                    </a:lnTo>
                    <a:lnTo>
                      <a:pt x="772" y="11"/>
                    </a:lnTo>
                    <a:lnTo>
                      <a:pt x="788" y="23"/>
                    </a:lnTo>
                    <a:lnTo>
                      <a:pt x="800" y="39"/>
                    </a:lnTo>
                    <a:lnTo>
                      <a:pt x="808" y="59"/>
                    </a:lnTo>
                    <a:lnTo>
                      <a:pt x="811" y="81"/>
                    </a:lnTo>
                    <a:lnTo>
                      <a:pt x="808" y="104"/>
                    </a:lnTo>
                    <a:lnTo>
                      <a:pt x="800" y="124"/>
                    </a:lnTo>
                    <a:lnTo>
                      <a:pt x="788" y="140"/>
                    </a:lnTo>
                    <a:lnTo>
                      <a:pt x="772" y="152"/>
                    </a:lnTo>
                    <a:lnTo>
                      <a:pt x="752" y="159"/>
                    </a:lnTo>
                    <a:lnTo>
                      <a:pt x="730" y="162"/>
                    </a:lnTo>
                    <a:lnTo>
                      <a:pt x="82" y="162"/>
                    </a:lnTo>
                    <a:lnTo>
                      <a:pt x="59" y="159"/>
                    </a:lnTo>
                    <a:lnTo>
                      <a:pt x="39" y="152"/>
                    </a:lnTo>
                    <a:lnTo>
                      <a:pt x="23" y="140"/>
                    </a:lnTo>
                    <a:lnTo>
                      <a:pt x="11" y="124"/>
                    </a:lnTo>
                    <a:lnTo>
                      <a:pt x="4" y="104"/>
                    </a:lnTo>
                    <a:lnTo>
                      <a:pt x="0" y="81"/>
                    </a:lnTo>
                    <a:lnTo>
                      <a:pt x="4" y="59"/>
                    </a:lnTo>
                    <a:lnTo>
                      <a:pt x="11" y="39"/>
                    </a:lnTo>
                    <a:lnTo>
                      <a:pt x="23" y="23"/>
                    </a:lnTo>
                    <a:lnTo>
                      <a:pt x="39" y="11"/>
                    </a:lnTo>
                    <a:lnTo>
                      <a:pt x="59" y="4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9" name="Freeform 35"/>
              <p:cNvSpPr>
                <a:spLocks/>
              </p:cNvSpPr>
              <p:nvPr/>
            </p:nvSpPr>
            <p:spPr bwMode="auto">
              <a:xfrm>
                <a:off x="5099615" y="1951193"/>
                <a:ext cx="68644" cy="20021"/>
              </a:xfrm>
              <a:custGeom>
                <a:avLst/>
                <a:gdLst>
                  <a:gd name="T0" fmla="*/ 81 w 567"/>
                  <a:gd name="T1" fmla="*/ 0 h 162"/>
                  <a:gd name="T2" fmla="*/ 486 w 567"/>
                  <a:gd name="T3" fmla="*/ 0 h 162"/>
                  <a:gd name="T4" fmla="*/ 509 w 567"/>
                  <a:gd name="T5" fmla="*/ 3 h 162"/>
                  <a:gd name="T6" fmla="*/ 528 w 567"/>
                  <a:gd name="T7" fmla="*/ 11 h 162"/>
                  <a:gd name="T8" fmla="*/ 544 w 567"/>
                  <a:gd name="T9" fmla="*/ 23 h 162"/>
                  <a:gd name="T10" fmla="*/ 556 w 567"/>
                  <a:gd name="T11" fmla="*/ 39 h 162"/>
                  <a:gd name="T12" fmla="*/ 564 w 567"/>
                  <a:gd name="T13" fmla="*/ 59 h 162"/>
                  <a:gd name="T14" fmla="*/ 567 w 567"/>
                  <a:gd name="T15" fmla="*/ 81 h 162"/>
                  <a:gd name="T16" fmla="*/ 564 w 567"/>
                  <a:gd name="T17" fmla="*/ 104 h 162"/>
                  <a:gd name="T18" fmla="*/ 556 w 567"/>
                  <a:gd name="T19" fmla="*/ 123 h 162"/>
                  <a:gd name="T20" fmla="*/ 544 w 567"/>
                  <a:gd name="T21" fmla="*/ 140 h 162"/>
                  <a:gd name="T22" fmla="*/ 528 w 567"/>
                  <a:gd name="T23" fmla="*/ 151 h 162"/>
                  <a:gd name="T24" fmla="*/ 509 w 567"/>
                  <a:gd name="T25" fmla="*/ 159 h 162"/>
                  <a:gd name="T26" fmla="*/ 486 w 567"/>
                  <a:gd name="T27" fmla="*/ 162 h 162"/>
                  <a:gd name="T28" fmla="*/ 81 w 567"/>
                  <a:gd name="T29" fmla="*/ 162 h 162"/>
                  <a:gd name="T30" fmla="*/ 58 w 567"/>
                  <a:gd name="T31" fmla="*/ 159 h 162"/>
                  <a:gd name="T32" fmla="*/ 38 w 567"/>
                  <a:gd name="T33" fmla="*/ 151 h 162"/>
                  <a:gd name="T34" fmla="*/ 22 w 567"/>
                  <a:gd name="T35" fmla="*/ 140 h 162"/>
                  <a:gd name="T36" fmla="*/ 10 w 567"/>
                  <a:gd name="T37" fmla="*/ 123 h 162"/>
                  <a:gd name="T38" fmla="*/ 3 w 567"/>
                  <a:gd name="T39" fmla="*/ 104 h 162"/>
                  <a:gd name="T40" fmla="*/ 0 w 567"/>
                  <a:gd name="T41" fmla="*/ 81 h 162"/>
                  <a:gd name="T42" fmla="*/ 3 w 567"/>
                  <a:gd name="T43" fmla="*/ 59 h 162"/>
                  <a:gd name="T44" fmla="*/ 10 w 567"/>
                  <a:gd name="T45" fmla="*/ 39 h 162"/>
                  <a:gd name="T46" fmla="*/ 22 w 567"/>
                  <a:gd name="T47" fmla="*/ 23 h 162"/>
                  <a:gd name="T48" fmla="*/ 38 w 567"/>
                  <a:gd name="T49" fmla="*/ 11 h 162"/>
                  <a:gd name="T50" fmla="*/ 58 w 567"/>
                  <a:gd name="T51" fmla="*/ 3 h 162"/>
                  <a:gd name="T52" fmla="*/ 81 w 567"/>
                  <a:gd name="T5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7" h="162">
                    <a:moveTo>
                      <a:pt x="81" y="0"/>
                    </a:moveTo>
                    <a:lnTo>
                      <a:pt x="486" y="0"/>
                    </a:lnTo>
                    <a:lnTo>
                      <a:pt x="509" y="3"/>
                    </a:lnTo>
                    <a:lnTo>
                      <a:pt x="528" y="11"/>
                    </a:lnTo>
                    <a:lnTo>
                      <a:pt x="544" y="23"/>
                    </a:lnTo>
                    <a:lnTo>
                      <a:pt x="556" y="39"/>
                    </a:lnTo>
                    <a:lnTo>
                      <a:pt x="564" y="59"/>
                    </a:lnTo>
                    <a:lnTo>
                      <a:pt x="567" y="81"/>
                    </a:lnTo>
                    <a:lnTo>
                      <a:pt x="564" y="104"/>
                    </a:lnTo>
                    <a:lnTo>
                      <a:pt x="556" y="123"/>
                    </a:lnTo>
                    <a:lnTo>
                      <a:pt x="544" y="140"/>
                    </a:lnTo>
                    <a:lnTo>
                      <a:pt x="528" y="151"/>
                    </a:lnTo>
                    <a:lnTo>
                      <a:pt x="509" y="159"/>
                    </a:lnTo>
                    <a:lnTo>
                      <a:pt x="486" y="162"/>
                    </a:lnTo>
                    <a:lnTo>
                      <a:pt x="81" y="162"/>
                    </a:lnTo>
                    <a:lnTo>
                      <a:pt x="58" y="159"/>
                    </a:lnTo>
                    <a:lnTo>
                      <a:pt x="38" y="151"/>
                    </a:lnTo>
                    <a:lnTo>
                      <a:pt x="22" y="140"/>
                    </a:lnTo>
                    <a:lnTo>
                      <a:pt x="10" y="123"/>
                    </a:lnTo>
                    <a:lnTo>
                      <a:pt x="3" y="104"/>
                    </a:lnTo>
                    <a:lnTo>
                      <a:pt x="0" y="81"/>
                    </a:lnTo>
                    <a:lnTo>
                      <a:pt x="3" y="59"/>
                    </a:lnTo>
                    <a:lnTo>
                      <a:pt x="10" y="39"/>
                    </a:lnTo>
                    <a:lnTo>
                      <a:pt x="22" y="23"/>
                    </a:lnTo>
                    <a:lnTo>
                      <a:pt x="38" y="11"/>
                    </a:lnTo>
                    <a:lnTo>
                      <a:pt x="58" y="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0" name="Freeform 36"/>
              <p:cNvSpPr>
                <a:spLocks/>
              </p:cNvSpPr>
              <p:nvPr/>
            </p:nvSpPr>
            <p:spPr bwMode="auto">
              <a:xfrm>
                <a:off x="5061003" y="1989805"/>
                <a:ext cx="20021" cy="20021"/>
              </a:xfrm>
              <a:custGeom>
                <a:avLst/>
                <a:gdLst>
                  <a:gd name="T0" fmla="*/ 82 w 162"/>
                  <a:gd name="T1" fmla="*/ 0 h 162"/>
                  <a:gd name="T2" fmla="*/ 102 w 162"/>
                  <a:gd name="T3" fmla="*/ 3 h 162"/>
                  <a:gd name="T4" fmla="*/ 122 w 162"/>
                  <a:gd name="T5" fmla="*/ 11 h 162"/>
                  <a:gd name="T6" fmla="*/ 138 w 162"/>
                  <a:gd name="T7" fmla="*/ 24 h 162"/>
                  <a:gd name="T8" fmla="*/ 151 w 162"/>
                  <a:gd name="T9" fmla="*/ 40 h 162"/>
                  <a:gd name="T10" fmla="*/ 160 w 162"/>
                  <a:gd name="T11" fmla="*/ 60 h 162"/>
                  <a:gd name="T12" fmla="*/ 162 w 162"/>
                  <a:gd name="T13" fmla="*/ 81 h 162"/>
                  <a:gd name="T14" fmla="*/ 160 w 162"/>
                  <a:gd name="T15" fmla="*/ 103 h 162"/>
                  <a:gd name="T16" fmla="*/ 151 w 162"/>
                  <a:gd name="T17" fmla="*/ 122 h 162"/>
                  <a:gd name="T18" fmla="*/ 138 w 162"/>
                  <a:gd name="T19" fmla="*/ 138 h 162"/>
                  <a:gd name="T20" fmla="*/ 122 w 162"/>
                  <a:gd name="T21" fmla="*/ 150 h 162"/>
                  <a:gd name="T22" fmla="*/ 102 w 162"/>
                  <a:gd name="T23" fmla="*/ 159 h 162"/>
                  <a:gd name="T24" fmla="*/ 82 w 162"/>
                  <a:gd name="T25" fmla="*/ 162 h 162"/>
                  <a:gd name="T26" fmla="*/ 60 w 162"/>
                  <a:gd name="T27" fmla="*/ 159 h 162"/>
                  <a:gd name="T28" fmla="*/ 41 w 162"/>
                  <a:gd name="T29" fmla="*/ 150 h 162"/>
                  <a:gd name="T30" fmla="*/ 24 w 162"/>
                  <a:gd name="T31" fmla="*/ 138 h 162"/>
                  <a:gd name="T32" fmla="*/ 11 w 162"/>
                  <a:gd name="T33" fmla="*/ 122 h 162"/>
                  <a:gd name="T34" fmla="*/ 3 w 162"/>
                  <a:gd name="T35" fmla="*/ 103 h 162"/>
                  <a:gd name="T36" fmla="*/ 0 w 162"/>
                  <a:gd name="T37" fmla="*/ 81 h 162"/>
                  <a:gd name="T38" fmla="*/ 3 w 162"/>
                  <a:gd name="T39" fmla="*/ 60 h 162"/>
                  <a:gd name="T40" fmla="*/ 11 w 162"/>
                  <a:gd name="T41" fmla="*/ 40 h 162"/>
                  <a:gd name="T42" fmla="*/ 24 w 162"/>
                  <a:gd name="T43" fmla="*/ 24 h 162"/>
                  <a:gd name="T44" fmla="*/ 41 w 162"/>
                  <a:gd name="T45" fmla="*/ 11 h 162"/>
                  <a:gd name="T46" fmla="*/ 60 w 162"/>
                  <a:gd name="T47" fmla="*/ 3 h 162"/>
                  <a:gd name="T48" fmla="*/ 82 w 162"/>
                  <a:gd name="T49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162">
                    <a:moveTo>
                      <a:pt x="82" y="0"/>
                    </a:moveTo>
                    <a:lnTo>
                      <a:pt x="102" y="3"/>
                    </a:lnTo>
                    <a:lnTo>
                      <a:pt x="122" y="11"/>
                    </a:lnTo>
                    <a:lnTo>
                      <a:pt x="138" y="24"/>
                    </a:lnTo>
                    <a:lnTo>
                      <a:pt x="151" y="40"/>
                    </a:lnTo>
                    <a:lnTo>
                      <a:pt x="160" y="60"/>
                    </a:lnTo>
                    <a:lnTo>
                      <a:pt x="162" y="81"/>
                    </a:lnTo>
                    <a:lnTo>
                      <a:pt x="160" y="103"/>
                    </a:lnTo>
                    <a:lnTo>
                      <a:pt x="151" y="122"/>
                    </a:lnTo>
                    <a:lnTo>
                      <a:pt x="138" y="138"/>
                    </a:lnTo>
                    <a:lnTo>
                      <a:pt x="122" y="150"/>
                    </a:lnTo>
                    <a:lnTo>
                      <a:pt x="102" y="159"/>
                    </a:lnTo>
                    <a:lnTo>
                      <a:pt x="82" y="162"/>
                    </a:lnTo>
                    <a:lnTo>
                      <a:pt x="60" y="159"/>
                    </a:lnTo>
                    <a:lnTo>
                      <a:pt x="41" y="150"/>
                    </a:lnTo>
                    <a:lnTo>
                      <a:pt x="24" y="138"/>
                    </a:lnTo>
                    <a:lnTo>
                      <a:pt x="11" y="122"/>
                    </a:lnTo>
                    <a:lnTo>
                      <a:pt x="3" y="103"/>
                    </a:lnTo>
                    <a:lnTo>
                      <a:pt x="0" y="81"/>
                    </a:lnTo>
                    <a:lnTo>
                      <a:pt x="3" y="60"/>
                    </a:lnTo>
                    <a:lnTo>
                      <a:pt x="11" y="40"/>
                    </a:lnTo>
                    <a:lnTo>
                      <a:pt x="24" y="24"/>
                    </a:lnTo>
                    <a:lnTo>
                      <a:pt x="41" y="11"/>
                    </a:lnTo>
                    <a:lnTo>
                      <a:pt x="60" y="3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1" name="Freeform 37"/>
              <p:cNvSpPr>
                <a:spLocks/>
              </p:cNvSpPr>
              <p:nvPr/>
            </p:nvSpPr>
            <p:spPr bwMode="auto">
              <a:xfrm>
                <a:off x="5099615" y="1989805"/>
                <a:ext cx="77224" cy="20021"/>
              </a:xfrm>
              <a:custGeom>
                <a:avLst/>
                <a:gdLst>
                  <a:gd name="T0" fmla="*/ 81 w 647"/>
                  <a:gd name="T1" fmla="*/ 0 h 162"/>
                  <a:gd name="T2" fmla="*/ 567 w 647"/>
                  <a:gd name="T3" fmla="*/ 0 h 162"/>
                  <a:gd name="T4" fmla="*/ 590 w 647"/>
                  <a:gd name="T5" fmla="*/ 3 h 162"/>
                  <a:gd name="T6" fmla="*/ 609 w 647"/>
                  <a:gd name="T7" fmla="*/ 11 h 162"/>
                  <a:gd name="T8" fmla="*/ 626 w 647"/>
                  <a:gd name="T9" fmla="*/ 23 h 162"/>
                  <a:gd name="T10" fmla="*/ 638 w 647"/>
                  <a:gd name="T11" fmla="*/ 39 h 162"/>
                  <a:gd name="T12" fmla="*/ 645 w 647"/>
                  <a:gd name="T13" fmla="*/ 58 h 162"/>
                  <a:gd name="T14" fmla="*/ 647 w 647"/>
                  <a:gd name="T15" fmla="*/ 81 h 162"/>
                  <a:gd name="T16" fmla="*/ 645 w 647"/>
                  <a:gd name="T17" fmla="*/ 104 h 162"/>
                  <a:gd name="T18" fmla="*/ 638 w 647"/>
                  <a:gd name="T19" fmla="*/ 123 h 162"/>
                  <a:gd name="T20" fmla="*/ 626 w 647"/>
                  <a:gd name="T21" fmla="*/ 139 h 162"/>
                  <a:gd name="T22" fmla="*/ 609 w 647"/>
                  <a:gd name="T23" fmla="*/ 151 h 162"/>
                  <a:gd name="T24" fmla="*/ 590 w 647"/>
                  <a:gd name="T25" fmla="*/ 159 h 162"/>
                  <a:gd name="T26" fmla="*/ 567 w 647"/>
                  <a:gd name="T27" fmla="*/ 162 h 162"/>
                  <a:gd name="T28" fmla="*/ 81 w 647"/>
                  <a:gd name="T29" fmla="*/ 162 h 162"/>
                  <a:gd name="T30" fmla="*/ 58 w 647"/>
                  <a:gd name="T31" fmla="*/ 159 h 162"/>
                  <a:gd name="T32" fmla="*/ 38 w 647"/>
                  <a:gd name="T33" fmla="*/ 151 h 162"/>
                  <a:gd name="T34" fmla="*/ 22 w 647"/>
                  <a:gd name="T35" fmla="*/ 139 h 162"/>
                  <a:gd name="T36" fmla="*/ 10 w 647"/>
                  <a:gd name="T37" fmla="*/ 123 h 162"/>
                  <a:gd name="T38" fmla="*/ 3 w 647"/>
                  <a:gd name="T39" fmla="*/ 104 h 162"/>
                  <a:gd name="T40" fmla="*/ 0 w 647"/>
                  <a:gd name="T41" fmla="*/ 81 h 162"/>
                  <a:gd name="T42" fmla="*/ 3 w 647"/>
                  <a:gd name="T43" fmla="*/ 58 h 162"/>
                  <a:gd name="T44" fmla="*/ 10 w 647"/>
                  <a:gd name="T45" fmla="*/ 39 h 162"/>
                  <a:gd name="T46" fmla="*/ 22 w 647"/>
                  <a:gd name="T47" fmla="*/ 23 h 162"/>
                  <a:gd name="T48" fmla="*/ 38 w 647"/>
                  <a:gd name="T49" fmla="*/ 11 h 162"/>
                  <a:gd name="T50" fmla="*/ 58 w 647"/>
                  <a:gd name="T51" fmla="*/ 3 h 162"/>
                  <a:gd name="T52" fmla="*/ 81 w 647"/>
                  <a:gd name="T5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47" h="162">
                    <a:moveTo>
                      <a:pt x="81" y="0"/>
                    </a:moveTo>
                    <a:lnTo>
                      <a:pt x="567" y="0"/>
                    </a:lnTo>
                    <a:lnTo>
                      <a:pt x="590" y="3"/>
                    </a:lnTo>
                    <a:lnTo>
                      <a:pt x="609" y="11"/>
                    </a:lnTo>
                    <a:lnTo>
                      <a:pt x="626" y="23"/>
                    </a:lnTo>
                    <a:lnTo>
                      <a:pt x="638" y="39"/>
                    </a:lnTo>
                    <a:lnTo>
                      <a:pt x="645" y="58"/>
                    </a:lnTo>
                    <a:lnTo>
                      <a:pt x="647" y="81"/>
                    </a:lnTo>
                    <a:lnTo>
                      <a:pt x="645" y="104"/>
                    </a:lnTo>
                    <a:lnTo>
                      <a:pt x="638" y="123"/>
                    </a:lnTo>
                    <a:lnTo>
                      <a:pt x="626" y="139"/>
                    </a:lnTo>
                    <a:lnTo>
                      <a:pt x="609" y="151"/>
                    </a:lnTo>
                    <a:lnTo>
                      <a:pt x="590" y="159"/>
                    </a:lnTo>
                    <a:lnTo>
                      <a:pt x="567" y="162"/>
                    </a:lnTo>
                    <a:lnTo>
                      <a:pt x="81" y="162"/>
                    </a:lnTo>
                    <a:lnTo>
                      <a:pt x="58" y="159"/>
                    </a:lnTo>
                    <a:lnTo>
                      <a:pt x="38" y="151"/>
                    </a:lnTo>
                    <a:lnTo>
                      <a:pt x="22" y="139"/>
                    </a:lnTo>
                    <a:lnTo>
                      <a:pt x="10" y="123"/>
                    </a:lnTo>
                    <a:lnTo>
                      <a:pt x="3" y="104"/>
                    </a:lnTo>
                    <a:lnTo>
                      <a:pt x="0" y="81"/>
                    </a:lnTo>
                    <a:lnTo>
                      <a:pt x="3" y="58"/>
                    </a:lnTo>
                    <a:lnTo>
                      <a:pt x="10" y="39"/>
                    </a:lnTo>
                    <a:lnTo>
                      <a:pt x="22" y="23"/>
                    </a:lnTo>
                    <a:lnTo>
                      <a:pt x="38" y="11"/>
                    </a:lnTo>
                    <a:lnTo>
                      <a:pt x="58" y="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2" name="Freeform 38"/>
              <p:cNvSpPr>
                <a:spLocks/>
              </p:cNvSpPr>
              <p:nvPr/>
            </p:nvSpPr>
            <p:spPr bwMode="auto">
              <a:xfrm>
                <a:off x="5061003" y="2028417"/>
                <a:ext cx="20021" cy="20021"/>
              </a:xfrm>
              <a:custGeom>
                <a:avLst/>
                <a:gdLst>
                  <a:gd name="T0" fmla="*/ 82 w 162"/>
                  <a:gd name="T1" fmla="*/ 0 h 161"/>
                  <a:gd name="T2" fmla="*/ 102 w 162"/>
                  <a:gd name="T3" fmla="*/ 3 h 161"/>
                  <a:gd name="T4" fmla="*/ 122 w 162"/>
                  <a:gd name="T5" fmla="*/ 11 h 161"/>
                  <a:gd name="T6" fmla="*/ 138 w 162"/>
                  <a:gd name="T7" fmla="*/ 24 h 161"/>
                  <a:gd name="T8" fmla="*/ 151 w 162"/>
                  <a:gd name="T9" fmla="*/ 40 h 161"/>
                  <a:gd name="T10" fmla="*/ 160 w 162"/>
                  <a:gd name="T11" fmla="*/ 59 h 161"/>
                  <a:gd name="T12" fmla="*/ 162 w 162"/>
                  <a:gd name="T13" fmla="*/ 81 h 161"/>
                  <a:gd name="T14" fmla="*/ 160 w 162"/>
                  <a:gd name="T15" fmla="*/ 102 h 161"/>
                  <a:gd name="T16" fmla="*/ 151 w 162"/>
                  <a:gd name="T17" fmla="*/ 121 h 161"/>
                  <a:gd name="T18" fmla="*/ 138 w 162"/>
                  <a:gd name="T19" fmla="*/ 137 h 161"/>
                  <a:gd name="T20" fmla="*/ 122 w 162"/>
                  <a:gd name="T21" fmla="*/ 150 h 161"/>
                  <a:gd name="T22" fmla="*/ 102 w 162"/>
                  <a:gd name="T23" fmla="*/ 159 h 161"/>
                  <a:gd name="T24" fmla="*/ 82 w 162"/>
                  <a:gd name="T25" fmla="*/ 161 h 161"/>
                  <a:gd name="T26" fmla="*/ 60 w 162"/>
                  <a:gd name="T27" fmla="*/ 159 h 161"/>
                  <a:gd name="T28" fmla="*/ 41 w 162"/>
                  <a:gd name="T29" fmla="*/ 150 h 161"/>
                  <a:gd name="T30" fmla="*/ 24 w 162"/>
                  <a:gd name="T31" fmla="*/ 137 h 161"/>
                  <a:gd name="T32" fmla="*/ 11 w 162"/>
                  <a:gd name="T33" fmla="*/ 121 h 161"/>
                  <a:gd name="T34" fmla="*/ 3 w 162"/>
                  <a:gd name="T35" fmla="*/ 102 h 161"/>
                  <a:gd name="T36" fmla="*/ 0 w 162"/>
                  <a:gd name="T37" fmla="*/ 81 h 161"/>
                  <a:gd name="T38" fmla="*/ 3 w 162"/>
                  <a:gd name="T39" fmla="*/ 59 h 161"/>
                  <a:gd name="T40" fmla="*/ 11 w 162"/>
                  <a:gd name="T41" fmla="*/ 40 h 161"/>
                  <a:gd name="T42" fmla="*/ 24 w 162"/>
                  <a:gd name="T43" fmla="*/ 24 h 161"/>
                  <a:gd name="T44" fmla="*/ 41 w 162"/>
                  <a:gd name="T45" fmla="*/ 11 h 161"/>
                  <a:gd name="T46" fmla="*/ 60 w 162"/>
                  <a:gd name="T47" fmla="*/ 3 h 161"/>
                  <a:gd name="T48" fmla="*/ 82 w 162"/>
                  <a:gd name="T4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161">
                    <a:moveTo>
                      <a:pt x="82" y="0"/>
                    </a:moveTo>
                    <a:lnTo>
                      <a:pt x="102" y="3"/>
                    </a:lnTo>
                    <a:lnTo>
                      <a:pt x="122" y="11"/>
                    </a:lnTo>
                    <a:lnTo>
                      <a:pt x="138" y="24"/>
                    </a:lnTo>
                    <a:lnTo>
                      <a:pt x="151" y="40"/>
                    </a:lnTo>
                    <a:lnTo>
                      <a:pt x="160" y="59"/>
                    </a:lnTo>
                    <a:lnTo>
                      <a:pt x="162" y="81"/>
                    </a:lnTo>
                    <a:lnTo>
                      <a:pt x="160" y="102"/>
                    </a:lnTo>
                    <a:lnTo>
                      <a:pt x="151" y="121"/>
                    </a:lnTo>
                    <a:lnTo>
                      <a:pt x="138" y="137"/>
                    </a:lnTo>
                    <a:lnTo>
                      <a:pt x="122" y="150"/>
                    </a:lnTo>
                    <a:lnTo>
                      <a:pt x="102" y="159"/>
                    </a:lnTo>
                    <a:lnTo>
                      <a:pt x="82" y="161"/>
                    </a:lnTo>
                    <a:lnTo>
                      <a:pt x="60" y="159"/>
                    </a:lnTo>
                    <a:lnTo>
                      <a:pt x="41" y="150"/>
                    </a:lnTo>
                    <a:lnTo>
                      <a:pt x="24" y="137"/>
                    </a:lnTo>
                    <a:lnTo>
                      <a:pt x="11" y="121"/>
                    </a:lnTo>
                    <a:lnTo>
                      <a:pt x="3" y="102"/>
                    </a:lnTo>
                    <a:lnTo>
                      <a:pt x="0" y="81"/>
                    </a:lnTo>
                    <a:lnTo>
                      <a:pt x="3" y="59"/>
                    </a:lnTo>
                    <a:lnTo>
                      <a:pt x="11" y="40"/>
                    </a:lnTo>
                    <a:lnTo>
                      <a:pt x="24" y="24"/>
                    </a:lnTo>
                    <a:lnTo>
                      <a:pt x="41" y="11"/>
                    </a:lnTo>
                    <a:lnTo>
                      <a:pt x="60" y="3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3" name="Freeform 39"/>
              <p:cNvSpPr>
                <a:spLocks/>
              </p:cNvSpPr>
              <p:nvPr/>
            </p:nvSpPr>
            <p:spPr bwMode="auto">
              <a:xfrm>
                <a:off x="5099615" y="2028417"/>
                <a:ext cx="58633" cy="20021"/>
              </a:xfrm>
              <a:custGeom>
                <a:avLst/>
                <a:gdLst>
                  <a:gd name="T0" fmla="*/ 81 w 486"/>
                  <a:gd name="T1" fmla="*/ 0 h 161"/>
                  <a:gd name="T2" fmla="*/ 405 w 486"/>
                  <a:gd name="T3" fmla="*/ 0 h 161"/>
                  <a:gd name="T4" fmla="*/ 427 w 486"/>
                  <a:gd name="T5" fmla="*/ 2 h 161"/>
                  <a:gd name="T6" fmla="*/ 447 w 486"/>
                  <a:gd name="T7" fmla="*/ 10 h 161"/>
                  <a:gd name="T8" fmla="*/ 463 w 486"/>
                  <a:gd name="T9" fmla="*/ 22 h 161"/>
                  <a:gd name="T10" fmla="*/ 475 w 486"/>
                  <a:gd name="T11" fmla="*/ 38 h 161"/>
                  <a:gd name="T12" fmla="*/ 483 w 486"/>
                  <a:gd name="T13" fmla="*/ 58 h 161"/>
                  <a:gd name="T14" fmla="*/ 486 w 486"/>
                  <a:gd name="T15" fmla="*/ 81 h 161"/>
                  <a:gd name="T16" fmla="*/ 483 w 486"/>
                  <a:gd name="T17" fmla="*/ 104 h 161"/>
                  <a:gd name="T18" fmla="*/ 475 w 486"/>
                  <a:gd name="T19" fmla="*/ 123 h 161"/>
                  <a:gd name="T20" fmla="*/ 463 w 486"/>
                  <a:gd name="T21" fmla="*/ 139 h 161"/>
                  <a:gd name="T22" fmla="*/ 447 w 486"/>
                  <a:gd name="T23" fmla="*/ 151 h 161"/>
                  <a:gd name="T24" fmla="*/ 427 w 486"/>
                  <a:gd name="T25" fmla="*/ 159 h 161"/>
                  <a:gd name="T26" fmla="*/ 405 w 486"/>
                  <a:gd name="T27" fmla="*/ 161 h 161"/>
                  <a:gd name="T28" fmla="*/ 81 w 486"/>
                  <a:gd name="T29" fmla="*/ 161 h 161"/>
                  <a:gd name="T30" fmla="*/ 58 w 486"/>
                  <a:gd name="T31" fmla="*/ 159 h 161"/>
                  <a:gd name="T32" fmla="*/ 38 w 486"/>
                  <a:gd name="T33" fmla="*/ 151 h 161"/>
                  <a:gd name="T34" fmla="*/ 22 w 486"/>
                  <a:gd name="T35" fmla="*/ 139 h 161"/>
                  <a:gd name="T36" fmla="*/ 10 w 486"/>
                  <a:gd name="T37" fmla="*/ 123 h 161"/>
                  <a:gd name="T38" fmla="*/ 3 w 486"/>
                  <a:gd name="T39" fmla="*/ 104 h 161"/>
                  <a:gd name="T40" fmla="*/ 0 w 486"/>
                  <a:gd name="T41" fmla="*/ 81 h 161"/>
                  <a:gd name="T42" fmla="*/ 3 w 486"/>
                  <a:gd name="T43" fmla="*/ 58 h 161"/>
                  <a:gd name="T44" fmla="*/ 10 w 486"/>
                  <a:gd name="T45" fmla="*/ 38 h 161"/>
                  <a:gd name="T46" fmla="*/ 22 w 486"/>
                  <a:gd name="T47" fmla="*/ 22 h 161"/>
                  <a:gd name="T48" fmla="*/ 38 w 486"/>
                  <a:gd name="T49" fmla="*/ 10 h 161"/>
                  <a:gd name="T50" fmla="*/ 58 w 486"/>
                  <a:gd name="T51" fmla="*/ 2 h 161"/>
                  <a:gd name="T52" fmla="*/ 81 w 486"/>
                  <a:gd name="T53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6" h="161">
                    <a:moveTo>
                      <a:pt x="81" y="0"/>
                    </a:moveTo>
                    <a:lnTo>
                      <a:pt x="405" y="0"/>
                    </a:lnTo>
                    <a:lnTo>
                      <a:pt x="427" y="2"/>
                    </a:lnTo>
                    <a:lnTo>
                      <a:pt x="447" y="10"/>
                    </a:lnTo>
                    <a:lnTo>
                      <a:pt x="463" y="22"/>
                    </a:lnTo>
                    <a:lnTo>
                      <a:pt x="475" y="38"/>
                    </a:lnTo>
                    <a:lnTo>
                      <a:pt x="483" y="58"/>
                    </a:lnTo>
                    <a:lnTo>
                      <a:pt x="486" y="81"/>
                    </a:lnTo>
                    <a:lnTo>
                      <a:pt x="483" y="104"/>
                    </a:lnTo>
                    <a:lnTo>
                      <a:pt x="475" y="123"/>
                    </a:lnTo>
                    <a:lnTo>
                      <a:pt x="463" y="139"/>
                    </a:lnTo>
                    <a:lnTo>
                      <a:pt x="447" y="151"/>
                    </a:lnTo>
                    <a:lnTo>
                      <a:pt x="427" y="159"/>
                    </a:lnTo>
                    <a:lnTo>
                      <a:pt x="405" y="161"/>
                    </a:lnTo>
                    <a:lnTo>
                      <a:pt x="81" y="161"/>
                    </a:lnTo>
                    <a:lnTo>
                      <a:pt x="58" y="159"/>
                    </a:lnTo>
                    <a:lnTo>
                      <a:pt x="38" y="151"/>
                    </a:lnTo>
                    <a:lnTo>
                      <a:pt x="22" y="139"/>
                    </a:lnTo>
                    <a:lnTo>
                      <a:pt x="10" y="123"/>
                    </a:lnTo>
                    <a:lnTo>
                      <a:pt x="3" y="104"/>
                    </a:lnTo>
                    <a:lnTo>
                      <a:pt x="0" y="81"/>
                    </a:lnTo>
                    <a:lnTo>
                      <a:pt x="3" y="58"/>
                    </a:lnTo>
                    <a:lnTo>
                      <a:pt x="10" y="38"/>
                    </a:lnTo>
                    <a:lnTo>
                      <a:pt x="22" y="22"/>
                    </a:lnTo>
                    <a:lnTo>
                      <a:pt x="38" y="10"/>
                    </a:lnTo>
                    <a:lnTo>
                      <a:pt x="58" y="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4" name="Freeform 40"/>
              <p:cNvSpPr>
                <a:spLocks/>
              </p:cNvSpPr>
              <p:nvPr/>
            </p:nvSpPr>
            <p:spPr bwMode="auto">
              <a:xfrm>
                <a:off x="5061003" y="2067029"/>
                <a:ext cx="20021" cy="18591"/>
              </a:xfrm>
              <a:custGeom>
                <a:avLst/>
                <a:gdLst>
                  <a:gd name="T0" fmla="*/ 82 w 162"/>
                  <a:gd name="T1" fmla="*/ 0 h 161"/>
                  <a:gd name="T2" fmla="*/ 102 w 162"/>
                  <a:gd name="T3" fmla="*/ 2 h 161"/>
                  <a:gd name="T4" fmla="*/ 122 w 162"/>
                  <a:gd name="T5" fmla="*/ 11 h 161"/>
                  <a:gd name="T6" fmla="*/ 138 w 162"/>
                  <a:gd name="T7" fmla="*/ 24 h 161"/>
                  <a:gd name="T8" fmla="*/ 151 w 162"/>
                  <a:gd name="T9" fmla="*/ 40 h 161"/>
                  <a:gd name="T10" fmla="*/ 160 w 162"/>
                  <a:gd name="T11" fmla="*/ 59 h 161"/>
                  <a:gd name="T12" fmla="*/ 162 w 162"/>
                  <a:gd name="T13" fmla="*/ 80 h 161"/>
                  <a:gd name="T14" fmla="*/ 160 w 162"/>
                  <a:gd name="T15" fmla="*/ 102 h 161"/>
                  <a:gd name="T16" fmla="*/ 151 w 162"/>
                  <a:gd name="T17" fmla="*/ 121 h 161"/>
                  <a:gd name="T18" fmla="*/ 138 w 162"/>
                  <a:gd name="T19" fmla="*/ 137 h 161"/>
                  <a:gd name="T20" fmla="*/ 122 w 162"/>
                  <a:gd name="T21" fmla="*/ 150 h 161"/>
                  <a:gd name="T22" fmla="*/ 102 w 162"/>
                  <a:gd name="T23" fmla="*/ 159 h 161"/>
                  <a:gd name="T24" fmla="*/ 82 w 162"/>
                  <a:gd name="T25" fmla="*/ 161 h 161"/>
                  <a:gd name="T26" fmla="*/ 60 w 162"/>
                  <a:gd name="T27" fmla="*/ 159 h 161"/>
                  <a:gd name="T28" fmla="*/ 41 w 162"/>
                  <a:gd name="T29" fmla="*/ 150 h 161"/>
                  <a:gd name="T30" fmla="*/ 24 w 162"/>
                  <a:gd name="T31" fmla="*/ 137 h 161"/>
                  <a:gd name="T32" fmla="*/ 11 w 162"/>
                  <a:gd name="T33" fmla="*/ 121 h 161"/>
                  <a:gd name="T34" fmla="*/ 3 w 162"/>
                  <a:gd name="T35" fmla="*/ 102 h 161"/>
                  <a:gd name="T36" fmla="*/ 0 w 162"/>
                  <a:gd name="T37" fmla="*/ 80 h 161"/>
                  <a:gd name="T38" fmla="*/ 3 w 162"/>
                  <a:gd name="T39" fmla="*/ 59 h 161"/>
                  <a:gd name="T40" fmla="*/ 11 w 162"/>
                  <a:gd name="T41" fmla="*/ 40 h 161"/>
                  <a:gd name="T42" fmla="*/ 24 w 162"/>
                  <a:gd name="T43" fmla="*/ 24 h 161"/>
                  <a:gd name="T44" fmla="*/ 41 w 162"/>
                  <a:gd name="T45" fmla="*/ 11 h 161"/>
                  <a:gd name="T46" fmla="*/ 60 w 162"/>
                  <a:gd name="T47" fmla="*/ 2 h 161"/>
                  <a:gd name="T48" fmla="*/ 82 w 162"/>
                  <a:gd name="T4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2" h="161">
                    <a:moveTo>
                      <a:pt x="82" y="0"/>
                    </a:moveTo>
                    <a:lnTo>
                      <a:pt x="102" y="2"/>
                    </a:lnTo>
                    <a:lnTo>
                      <a:pt x="122" y="11"/>
                    </a:lnTo>
                    <a:lnTo>
                      <a:pt x="138" y="24"/>
                    </a:lnTo>
                    <a:lnTo>
                      <a:pt x="151" y="40"/>
                    </a:lnTo>
                    <a:lnTo>
                      <a:pt x="160" y="59"/>
                    </a:lnTo>
                    <a:lnTo>
                      <a:pt x="162" y="80"/>
                    </a:lnTo>
                    <a:lnTo>
                      <a:pt x="160" y="102"/>
                    </a:lnTo>
                    <a:lnTo>
                      <a:pt x="151" y="121"/>
                    </a:lnTo>
                    <a:lnTo>
                      <a:pt x="138" y="137"/>
                    </a:lnTo>
                    <a:lnTo>
                      <a:pt x="122" y="150"/>
                    </a:lnTo>
                    <a:lnTo>
                      <a:pt x="102" y="159"/>
                    </a:lnTo>
                    <a:lnTo>
                      <a:pt x="82" y="161"/>
                    </a:lnTo>
                    <a:lnTo>
                      <a:pt x="60" y="159"/>
                    </a:lnTo>
                    <a:lnTo>
                      <a:pt x="41" y="150"/>
                    </a:lnTo>
                    <a:lnTo>
                      <a:pt x="24" y="137"/>
                    </a:lnTo>
                    <a:lnTo>
                      <a:pt x="11" y="121"/>
                    </a:lnTo>
                    <a:lnTo>
                      <a:pt x="3" y="102"/>
                    </a:lnTo>
                    <a:lnTo>
                      <a:pt x="0" y="80"/>
                    </a:lnTo>
                    <a:lnTo>
                      <a:pt x="3" y="59"/>
                    </a:lnTo>
                    <a:lnTo>
                      <a:pt x="11" y="40"/>
                    </a:lnTo>
                    <a:lnTo>
                      <a:pt x="24" y="24"/>
                    </a:lnTo>
                    <a:lnTo>
                      <a:pt x="41" y="11"/>
                    </a:lnTo>
                    <a:lnTo>
                      <a:pt x="60" y="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95" name="Freeform 41"/>
              <p:cNvSpPr>
                <a:spLocks/>
              </p:cNvSpPr>
              <p:nvPr/>
            </p:nvSpPr>
            <p:spPr bwMode="auto">
              <a:xfrm>
                <a:off x="5099615" y="2067029"/>
                <a:ext cx="97245" cy="18591"/>
              </a:xfrm>
              <a:custGeom>
                <a:avLst/>
                <a:gdLst>
                  <a:gd name="T0" fmla="*/ 81 w 810"/>
                  <a:gd name="T1" fmla="*/ 0 h 161"/>
                  <a:gd name="T2" fmla="*/ 729 w 810"/>
                  <a:gd name="T3" fmla="*/ 0 h 161"/>
                  <a:gd name="T4" fmla="*/ 751 w 810"/>
                  <a:gd name="T5" fmla="*/ 2 h 161"/>
                  <a:gd name="T6" fmla="*/ 771 w 810"/>
                  <a:gd name="T7" fmla="*/ 10 h 161"/>
                  <a:gd name="T8" fmla="*/ 787 w 810"/>
                  <a:gd name="T9" fmla="*/ 22 h 161"/>
                  <a:gd name="T10" fmla="*/ 799 w 810"/>
                  <a:gd name="T11" fmla="*/ 38 h 161"/>
                  <a:gd name="T12" fmla="*/ 807 w 810"/>
                  <a:gd name="T13" fmla="*/ 57 h 161"/>
                  <a:gd name="T14" fmla="*/ 810 w 810"/>
                  <a:gd name="T15" fmla="*/ 80 h 161"/>
                  <a:gd name="T16" fmla="*/ 807 w 810"/>
                  <a:gd name="T17" fmla="*/ 104 h 161"/>
                  <a:gd name="T18" fmla="*/ 799 w 810"/>
                  <a:gd name="T19" fmla="*/ 123 h 161"/>
                  <a:gd name="T20" fmla="*/ 787 w 810"/>
                  <a:gd name="T21" fmla="*/ 139 h 161"/>
                  <a:gd name="T22" fmla="*/ 771 w 810"/>
                  <a:gd name="T23" fmla="*/ 151 h 161"/>
                  <a:gd name="T24" fmla="*/ 751 w 810"/>
                  <a:gd name="T25" fmla="*/ 159 h 161"/>
                  <a:gd name="T26" fmla="*/ 729 w 810"/>
                  <a:gd name="T27" fmla="*/ 161 h 161"/>
                  <a:gd name="T28" fmla="*/ 81 w 810"/>
                  <a:gd name="T29" fmla="*/ 161 h 161"/>
                  <a:gd name="T30" fmla="*/ 58 w 810"/>
                  <a:gd name="T31" fmla="*/ 159 h 161"/>
                  <a:gd name="T32" fmla="*/ 38 w 810"/>
                  <a:gd name="T33" fmla="*/ 151 h 161"/>
                  <a:gd name="T34" fmla="*/ 22 w 810"/>
                  <a:gd name="T35" fmla="*/ 139 h 161"/>
                  <a:gd name="T36" fmla="*/ 10 w 810"/>
                  <a:gd name="T37" fmla="*/ 123 h 161"/>
                  <a:gd name="T38" fmla="*/ 3 w 810"/>
                  <a:gd name="T39" fmla="*/ 104 h 161"/>
                  <a:gd name="T40" fmla="*/ 0 w 810"/>
                  <a:gd name="T41" fmla="*/ 80 h 161"/>
                  <a:gd name="T42" fmla="*/ 3 w 810"/>
                  <a:gd name="T43" fmla="*/ 57 h 161"/>
                  <a:gd name="T44" fmla="*/ 10 w 810"/>
                  <a:gd name="T45" fmla="*/ 38 h 161"/>
                  <a:gd name="T46" fmla="*/ 22 w 810"/>
                  <a:gd name="T47" fmla="*/ 22 h 161"/>
                  <a:gd name="T48" fmla="*/ 38 w 810"/>
                  <a:gd name="T49" fmla="*/ 10 h 161"/>
                  <a:gd name="T50" fmla="*/ 58 w 810"/>
                  <a:gd name="T51" fmla="*/ 2 h 161"/>
                  <a:gd name="T52" fmla="*/ 81 w 810"/>
                  <a:gd name="T53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10" h="161">
                    <a:moveTo>
                      <a:pt x="81" y="0"/>
                    </a:moveTo>
                    <a:lnTo>
                      <a:pt x="729" y="0"/>
                    </a:lnTo>
                    <a:lnTo>
                      <a:pt x="751" y="2"/>
                    </a:lnTo>
                    <a:lnTo>
                      <a:pt x="771" y="10"/>
                    </a:lnTo>
                    <a:lnTo>
                      <a:pt x="787" y="22"/>
                    </a:lnTo>
                    <a:lnTo>
                      <a:pt x="799" y="38"/>
                    </a:lnTo>
                    <a:lnTo>
                      <a:pt x="807" y="57"/>
                    </a:lnTo>
                    <a:lnTo>
                      <a:pt x="810" y="80"/>
                    </a:lnTo>
                    <a:lnTo>
                      <a:pt x="807" y="104"/>
                    </a:lnTo>
                    <a:lnTo>
                      <a:pt x="799" y="123"/>
                    </a:lnTo>
                    <a:lnTo>
                      <a:pt x="787" y="139"/>
                    </a:lnTo>
                    <a:lnTo>
                      <a:pt x="771" y="151"/>
                    </a:lnTo>
                    <a:lnTo>
                      <a:pt x="751" y="159"/>
                    </a:lnTo>
                    <a:lnTo>
                      <a:pt x="729" y="161"/>
                    </a:lnTo>
                    <a:lnTo>
                      <a:pt x="81" y="161"/>
                    </a:lnTo>
                    <a:lnTo>
                      <a:pt x="58" y="159"/>
                    </a:lnTo>
                    <a:lnTo>
                      <a:pt x="38" y="151"/>
                    </a:lnTo>
                    <a:lnTo>
                      <a:pt x="22" y="139"/>
                    </a:lnTo>
                    <a:lnTo>
                      <a:pt x="10" y="123"/>
                    </a:lnTo>
                    <a:lnTo>
                      <a:pt x="3" y="104"/>
                    </a:lnTo>
                    <a:lnTo>
                      <a:pt x="0" y="80"/>
                    </a:lnTo>
                    <a:lnTo>
                      <a:pt x="3" y="57"/>
                    </a:lnTo>
                    <a:lnTo>
                      <a:pt x="10" y="38"/>
                    </a:lnTo>
                    <a:lnTo>
                      <a:pt x="22" y="22"/>
                    </a:lnTo>
                    <a:lnTo>
                      <a:pt x="38" y="10"/>
                    </a:lnTo>
                    <a:lnTo>
                      <a:pt x="58" y="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3399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sp>
          <p:nvSpPr>
            <p:cNvPr id="100" name="Freeform 59"/>
            <p:cNvSpPr>
              <a:spLocks noEditPoints="1"/>
            </p:cNvSpPr>
            <p:nvPr/>
          </p:nvSpPr>
          <p:spPr bwMode="auto">
            <a:xfrm>
              <a:off x="1203440" y="1735227"/>
              <a:ext cx="419688" cy="426454"/>
            </a:xfrm>
            <a:custGeom>
              <a:avLst/>
              <a:gdLst>
                <a:gd name="T0" fmla="*/ 595 w 3408"/>
                <a:gd name="T1" fmla="*/ 2901 h 3465"/>
                <a:gd name="T2" fmla="*/ 1633 w 3408"/>
                <a:gd name="T3" fmla="*/ 2681 h 3465"/>
                <a:gd name="T4" fmla="*/ 2655 w 3408"/>
                <a:gd name="T5" fmla="*/ 818 h 3465"/>
                <a:gd name="T6" fmla="*/ 2923 w 3408"/>
                <a:gd name="T7" fmla="*/ 972 h 3465"/>
                <a:gd name="T8" fmla="*/ 3001 w 3408"/>
                <a:gd name="T9" fmla="*/ 839 h 3465"/>
                <a:gd name="T10" fmla="*/ 3071 w 3408"/>
                <a:gd name="T11" fmla="*/ 209 h 3465"/>
                <a:gd name="T12" fmla="*/ 2981 w 3408"/>
                <a:gd name="T13" fmla="*/ 260 h 3465"/>
                <a:gd name="T14" fmla="*/ 3232 w 3408"/>
                <a:gd name="T15" fmla="*/ 438 h 3465"/>
                <a:gd name="T16" fmla="*/ 3248 w 3408"/>
                <a:gd name="T17" fmla="*/ 320 h 3465"/>
                <a:gd name="T18" fmla="*/ 3196 w 3408"/>
                <a:gd name="T19" fmla="*/ 240 h 3465"/>
                <a:gd name="T20" fmla="*/ 3097 w 3408"/>
                <a:gd name="T21" fmla="*/ 206 h 3465"/>
                <a:gd name="T22" fmla="*/ 693 w 3408"/>
                <a:gd name="T23" fmla="*/ 2718 h 3465"/>
                <a:gd name="T24" fmla="*/ 748 w 3408"/>
                <a:gd name="T25" fmla="*/ 2773 h 3465"/>
                <a:gd name="T26" fmla="*/ 2362 w 3408"/>
                <a:gd name="T27" fmla="*/ 2251 h 3465"/>
                <a:gd name="T28" fmla="*/ 2007 w 3408"/>
                <a:gd name="T29" fmla="*/ 2848 h 3465"/>
                <a:gd name="T30" fmla="*/ 2133 w 3408"/>
                <a:gd name="T31" fmla="*/ 3002 h 3465"/>
                <a:gd name="T32" fmla="*/ 2171 w 3408"/>
                <a:gd name="T33" fmla="*/ 3068 h 3465"/>
                <a:gd name="T34" fmla="*/ 2133 w 3408"/>
                <a:gd name="T35" fmla="*/ 3135 h 3465"/>
                <a:gd name="T36" fmla="*/ 2079 w 3408"/>
                <a:gd name="T37" fmla="*/ 3146 h 3465"/>
                <a:gd name="T38" fmla="*/ 1981 w 3408"/>
                <a:gd name="T39" fmla="*/ 3146 h 3465"/>
                <a:gd name="T40" fmla="*/ 1830 w 3408"/>
                <a:gd name="T41" fmla="*/ 3146 h 3465"/>
                <a:gd name="T42" fmla="*/ 1673 w 3408"/>
                <a:gd name="T43" fmla="*/ 3145 h 3465"/>
                <a:gd name="T44" fmla="*/ 1557 w 3408"/>
                <a:gd name="T45" fmla="*/ 3145 h 3465"/>
                <a:gd name="T46" fmla="*/ 1509 w 3408"/>
                <a:gd name="T47" fmla="*/ 3142 h 3465"/>
                <a:gd name="T48" fmla="*/ 1460 w 3408"/>
                <a:gd name="T49" fmla="*/ 3098 h 3465"/>
                <a:gd name="T50" fmla="*/ 1486 w 3408"/>
                <a:gd name="T51" fmla="*/ 2546 h 3465"/>
                <a:gd name="T52" fmla="*/ 432 w 3408"/>
                <a:gd name="T53" fmla="*/ 2222 h 3465"/>
                <a:gd name="T54" fmla="*/ 366 w 3408"/>
                <a:gd name="T55" fmla="*/ 2184 h 3465"/>
                <a:gd name="T56" fmla="*/ 366 w 3408"/>
                <a:gd name="T57" fmla="*/ 2106 h 3465"/>
                <a:gd name="T58" fmla="*/ 432 w 3408"/>
                <a:gd name="T59" fmla="*/ 2067 h 3465"/>
                <a:gd name="T60" fmla="*/ 412 w 3408"/>
                <a:gd name="T61" fmla="*/ 1910 h 3465"/>
                <a:gd name="T62" fmla="*/ 358 w 3408"/>
                <a:gd name="T63" fmla="*/ 1856 h 3465"/>
                <a:gd name="T64" fmla="*/ 378 w 3408"/>
                <a:gd name="T65" fmla="*/ 1782 h 3465"/>
                <a:gd name="T66" fmla="*/ 1932 w 3408"/>
                <a:gd name="T67" fmla="*/ 1759 h 3465"/>
                <a:gd name="T68" fmla="*/ 1455 w 3408"/>
                <a:gd name="T69" fmla="*/ 1594 h 3465"/>
                <a:gd name="T70" fmla="*/ 1417 w 3408"/>
                <a:gd name="T71" fmla="*/ 1527 h 3465"/>
                <a:gd name="T72" fmla="*/ 1455 w 3408"/>
                <a:gd name="T73" fmla="*/ 1461 h 3465"/>
                <a:gd name="T74" fmla="*/ 2361 w 3408"/>
                <a:gd name="T75" fmla="*/ 1016 h 3465"/>
                <a:gd name="T76" fmla="*/ 2439 w 3408"/>
                <a:gd name="T77" fmla="*/ 0 h 3465"/>
                <a:gd name="T78" fmla="*/ 2506 w 3408"/>
                <a:gd name="T79" fmla="*/ 38 h 3465"/>
                <a:gd name="T80" fmla="*/ 2830 w 3408"/>
                <a:gd name="T81" fmla="*/ 206 h 3465"/>
                <a:gd name="T82" fmla="*/ 2945 w 3408"/>
                <a:gd name="T83" fmla="*/ 92 h 3465"/>
                <a:gd name="T84" fmla="*/ 3096 w 3408"/>
                <a:gd name="T85" fmla="*/ 51 h 3465"/>
                <a:gd name="T86" fmla="*/ 3253 w 3408"/>
                <a:gd name="T87" fmla="*/ 93 h 3465"/>
                <a:gd name="T88" fmla="*/ 3366 w 3408"/>
                <a:gd name="T89" fmla="*/ 206 h 3465"/>
                <a:gd name="T90" fmla="*/ 3408 w 3408"/>
                <a:gd name="T91" fmla="*/ 361 h 3465"/>
                <a:gd name="T92" fmla="*/ 3367 w 3408"/>
                <a:gd name="T93" fmla="*/ 515 h 3465"/>
                <a:gd name="T94" fmla="*/ 2505 w 3408"/>
                <a:gd name="T95" fmla="*/ 3427 h 3465"/>
                <a:gd name="T96" fmla="*/ 2439 w 3408"/>
                <a:gd name="T97" fmla="*/ 3465 h 3465"/>
                <a:gd name="T98" fmla="*/ 619 w 3408"/>
                <a:gd name="T99" fmla="*/ 3442 h 3465"/>
                <a:gd name="T100" fmla="*/ 0 w 3408"/>
                <a:gd name="T101" fmla="*/ 2793 h 3465"/>
                <a:gd name="T102" fmla="*/ 23 w 3408"/>
                <a:gd name="T103" fmla="*/ 23 h 3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08" h="3465">
                  <a:moveTo>
                    <a:pt x="264" y="2871"/>
                  </a:moveTo>
                  <a:lnTo>
                    <a:pt x="595" y="3201"/>
                  </a:lnTo>
                  <a:lnTo>
                    <a:pt x="595" y="2922"/>
                  </a:lnTo>
                  <a:lnTo>
                    <a:pt x="595" y="2901"/>
                  </a:lnTo>
                  <a:lnTo>
                    <a:pt x="595" y="2884"/>
                  </a:lnTo>
                  <a:lnTo>
                    <a:pt x="595" y="2871"/>
                  </a:lnTo>
                  <a:lnTo>
                    <a:pt x="264" y="2871"/>
                  </a:lnTo>
                  <a:close/>
                  <a:moveTo>
                    <a:pt x="1633" y="2681"/>
                  </a:moveTo>
                  <a:lnTo>
                    <a:pt x="1618" y="2919"/>
                  </a:lnTo>
                  <a:lnTo>
                    <a:pt x="1818" y="2788"/>
                  </a:lnTo>
                  <a:lnTo>
                    <a:pt x="1633" y="2681"/>
                  </a:lnTo>
                  <a:close/>
                  <a:moveTo>
                    <a:pt x="2655" y="818"/>
                  </a:moveTo>
                  <a:lnTo>
                    <a:pt x="1669" y="2523"/>
                  </a:lnTo>
                  <a:lnTo>
                    <a:pt x="1802" y="2600"/>
                  </a:lnTo>
                  <a:lnTo>
                    <a:pt x="1937" y="2678"/>
                  </a:lnTo>
                  <a:lnTo>
                    <a:pt x="2923" y="972"/>
                  </a:lnTo>
                  <a:lnTo>
                    <a:pt x="2655" y="818"/>
                  </a:lnTo>
                  <a:close/>
                  <a:moveTo>
                    <a:pt x="2829" y="518"/>
                  </a:moveTo>
                  <a:lnTo>
                    <a:pt x="2732" y="685"/>
                  </a:lnTo>
                  <a:lnTo>
                    <a:pt x="3001" y="839"/>
                  </a:lnTo>
                  <a:lnTo>
                    <a:pt x="3096" y="672"/>
                  </a:lnTo>
                  <a:lnTo>
                    <a:pt x="2829" y="518"/>
                  </a:lnTo>
                  <a:close/>
                  <a:moveTo>
                    <a:pt x="3097" y="206"/>
                  </a:moveTo>
                  <a:lnTo>
                    <a:pt x="3071" y="209"/>
                  </a:lnTo>
                  <a:lnTo>
                    <a:pt x="3046" y="215"/>
                  </a:lnTo>
                  <a:lnTo>
                    <a:pt x="3022" y="227"/>
                  </a:lnTo>
                  <a:lnTo>
                    <a:pt x="3000" y="242"/>
                  </a:lnTo>
                  <a:lnTo>
                    <a:pt x="2981" y="260"/>
                  </a:lnTo>
                  <a:lnTo>
                    <a:pt x="2964" y="284"/>
                  </a:lnTo>
                  <a:lnTo>
                    <a:pt x="2906" y="383"/>
                  </a:lnTo>
                  <a:lnTo>
                    <a:pt x="3174" y="538"/>
                  </a:lnTo>
                  <a:lnTo>
                    <a:pt x="3232" y="438"/>
                  </a:lnTo>
                  <a:lnTo>
                    <a:pt x="3245" y="410"/>
                  </a:lnTo>
                  <a:lnTo>
                    <a:pt x="3252" y="380"/>
                  </a:lnTo>
                  <a:lnTo>
                    <a:pt x="3253" y="351"/>
                  </a:lnTo>
                  <a:lnTo>
                    <a:pt x="3248" y="320"/>
                  </a:lnTo>
                  <a:lnTo>
                    <a:pt x="3240" y="297"/>
                  </a:lnTo>
                  <a:lnTo>
                    <a:pt x="3228" y="276"/>
                  </a:lnTo>
                  <a:lnTo>
                    <a:pt x="3213" y="257"/>
                  </a:lnTo>
                  <a:lnTo>
                    <a:pt x="3196" y="240"/>
                  </a:lnTo>
                  <a:lnTo>
                    <a:pt x="3175" y="227"/>
                  </a:lnTo>
                  <a:lnTo>
                    <a:pt x="3150" y="215"/>
                  </a:lnTo>
                  <a:lnTo>
                    <a:pt x="3124" y="208"/>
                  </a:lnTo>
                  <a:lnTo>
                    <a:pt x="3097" y="206"/>
                  </a:lnTo>
                  <a:close/>
                  <a:moveTo>
                    <a:pt x="155" y="154"/>
                  </a:moveTo>
                  <a:lnTo>
                    <a:pt x="155" y="2716"/>
                  </a:lnTo>
                  <a:lnTo>
                    <a:pt x="673" y="2716"/>
                  </a:lnTo>
                  <a:lnTo>
                    <a:pt x="693" y="2718"/>
                  </a:lnTo>
                  <a:lnTo>
                    <a:pt x="712" y="2727"/>
                  </a:lnTo>
                  <a:lnTo>
                    <a:pt x="728" y="2738"/>
                  </a:lnTo>
                  <a:lnTo>
                    <a:pt x="740" y="2754"/>
                  </a:lnTo>
                  <a:lnTo>
                    <a:pt x="748" y="2773"/>
                  </a:lnTo>
                  <a:lnTo>
                    <a:pt x="750" y="2793"/>
                  </a:lnTo>
                  <a:lnTo>
                    <a:pt x="750" y="3311"/>
                  </a:lnTo>
                  <a:lnTo>
                    <a:pt x="2362" y="3311"/>
                  </a:lnTo>
                  <a:lnTo>
                    <a:pt x="2362" y="2251"/>
                  </a:lnTo>
                  <a:lnTo>
                    <a:pt x="2032" y="2821"/>
                  </a:lnTo>
                  <a:lnTo>
                    <a:pt x="2021" y="2836"/>
                  </a:lnTo>
                  <a:lnTo>
                    <a:pt x="2007" y="2847"/>
                  </a:lnTo>
                  <a:lnTo>
                    <a:pt x="2007" y="2848"/>
                  </a:lnTo>
                  <a:lnTo>
                    <a:pt x="1790" y="2991"/>
                  </a:lnTo>
                  <a:lnTo>
                    <a:pt x="2093" y="2991"/>
                  </a:lnTo>
                  <a:lnTo>
                    <a:pt x="2114" y="2994"/>
                  </a:lnTo>
                  <a:lnTo>
                    <a:pt x="2133" y="3002"/>
                  </a:lnTo>
                  <a:lnTo>
                    <a:pt x="2147" y="3014"/>
                  </a:lnTo>
                  <a:lnTo>
                    <a:pt x="2160" y="3029"/>
                  </a:lnTo>
                  <a:lnTo>
                    <a:pt x="2167" y="3048"/>
                  </a:lnTo>
                  <a:lnTo>
                    <a:pt x="2171" y="3068"/>
                  </a:lnTo>
                  <a:lnTo>
                    <a:pt x="2167" y="3089"/>
                  </a:lnTo>
                  <a:lnTo>
                    <a:pt x="2160" y="3107"/>
                  </a:lnTo>
                  <a:lnTo>
                    <a:pt x="2147" y="3123"/>
                  </a:lnTo>
                  <a:lnTo>
                    <a:pt x="2133" y="3135"/>
                  </a:lnTo>
                  <a:lnTo>
                    <a:pt x="2114" y="3143"/>
                  </a:lnTo>
                  <a:lnTo>
                    <a:pt x="2093" y="3146"/>
                  </a:lnTo>
                  <a:lnTo>
                    <a:pt x="2090" y="3146"/>
                  </a:lnTo>
                  <a:lnTo>
                    <a:pt x="2079" y="3146"/>
                  </a:lnTo>
                  <a:lnTo>
                    <a:pt x="2062" y="3146"/>
                  </a:lnTo>
                  <a:lnTo>
                    <a:pt x="2039" y="3146"/>
                  </a:lnTo>
                  <a:lnTo>
                    <a:pt x="2012" y="3146"/>
                  </a:lnTo>
                  <a:lnTo>
                    <a:pt x="1981" y="3146"/>
                  </a:lnTo>
                  <a:lnTo>
                    <a:pt x="1946" y="3146"/>
                  </a:lnTo>
                  <a:lnTo>
                    <a:pt x="1910" y="3146"/>
                  </a:lnTo>
                  <a:lnTo>
                    <a:pt x="1870" y="3146"/>
                  </a:lnTo>
                  <a:lnTo>
                    <a:pt x="1830" y="3146"/>
                  </a:lnTo>
                  <a:lnTo>
                    <a:pt x="1790" y="3145"/>
                  </a:lnTo>
                  <a:lnTo>
                    <a:pt x="1750" y="3145"/>
                  </a:lnTo>
                  <a:lnTo>
                    <a:pt x="1711" y="3145"/>
                  </a:lnTo>
                  <a:lnTo>
                    <a:pt x="1673" y="3145"/>
                  </a:lnTo>
                  <a:lnTo>
                    <a:pt x="1638" y="3145"/>
                  </a:lnTo>
                  <a:lnTo>
                    <a:pt x="1607" y="3145"/>
                  </a:lnTo>
                  <a:lnTo>
                    <a:pt x="1579" y="3145"/>
                  </a:lnTo>
                  <a:lnTo>
                    <a:pt x="1557" y="3145"/>
                  </a:lnTo>
                  <a:lnTo>
                    <a:pt x="1539" y="3145"/>
                  </a:lnTo>
                  <a:lnTo>
                    <a:pt x="1529" y="3145"/>
                  </a:lnTo>
                  <a:lnTo>
                    <a:pt x="1525" y="3145"/>
                  </a:lnTo>
                  <a:lnTo>
                    <a:pt x="1509" y="3142"/>
                  </a:lnTo>
                  <a:lnTo>
                    <a:pt x="1493" y="3135"/>
                  </a:lnTo>
                  <a:lnTo>
                    <a:pt x="1479" y="3125"/>
                  </a:lnTo>
                  <a:lnTo>
                    <a:pt x="1468" y="3112"/>
                  </a:lnTo>
                  <a:lnTo>
                    <a:pt x="1460" y="3098"/>
                  </a:lnTo>
                  <a:lnTo>
                    <a:pt x="1455" y="3081"/>
                  </a:lnTo>
                  <a:lnTo>
                    <a:pt x="1455" y="3064"/>
                  </a:lnTo>
                  <a:lnTo>
                    <a:pt x="1486" y="2546"/>
                  </a:lnTo>
                  <a:lnTo>
                    <a:pt x="1486" y="2546"/>
                  </a:lnTo>
                  <a:lnTo>
                    <a:pt x="1489" y="2529"/>
                  </a:lnTo>
                  <a:lnTo>
                    <a:pt x="1496" y="2513"/>
                  </a:lnTo>
                  <a:lnTo>
                    <a:pt x="1664" y="2222"/>
                  </a:lnTo>
                  <a:lnTo>
                    <a:pt x="432" y="2222"/>
                  </a:lnTo>
                  <a:lnTo>
                    <a:pt x="412" y="2220"/>
                  </a:lnTo>
                  <a:lnTo>
                    <a:pt x="393" y="2211"/>
                  </a:lnTo>
                  <a:lnTo>
                    <a:pt x="378" y="2200"/>
                  </a:lnTo>
                  <a:lnTo>
                    <a:pt x="366" y="2184"/>
                  </a:lnTo>
                  <a:lnTo>
                    <a:pt x="358" y="2165"/>
                  </a:lnTo>
                  <a:lnTo>
                    <a:pt x="356" y="2145"/>
                  </a:lnTo>
                  <a:lnTo>
                    <a:pt x="358" y="2124"/>
                  </a:lnTo>
                  <a:lnTo>
                    <a:pt x="366" y="2106"/>
                  </a:lnTo>
                  <a:lnTo>
                    <a:pt x="378" y="2091"/>
                  </a:lnTo>
                  <a:lnTo>
                    <a:pt x="393" y="2078"/>
                  </a:lnTo>
                  <a:lnTo>
                    <a:pt x="412" y="2071"/>
                  </a:lnTo>
                  <a:lnTo>
                    <a:pt x="432" y="2067"/>
                  </a:lnTo>
                  <a:lnTo>
                    <a:pt x="1753" y="2067"/>
                  </a:lnTo>
                  <a:lnTo>
                    <a:pt x="1842" y="1913"/>
                  </a:lnTo>
                  <a:lnTo>
                    <a:pt x="432" y="1913"/>
                  </a:lnTo>
                  <a:lnTo>
                    <a:pt x="412" y="1910"/>
                  </a:lnTo>
                  <a:lnTo>
                    <a:pt x="393" y="1903"/>
                  </a:lnTo>
                  <a:lnTo>
                    <a:pt x="378" y="1891"/>
                  </a:lnTo>
                  <a:lnTo>
                    <a:pt x="366" y="1875"/>
                  </a:lnTo>
                  <a:lnTo>
                    <a:pt x="358" y="1856"/>
                  </a:lnTo>
                  <a:lnTo>
                    <a:pt x="356" y="1836"/>
                  </a:lnTo>
                  <a:lnTo>
                    <a:pt x="358" y="1815"/>
                  </a:lnTo>
                  <a:lnTo>
                    <a:pt x="366" y="1797"/>
                  </a:lnTo>
                  <a:lnTo>
                    <a:pt x="378" y="1782"/>
                  </a:lnTo>
                  <a:lnTo>
                    <a:pt x="393" y="1769"/>
                  </a:lnTo>
                  <a:lnTo>
                    <a:pt x="412" y="1762"/>
                  </a:lnTo>
                  <a:lnTo>
                    <a:pt x="432" y="1759"/>
                  </a:lnTo>
                  <a:lnTo>
                    <a:pt x="1932" y="1759"/>
                  </a:lnTo>
                  <a:lnTo>
                    <a:pt x="2021" y="1604"/>
                  </a:lnTo>
                  <a:lnTo>
                    <a:pt x="1494" y="1604"/>
                  </a:lnTo>
                  <a:lnTo>
                    <a:pt x="1474" y="1601"/>
                  </a:lnTo>
                  <a:lnTo>
                    <a:pt x="1455" y="1594"/>
                  </a:lnTo>
                  <a:lnTo>
                    <a:pt x="1439" y="1581"/>
                  </a:lnTo>
                  <a:lnTo>
                    <a:pt x="1428" y="1567"/>
                  </a:lnTo>
                  <a:lnTo>
                    <a:pt x="1419" y="1548"/>
                  </a:lnTo>
                  <a:lnTo>
                    <a:pt x="1417" y="1527"/>
                  </a:lnTo>
                  <a:lnTo>
                    <a:pt x="1419" y="1507"/>
                  </a:lnTo>
                  <a:lnTo>
                    <a:pt x="1428" y="1488"/>
                  </a:lnTo>
                  <a:lnTo>
                    <a:pt x="1439" y="1472"/>
                  </a:lnTo>
                  <a:lnTo>
                    <a:pt x="1455" y="1461"/>
                  </a:lnTo>
                  <a:lnTo>
                    <a:pt x="1474" y="1453"/>
                  </a:lnTo>
                  <a:lnTo>
                    <a:pt x="1494" y="1450"/>
                  </a:lnTo>
                  <a:lnTo>
                    <a:pt x="2111" y="1450"/>
                  </a:lnTo>
                  <a:lnTo>
                    <a:pt x="2361" y="1016"/>
                  </a:lnTo>
                  <a:lnTo>
                    <a:pt x="2361" y="154"/>
                  </a:lnTo>
                  <a:lnTo>
                    <a:pt x="155" y="154"/>
                  </a:lnTo>
                  <a:close/>
                  <a:moveTo>
                    <a:pt x="78" y="0"/>
                  </a:moveTo>
                  <a:lnTo>
                    <a:pt x="2439" y="0"/>
                  </a:lnTo>
                  <a:lnTo>
                    <a:pt x="2460" y="3"/>
                  </a:lnTo>
                  <a:lnTo>
                    <a:pt x="2478" y="11"/>
                  </a:lnTo>
                  <a:lnTo>
                    <a:pt x="2494" y="23"/>
                  </a:lnTo>
                  <a:lnTo>
                    <a:pt x="2506" y="38"/>
                  </a:lnTo>
                  <a:lnTo>
                    <a:pt x="2514" y="57"/>
                  </a:lnTo>
                  <a:lnTo>
                    <a:pt x="2517" y="78"/>
                  </a:lnTo>
                  <a:lnTo>
                    <a:pt x="2517" y="749"/>
                  </a:lnTo>
                  <a:lnTo>
                    <a:pt x="2830" y="206"/>
                  </a:lnTo>
                  <a:lnTo>
                    <a:pt x="2853" y="171"/>
                  </a:lnTo>
                  <a:lnTo>
                    <a:pt x="2881" y="141"/>
                  </a:lnTo>
                  <a:lnTo>
                    <a:pt x="2911" y="114"/>
                  </a:lnTo>
                  <a:lnTo>
                    <a:pt x="2945" y="92"/>
                  </a:lnTo>
                  <a:lnTo>
                    <a:pt x="2981" y="75"/>
                  </a:lnTo>
                  <a:lnTo>
                    <a:pt x="3019" y="62"/>
                  </a:lnTo>
                  <a:lnTo>
                    <a:pt x="3057" y="55"/>
                  </a:lnTo>
                  <a:lnTo>
                    <a:pt x="3096" y="51"/>
                  </a:lnTo>
                  <a:lnTo>
                    <a:pt x="3136" y="54"/>
                  </a:lnTo>
                  <a:lnTo>
                    <a:pt x="3176" y="62"/>
                  </a:lnTo>
                  <a:lnTo>
                    <a:pt x="3215" y="75"/>
                  </a:lnTo>
                  <a:lnTo>
                    <a:pt x="3253" y="93"/>
                  </a:lnTo>
                  <a:lnTo>
                    <a:pt x="3287" y="116"/>
                  </a:lnTo>
                  <a:lnTo>
                    <a:pt x="3317" y="142"/>
                  </a:lnTo>
                  <a:lnTo>
                    <a:pt x="3344" y="172"/>
                  </a:lnTo>
                  <a:lnTo>
                    <a:pt x="3366" y="206"/>
                  </a:lnTo>
                  <a:lnTo>
                    <a:pt x="3384" y="242"/>
                  </a:lnTo>
                  <a:lnTo>
                    <a:pt x="3397" y="280"/>
                  </a:lnTo>
                  <a:lnTo>
                    <a:pt x="3405" y="320"/>
                  </a:lnTo>
                  <a:lnTo>
                    <a:pt x="3408" y="361"/>
                  </a:lnTo>
                  <a:lnTo>
                    <a:pt x="3406" y="401"/>
                  </a:lnTo>
                  <a:lnTo>
                    <a:pt x="3397" y="440"/>
                  </a:lnTo>
                  <a:lnTo>
                    <a:pt x="3385" y="478"/>
                  </a:lnTo>
                  <a:lnTo>
                    <a:pt x="3367" y="515"/>
                  </a:lnTo>
                  <a:lnTo>
                    <a:pt x="2517" y="1985"/>
                  </a:lnTo>
                  <a:lnTo>
                    <a:pt x="2517" y="3387"/>
                  </a:lnTo>
                  <a:lnTo>
                    <a:pt x="2514" y="3408"/>
                  </a:lnTo>
                  <a:lnTo>
                    <a:pt x="2505" y="3427"/>
                  </a:lnTo>
                  <a:lnTo>
                    <a:pt x="2494" y="3442"/>
                  </a:lnTo>
                  <a:lnTo>
                    <a:pt x="2478" y="3455"/>
                  </a:lnTo>
                  <a:lnTo>
                    <a:pt x="2460" y="3462"/>
                  </a:lnTo>
                  <a:lnTo>
                    <a:pt x="2439" y="3465"/>
                  </a:lnTo>
                  <a:lnTo>
                    <a:pt x="673" y="3465"/>
                  </a:lnTo>
                  <a:lnTo>
                    <a:pt x="653" y="3462"/>
                  </a:lnTo>
                  <a:lnTo>
                    <a:pt x="634" y="3455"/>
                  </a:lnTo>
                  <a:lnTo>
                    <a:pt x="619" y="3442"/>
                  </a:lnTo>
                  <a:lnTo>
                    <a:pt x="23" y="2848"/>
                  </a:lnTo>
                  <a:lnTo>
                    <a:pt x="10" y="2832"/>
                  </a:lnTo>
                  <a:lnTo>
                    <a:pt x="3" y="2813"/>
                  </a:lnTo>
                  <a:lnTo>
                    <a:pt x="0" y="2793"/>
                  </a:lnTo>
                  <a:lnTo>
                    <a:pt x="0" y="78"/>
                  </a:lnTo>
                  <a:lnTo>
                    <a:pt x="3" y="57"/>
                  </a:lnTo>
                  <a:lnTo>
                    <a:pt x="10" y="38"/>
                  </a:lnTo>
                  <a:lnTo>
                    <a:pt x="23" y="23"/>
                  </a:lnTo>
                  <a:lnTo>
                    <a:pt x="38" y="11"/>
                  </a:lnTo>
                  <a:lnTo>
                    <a:pt x="57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grpSp>
          <p:nvGrpSpPr>
            <p:cNvPr id="101" name="Group 62"/>
            <p:cNvGrpSpPr>
              <a:grpSpLocks noChangeAspect="1"/>
            </p:cNvGrpSpPr>
            <p:nvPr/>
          </p:nvGrpSpPr>
          <p:grpSpPr bwMode="auto">
            <a:xfrm>
              <a:off x="9001487" y="1695783"/>
              <a:ext cx="428571" cy="429963"/>
              <a:chOff x="4377" y="1044"/>
              <a:chExt cx="308" cy="309"/>
            </a:xfrm>
            <a:solidFill>
              <a:srgbClr val="003399"/>
            </a:solidFill>
          </p:grpSpPr>
          <p:sp>
            <p:nvSpPr>
              <p:cNvPr id="102" name="Freeform 64"/>
              <p:cNvSpPr>
                <a:spLocks noEditPoints="1"/>
              </p:cNvSpPr>
              <p:nvPr/>
            </p:nvSpPr>
            <p:spPr bwMode="auto">
              <a:xfrm>
                <a:off x="4479" y="1187"/>
                <a:ext cx="65" cy="166"/>
              </a:xfrm>
              <a:custGeom>
                <a:avLst/>
                <a:gdLst>
                  <a:gd name="T0" fmla="*/ 144 w 712"/>
                  <a:gd name="T1" fmla="*/ 144 h 1830"/>
                  <a:gd name="T2" fmla="*/ 144 w 712"/>
                  <a:gd name="T3" fmla="*/ 1685 h 1830"/>
                  <a:gd name="T4" fmla="*/ 568 w 712"/>
                  <a:gd name="T5" fmla="*/ 1685 h 1830"/>
                  <a:gd name="T6" fmla="*/ 568 w 712"/>
                  <a:gd name="T7" fmla="*/ 144 h 1830"/>
                  <a:gd name="T8" fmla="*/ 144 w 712"/>
                  <a:gd name="T9" fmla="*/ 144 h 1830"/>
                  <a:gd name="T10" fmla="*/ 72 w 712"/>
                  <a:gd name="T11" fmla="*/ 0 h 1830"/>
                  <a:gd name="T12" fmla="*/ 640 w 712"/>
                  <a:gd name="T13" fmla="*/ 0 h 1830"/>
                  <a:gd name="T14" fmla="*/ 656 w 712"/>
                  <a:gd name="T15" fmla="*/ 2 h 1830"/>
                  <a:gd name="T16" fmla="*/ 670 w 712"/>
                  <a:gd name="T17" fmla="*/ 7 h 1830"/>
                  <a:gd name="T18" fmla="*/ 684 w 712"/>
                  <a:gd name="T19" fmla="*/ 14 h 1830"/>
                  <a:gd name="T20" fmla="*/ 695 w 712"/>
                  <a:gd name="T21" fmla="*/ 26 h 1830"/>
                  <a:gd name="T22" fmla="*/ 704 w 712"/>
                  <a:gd name="T23" fmla="*/ 39 h 1830"/>
                  <a:gd name="T24" fmla="*/ 710 w 712"/>
                  <a:gd name="T25" fmla="*/ 55 h 1830"/>
                  <a:gd name="T26" fmla="*/ 712 w 712"/>
                  <a:gd name="T27" fmla="*/ 72 h 1830"/>
                  <a:gd name="T28" fmla="*/ 712 w 712"/>
                  <a:gd name="T29" fmla="*/ 1758 h 1830"/>
                  <a:gd name="T30" fmla="*/ 710 w 712"/>
                  <a:gd name="T31" fmla="*/ 1775 h 1830"/>
                  <a:gd name="T32" fmla="*/ 704 w 712"/>
                  <a:gd name="T33" fmla="*/ 1791 h 1830"/>
                  <a:gd name="T34" fmla="*/ 695 w 712"/>
                  <a:gd name="T35" fmla="*/ 1804 h 1830"/>
                  <a:gd name="T36" fmla="*/ 684 w 712"/>
                  <a:gd name="T37" fmla="*/ 1816 h 1830"/>
                  <a:gd name="T38" fmla="*/ 670 w 712"/>
                  <a:gd name="T39" fmla="*/ 1824 h 1830"/>
                  <a:gd name="T40" fmla="*/ 656 w 712"/>
                  <a:gd name="T41" fmla="*/ 1828 h 1830"/>
                  <a:gd name="T42" fmla="*/ 640 w 712"/>
                  <a:gd name="T43" fmla="*/ 1830 h 1830"/>
                  <a:gd name="T44" fmla="*/ 72 w 712"/>
                  <a:gd name="T45" fmla="*/ 1830 h 1830"/>
                  <a:gd name="T46" fmla="*/ 56 w 712"/>
                  <a:gd name="T47" fmla="*/ 1828 h 1830"/>
                  <a:gd name="T48" fmla="*/ 42 w 712"/>
                  <a:gd name="T49" fmla="*/ 1824 h 1830"/>
                  <a:gd name="T50" fmla="*/ 29 w 712"/>
                  <a:gd name="T51" fmla="*/ 1816 h 1830"/>
                  <a:gd name="T52" fmla="*/ 16 w 712"/>
                  <a:gd name="T53" fmla="*/ 1805 h 1830"/>
                  <a:gd name="T54" fmla="*/ 8 w 712"/>
                  <a:gd name="T55" fmla="*/ 1792 h 1830"/>
                  <a:gd name="T56" fmla="*/ 2 w 712"/>
                  <a:gd name="T57" fmla="*/ 1775 h 1830"/>
                  <a:gd name="T58" fmla="*/ 0 w 712"/>
                  <a:gd name="T59" fmla="*/ 1758 h 1830"/>
                  <a:gd name="T60" fmla="*/ 0 w 712"/>
                  <a:gd name="T61" fmla="*/ 72 h 1830"/>
                  <a:gd name="T62" fmla="*/ 2 w 712"/>
                  <a:gd name="T63" fmla="*/ 57 h 1830"/>
                  <a:gd name="T64" fmla="*/ 7 w 712"/>
                  <a:gd name="T65" fmla="*/ 42 h 1830"/>
                  <a:gd name="T66" fmla="*/ 14 w 712"/>
                  <a:gd name="T67" fmla="*/ 29 h 1830"/>
                  <a:gd name="T68" fmla="*/ 25 w 712"/>
                  <a:gd name="T69" fmla="*/ 17 h 1830"/>
                  <a:gd name="T70" fmla="*/ 39 w 712"/>
                  <a:gd name="T71" fmla="*/ 8 h 1830"/>
                  <a:gd name="T72" fmla="*/ 54 w 712"/>
                  <a:gd name="T73" fmla="*/ 2 h 1830"/>
                  <a:gd name="T74" fmla="*/ 72 w 712"/>
                  <a:gd name="T75" fmla="*/ 0 h 1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2" h="1830">
                    <a:moveTo>
                      <a:pt x="144" y="144"/>
                    </a:moveTo>
                    <a:lnTo>
                      <a:pt x="144" y="1685"/>
                    </a:lnTo>
                    <a:lnTo>
                      <a:pt x="568" y="1685"/>
                    </a:lnTo>
                    <a:lnTo>
                      <a:pt x="568" y="144"/>
                    </a:lnTo>
                    <a:lnTo>
                      <a:pt x="144" y="144"/>
                    </a:lnTo>
                    <a:close/>
                    <a:moveTo>
                      <a:pt x="72" y="0"/>
                    </a:moveTo>
                    <a:lnTo>
                      <a:pt x="640" y="0"/>
                    </a:lnTo>
                    <a:lnTo>
                      <a:pt x="656" y="2"/>
                    </a:lnTo>
                    <a:lnTo>
                      <a:pt x="670" y="7"/>
                    </a:lnTo>
                    <a:lnTo>
                      <a:pt x="684" y="14"/>
                    </a:lnTo>
                    <a:lnTo>
                      <a:pt x="695" y="26"/>
                    </a:lnTo>
                    <a:lnTo>
                      <a:pt x="704" y="39"/>
                    </a:lnTo>
                    <a:lnTo>
                      <a:pt x="710" y="55"/>
                    </a:lnTo>
                    <a:lnTo>
                      <a:pt x="712" y="72"/>
                    </a:lnTo>
                    <a:lnTo>
                      <a:pt x="712" y="1758"/>
                    </a:lnTo>
                    <a:lnTo>
                      <a:pt x="710" y="1775"/>
                    </a:lnTo>
                    <a:lnTo>
                      <a:pt x="704" y="1791"/>
                    </a:lnTo>
                    <a:lnTo>
                      <a:pt x="695" y="1804"/>
                    </a:lnTo>
                    <a:lnTo>
                      <a:pt x="684" y="1816"/>
                    </a:lnTo>
                    <a:lnTo>
                      <a:pt x="670" y="1824"/>
                    </a:lnTo>
                    <a:lnTo>
                      <a:pt x="656" y="1828"/>
                    </a:lnTo>
                    <a:lnTo>
                      <a:pt x="640" y="1830"/>
                    </a:lnTo>
                    <a:lnTo>
                      <a:pt x="72" y="1830"/>
                    </a:lnTo>
                    <a:lnTo>
                      <a:pt x="56" y="1828"/>
                    </a:lnTo>
                    <a:lnTo>
                      <a:pt x="42" y="1824"/>
                    </a:lnTo>
                    <a:lnTo>
                      <a:pt x="29" y="1816"/>
                    </a:lnTo>
                    <a:lnTo>
                      <a:pt x="16" y="1805"/>
                    </a:lnTo>
                    <a:lnTo>
                      <a:pt x="8" y="1792"/>
                    </a:lnTo>
                    <a:lnTo>
                      <a:pt x="2" y="1775"/>
                    </a:lnTo>
                    <a:lnTo>
                      <a:pt x="0" y="1758"/>
                    </a:lnTo>
                    <a:lnTo>
                      <a:pt x="0" y="72"/>
                    </a:lnTo>
                    <a:lnTo>
                      <a:pt x="2" y="57"/>
                    </a:lnTo>
                    <a:lnTo>
                      <a:pt x="7" y="42"/>
                    </a:lnTo>
                    <a:lnTo>
                      <a:pt x="14" y="29"/>
                    </a:lnTo>
                    <a:lnTo>
                      <a:pt x="25" y="17"/>
                    </a:lnTo>
                    <a:lnTo>
                      <a:pt x="39" y="8"/>
                    </a:lnTo>
                    <a:lnTo>
                      <a:pt x="54" y="2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3" name="Freeform 65"/>
              <p:cNvSpPr>
                <a:spLocks noEditPoints="1"/>
              </p:cNvSpPr>
              <p:nvPr/>
            </p:nvSpPr>
            <p:spPr bwMode="auto">
              <a:xfrm>
                <a:off x="4377" y="1209"/>
                <a:ext cx="65" cy="144"/>
              </a:xfrm>
              <a:custGeom>
                <a:avLst/>
                <a:gdLst>
                  <a:gd name="T0" fmla="*/ 144 w 713"/>
                  <a:gd name="T1" fmla="*/ 143 h 1584"/>
                  <a:gd name="T2" fmla="*/ 144 w 713"/>
                  <a:gd name="T3" fmla="*/ 1438 h 1584"/>
                  <a:gd name="T4" fmla="*/ 569 w 713"/>
                  <a:gd name="T5" fmla="*/ 1438 h 1584"/>
                  <a:gd name="T6" fmla="*/ 569 w 713"/>
                  <a:gd name="T7" fmla="*/ 143 h 1584"/>
                  <a:gd name="T8" fmla="*/ 144 w 713"/>
                  <a:gd name="T9" fmla="*/ 143 h 1584"/>
                  <a:gd name="T10" fmla="*/ 72 w 713"/>
                  <a:gd name="T11" fmla="*/ 0 h 1584"/>
                  <a:gd name="T12" fmla="*/ 641 w 713"/>
                  <a:gd name="T13" fmla="*/ 0 h 1584"/>
                  <a:gd name="T14" fmla="*/ 656 w 713"/>
                  <a:gd name="T15" fmla="*/ 1 h 1584"/>
                  <a:gd name="T16" fmla="*/ 671 w 713"/>
                  <a:gd name="T17" fmla="*/ 6 h 1584"/>
                  <a:gd name="T18" fmla="*/ 684 w 713"/>
                  <a:gd name="T19" fmla="*/ 14 h 1584"/>
                  <a:gd name="T20" fmla="*/ 695 w 713"/>
                  <a:gd name="T21" fmla="*/ 24 h 1584"/>
                  <a:gd name="T22" fmla="*/ 705 w 713"/>
                  <a:gd name="T23" fmla="*/ 38 h 1584"/>
                  <a:gd name="T24" fmla="*/ 711 w 713"/>
                  <a:gd name="T25" fmla="*/ 53 h 1584"/>
                  <a:gd name="T26" fmla="*/ 713 w 713"/>
                  <a:gd name="T27" fmla="*/ 71 h 1584"/>
                  <a:gd name="T28" fmla="*/ 713 w 713"/>
                  <a:gd name="T29" fmla="*/ 1512 h 1584"/>
                  <a:gd name="T30" fmla="*/ 711 w 713"/>
                  <a:gd name="T31" fmla="*/ 1529 h 1584"/>
                  <a:gd name="T32" fmla="*/ 705 w 713"/>
                  <a:gd name="T33" fmla="*/ 1545 h 1584"/>
                  <a:gd name="T34" fmla="*/ 695 w 713"/>
                  <a:gd name="T35" fmla="*/ 1558 h 1584"/>
                  <a:gd name="T36" fmla="*/ 684 w 713"/>
                  <a:gd name="T37" fmla="*/ 1569 h 1584"/>
                  <a:gd name="T38" fmla="*/ 671 w 713"/>
                  <a:gd name="T39" fmla="*/ 1577 h 1584"/>
                  <a:gd name="T40" fmla="*/ 656 w 713"/>
                  <a:gd name="T41" fmla="*/ 1582 h 1584"/>
                  <a:gd name="T42" fmla="*/ 641 w 713"/>
                  <a:gd name="T43" fmla="*/ 1584 h 1584"/>
                  <a:gd name="T44" fmla="*/ 72 w 713"/>
                  <a:gd name="T45" fmla="*/ 1584 h 1584"/>
                  <a:gd name="T46" fmla="*/ 57 w 713"/>
                  <a:gd name="T47" fmla="*/ 1582 h 1584"/>
                  <a:gd name="T48" fmla="*/ 42 w 713"/>
                  <a:gd name="T49" fmla="*/ 1577 h 1584"/>
                  <a:gd name="T50" fmla="*/ 29 w 713"/>
                  <a:gd name="T51" fmla="*/ 1570 h 1584"/>
                  <a:gd name="T52" fmla="*/ 16 w 713"/>
                  <a:gd name="T53" fmla="*/ 1558 h 1584"/>
                  <a:gd name="T54" fmla="*/ 8 w 713"/>
                  <a:gd name="T55" fmla="*/ 1545 h 1584"/>
                  <a:gd name="T56" fmla="*/ 2 w 713"/>
                  <a:gd name="T57" fmla="*/ 1529 h 1584"/>
                  <a:gd name="T58" fmla="*/ 0 w 713"/>
                  <a:gd name="T59" fmla="*/ 1512 h 1584"/>
                  <a:gd name="T60" fmla="*/ 0 w 713"/>
                  <a:gd name="T61" fmla="*/ 71 h 1584"/>
                  <a:gd name="T62" fmla="*/ 2 w 713"/>
                  <a:gd name="T63" fmla="*/ 56 h 1584"/>
                  <a:gd name="T64" fmla="*/ 7 w 713"/>
                  <a:gd name="T65" fmla="*/ 41 h 1584"/>
                  <a:gd name="T66" fmla="*/ 14 w 713"/>
                  <a:gd name="T67" fmla="*/ 28 h 1584"/>
                  <a:gd name="T68" fmla="*/ 26 w 713"/>
                  <a:gd name="T69" fmla="*/ 16 h 1584"/>
                  <a:gd name="T70" fmla="*/ 39 w 713"/>
                  <a:gd name="T71" fmla="*/ 7 h 1584"/>
                  <a:gd name="T72" fmla="*/ 55 w 713"/>
                  <a:gd name="T73" fmla="*/ 2 h 1584"/>
                  <a:gd name="T74" fmla="*/ 72 w 713"/>
                  <a:gd name="T75" fmla="*/ 0 h 1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3" h="1584">
                    <a:moveTo>
                      <a:pt x="144" y="143"/>
                    </a:moveTo>
                    <a:lnTo>
                      <a:pt x="144" y="1438"/>
                    </a:lnTo>
                    <a:lnTo>
                      <a:pt x="569" y="1438"/>
                    </a:lnTo>
                    <a:lnTo>
                      <a:pt x="569" y="143"/>
                    </a:lnTo>
                    <a:lnTo>
                      <a:pt x="144" y="143"/>
                    </a:lnTo>
                    <a:close/>
                    <a:moveTo>
                      <a:pt x="72" y="0"/>
                    </a:moveTo>
                    <a:lnTo>
                      <a:pt x="641" y="0"/>
                    </a:lnTo>
                    <a:lnTo>
                      <a:pt x="656" y="1"/>
                    </a:lnTo>
                    <a:lnTo>
                      <a:pt x="671" y="6"/>
                    </a:lnTo>
                    <a:lnTo>
                      <a:pt x="684" y="14"/>
                    </a:lnTo>
                    <a:lnTo>
                      <a:pt x="695" y="24"/>
                    </a:lnTo>
                    <a:lnTo>
                      <a:pt x="705" y="38"/>
                    </a:lnTo>
                    <a:lnTo>
                      <a:pt x="711" y="53"/>
                    </a:lnTo>
                    <a:lnTo>
                      <a:pt x="713" y="71"/>
                    </a:lnTo>
                    <a:lnTo>
                      <a:pt x="713" y="1512"/>
                    </a:lnTo>
                    <a:lnTo>
                      <a:pt x="711" y="1529"/>
                    </a:lnTo>
                    <a:lnTo>
                      <a:pt x="705" y="1545"/>
                    </a:lnTo>
                    <a:lnTo>
                      <a:pt x="695" y="1558"/>
                    </a:lnTo>
                    <a:lnTo>
                      <a:pt x="684" y="1569"/>
                    </a:lnTo>
                    <a:lnTo>
                      <a:pt x="671" y="1577"/>
                    </a:lnTo>
                    <a:lnTo>
                      <a:pt x="656" y="1582"/>
                    </a:lnTo>
                    <a:lnTo>
                      <a:pt x="641" y="1584"/>
                    </a:lnTo>
                    <a:lnTo>
                      <a:pt x="72" y="1584"/>
                    </a:lnTo>
                    <a:lnTo>
                      <a:pt x="57" y="1582"/>
                    </a:lnTo>
                    <a:lnTo>
                      <a:pt x="42" y="1577"/>
                    </a:lnTo>
                    <a:lnTo>
                      <a:pt x="29" y="1570"/>
                    </a:lnTo>
                    <a:lnTo>
                      <a:pt x="16" y="1558"/>
                    </a:lnTo>
                    <a:lnTo>
                      <a:pt x="8" y="1545"/>
                    </a:lnTo>
                    <a:lnTo>
                      <a:pt x="2" y="1529"/>
                    </a:lnTo>
                    <a:lnTo>
                      <a:pt x="0" y="1512"/>
                    </a:lnTo>
                    <a:lnTo>
                      <a:pt x="0" y="71"/>
                    </a:lnTo>
                    <a:lnTo>
                      <a:pt x="2" y="56"/>
                    </a:lnTo>
                    <a:lnTo>
                      <a:pt x="7" y="41"/>
                    </a:lnTo>
                    <a:lnTo>
                      <a:pt x="14" y="28"/>
                    </a:lnTo>
                    <a:lnTo>
                      <a:pt x="26" y="16"/>
                    </a:lnTo>
                    <a:lnTo>
                      <a:pt x="39" y="7"/>
                    </a:lnTo>
                    <a:lnTo>
                      <a:pt x="55" y="2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4" name="Freeform 66"/>
              <p:cNvSpPr>
                <a:spLocks noEditPoints="1"/>
              </p:cNvSpPr>
              <p:nvPr/>
            </p:nvSpPr>
            <p:spPr bwMode="auto">
              <a:xfrm>
                <a:off x="4543" y="1044"/>
                <a:ext cx="142" cy="309"/>
              </a:xfrm>
              <a:custGeom>
                <a:avLst/>
                <a:gdLst>
                  <a:gd name="T0" fmla="*/ 202 w 1569"/>
                  <a:gd name="T1" fmla="*/ 981 h 3398"/>
                  <a:gd name="T2" fmla="*/ 505 w 1569"/>
                  <a:gd name="T3" fmla="*/ 983 h 3398"/>
                  <a:gd name="T4" fmla="*/ 534 w 1569"/>
                  <a:gd name="T5" fmla="*/ 997 h 3398"/>
                  <a:gd name="T6" fmla="*/ 553 w 1569"/>
                  <a:gd name="T7" fmla="*/ 1020 h 3398"/>
                  <a:gd name="T8" fmla="*/ 561 w 1569"/>
                  <a:gd name="T9" fmla="*/ 1053 h 3398"/>
                  <a:gd name="T10" fmla="*/ 993 w 1569"/>
                  <a:gd name="T11" fmla="*/ 3253 h 3398"/>
                  <a:gd name="T12" fmla="*/ 995 w 1569"/>
                  <a:gd name="T13" fmla="*/ 1038 h 3398"/>
                  <a:gd name="T14" fmla="*/ 1008 w 1569"/>
                  <a:gd name="T15" fmla="*/ 1010 h 3398"/>
                  <a:gd name="T16" fmla="*/ 1032 w 1569"/>
                  <a:gd name="T17" fmla="*/ 989 h 3398"/>
                  <a:gd name="T18" fmla="*/ 1065 w 1569"/>
                  <a:gd name="T19" fmla="*/ 981 h 3398"/>
                  <a:gd name="T20" fmla="*/ 778 w 1569"/>
                  <a:gd name="T21" fmla="*/ 186 h 3398"/>
                  <a:gd name="T22" fmla="*/ 794 w 1569"/>
                  <a:gd name="T23" fmla="*/ 0 h 3398"/>
                  <a:gd name="T24" fmla="*/ 828 w 1569"/>
                  <a:gd name="T25" fmla="*/ 13 h 3398"/>
                  <a:gd name="T26" fmla="*/ 1555 w 1569"/>
                  <a:gd name="T27" fmla="*/ 1017 h 3398"/>
                  <a:gd name="T28" fmla="*/ 1567 w 1569"/>
                  <a:gd name="T29" fmla="*/ 1043 h 3398"/>
                  <a:gd name="T30" fmla="*/ 1568 w 1569"/>
                  <a:gd name="T31" fmla="*/ 1072 h 3398"/>
                  <a:gd name="T32" fmla="*/ 1556 w 1569"/>
                  <a:gd name="T33" fmla="*/ 1099 h 3398"/>
                  <a:gd name="T34" fmla="*/ 1534 w 1569"/>
                  <a:gd name="T35" fmla="*/ 1119 h 3398"/>
                  <a:gd name="T36" fmla="*/ 1498 w 1569"/>
                  <a:gd name="T37" fmla="*/ 1127 h 3398"/>
                  <a:gd name="T38" fmla="*/ 1144 w 1569"/>
                  <a:gd name="T39" fmla="*/ 3326 h 3398"/>
                  <a:gd name="T40" fmla="*/ 1129 w 1569"/>
                  <a:gd name="T41" fmla="*/ 3364 h 3398"/>
                  <a:gd name="T42" fmla="*/ 1101 w 1569"/>
                  <a:gd name="T43" fmla="*/ 3389 h 3398"/>
                  <a:gd name="T44" fmla="*/ 1066 w 1569"/>
                  <a:gd name="T45" fmla="*/ 3398 h 3398"/>
                  <a:gd name="T46" fmla="*/ 482 w 1569"/>
                  <a:gd name="T47" fmla="*/ 3396 h 3398"/>
                  <a:gd name="T48" fmla="*/ 454 w 1569"/>
                  <a:gd name="T49" fmla="*/ 3384 h 3398"/>
                  <a:gd name="T50" fmla="*/ 434 w 1569"/>
                  <a:gd name="T51" fmla="*/ 3360 h 3398"/>
                  <a:gd name="T52" fmla="*/ 425 w 1569"/>
                  <a:gd name="T53" fmla="*/ 3326 h 3398"/>
                  <a:gd name="T54" fmla="*/ 72 w 1569"/>
                  <a:gd name="T55" fmla="*/ 1126 h 3398"/>
                  <a:gd name="T56" fmla="*/ 35 w 1569"/>
                  <a:gd name="T57" fmla="*/ 1119 h 3398"/>
                  <a:gd name="T58" fmla="*/ 11 w 1569"/>
                  <a:gd name="T59" fmla="*/ 1100 h 3398"/>
                  <a:gd name="T60" fmla="*/ 1 w 1569"/>
                  <a:gd name="T61" fmla="*/ 1073 h 3398"/>
                  <a:gd name="T62" fmla="*/ 2 w 1569"/>
                  <a:gd name="T63" fmla="*/ 1044 h 3398"/>
                  <a:gd name="T64" fmla="*/ 14 w 1569"/>
                  <a:gd name="T65" fmla="*/ 1017 h 3398"/>
                  <a:gd name="T66" fmla="*/ 742 w 1569"/>
                  <a:gd name="T67" fmla="*/ 13 h 3398"/>
                  <a:gd name="T68" fmla="*/ 776 w 1569"/>
                  <a:gd name="T69" fmla="*/ 0 h 3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69" h="3398">
                    <a:moveTo>
                      <a:pt x="778" y="186"/>
                    </a:moveTo>
                    <a:lnTo>
                      <a:pt x="202" y="981"/>
                    </a:lnTo>
                    <a:lnTo>
                      <a:pt x="489" y="981"/>
                    </a:lnTo>
                    <a:lnTo>
                      <a:pt x="505" y="983"/>
                    </a:lnTo>
                    <a:lnTo>
                      <a:pt x="519" y="988"/>
                    </a:lnTo>
                    <a:lnTo>
                      <a:pt x="534" y="997"/>
                    </a:lnTo>
                    <a:lnTo>
                      <a:pt x="545" y="1007"/>
                    </a:lnTo>
                    <a:lnTo>
                      <a:pt x="553" y="1020"/>
                    </a:lnTo>
                    <a:lnTo>
                      <a:pt x="559" y="1036"/>
                    </a:lnTo>
                    <a:lnTo>
                      <a:pt x="561" y="1053"/>
                    </a:lnTo>
                    <a:lnTo>
                      <a:pt x="561" y="3253"/>
                    </a:lnTo>
                    <a:lnTo>
                      <a:pt x="993" y="3253"/>
                    </a:lnTo>
                    <a:lnTo>
                      <a:pt x="993" y="1053"/>
                    </a:lnTo>
                    <a:lnTo>
                      <a:pt x="995" y="1038"/>
                    </a:lnTo>
                    <a:lnTo>
                      <a:pt x="1000" y="1024"/>
                    </a:lnTo>
                    <a:lnTo>
                      <a:pt x="1008" y="1010"/>
                    </a:lnTo>
                    <a:lnTo>
                      <a:pt x="1019" y="999"/>
                    </a:lnTo>
                    <a:lnTo>
                      <a:pt x="1032" y="989"/>
                    </a:lnTo>
                    <a:lnTo>
                      <a:pt x="1048" y="983"/>
                    </a:lnTo>
                    <a:lnTo>
                      <a:pt x="1065" y="981"/>
                    </a:lnTo>
                    <a:lnTo>
                      <a:pt x="1353" y="981"/>
                    </a:lnTo>
                    <a:lnTo>
                      <a:pt x="778" y="186"/>
                    </a:lnTo>
                    <a:close/>
                    <a:moveTo>
                      <a:pt x="776" y="0"/>
                    </a:moveTo>
                    <a:lnTo>
                      <a:pt x="794" y="0"/>
                    </a:lnTo>
                    <a:lnTo>
                      <a:pt x="812" y="4"/>
                    </a:lnTo>
                    <a:lnTo>
                      <a:pt x="828" y="13"/>
                    </a:lnTo>
                    <a:lnTo>
                      <a:pt x="843" y="26"/>
                    </a:lnTo>
                    <a:lnTo>
                      <a:pt x="1555" y="1017"/>
                    </a:lnTo>
                    <a:lnTo>
                      <a:pt x="1563" y="1030"/>
                    </a:lnTo>
                    <a:lnTo>
                      <a:pt x="1567" y="1043"/>
                    </a:lnTo>
                    <a:lnTo>
                      <a:pt x="1569" y="1058"/>
                    </a:lnTo>
                    <a:lnTo>
                      <a:pt x="1568" y="1072"/>
                    </a:lnTo>
                    <a:lnTo>
                      <a:pt x="1564" y="1085"/>
                    </a:lnTo>
                    <a:lnTo>
                      <a:pt x="1556" y="1099"/>
                    </a:lnTo>
                    <a:lnTo>
                      <a:pt x="1547" y="1110"/>
                    </a:lnTo>
                    <a:lnTo>
                      <a:pt x="1534" y="1119"/>
                    </a:lnTo>
                    <a:lnTo>
                      <a:pt x="1517" y="1125"/>
                    </a:lnTo>
                    <a:lnTo>
                      <a:pt x="1498" y="1127"/>
                    </a:lnTo>
                    <a:lnTo>
                      <a:pt x="1144" y="1127"/>
                    </a:lnTo>
                    <a:lnTo>
                      <a:pt x="1144" y="3326"/>
                    </a:lnTo>
                    <a:lnTo>
                      <a:pt x="1139" y="3346"/>
                    </a:lnTo>
                    <a:lnTo>
                      <a:pt x="1129" y="3364"/>
                    </a:lnTo>
                    <a:lnTo>
                      <a:pt x="1117" y="3378"/>
                    </a:lnTo>
                    <a:lnTo>
                      <a:pt x="1101" y="3389"/>
                    </a:lnTo>
                    <a:lnTo>
                      <a:pt x="1084" y="3396"/>
                    </a:lnTo>
                    <a:lnTo>
                      <a:pt x="1066" y="3398"/>
                    </a:lnTo>
                    <a:lnTo>
                      <a:pt x="498" y="3398"/>
                    </a:lnTo>
                    <a:lnTo>
                      <a:pt x="482" y="3396"/>
                    </a:lnTo>
                    <a:lnTo>
                      <a:pt x="468" y="3392"/>
                    </a:lnTo>
                    <a:lnTo>
                      <a:pt x="454" y="3384"/>
                    </a:lnTo>
                    <a:lnTo>
                      <a:pt x="442" y="3373"/>
                    </a:lnTo>
                    <a:lnTo>
                      <a:pt x="434" y="3360"/>
                    </a:lnTo>
                    <a:lnTo>
                      <a:pt x="428" y="3343"/>
                    </a:lnTo>
                    <a:lnTo>
                      <a:pt x="425" y="3326"/>
                    </a:lnTo>
                    <a:lnTo>
                      <a:pt x="425" y="1126"/>
                    </a:lnTo>
                    <a:lnTo>
                      <a:pt x="72" y="1126"/>
                    </a:lnTo>
                    <a:lnTo>
                      <a:pt x="52" y="1124"/>
                    </a:lnTo>
                    <a:lnTo>
                      <a:pt x="35" y="1119"/>
                    </a:lnTo>
                    <a:lnTo>
                      <a:pt x="22" y="1110"/>
                    </a:lnTo>
                    <a:lnTo>
                      <a:pt x="11" y="1100"/>
                    </a:lnTo>
                    <a:lnTo>
                      <a:pt x="4" y="1088"/>
                    </a:lnTo>
                    <a:lnTo>
                      <a:pt x="1" y="1073"/>
                    </a:lnTo>
                    <a:lnTo>
                      <a:pt x="0" y="1059"/>
                    </a:lnTo>
                    <a:lnTo>
                      <a:pt x="2" y="1044"/>
                    </a:lnTo>
                    <a:lnTo>
                      <a:pt x="7" y="1031"/>
                    </a:lnTo>
                    <a:lnTo>
                      <a:pt x="14" y="1017"/>
                    </a:lnTo>
                    <a:lnTo>
                      <a:pt x="727" y="26"/>
                    </a:lnTo>
                    <a:lnTo>
                      <a:pt x="742" y="13"/>
                    </a:lnTo>
                    <a:lnTo>
                      <a:pt x="758" y="4"/>
                    </a:lnTo>
                    <a:lnTo>
                      <a:pt x="7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5" name="Agrupar 4"/>
            <p:cNvGrpSpPr/>
            <p:nvPr/>
          </p:nvGrpSpPr>
          <p:grpSpPr>
            <a:xfrm>
              <a:off x="6958714" y="1716829"/>
              <a:ext cx="511176" cy="473075"/>
              <a:chOff x="7540229" y="-1180804"/>
              <a:chExt cx="511176" cy="473075"/>
            </a:xfrm>
          </p:grpSpPr>
          <p:sp>
            <p:nvSpPr>
              <p:cNvPr id="163" name="Freeform 65"/>
              <p:cNvSpPr>
                <a:spLocks/>
              </p:cNvSpPr>
              <p:nvPr/>
            </p:nvSpPr>
            <p:spPr bwMode="auto">
              <a:xfrm>
                <a:off x="7735492" y="-1180804"/>
                <a:ext cx="52388" cy="52388"/>
              </a:xfrm>
              <a:custGeom>
                <a:avLst/>
                <a:gdLst>
                  <a:gd name="T0" fmla="*/ 364 w 364"/>
                  <a:gd name="T1" fmla="*/ 0 h 363"/>
                  <a:gd name="T2" fmla="*/ 364 w 364"/>
                  <a:gd name="T3" fmla="*/ 363 h 363"/>
                  <a:gd name="T4" fmla="*/ 0 w 364"/>
                  <a:gd name="T5" fmla="*/ 363 h 363"/>
                  <a:gd name="T6" fmla="*/ 0 w 364"/>
                  <a:gd name="T7" fmla="*/ 0 h 363"/>
                  <a:gd name="T8" fmla="*/ 155 w 364"/>
                  <a:gd name="T9" fmla="*/ 0 h 363"/>
                  <a:gd name="T10" fmla="*/ 364 w 364"/>
                  <a:gd name="T11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4" h="363">
                    <a:moveTo>
                      <a:pt x="364" y="0"/>
                    </a:moveTo>
                    <a:lnTo>
                      <a:pt x="364" y="363"/>
                    </a:lnTo>
                    <a:lnTo>
                      <a:pt x="0" y="363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364" y="0"/>
                    </a:lnTo>
                    <a:close/>
                  </a:path>
                </a:pathLst>
              </a:custGeom>
              <a:solidFill>
                <a:srgbClr val="2B55AA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4" name="Rectangle 66"/>
              <p:cNvSpPr>
                <a:spLocks noChangeArrowheads="1"/>
              </p:cNvSpPr>
              <p:nvPr/>
            </p:nvSpPr>
            <p:spPr bwMode="auto">
              <a:xfrm>
                <a:off x="7675167" y="-1109367"/>
                <a:ext cx="33338" cy="33338"/>
              </a:xfrm>
              <a:prstGeom prst="rect">
                <a:avLst/>
              </a:prstGeom>
              <a:solidFill>
                <a:srgbClr val="2B55AA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5" name="Freeform 67"/>
              <p:cNvSpPr>
                <a:spLocks/>
              </p:cNvSpPr>
              <p:nvPr/>
            </p:nvSpPr>
            <p:spPr bwMode="auto">
              <a:xfrm>
                <a:off x="7814867" y="-1152229"/>
                <a:ext cx="104775" cy="104775"/>
              </a:xfrm>
              <a:custGeom>
                <a:avLst/>
                <a:gdLst>
                  <a:gd name="T0" fmla="*/ 0 w 725"/>
                  <a:gd name="T1" fmla="*/ 0 h 726"/>
                  <a:gd name="T2" fmla="*/ 725 w 725"/>
                  <a:gd name="T3" fmla="*/ 0 h 726"/>
                  <a:gd name="T4" fmla="*/ 725 w 725"/>
                  <a:gd name="T5" fmla="*/ 435 h 726"/>
                  <a:gd name="T6" fmla="*/ 436 w 725"/>
                  <a:gd name="T7" fmla="*/ 435 h 726"/>
                  <a:gd name="T8" fmla="*/ 436 w 725"/>
                  <a:gd name="T9" fmla="*/ 726 h 726"/>
                  <a:gd name="T10" fmla="*/ 0 w 725"/>
                  <a:gd name="T11" fmla="*/ 726 h 726"/>
                  <a:gd name="T12" fmla="*/ 0 w 725"/>
                  <a:gd name="T13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5" h="726">
                    <a:moveTo>
                      <a:pt x="0" y="0"/>
                    </a:moveTo>
                    <a:lnTo>
                      <a:pt x="725" y="0"/>
                    </a:lnTo>
                    <a:lnTo>
                      <a:pt x="725" y="435"/>
                    </a:lnTo>
                    <a:lnTo>
                      <a:pt x="436" y="435"/>
                    </a:lnTo>
                    <a:lnTo>
                      <a:pt x="436" y="726"/>
                    </a:lnTo>
                    <a:lnTo>
                      <a:pt x="0" y="7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B55AA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6" name="Freeform 68"/>
              <p:cNvSpPr>
                <a:spLocks/>
              </p:cNvSpPr>
              <p:nvPr/>
            </p:nvSpPr>
            <p:spPr bwMode="auto">
              <a:xfrm>
                <a:off x="7891067" y="-1074442"/>
                <a:ext cx="160338" cy="160338"/>
              </a:xfrm>
              <a:custGeom>
                <a:avLst/>
                <a:gdLst>
                  <a:gd name="T0" fmla="*/ 0 w 1110"/>
                  <a:gd name="T1" fmla="*/ 0 h 1111"/>
                  <a:gd name="T2" fmla="*/ 1110 w 1110"/>
                  <a:gd name="T3" fmla="*/ 0 h 1111"/>
                  <a:gd name="T4" fmla="*/ 1110 w 1110"/>
                  <a:gd name="T5" fmla="*/ 1111 h 1111"/>
                  <a:gd name="T6" fmla="*/ 394 w 1110"/>
                  <a:gd name="T7" fmla="*/ 1111 h 1111"/>
                  <a:gd name="T8" fmla="*/ 394 w 1110"/>
                  <a:gd name="T9" fmla="*/ 755 h 1111"/>
                  <a:gd name="T10" fmla="*/ 0 w 1110"/>
                  <a:gd name="T11" fmla="*/ 755 h 1111"/>
                  <a:gd name="T12" fmla="*/ 0 w 1110"/>
                  <a:gd name="T13" fmla="*/ 0 h 1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0" h="1111">
                    <a:moveTo>
                      <a:pt x="0" y="0"/>
                    </a:moveTo>
                    <a:lnTo>
                      <a:pt x="1110" y="0"/>
                    </a:lnTo>
                    <a:lnTo>
                      <a:pt x="1110" y="1111"/>
                    </a:lnTo>
                    <a:lnTo>
                      <a:pt x="394" y="1111"/>
                    </a:lnTo>
                    <a:lnTo>
                      <a:pt x="394" y="755"/>
                    </a:lnTo>
                    <a:lnTo>
                      <a:pt x="0" y="7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B55AA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7" name="Freeform 69"/>
              <p:cNvSpPr>
                <a:spLocks/>
              </p:cNvSpPr>
              <p:nvPr/>
            </p:nvSpPr>
            <p:spPr bwMode="auto">
              <a:xfrm>
                <a:off x="7540229" y="-1053804"/>
                <a:ext cx="195263" cy="196850"/>
              </a:xfrm>
              <a:custGeom>
                <a:avLst/>
                <a:gdLst>
                  <a:gd name="T0" fmla="*/ 0 w 1356"/>
                  <a:gd name="T1" fmla="*/ 0 h 1358"/>
                  <a:gd name="T2" fmla="*/ 1356 w 1356"/>
                  <a:gd name="T3" fmla="*/ 0 h 1358"/>
                  <a:gd name="T4" fmla="*/ 1356 w 1356"/>
                  <a:gd name="T5" fmla="*/ 606 h 1358"/>
                  <a:gd name="T6" fmla="*/ 810 w 1356"/>
                  <a:gd name="T7" fmla="*/ 606 h 1358"/>
                  <a:gd name="T8" fmla="*/ 810 w 1356"/>
                  <a:gd name="T9" fmla="*/ 1358 h 1358"/>
                  <a:gd name="T10" fmla="*/ 0 w 1356"/>
                  <a:gd name="T11" fmla="*/ 1358 h 1358"/>
                  <a:gd name="T12" fmla="*/ 0 w 1356"/>
                  <a:gd name="T13" fmla="*/ 0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6" h="1358">
                    <a:moveTo>
                      <a:pt x="0" y="0"/>
                    </a:moveTo>
                    <a:lnTo>
                      <a:pt x="1356" y="0"/>
                    </a:lnTo>
                    <a:lnTo>
                      <a:pt x="1356" y="606"/>
                    </a:lnTo>
                    <a:lnTo>
                      <a:pt x="810" y="606"/>
                    </a:lnTo>
                    <a:lnTo>
                      <a:pt x="810" y="1358"/>
                    </a:lnTo>
                    <a:lnTo>
                      <a:pt x="0" y="13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B55AA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68" name="Rectangle 70"/>
              <p:cNvSpPr>
                <a:spLocks noChangeArrowheads="1"/>
              </p:cNvSpPr>
              <p:nvPr/>
            </p:nvSpPr>
            <p:spPr bwMode="auto">
              <a:xfrm>
                <a:off x="7689454" y="-933154"/>
                <a:ext cx="225425" cy="225425"/>
              </a:xfrm>
              <a:prstGeom prst="rect">
                <a:avLst/>
              </a:prstGeom>
              <a:solidFill>
                <a:srgbClr val="2B55AA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sp>
          <p:nvSpPr>
            <p:cNvPr id="20" name="Freeform 6"/>
            <p:cNvSpPr>
              <a:spLocks/>
            </p:cNvSpPr>
            <p:nvPr/>
          </p:nvSpPr>
          <p:spPr bwMode="auto">
            <a:xfrm>
              <a:off x="10895013" y="1746250"/>
              <a:ext cx="398462" cy="398463"/>
            </a:xfrm>
            <a:custGeom>
              <a:avLst/>
              <a:gdLst>
                <a:gd name="T0" fmla="*/ 1768 w 3008"/>
                <a:gd name="T1" fmla="*/ 23 h 3008"/>
                <a:gd name="T2" fmla="*/ 2102 w 3008"/>
                <a:gd name="T3" fmla="*/ 123 h 3008"/>
                <a:gd name="T4" fmla="*/ 2406 w 3008"/>
                <a:gd name="T5" fmla="*/ 301 h 3008"/>
                <a:gd name="T6" fmla="*/ 2443 w 3008"/>
                <a:gd name="T7" fmla="*/ 371 h 3008"/>
                <a:gd name="T8" fmla="*/ 2410 w 3008"/>
                <a:gd name="T9" fmla="*/ 444 h 3008"/>
                <a:gd name="T10" fmla="*/ 2334 w 3008"/>
                <a:gd name="T11" fmla="*/ 463 h 3008"/>
                <a:gd name="T12" fmla="*/ 2154 w 3008"/>
                <a:gd name="T13" fmla="*/ 354 h 3008"/>
                <a:gd name="T14" fmla="*/ 1842 w 3008"/>
                <a:gd name="T15" fmla="*/ 226 h 3008"/>
                <a:gd name="T16" fmla="*/ 1504 w 3008"/>
                <a:gd name="T17" fmla="*/ 183 h 3008"/>
                <a:gd name="T18" fmla="*/ 1139 w 3008"/>
                <a:gd name="T19" fmla="*/ 234 h 3008"/>
                <a:gd name="T20" fmla="*/ 813 w 3008"/>
                <a:gd name="T21" fmla="*/ 378 h 3008"/>
                <a:gd name="T22" fmla="*/ 540 w 3008"/>
                <a:gd name="T23" fmla="*/ 602 h 3008"/>
                <a:gd name="T24" fmla="*/ 335 w 3008"/>
                <a:gd name="T25" fmla="*/ 889 h 3008"/>
                <a:gd name="T26" fmla="*/ 212 w 3008"/>
                <a:gd name="T27" fmla="*/ 1227 h 3008"/>
                <a:gd name="T28" fmla="*/ 187 w 3008"/>
                <a:gd name="T29" fmla="*/ 1598 h 3008"/>
                <a:gd name="T30" fmla="*/ 262 w 3008"/>
                <a:gd name="T31" fmla="*/ 1956 h 3008"/>
                <a:gd name="T32" fmla="*/ 428 w 3008"/>
                <a:gd name="T33" fmla="*/ 2270 h 3008"/>
                <a:gd name="T34" fmla="*/ 668 w 3008"/>
                <a:gd name="T35" fmla="*/ 2527 h 3008"/>
                <a:gd name="T36" fmla="*/ 970 w 3008"/>
                <a:gd name="T37" fmla="*/ 2713 h 3008"/>
                <a:gd name="T38" fmla="*/ 1317 w 3008"/>
                <a:gd name="T39" fmla="*/ 2812 h 3008"/>
                <a:gd name="T40" fmla="*/ 1690 w 3008"/>
                <a:gd name="T41" fmla="*/ 2812 h 3008"/>
                <a:gd name="T42" fmla="*/ 2039 w 3008"/>
                <a:gd name="T43" fmla="*/ 2713 h 3008"/>
                <a:gd name="T44" fmla="*/ 2339 w 3008"/>
                <a:gd name="T45" fmla="*/ 2527 h 3008"/>
                <a:gd name="T46" fmla="*/ 2581 w 3008"/>
                <a:gd name="T47" fmla="*/ 2270 h 3008"/>
                <a:gd name="T48" fmla="*/ 2745 w 3008"/>
                <a:gd name="T49" fmla="*/ 1956 h 3008"/>
                <a:gd name="T50" fmla="*/ 2822 w 3008"/>
                <a:gd name="T51" fmla="*/ 1598 h 3008"/>
                <a:gd name="T52" fmla="*/ 2823 w 3008"/>
                <a:gd name="T53" fmla="*/ 1388 h 3008"/>
                <a:gd name="T54" fmla="*/ 2867 w 3008"/>
                <a:gd name="T55" fmla="*/ 1324 h 3008"/>
                <a:gd name="T56" fmla="*/ 2947 w 3008"/>
                <a:gd name="T57" fmla="*/ 1319 h 3008"/>
                <a:gd name="T58" fmla="*/ 3000 w 3008"/>
                <a:gd name="T59" fmla="*/ 1376 h 3008"/>
                <a:gd name="T60" fmla="*/ 3004 w 3008"/>
                <a:gd name="T61" fmla="*/ 1604 h 3008"/>
                <a:gd name="T62" fmla="*/ 2931 w 3008"/>
                <a:gd name="T63" fmla="*/ 1979 h 3008"/>
                <a:gd name="T64" fmla="*/ 2770 w 3008"/>
                <a:gd name="T65" fmla="*/ 2316 h 3008"/>
                <a:gd name="T66" fmla="*/ 2534 w 3008"/>
                <a:gd name="T67" fmla="*/ 2600 h 3008"/>
                <a:gd name="T68" fmla="*/ 2235 w 3008"/>
                <a:gd name="T69" fmla="*/ 2818 h 3008"/>
                <a:gd name="T70" fmla="*/ 1888 w 3008"/>
                <a:gd name="T71" fmla="*/ 2958 h 3008"/>
                <a:gd name="T72" fmla="*/ 1504 w 3008"/>
                <a:gd name="T73" fmla="*/ 3008 h 3008"/>
                <a:gd name="T74" fmla="*/ 1120 w 3008"/>
                <a:gd name="T75" fmla="*/ 2958 h 3008"/>
                <a:gd name="T76" fmla="*/ 772 w 3008"/>
                <a:gd name="T77" fmla="*/ 2818 h 3008"/>
                <a:gd name="T78" fmla="*/ 475 w 3008"/>
                <a:gd name="T79" fmla="*/ 2600 h 3008"/>
                <a:gd name="T80" fmla="*/ 238 w 3008"/>
                <a:gd name="T81" fmla="*/ 2316 h 3008"/>
                <a:gd name="T82" fmla="*/ 77 w 3008"/>
                <a:gd name="T83" fmla="*/ 1979 h 3008"/>
                <a:gd name="T84" fmla="*/ 3 w 3008"/>
                <a:gd name="T85" fmla="*/ 1604 h 3008"/>
                <a:gd name="T86" fmla="*/ 28 w 3008"/>
                <a:gd name="T87" fmla="*/ 1214 h 3008"/>
                <a:gd name="T88" fmla="*/ 147 w 3008"/>
                <a:gd name="T89" fmla="*/ 855 h 3008"/>
                <a:gd name="T90" fmla="*/ 347 w 3008"/>
                <a:gd name="T91" fmla="*/ 543 h 3008"/>
                <a:gd name="T92" fmla="*/ 617 w 3008"/>
                <a:gd name="T93" fmla="*/ 291 h 3008"/>
                <a:gd name="T94" fmla="*/ 941 w 3008"/>
                <a:gd name="T95" fmla="*/ 110 h 3008"/>
                <a:gd name="T96" fmla="*/ 1308 w 3008"/>
                <a:gd name="T97" fmla="*/ 13 h 3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08" h="3008">
                  <a:moveTo>
                    <a:pt x="1504" y="0"/>
                  </a:moveTo>
                  <a:lnTo>
                    <a:pt x="1593" y="3"/>
                  </a:lnTo>
                  <a:lnTo>
                    <a:pt x="1681" y="11"/>
                  </a:lnTo>
                  <a:lnTo>
                    <a:pt x="1768" y="23"/>
                  </a:lnTo>
                  <a:lnTo>
                    <a:pt x="1854" y="41"/>
                  </a:lnTo>
                  <a:lnTo>
                    <a:pt x="1938" y="63"/>
                  </a:lnTo>
                  <a:lnTo>
                    <a:pt x="2021" y="91"/>
                  </a:lnTo>
                  <a:lnTo>
                    <a:pt x="2102" y="123"/>
                  </a:lnTo>
                  <a:lnTo>
                    <a:pt x="2182" y="161"/>
                  </a:lnTo>
                  <a:lnTo>
                    <a:pt x="2258" y="203"/>
                  </a:lnTo>
                  <a:lnTo>
                    <a:pt x="2334" y="250"/>
                  </a:lnTo>
                  <a:lnTo>
                    <a:pt x="2406" y="301"/>
                  </a:lnTo>
                  <a:lnTo>
                    <a:pt x="2421" y="315"/>
                  </a:lnTo>
                  <a:lnTo>
                    <a:pt x="2432" y="333"/>
                  </a:lnTo>
                  <a:lnTo>
                    <a:pt x="2440" y="352"/>
                  </a:lnTo>
                  <a:lnTo>
                    <a:pt x="2443" y="371"/>
                  </a:lnTo>
                  <a:lnTo>
                    <a:pt x="2441" y="391"/>
                  </a:lnTo>
                  <a:lnTo>
                    <a:pt x="2434" y="411"/>
                  </a:lnTo>
                  <a:lnTo>
                    <a:pt x="2424" y="429"/>
                  </a:lnTo>
                  <a:lnTo>
                    <a:pt x="2410" y="444"/>
                  </a:lnTo>
                  <a:lnTo>
                    <a:pt x="2393" y="455"/>
                  </a:lnTo>
                  <a:lnTo>
                    <a:pt x="2374" y="462"/>
                  </a:lnTo>
                  <a:lnTo>
                    <a:pt x="2354" y="466"/>
                  </a:lnTo>
                  <a:lnTo>
                    <a:pt x="2334" y="463"/>
                  </a:lnTo>
                  <a:lnTo>
                    <a:pt x="2314" y="458"/>
                  </a:lnTo>
                  <a:lnTo>
                    <a:pt x="2297" y="447"/>
                  </a:lnTo>
                  <a:lnTo>
                    <a:pt x="2226" y="398"/>
                  </a:lnTo>
                  <a:lnTo>
                    <a:pt x="2154" y="354"/>
                  </a:lnTo>
                  <a:lnTo>
                    <a:pt x="2078" y="314"/>
                  </a:lnTo>
                  <a:lnTo>
                    <a:pt x="2001" y="280"/>
                  </a:lnTo>
                  <a:lnTo>
                    <a:pt x="1922" y="250"/>
                  </a:lnTo>
                  <a:lnTo>
                    <a:pt x="1842" y="226"/>
                  </a:lnTo>
                  <a:lnTo>
                    <a:pt x="1759" y="207"/>
                  </a:lnTo>
                  <a:lnTo>
                    <a:pt x="1675" y="194"/>
                  </a:lnTo>
                  <a:lnTo>
                    <a:pt x="1590" y="186"/>
                  </a:lnTo>
                  <a:lnTo>
                    <a:pt x="1504" y="183"/>
                  </a:lnTo>
                  <a:lnTo>
                    <a:pt x="1409" y="187"/>
                  </a:lnTo>
                  <a:lnTo>
                    <a:pt x="1317" y="196"/>
                  </a:lnTo>
                  <a:lnTo>
                    <a:pt x="1227" y="213"/>
                  </a:lnTo>
                  <a:lnTo>
                    <a:pt x="1139" y="234"/>
                  </a:lnTo>
                  <a:lnTo>
                    <a:pt x="1053" y="262"/>
                  </a:lnTo>
                  <a:lnTo>
                    <a:pt x="970" y="296"/>
                  </a:lnTo>
                  <a:lnTo>
                    <a:pt x="889" y="335"/>
                  </a:lnTo>
                  <a:lnTo>
                    <a:pt x="813" y="378"/>
                  </a:lnTo>
                  <a:lnTo>
                    <a:pt x="739" y="428"/>
                  </a:lnTo>
                  <a:lnTo>
                    <a:pt x="668" y="482"/>
                  </a:lnTo>
                  <a:lnTo>
                    <a:pt x="602" y="540"/>
                  </a:lnTo>
                  <a:lnTo>
                    <a:pt x="540" y="602"/>
                  </a:lnTo>
                  <a:lnTo>
                    <a:pt x="481" y="669"/>
                  </a:lnTo>
                  <a:lnTo>
                    <a:pt x="428" y="739"/>
                  </a:lnTo>
                  <a:lnTo>
                    <a:pt x="378" y="813"/>
                  </a:lnTo>
                  <a:lnTo>
                    <a:pt x="335" y="889"/>
                  </a:lnTo>
                  <a:lnTo>
                    <a:pt x="295" y="970"/>
                  </a:lnTo>
                  <a:lnTo>
                    <a:pt x="262" y="1053"/>
                  </a:lnTo>
                  <a:lnTo>
                    <a:pt x="234" y="1139"/>
                  </a:lnTo>
                  <a:lnTo>
                    <a:pt x="212" y="1227"/>
                  </a:lnTo>
                  <a:lnTo>
                    <a:pt x="196" y="1318"/>
                  </a:lnTo>
                  <a:lnTo>
                    <a:pt x="187" y="1410"/>
                  </a:lnTo>
                  <a:lnTo>
                    <a:pt x="182" y="1504"/>
                  </a:lnTo>
                  <a:lnTo>
                    <a:pt x="187" y="1598"/>
                  </a:lnTo>
                  <a:lnTo>
                    <a:pt x="196" y="1691"/>
                  </a:lnTo>
                  <a:lnTo>
                    <a:pt x="212" y="1782"/>
                  </a:lnTo>
                  <a:lnTo>
                    <a:pt x="234" y="1870"/>
                  </a:lnTo>
                  <a:lnTo>
                    <a:pt x="262" y="1956"/>
                  </a:lnTo>
                  <a:lnTo>
                    <a:pt x="295" y="2039"/>
                  </a:lnTo>
                  <a:lnTo>
                    <a:pt x="335" y="2119"/>
                  </a:lnTo>
                  <a:lnTo>
                    <a:pt x="378" y="2196"/>
                  </a:lnTo>
                  <a:lnTo>
                    <a:pt x="428" y="2270"/>
                  </a:lnTo>
                  <a:lnTo>
                    <a:pt x="481" y="2341"/>
                  </a:lnTo>
                  <a:lnTo>
                    <a:pt x="540" y="2407"/>
                  </a:lnTo>
                  <a:lnTo>
                    <a:pt x="602" y="2469"/>
                  </a:lnTo>
                  <a:lnTo>
                    <a:pt x="668" y="2527"/>
                  </a:lnTo>
                  <a:lnTo>
                    <a:pt x="739" y="2581"/>
                  </a:lnTo>
                  <a:lnTo>
                    <a:pt x="813" y="2630"/>
                  </a:lnTo>
                  <a:lnTo>
                    <a:pt x="889" y="2674"/>
                  </a:lnTo>
                  <a:lnTo>
                    <a:pt x="970" y="2713"/>
                  </a:lnTo>
                  <a:lnTo>
                    <a:pt x="1053" y="2747"/>
                  </a:lnTo>
                  <a:lnTo>
                    <a:pt x="1139" y="2775"/>
                  </a:lnTo>
                  <a:lnTo>
                    <a:pt x="1227" y="2797"/>
                  </a:lnTo>
                  <a:lnTo>
                    <a:pt x="1317" y="2812"/>
                  </a:lnTo>
                  <a:lnTo>
                    <a:pt x="1409" y="2822"/>
                  </a:lnTo>
                  <a:lnTo>
                    <a:pt x="1504" y="2826"/>
                  </a:lnTo>
                  <a:lnTo>
                    <a:pt x="1598" y="2822"/>
                  </a:lnTo>
                  <a:lnTo>
                    <a:pt x="1690" y="2812"/>
                  </a:lnTo>
                  <a:lnTo>
                    <a:pt x="1782" y="2797"/>
                  </a:lnTo>
                  <a:lnTo>
                    <a:pt x="1870" y="2775"/>
                  </a:lnTo>
                  <a:lnTo>
                    <a:pt x="1955" y="2747"/>
                  </a:lnTo>
                  <a:lnTo>
                    <a:pt x="2039" y="2713"/>
                  </a:lnTo>
                  <a:lnTo>
                    <a:pt x="2118" y="2674"/>
                  </a:lnTo>
                  <a:lnTo>
                    <a:pt x="2196" y="2630"/>
                  </a:lnTo>
                  <a:lnTo>
                    <a:pt x="2270" y="2581"/>
                  </a:lnTo>
                  <a:lnTo>
                    <a:pt x="2339" y="2527"/>
                  </a:lnTo>
                  <a:lnTo>
                    <a:pt x="2406" y="2469"/>
                  </a:lnTo>
                  <a:lnTo>
                    <a:pt x="2469" y="2407"/>
                  </a:lnTo>
                  <a:lnTo>
                    <a:pt x="2527" y="2341"/>
                  </a:lnTo>
                  <a:lnTo>
                    <a:pt x="2581" y="2270"/>
                  </a:lnTo>
                  <a:lnTo>
                    <a:pt x="2629" y="2196"/>
                  </a:lnTo>
                  <a:lnTo>
                    <a:pt x="2673" y="2119"/>
                  </a:lnTo>
                  <a:lnTo>
                    <a:pt x="2712" y="2039"/>
                  </a:lnTo>
                  <a:lnTo>
                    <a:pt x="2745" y="1956"/>
                  </a:lnTo>
                  <a:lnTo>
                    <a:pt x="2773" y="1870"/>
                  </a:lnTo>
                  <a:lnTo>
                    <a:pt x="2796" y="1782"/>
                  </a:lnTo>
                  <a:lnTo>
                    <a:pt x="2812" y="1691"/>
                  </a:lnTo>
                  <a:lnTo>
                    <a:pt x="2822" y="1598"/>
                  </a:lnTo>
                  <a:lnTo>
                    <a:pt x="2825" y="1504"/>
                  </a:lnTo>
                  <a:lnTo>
                    <a:pt x="2824" y="1456"/>
                  </a:lnTo>
                  <a:lnTo>
                    <a:pt x="2822" y="1410"/>
                  </a:lnTo>
                  <a:lnTo>
                    <a:pt x="2823" y="1388"/>
                  </a:lnTo>
                  <a:lnTo>
                    <a:pt x="2828" y="1368"/>
                  </a:lnTo>
                  <a:lnTo>
                    <a:pt x="2838" y="1351"/>
                  </a:lnTo>
                  <a:lnTo>
                    <a:pt x="2851" y="1336"/>
                  </a:lnTo>
                  <a:lnTo>
                    <a:pt x="2867" y="1324"/>
                  </a:lnTo>
                  <a:lnTo>
                    <a:pt x="2885" y="1315"/>
                  </a:lnTo>
                  <a:lnTo>
                    <a:pt x="2906" y="1312"/>
                  </a:lnTo>
                  <a:lnTo>
                    <a:pt x="2928" y="1312"/>
                  </a:lnTo>
                  <a:lnTo>
                    <a:pt x="2947" y="1319"/>
                  </a:lnTo>
                  <a:lnTo>
                    <a:pt x="2965" y="1328"/>
                  </a:lnTo>
                  <a:lnTo>
                    <a:pt x="2980" y="1341"/>
                  </a:lnTo>
                  <a:lnTo>
                    <a:pt x="2992" y="1357"/>
                  </a:lnTo>
                  <a:lnTo>
                    <a:pt x="3000" y="1376"/>
                  </a:lnTo>
                  <a:lnTo>
                    <a:pt x="3004" y="1396"/>
                  </a:lnTo>
                  <a:lnTo>
                    <a:pt x="3006" y="1450"/>
                  </a:lnTo>
                  <a:lnTo>
                    <a:pt x="3008" y="1504"/>
                  </a:lnTo>
                  <a:lnTo>
                    <a:pt x="3004" y="1604"/>
                  </a:lnTo>
                  <a:lnTo>
                    <a:pt x="2995" y="1700"/>
                  </a:lnTo>
                  <a:lnTo>
                    <a:pt x="2980" y="1795"/>
                  </a:lnTo>
                  <a:lnTo>
                    <a:pt x="2958" y="1889"/>
                  </a:lnTo>
                  <a:lnTo>
                    <a:pt x="2931" y="1979"/>
                  </a:lnTo>
                  <a:lnTo>
                    <a:pt x="2899" y="2068"/>
                  </a:lnTo>
                  <a:lnTo>
                    <a:pt x="2860" y="2153"/>
                  </a:lnTo>
                  <a:lnTo>
                    <a:pt x="2818" y="2236"/>
                  </a:lnTo>
                  <a:lnTo>
                    <a:pt x="2770" y="2316"/>
                  </a:lnTo>
                  <a:lnTo>
                    <a:pt x="2717" y="2392"/>
                  </a:lnTo>
                  <a:lnTo>
                    <a:pt x="2660" y="2465"/>
                  </a:lnTo>
                  <a:lnTo>
                    <a:pt x="2599" y="2534"/>
                  </a:lnTo>
                  <a:lnTo>
                    <a:pt x="2534" y="2600"/>
                  </a:lnTo>
                  <a:lnTo>
                    <a:pt x="2464" y="2661"/>
                  </a:lnTo>
                  <a:lnTo>
                    <a:pt x="2392" y="2718"/>
                  </a:lnTo>
                  <a:lnTo>
                    <a:pt x="2315" y="2771"/>
                  </a:lnTo>
                  <a:lnTo>
                    <a:pt x="2235" y="2818"/>
                  </a:lnTo>
                  <a:lnTo>
                    <a:pt x="2153" y="2861"/>
                  </a:lnTo>
                  <a:lnTo>
                    <a:pt x="2068" y="2899"/>
                  </a:lnTo>
                  <a:lnTo>
                    <a:pt x="1978" y="2931"/>
                  </a:lnTo>
                  <a:lnTo>
                    <a:pt x="1888" y="2958"/>
                  </a:lnTo>
                  <a:lnTo>
                    <a:pt x="1795" y="2980"/>
                  </a:lnTo>
                  <a:lnTo>
                    <a:pt x="1700" y="2996"/>
                  </a:lnTo>
                  <a:lnTo>
                    <a:pt x="1602" y="3005"/>
                  </a:lnTo>
                  <a:lnTo>
                    <a:pt x="1504" y="3008"/>
                  </a:lnTo>
                  <a:lnTo>
                    <a:pt x="1405" y="3005"/>
                  </a:lnTo>
                  <a:lnTo>
                    <a:pt x="1308" y="2996"/>
                  </a:lnTo>
                  <a:lnTo>
                    <a:pt x="1213" y="2980"/>
                  </a:lnTo>
                  <a:lnTo>
                    <a:pt x="1120" y="2958"/>
                  </a:lnTo>
                  <a:lnTo>
                    <a:pt x="1029" y="2931"/>
                  </a:lnTo>
                  <a:lnTo>
                    <a:pt x="941" y="2899"/>
                  </a:lnTo>
                  <a:lnTo>
                    <a:pt x="855" y="2861"/>
                  </a:lnTo>
                  <a:lnTo>
                    <a:pt x="772" y="2818"/>
                  </a:lnTo>
                  <a:lnTo>
                    <a:pt x="692" y="2771"/>
                  </a:lnTo>
                  <a:lnTo>
                    <a:pt x="617" y="2718"/>
                  </a:lnTo>
                  <a:lnTo>
                    <a:pt x="543" y="2661"/>
                  </a:lnTo>
                  <a:lnTo>
                    <a:pt x="475" y="2600"/>
                  </a:lnTo>
                  <a:lnTo>
                    <a:pt x="408" y="2534"/>
                  </a:lnTo>
                  <a:lnTo>
                    <a:pt x="347" y="2465"/>
                  </a:lnTo>
                  <a:lnTo>
                    <a:pt x="290" y="2392"/>
                  </a:lnTo>
                  <a:lnTo>
                    <a:pt x="238" y="2316"/>
                  </a:lnTo>
                  <a:lnTo>
                    <a:pt x="191" y="2236"/>
                  </a:lnTo>
                  <a:lnTo>
                    <a:pt x="147" y="2153"/>
                  </a:lnTo>
                  <a:lnTo>
                    <a:pt x="110" y="2068"/>
                  </a:lnTo>
                  <a:lnTo>
                    <a:pt x="77" y="1979"/>
                  </a:lnTo>
                  <a:lnTo>
                    <a:pt x="50" y="1889"/>
                  </a:lnTo>
                  <a:lnTo>
                    <a:pt x="28" y="1795"/>
                  </a:lnTo>
                  <a:lnTo>
                    <a:pt x="12" y="1700"/>
                  </a:lnTo>
                  <a:lnTo>
                    <a:pt x="3" y="1604"/>
                  </a:lnTo>
                  <a:lnTo>
                    <a:pt x="0" y="1504"/>
                  </a:lnTo>
                  <a:lnTo>
                    <a:pt x="3" y="1406"/>
                  </a:lnTo>
                  <a:lnTo>
                    <a:pt x="12" y="1308"/>
                  </a:lnTo>
                  <a:lnTo>
                    <a:pt x="28" y="1214"/>
                  </a:lnTo>
                  <a:lnTo>
                    <a:pt x="50" y="1121"/>
                  </a:lnTo>
                  <a:lnTo>
                    <a:pt x="77" y="1029"/>
                  </a:lnTo>
                  <a:lnTo>
                    <a:pt x="110" y="941"/>
                  </a:lnTo>
                  <a:lnTo>
                    <a:pt x="147" y="855"/>
                  </a:lnTo>
                  <a:lnTo>
                    <a:pt x="191" y="772"/>
                  </a:lnTo>
                  <a:lnTo>
                    <a:pt x="238" y="694"/>
                  </a:lnTo>
                  <a:lnTo>
                    <a:pt x="290" y="617"/>
                  </a:lnTo>
                  <a:lnTo>
                    <a:pt x="347" y="543"/>
                  </a:lnTo>
                  <a:lnTo>
                    <a:pt x="408" y="475"/>
                  </a:lnTo>
                  <a:lnTo>
                    <a:pt x="475" y="410"/>
                  </a:lnTo>
                  <a:lnTo>
                    <a:pt x="543" y="347"/>
                  </a:lnTo>
                  <a:lnTo>
                    <a:pt x="617" y="291"/>
                  </a:lnTo>
                  <a:lnTo>
                    <a:pt x="692" y="239"/>
                  </a:lnTo>
                  <a:lnTo>
                    <a:pt x="772" y="191"/>
                  </a:lnTo>
                  <a:lnTo>
                    <a:pt x="855" y="147"/>
                  </a:lnTo>
                  <a:lnTo>
                    <a:pt x="941" y="110"/>
                  </a:lnTo>
                  <a:lnTo>
                    <a:pt x="1029" y="77"/>
                  </a:lnTo>
                  <a:lnTo>
                    <a:pt x="1120" y="50"/>
                  </a:lnTo>
                  <a:lnTo>
                    <a:pt x="1213" y="28"/>
                  </a:lnTo>
                  <a:lnTo>
                    <a:pt x="1308" y="13"/>
                  </a:lnTo>
                  <a:lnTo>
                    <a:pt x="1405" y="3"/>
                  </a:lnTo>
                  <a:lnTo>
                    <a:pt x="1504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10950575" y="1760538"/>
              <a:ext cx="396875" cy="307975"/>
            </a:xfrm>
            <a:custGeom>
              <a:avLst/>
              <a:gdLst>
                <a:gd name="T0" fmla="*/ 2628 w 2998"/>
                <a:gd name="T1" fmla="*/ 183 h 2331"/>
                <a:gd name="T2" fmla="*/ 2570 w 2998"/>
                <a:gd name="T3" fmla="*/ 198 h 2331"/>
                <a:gd name="T4" fmla="*/ 2520 w 2998"/>
                <a:gd name="T5" fmla="*/ 233 h 2331"/>
                <a:gd name="T6" fmla="*/ 1170 w 2998"/>
                <a:gd name="T7" fmla="*/ 1580 h 2331"/>
                <a:gd name="T8" fmla="*/ 1125 w 2998"/>
                <a:gd name="T9" fmla="*/ 1603 h 2331"/>
                <a:gd name="T10" fmla="*/ 1074 w 2998"/>
                <a:gd name="T11" fmla="*/ 1611 h 2331"/>
                <a:gd name="T12" fmla="*/ 1024 w 2998"/>
                <a:gd name="T13" fmla="*/ 1603 h 2331"/>
                <a:gd name="T14" fmla="*/ 978 w 2998"/>
                <a:gd name="T15" fmla="*/ 1580 h 2331"/>
                <a:gd name="T16" fmla="*/ 478 w 2998"/>
                <a:gd name="T17" fmla="*/ 1083 h 2331"/>
                <a:gd name="T18" fmla="*/ 433 w 2998"/>
                <a:gd name="T19" fmla="*/ 1051 h 2331"/>
                <a:gd name="T20" fmla="*/ 382 w 2998"/>
                <a:gd name="T21" fmla="*/ 1034 h 2331"/>
                <a:gd name="T22" fmla="*/ 328 w 2998"/>
                <a:gd name="T23" fmla="*/ 1034 h 2331"/>
                <a:gd name="T24" fmla="*/ 278 w 2998"/>
                <a:gd name="T25" fmla="*/ 1051 h 2331"/>
                <a:gd name="T26" fmla="*/ 232 w 2998"/>
                <a:gd name="T27" fmla="*/ 1083 h 2331"/>
                <a:gd name="T28" fmla="*/ 198 w 2998"/>
                <a:gd name="T29" fmla="*/ 1134 h 2331"/>
                <a:gd name="T30" fmla="*/ 182 w 2998"/>
                <a:gd name="T31" fmla="*/ 1191 h 2331"/>
                <a:gd name="T32" fmla="*/ 187 w 2998"/>
                <a:gd name="T33" fmla="*/ 1250 h 2331"/>
                <a:gd name="T34" fmla="*/ 212 w 2998"/>
                <a:gd name="T35" fmla="*/ 1305 h 2331"/>
                <a:gd name="T36" fmla="*/ 1036 w 2998"/>
                <a:gd name="T37" fmla="*/ 2133 h 2331"/>
                <a:gd name="T38" fmla="*/ 1066 w 2998"/>
                <a:gd name="T39" fmla="*/ 2147 h 2331"/>
                <a:gd name="T40" fmla="*/ 1098 w 2998"/>
                <a:gd name="T41" fmla="*/ 2143 h 2331"/>
                <a:gd name="T42" fmla="*/ 2766 w 2998"/>
                <a:gd name="T43" fmla="*/ 479 h 2331"/>
                <a:gd name="T44" fmla="*/ 2801 w 2998"/>
                <a:gd name="T45" fmla="*/ 428 h 2331"/>
                <a:gd name="T46" fmla="*/ 2816 w 2998"/>
                <a:gd name="T47" fmla="*/ 371 h 2331"/>
                <a:gd name="T48" fmla="*/ 2810 w 2998"/>
                <a:gd name="T49" fmla="*/ 312 h 2331"/>
                <a:gd name="T50" fmla="*/ 2786 w 2998"/>
                <a:gd name="T51" fmla="*/ 257 h 2331"/>
                <a:gd name="T52" fmla="*/ 2742 w 2998"/>
                <a:gd name="T53" fmla="*/ 213 h 2331"/>
                <a:gd name="T54" fmla="*/ 2687 w 2998"/>
                <a:gd name="T55" fmla="*/ 188 h 2331"/>
                <a:gd name="T56" fmla="*/ 2622 w 2998"/>
                <a:gd name="T57" fmla="*/ 0 h 2331"/>
                <a:gd name="T58" fmla="*/ 2706 w 2998"/>
                <a:gd name="T59" fmla="*/ 5 h 2331"/>
                <a:gd name="T60" fmla="*/ 2787 w 2998"/>
                <a:gd name="T61" fmla="*/ 30 h 2331"/>
                <a:gd name="T62" fmla="*/ 2861 w 2998"/>
                <a:gd name="T63" fmla="*/ 74 h 2331"/>
                <a:gd name="T64" fmla="*/ 2924 w 2998"/>
                <a:gd name="T65" fmla="*/ 138 h 2331"/>
                <a:gd name="T66" fmla="*/ 2969 w 2998"/>
                <a:gd name="T67" fmla="*/ 212 h 2331"/>
                <a:gd name="T68" fmla="*/ 2994 w 2998"/>
                <a:gd name="T69" fmla="*/ 293 h 2331"/>
                <a:gd name="T70" fmla="*/ 2998 w 2998"/>
                <a:gd name="T71" fmla="*/ 377 h 2331"/>
                <a:gd name="T72" fmla="*/ 2983 w 2998"/>
                <a:gd name="T73" fmla="*/ 460 h 2331"/>
                <a:gd name="T74" fmla="*/ 2949 w 2998"/>
                <a:gd name="T75" fmla="*/ 539 h 2331"/>
                <a:gd name="T76" fmla="*/ 2894 w 2998"/>
                <a:gd name="T77" fmla="*/ 608 h 2331"/>
                <a:gd name="T78" fmla="*/ 1216 w 2998"/>
                <a:gd name="T79" fmla="*/ 2283 h 2331"/>
                <a:gd name="T80" fmla="*/ 1163 w 2998"/>
                <a:gd name="T81" fmla="*/ 2314 h 2331"/>
                <a:gd name="T82" fmla="*/ 1105 w 2998"/>
                <a:gd name="T83" fmla="*/ 2329 h 2331"/>
                <a:gd name="T84" fmla="*/ 1043 w 2998"/>
                <a:gd name="T85" fmla="*/ 2329 h 2331"/>
                <a:gd name="T86" fmla="*/ 985 w 2998"/>
                <a:gd name="T87" fmla="*/ 2314 h 2331"/>
                <a:gd name="T88" fmla="*/ 931 w 2998"/>
                <a:gd name="T89" fmla="*/ 2283 h 2331"/>
                <a:gd name="T90" fmla="*/ 103 w 2998"/>
                <a:gd name="T91" fmla="*/ 1458 h 2331"/>
                <a:gd name="T92" fmla="*/ 48 w 2998"/>
                <a:gd name="T93" fmla="*/ 1389 h 2331"/>
                <a:gd name="T94" fmla="*/ 14 w 2998"/>
                <a:gd name="T95" fmla="*/ 1310 h 2331"/>
                <a:gd name="T96" fmla="*/ 0 w 2998"/>
                <a:gd name="T97" fmla="*/ 1227 h 2331"/>
                <a:gd name="T98" fmla="*/ 4 w 2998"/>
                <a:gd name="T99" fmla="*/ 1143 h 2331"/>
                <a:gd name="T100" fmla="*/ 29 w 2998"/>
                <a:gd name="T101" fmla="*/ 1062 h 2331"/>
                <a:gd name="T102" fmla="*/ 73 w 2998"/>
                <a:gd name="T103" fmla="*/ 988 h 2331"/>
                <a:gd name="T104" fmla="*/ 137 w 2998"/>
                <a:gd name="T105" fmla="*/ 924 h 2331"/>
                <a:gd name="T106" fmla="*/ 211 w 2998"/>
                <a:gd name="T107" fmla="*/ 880 h 2331"/>
                <a:gd name="T108" fmla="*/ 292 w 2998"/>
                <a:gd name="T109" fmla="*/ 855 h 2331"/>
                <a:gd name="T110" fmla="*/ 376 w 2998"/>
                <a:gd name="T111" fmla="*/ 850 h 2331"/>
                <a:gd name="T112" fmla="*/ 459 w 2998"/>
                <a:gd name="T113" fmla="*/ 865 h 2331"/>
                <a:gd name="T114" fmla="*/ 538 w 2998"/>
                <a:gd name="T115" fmla="*/ 899 h 2331"/>
                <a:gd name="T116" fmla="*/ 607 w 2998"/>
                <a:gd name="T117" fmla="*/ 953 h 2331"/>
                <a:gd name="T118" fmla="*/ 2391 w 2998"/>
                <a:gd name="T119" fmla="*/ 103 h 2331"/>
                <a:gd name="T120" fmla="*/ 2460 w 2998"/>
                <a:gd name="T121" fmla="*/ 50 h 2331"/>
                <a:gd name="T122" fmla="*/ 2539 w 2998"/>
                <a:gd name="T123" fmla="*/ 15 h 2331"/>
                <a:gd name="T124" fmla="*/ 2622 w 2998"/>
                <a:gd name="T125" fmla="*/ 0 h 2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8" h="2331">
                  <a:moveTo>
                    <a:pt x="2657" y="183"/>
                  </a:moveTo>
                  <a:lnTo>
                    <a:pt x="2628" y="183"/>
                  </a:lnTo>
                  <a:lnTo>
                    <a:pt x="2599" y="188"/>
                  </a:lnTo>
                  <a:lnTo>
                    <a:pt x="2570" y="198"/>
                  </a:lnTo>
                  <a:lnTo>
                    <a:pt x="2544" y="213"/>
                  </a:lnTo>
                  <a:lnTo>
                    <a:pt x="2520" y="233"/>
                  </a:lnTo>
                  <a:lnTo>
                    <a:pt x="1190" y="1563"/>
                  </a:lnTo>
                  <a:lnTo>
                    <a:pt x="1170" y="1580"/>
                  </a:lnTo>
                  <a:lnTo>
                    <a:pt x="1148" y="1594"/>
                  </a:lnTo>
                  <a:lnTo>
                    <a:pt x="1125" y="1603"/>
                  </a:lnTo>
                  <a:lnTo>
                    <a:pt x="1100" y="1609"/>
                  </a:lnTo>
                  <a:lnTo>
                    <a:pt x="1074" y="1611"/>
                  </a:lnTo>
                  <a:lnTo>
                    <a:pt x="1049" y="1609"/>
                  </a:lnTo>
                  <a:lnTo>
                    <a:pt x="1024" y="1603"/>
                  </a:lnTo>
                  <a:lnTo>
                    <a:pt x="1000" y="1594"/>
                  </a:lnTo>
                  <a:lnTo>
                    <a:pt x="978" y="1580"/>
                  </a:lnTo>
                  <a:lnTo>
                    <a:pt x="958" y="1563"/>
                  </a:lnTo>
                  <a:lnTo>
                    <a:pt x="478" y="1083"/>
                  </a:lnTo>
                  <a:lnTo>
                    <a:pt x="457" y="1065"/>
                  </a:lnTo>
                  <a:lnTo>
                    <a:pt x="433" y="1051"/>
                  </a:lnTo>
                  <a:lnTo>
                    <a:pt x="408" y="1040"/>
                  </a:lnTo>
                  <a:lnTo>
                    <a:pt x="382" y="1034"/>
                  </a:lnTo>
                  <a:lnTo>
                    <a:pt x="355" y="1032"/>
                  </a:lnTo>
                  <a:lnTo>
                    <a:pt x="328" y="1034"/>
                  </a:lnTo>
                  <a:lnTo>
                    <a:pt x="302" y="1040"/>
                  </a:lnTo>
                  <a:lnTo>
                    <a:pt x="278" y="1051"/>
                  </a:lnTo>
                  <a:lnTo>
                    <a:pt x="254" y="1065"/>
                  </a:lnTo>
                  <a:lnTo>
                    <a:pt x="232" y="1083"/>
                  </a:lnTo>
                  <a:lnTo>
                    <a:pt x="212" y="1107"/>
                  </a:lnTo>
                  <a:lnTo>
                    <a:pt x="198" y="1134"/>
                  </a:lnTo>
                  <a:lnTo>
                    <a:pt x="187" y="1162"/>
                  </a:lnTo>
                  <a:lnTo>
                    <a:pt x="182" y="1191"/>
                  </a:lnTo>
                  <a:lnTo>
                    <a:pt x="182" y="1221"/>
                  </a:lnTo>
                  <a:lnTo>
                    <a:pt x="187" y="1250"/>
                  </a:lnTo>
                  <a:lnTo>
                    <a:pt x="198" y="1278"/>
                  </a:lnTo>
                  <a:lnTo>
                    <a:pt x="212" y="1305"/>
                  </a:lnTo>
                  <a:lnTo>
                    <a:pt x="232" y="1329"/>
                  </a:lnTo>
                  <a:lnTo>
                    <a:pt x="1036" y="2133"/>
                  </a:lnTo>
                  <a:lnTo>
                    <a:pt x="1050" y="2143"/>
                  </a:lnTo>
                  <a:lnTo>
                    <a:pt x="1066" y="2147"/>
                  </a:lnTo>
                  <a:lnTo>
                    <a:pt x="1082" y="2147"/>
                  </a:lnTo>
                  <a:lnTo>
                    <a:pt x="1098" y="2143"/>
                  </a:lnTo>
                  <a:lnTo>
                    <a:pt x="1112" y="2133"/>
                  </a:lnTo>
                  <a:lnTo>
                    <a:pt x="2766" y="479"/>
                  </a:lnTo>
                  <a:lnTo>
                    <a:pt x="2786" y="455"/>
                  </a:lnTo>
                  <a:lnTo>
                    <a:pt x="2801" y="428"/>
                  </a:lnTo>
                  <a:lnTo>
                    <a:pt x="2810" y="400"/>
                  </a:lnTo>
                  <a:lnTo>
                    <a:pt x="2816" y="371"/>
                  </a:lnTo>
                  <a:lnTo>
                    <a:pt x="2816" y="341"/>
                  </a:lnTo>
                  <a:lnTo>
                    <a:pt x="2810" y="312"/>
                  </a:lnTo>
                  <a:lnTo>
                    <a:pt x="2801" y="284"/>
                  </a:lnTo>
                  <a:lnTo>
                    <a:pt x="2786" y="257"/>
                  </a:lnTo>
                  <a:lnTo>
                    <a:pt x="2766" y="233"/>
                  </a:lnTo>
                  <a:lnTo>
                    <a:pt x="2742" y="213"/>
                  </a:lnTo>
                  <a:lnTo>
                    <a:pt x="2715" y="198"/>
                  </a:lnTo>
                  <a:lnTo>
                    <a:pt x="2687" y="188"/>
                  </a:lnTo>
                  <a:lnTo>
                    <a:pt x="2657" y="183"/>
                  </a:lnTo>
                  <a:close/>
                  <a:moveTo>
                    <a:pt x="2622" y="0"/>
                  </a:moveTo>
                  <a:lnTo>
                    <a:pt x="2664" y="0"/>
                  </a:lnTo>
                  <a:lnTo>
                    <a:pt x="2706" y="5"/>
                  </a:lnTo>
                  <a:lnTo>
                    <a:pt x="2747" y="15"/>
                  </a:lnTo>
                  <a:lnTo>
                    <a:pt x="2787" y="30"/>
                  </a:lnTo>
                  <a:lnTo>
                    <a:pt x="2825" y="50"/>
                  </a:lnTo>
                  <a:lnTo>
                    <a:pt x="2861" y="74"/>
                  </a:lnTo>
                  <a:lnTo>
                    <a:pt x="2894" y="103"/>
                  </a:lnTo>
                  <a:lnTo>
                    <a:pt x="2924" y="138"/>
                  </a:lnTo>
                  <a:lnTo>
                    <a:pt x="2949" y="174"/>
                  </a:lnTo>
                  <a:lnTo>
                    <a:pt x="2969" y="212"/>
                  </a:lnTo>
                  <a:lnTo>
                    <a:pt x="2983" y="252"/>
                  </a:lnTo>
                  <a:lnTo>
                    <a:pt x="2994" y="293"/>
                  </a:lnTo>
                  <a:lnTo>
                    <a:pt x="2998" y="335"/>
                  </a:lnTo>
                  <a:lnTo>
                    <a:pt x="2998" y="377"/>
                  </a:lnTo>
                  <a:lnTo>
                    <a:pt x="2994" y="418"/>
                  </a:lnTo>
                  <a:lnTo>
                    <a:pt x="2983" y="460"/>
                  </a:lnTo>
                  <a:lnTo>
                    <a:pt x="2969" y="500"/>
                  </a:lnTo>
                  <a:lnTo>
                    <a:pt x="2949" y="539"/>
                  </a:lnTo>
                  <a:lnTo>
                    <a:pt x="2924" y="574"/>
                  </a:lnTo>
                  <a:lnTo>
                    <a:pt x="2894" y="608"/>
                  </a:lnTo>
                  <a:lnTo>
                    <a:pt x="1241" y="2262"/>
                  </a:lnTo>
                  <a:lnTo>
                    <a:pt x="1216" y="2283"/>
                  </a:lnTo>
                  <a:lnTo>
                    <a:pt x="1191" y="2301"/>
                  </a:lnTo>
                  <a:lnTo>
                    <a:pt x="1163" y="2314"/>
                  </a:lnTo>
                  <a:lnTo>
                    <a:pt x="1134" y="2324"/>
                  </a:lnTo>
                  <a:lnTo>
                    <a:pt x="1105" y="2329"/>
                  </a:lnTo>
                  <a:lnTo>
                    <a:pt x="1074" y="2331"/>
                  </a:lnTo>
                  <a:lnTo>
                    <a:pt x="1043" y="2329"/>
                  </a:lnTo>
                  <a:lnTo>
                    <a:pt x="1014" y="2324"/>
                  </a:lnTo>
                  <a:lnTo>
                    <a:pt x="985" y="2314"/>
                  </a:lnTo>
                  <a:lnTo>
                    <a:pt x="957" y="2301"/>
                  </a:lnTo>
                  <a:lnTo>
                    <a:pt x="931" y="2283"/>
                  </a:lnTo>
                  <a:lnTo>
                    <a:pt x="907" y="2262"/>
                  </a:lnTo>
                  <a:lnTo>
                    <a:pt x="103" y="1458"/>
                  </a:lnTo>
                  <a:lnTo>
                    <a:pt x="73" y="1425"/>
                  </a:lnTo>
                  <a:lnTo>
                    <a:pt x="48" y="1389"/>
                  </a:lnTo>
                  <a:lnTo>
                    <a:pt x="29" y="1350"/>
                  </a:lnTo>
                  <a:lnTo>
                    <a:pt x="14" y="1310"/>
                  </a:lnTo>
                  <a:lnTo>
                    <a:pt x="4" y="1268"/>
                  </a:lnTo>
                  <a:lnTo>
                    <a:pt x="0" y="1227"/>
                  </a:lnTo>
                  <a:lnTo>
                    <a:pt x="0" y="1184"/>
                  </a:lnTo>
                  <a:lnTo>
                    <a:pt x="4" y="1143"/>
                  </a:lnTo>
                  <a:lnTo>
                    <a:pt x="14" y="1102"/>
                  </a:lnTo>
                  <a:lnTo>
                    <a:pt x="29" y="1062"/>
                  </a:lnTo>
                  <a:lnTo>
                    <a:pt x="48" y="1024"/>
                  </a:lnTo>
                  <a:lnTo>
                    <a:pt x="73" y="988"/>
                  </a:lnTo>
                  <a:lnTo>
                    <a:pt x="103" y="953"/>
                  </a:lnTo>
                  <a:lnTo>
                    <a:pt x="137" y="924"/>
                  </a:lnTo>
                  <a:lnTo>
                    <a:pt x="173" y="899"/>
                  </a:lnTo>
                  <a:lnTo>
                    <a:pt x="211" y="880"/>
                  </a:lnTo>
                  <a:lnTo>
                    <a:pt x="252" y="865"/>
                  </a:lnTo>
                  <a:lnTo>
                    <a:pt x="292" y="855"/>
                  </a:lnTo>
                  <a:lnTo>
                    <a:pt x="335" y="850"/>
                  </a:lnTo>
                  <a:lnTo>
                    <a:pt x="376" y="850"/>
                  </a:lnTo>
                  <a:lnTo>
                    <a:pt x="418" y="855"/>
                  </a:lnTo>
                  <a:lnTo>
                    <a:pt x="459" y="865"/>
                  </a:lnTo>
                  <a:lnTo>
                    <a:pt x="499" y="880"/>
                  </a:lnTo>
                  <a:lnTo>
                    <a:pt x="538" y="899"/>
                  </a:lnTo>
                  <a:lnTo>
                    <a:pt x="574" y="924"/>
                  </a:lnTo>
                  <a:lnTo>
                    <a:pt x="607" y="953"/>
                  </a:lnTo>
                  <a:lnTo>
                    <a:pt x="1074" y="1421"/>
                  </a:lnTo>
                  <a:lnTo>
                    <a:pt x="2391" y="103"/>
                  </a:lnTo>
                  <a:lnTo>
                    <a:pt x="2424" y="74"/>
                  </a:lnTo>
                  <a:lnTo>
                    <a:pt x="2460" y="50"/>
                  </a:lnTo>
                  <a:lnTo>
                    <a:pt x="2498" y="30"/>
                  </a:lnTo>
                  <a:lnTo>
                    <a:pt x="2539" y="15"/>
                  </a:lnTo>
                  <a:lnTo>
                    <a:pt x="2579" y="5"/>
                  </a:lnTo>
                  <a:lnTo>
                    <a:pt x="2622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668420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1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9"/>
                  </p:tgtEl>
                </p:cond>
              </p:nextCondLst>
            </p:seq>
          </p:childTnLst>
        </p:cTn>
      </p:par>
    </p:tnLst>
    <p:bldLst>
      <p:bldP spid="6" grpId="0"/>
      <p:bldGraphic spid="26" grpId="0">
        <p:bldAsOne/>
      </p:bldGraphic>
      <p:bldGraphic spid="27" grpId="0">
        <p:bldAsOne/>
      </p:bldGraphic>
      <p:bldGraphic spid="28" grpId="0">
        <p:bldAsOne/>
      </p:bldGraphic>
      <p:bldGraphic spid="30" grpId="0">
        <p:bldAsOne/>
      </p:bldGraphic>
      <p:bldP spid="32" grpId="0"/>
      <p:bldP spid="33" grpId="0"/>
      <p:bldP spid="34" grpId="0"/>
      <p:bldP spid="35" grpId="0"/>
      <p:bldP spid="36" grpId="0"/>
      <p:bldGraphic spid="47" grpId="0">
        <p:bldAsOne/>
      </p:bldGraphic>
      <p:bldP spid="48" grpId="0"/>
      <p:bldP spid="49" grpId="0"/>
      <p:bldP spid="50" grpId="0"/>
      <p:bldP spid="51" grpId="0"/>
      <p:bldP spid="52" grpId="0"/>
      <p:bldP spid="53" grpId="0" animBg="1"/>
      <p:bldP spid="54" grpId="0"/>
      <p:bldP spid="56" grpId="0"/>
      <p:bldGraphic spid="58" grpId="0">
        <p:bldAsOne/>
      </p:bldGraphic>
      <p:bldP spid="59" grpId="0"/>
      <p:bldP spid="106" grpId="0"/>
      <p:bldP spid="106" grpId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motivação para abrir uma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210755582"/>
              </p:ext>
            </p:extLst>
          </p:nvPr>
        </p:nvGraphicFramePr>
        <p:xfrm>
          <a:off x="5928192" y="1334835"/>
          <a:ext cx="3255376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9396245"/>
              </p:ext>
            </p:extLst>
          </p:nvPr>
        </p:nvGraphicFramePr>
        <p:xfrm>
          <a:off x="1398654" y="1469560"/>
          <a:ext cx="4599364" cy="420443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59936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Ter uma empresa formal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emitir Nota Fiscal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Ser dono do meu próprio negócio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motivações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Necessidade de obter/aumentar renda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Aproveitar uma oportunidade de mercado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vender para outras empresas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Evitar problemas com a fiscalização/prefeitura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fazer compras mais baratas/melhores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Aproveitar meu conhecimento/experiência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vender para o governo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Conseguir empréstimo como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3234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37" name="Retângulo 36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P19  </a:t>
            </a:r>
            <a:r>
              <a:rPr lang="pt-BR" sz="1100" dirty="0">
                <a:solidFill>
                  <a:schemeClr val="bg1"/>
                </a:solidFill>
              </a:rPr>
              <a:t>Qual foi o principal motivo que levou o(a) Sr.(a) a abrir uma empresa? (ESP-RU)</a:t>
            </a:r>
          </a:p>
        </p:txBody>
      </p:sp>
      <p:sp>
        <p:nvSpPr>
          <p:cNvPr id="38" name="CaixaDeTexto 37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  <p:grpSp>
        <p:nvGrpSpPr>
          <p:cNvPr id="39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4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4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4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4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16" name="CaixaDeTexto 15"/>
          <p:cNvSpPr txBox="1"/>
          <p:nvPr/>
        </p:nvSpPr>
        <p:spPr>
          <a:xfrm>
            <a:off x="8823668" y="2525281"/>
            <a:ext cx="250155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o empreendedorismo por necessidade foi citado por somente 7% dos entrevistados 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(p19)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195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6" grpId="0"/>
      <p:bldGraphic spid="7" grpId="0">
        <p:bldAsOne/>
      </p:bldGraphic>
      <p:bldP spid="38" grpId="0"/>
      <p:bldP spid="38" grpId="1"/>
      <p:bldP spid="16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motivação para abrir uma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sp>
        <p:nvSpPr>
          <p:cNvPr id="19" name="Retângulo 18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P19  </a:t>
            </a:r>
            <a:r>
              <a:rPr lang="pt-BR" sz="1100" dirty="0">
                <a:solidFill>
                  <a:schemeClr val="bg1"/>
                </a:solidFill>
              </a:rPr>
              <a:t>Qual foi o principal motivo que levou o(a) Sr.(a) a abrir uma empresa? (ESP-RU)</a:t>
            </a:r>
          </a:p>
        </p:txBody>
      </p:sp>
      <p:graphicFrame>
        <p:nvGraphicFramePr>
          <p:cNvPr id="21" name="Tabela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4346912"/>
              </p:ext>
            </p:extLst>
          </p:nvPr>
        </p:nvGraphicFramePr>
        <p:xfrm>
          <a:off x="759456" y="1724117"/>
          <a:ext cx="4676144" cy="4010149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67614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Ter uma empresa formal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emitir Nota Fiscal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Ser dono do meu próprio negócio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motivações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Necessidade de obter/aumentar renda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Aproveitar uma oportunidade de mercado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vender para outras empresas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Evitar problemas com a fiscalização/prefeitura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fazer compras mais baratas/melhores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Aproveitar meu conhecimento/experiência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vender para o governo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Conseguir empréstimo como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4005859"/>
              </p:ext>
            </p:extLst>
          </p:nvPr>
        </p:nvGraphicFramePr>
        <p:xfrm>
          <a:off x="5701028" y="1715774"/>
          <a:ext cx="5055872" cy="4010149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63198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124366198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4179642061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1598023491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352269477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240804510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74533018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84181027"/>
                    </a:ext>
                  </a:extLst>
                </a:gridCol>
              </a:tblGrid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30847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1218700"/>
              </p:ext>
            </p:extLst>
          </p:nvPr>
        </p:nvGraphicFramePr>
        <p:xfrm>
          <a:off x="5701028" y="1104460"/>
          <a:ext cx="505587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31984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5" name="Tabela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4562457"/>
              </p:ext>
            </p:extLst>
          </p:nvPr>
        </p:nvGraphicFramePr>
        <p:xfrm>
          <a:off x="5701028" y="5800505"/>
          <a:ext cx="5107072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38384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63838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38384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38384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38384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638384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638384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638384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6" name="CaixaDeTexto 25"/>
          <p:cNvSpPr txBox="1"/>
          <p:nvPr/>
        </p:nvSpPr>
        <p:spPr>
          <a:xfrm>
            <a:off x="4398757" y="5912751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pSp>
        <p:nvGrpSpPr>
          <p:cNvPr id="27" name="+ informações"/>
          <p:cNvGrpSpPr/>
          <p:nvPr/>
        </p:nvGrpSpPr>
        <p:grpSpPr>
          <a:xfrm>
            <a:off x="1385155" y="5752152"/>
            <a:ext cx="1402473" cy="346249"/>
            <a:chOff x="7300120" y="5125288"/>
            <a:chExt cx="1748287" cy="431624"/>
          </a:xfrm>
        </p:grpSpPr>
        <p:sp>
          <p:nvSpPr>
            <p:cNvPr id="28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9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0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1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2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3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4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5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40263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  <p:bldLst>
      <p:bldP spid="6" grpId="0"/>
      <p:bldP spid="26" grpId="0"/>
      <p:bldP spid="26" grpId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motivação para abrir uma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P19  </a:t>
            </a:r>
            <a:r>
              <a:rPr lang="pt-BR" sz="1100" dirty="0">
                <a:solidFill>
                  <a:schemeClr val="bg1"/>
                </a:solidFill>
              </a:rPr>
              <a:t>Qual foi o principal motivo que levou o(a) Sr.(a) a abrir uma empresa? (ESP-RU)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5738267"/>
              </p:ext>
            </p:extLst>
          </p:nvPr>
        </p:nvGraphicFramePr>
        <p:xfrm>
          <a:off x="5092555" y="1920606"/>
          <a:ext cx="2844945" cy="39295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97274742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25523643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02987473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32938188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30285334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4132557"/>
                  </a:ext>
                </a:extLst>
              </a:tr>
              <a:tr h="3022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1253526"/>
              </p:ext>
            </p:extLst>
          </p:nvPr>
        </p:nvGraphicFramePr>
        <p:xfrm>
          <a:off x="5127480" y="1333268"/>
          <a:ext cx="2833915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9" name="CaixaDeTexto 8"/>
          <p:cNvSpPr txBox="1"/>
          <p:nvPr/>
        </p:nvSpPr>
        <p:spPr>
          <a:xfrm>
            <a:off x="4113939" y="5977404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157026"/>
              </p:ext>
            </p:extLst>
          </p:nvPr>
        </p:nvGraphicFramePr>
        <p:xfrm>
          <a:off x="5127480" y="5928520"/>
          <a:ext cx="2833915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12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1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1" name="CaixaDeTexto 20"/>
          <p:cNvSpPr txBox="1"/>
          <p:nvPr/>
        </p:nvSpPr>
        <p:spPr>
          <a:xfrm>
            <a:off x="8610599" y="1655286"/>
            <a:ext cx="3258671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 exemplo de outros resultados já apresentados, existem apenas pequenas variações entre as regiões geográficas, no que diz respeito às motivações para abrir uma empresa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(p19)</a:t>
            </a:r>
          </a:p>
        </p:txBody>
      </p:sp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0785000"/>
              </p:ext>
            </p:extLst>
          </p:nvPr>
        </p:nvGraphicFramePr>
        <p:xfrm>
          <a:off x="514350" y="1901391"/>
          <a:ext cx="4498702" cy="395040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49870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Ter uma empresa formal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emitir Nota Fiscal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Ser dono do meu próprio negócio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motivações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Necessidade de obter/aumentar renda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Aproveitar uma oportunidade de mercado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vender para outras empresas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Evitar problemas com a fiscalização/prefeitura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fazer compras mais baratas/melhores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Aproveitar meu conhecimento/experiência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Possibilidade de vender para o governo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Conseguir empréstimo como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303877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7645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4" grpId="0"/>
      <p:bldP spid="9" grpId="0"/>
      <p:bldP spid="9" grpId="1"/>
      <p:bldP spid="21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motivação para abrir uma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empresa</a:t>
            </a:r>
          </a:p>
        </p:txBody>
      </p:sp>
      <p:sp>
        <p:nvSpPr>
          <p:cNvPr id="5" name="Retângulo 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P19  </a:t>
            </a:r>
            <a:r>
              <a:rPr lang="pt-BR" sz="1100" dirty="0">
                <a:solidFill>
                  <a:schemeClr val="bg1"/>
                </a:solidFill>
              </a:rPr>
              <a:t>Qual foi o principal motivo que levou o(a) Sr.(a) a abrir uma empresa? (ESP-RU)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8091271"/>
              </p:ext>
            </p:extLst>
          </p:nvPr>
        </p:nvGraphicFramePr>
        <p:xfrm>
          <a:off x="104774" y="2051775"/>
          <a:ext cx="3445187" cy="384241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44518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95570">
                <a:tc>
                  <a:txBody>
                    <a:bodyPr/>
                    <a:lstStyle/>
                    <a:p>
                      <a:pPr marL="0" algn="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</a:rPr>
                        <a:t>Ter uma empresa formal</a:t>
                      </a:r>
                      <a:endParaRPr lang="pt-BR" sz="14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algn="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</a:rPr>
                        <a:t>Possibilidade de emitir Nota Fiscal</a:t>
                      </a:r>
                      <a:endParaRPr lang="pt-BR" sz="14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algn="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</a:rPr>
                        <a:t>Ser dono do meu próprio negócio</a:t>
                      </a:r>
                      <a:endParaRPr lang="pt-BR" sz="14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motivações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algn="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</a:rPr>
                        <a:t>Necessidade de obter/aumentar renda</a:t>
                      </a:r>
                      <a:endParaRPr lang="pt-BR" sz="14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algn="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</a:rPr>
                        <a:t>Aproveitar uma oportunidade de mercado</a:t>
                      </a:r>
                      <a:endParaRPr lang="pt-BR" sz="14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algn="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</a:rPr>
                        <a:t>Possibilidade de vender para outras empresas</a:t>
                      </a:r>
                      <a:endParaRPr lang="pt-BR" sz="14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algn="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</a:rPr>
                        <a:t>Evitar problemas com a fiscalização/prefeitura</a:t>
                      </a:r>
                      <a:endParaRPr lang="pt-BR" sz="14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algn="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</a:rPr>
                        <a:t>Possibilidade de fazer compras mais baratas</a:t>
                      </a:r>
                      <a:endParaRPr lang="pt-BR" sz="14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algn="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</a:rPr>
                        <a:t>Aproveitar meu conhecimento/experiência</a:t>
                      </a:r>
                      <a:endParaRPr lang="pt-BR" sz="14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algn="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</a:rPr>
                        <a:t>Possibilidade de vender para o governo</a:t>
                      </a:r>
                      <a:endParaRPr lang="pt-BR" sz="14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algn="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</a:rPr>
                        <a:t>Conseguir empréstimo como empresa</a:t>
                      </a:r>
                      <a:endParaRPr lang="pt-BR" sz="14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95570"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pt-BR" sz="1200" b="1" i="1" u="none" strike="noStrike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4946378"/>
              </p:ext>
            </p:extLst>
          </p:nvPr>
        </p:nvGraphicFramePr>
        <p:xfrm>
          <a:off x="3581408" y="2020790"/>
          <a:ext cx="8452782" cy="3875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1306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60727012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01780492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276988336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49430304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496145747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657809442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9815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grpSp>
        <p:nvGrpSpPr>
          <p:cNvPr id="8" name="Grupo 15"/>
          <p:cNvGrpSpPr/>
          <p:nvPr/>
        </p:nvGrpSpPr>
        <p:grpSpPr>
          <a:xfrm>
            <a:off x="823473" y="1314546"/>
            <a:ext cx="393044" cy="394962"/>
            <a:chOff x="-6355795" y="3146860"/>
            <a:chExt cx="3903662" cy="3922713"/>
          </a:xfrm>
          <a:noFill/>
        </p:grpSpPr>
        <p:grpSp>
          <p:nvGrpSpPr>
            <p:cNvPr id="9" name="Grupo 16"/>
            <p:cNvGrpSpPr/>
            <p:nvPr/>
          </p:nvGrpSpPr>
          <p:grpSpPr>
            <a:xfrm>
              <a:off x="-5128658" y="4434323"/>
              <a:ext cx="1563687" cy="1649413"/>
              <a:chOff x="8328025" y="2344738"/>
              <a:chExt cx="1563687" cy="1649413"/>
            </a:xfrm>
            <a:grpFill/>
          </p:grpSpPr>
          <p:sp>
            <p:nvSpPr>
              <p:cNvPr id="45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" name="Grupo 17"/>
            <p:cNvGrpSpPr/>
            <p:nvPr/>
          </p:nvGrpSpPr>
          <p:grpSpPr>
            <a:xfrm>
              <a:off x="-4241245" y="5121710"/>
              <a:ext cx="1304924" cy="1079501"/>
              <a:chOff x="9215438" y="3032125"/>
              <a:chExt cx="1304924" cy="1079501"/>
            </a:xfrm>
            <a:grpFill/>
          </p:grpSpPr>
          <p:sp>
            <p:nvSpPr>
              <p:cNvPr id="41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1" name="Grupo 18"/>
            <p:cNvGrpSpPr/>
            <p:nvPr/>
          </p:nvGrpSpPr>
          <p:grpSpPr>
            <a:xfrm>
              <a:off x="-4719083" y="5967848"/>
              <a:ext cx="931862" cy="1101725"/>
              <a:chOff x="8737600" y="3878263"/>
              <a:chExt cx="931862" cy="1101725"/>
            </a:xfrm>
            <a:grpFill/>
          </p:grpSpPr>
          <p:sp>
            <p:nvSpPr>
              <p:cNvPr id="38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" name="Grupo 19"/>
            <p:cNvGrpSpPr/>
            <p:nvPr/>
          </p:nvGrpSpPr>
          <p:grpSpPr>
            <a:xfrm>
              <a:off x="-3782458" y="3808848"/>
              <a:ext cx="1330325" cy="1692275"/>
              <a:chOff x="9674225" y="1719263"/>
              <a:chExt cx="1330325" cy="1692275"/>
            </a:xfrm>
            <a:grpFill/>
          </p:grpSpPr>
          <p:sp>
            <p:nvSpPr>
              <p:cNvPr id="29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3" name="Grupo 20"/>
            <p:cNvGrpSpPr/>
            <p:nvPr/>
          </p:nvGrpSpPr>
          <p:grpSpPr>
            <a:xfrm>
              <a:off x="-6355795" y="3146860"/>
              <a:ext cx="2798762" cy="1889125"/>
              <a:chOff x="7100888" y="1057275"/>
              <a:chExt cx="2798762" cy="1889125"/>
            </a:xfrm>
            <a:grpFill/>
          </p:grpSpPr>
          <p:sp>
            <p:nvSpPr>
              <p:cNvPr id="14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6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7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8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1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48" name="CaixaDeTexto 47"/>
          <p:cNvSpPr txBox="1"/>
          <p:nvPr/>
        </p:nvSpPr>
        <p:spPr>
          <a:xfrm>
            <a:off x="1306156" y="1394223"/>
            <a:ext cx="667170" cy="2797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i="1" dirty="0">
                <a:solidFill>
                  <a:srgbClr val="009999"/>
                </a:solidFill>
              </a:rPr>
              <a:t>por UF</a:t>
            </a:r>
          </a:p>
        </p:txBody>
      </p:sp>
      <p:cxnSp>
        <p:nvCxnSpPr>
          <p:cNvPr id="49" name="Conector reto 48"/>
          <p:cNvCxnSpPr/>
          <p:nvPr/>
        </p:nvCxnSpPr>
        <p:spPr>
          <a:xfrm>
            <a:off x="2065137" y="1542300"/>
            <a:ext cx="982059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ela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9554210"/>
              </p:ext>
            </p:extLst>
          </p:nvPr>
        </p:nvGraphicFramePr>
        <p:xfrm>
          <a:off x="3581403" y="5948572"/>
          <a:ext cx="8452782" cy="27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1306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1306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51" name="Tabela 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6312581"/>
              </p:ext>
            </p:extLst>
          </p:nvPr>
        </p:nvGraphicFramePr>
        <p:xfrm>
          <a:off x="2590051" y="5961984"/>
          <a:ext cx="913130" cy="259080"/>
        </p:xfrm>
        <a:graphic>
          <a:graphicData uri="http://schemas.openxmlformats.org/drawingml/2006/table">
            <a:tbl>
              <a:tblPr/>
              <a:tblGrid>
                <a:gridCol w="913130">
                  <a:extLst>
                    <a:ext uri="{9D8B030D-6E8A-4147-A177-3AD203B41FA5}">
                      <a16:colId xmlns="" xmlns:a16="http://schemas.microsoft.com/office/drawing/2014/main" val="3198549929"/>
                    </a:ext>
                  </a:extLst>
                </a:gridCol>
              </a:tblGrid>
              <a:tr h="242502">
                <a:tc>
                  <a:txBody>
                    <a:bodyPr/>
                    <a:lstStyle/>
                    <a:p>
                      <a:pPr algn="r"/>
                      <a:r>
                        <a:rPr lang="pt-BR" sz="11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>
                    <a:lnL w="12700" cmpd="sng">
                      <a:solidFill>
                        <a:schemeClr val="bg1"/>
                      </a:solidFill>
                      <a:prstDash val="solid"/>
                    </a:lnL>
                    <a:lnR w="12700" cmpd="sng">
                      <a:solidFill>
                        <a:schemeClr val="bg1"/>
                      </a:solidFill>
                      <a:prstDash val="solid"/>
                    </a:lnR>
                    <a:lnT w="12700" cmpd="sng">
                      <a:solidFill>
                        <a:schemeClr val="bg1"/>
                      </a:solidFill>
                      <a:prstDash val="solid"/>
                    </a:lnT>
                    <a:lnB w="12700" cmpd="sng">
                      <a:solidFill>
                        <a:schemeClr val="bg1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321226755"/>
                  </a:ext>
                </a:extLst>
              </a:tr>
            </a:tbl>
          </a:graphicData>
        </a:graphic>
      </p:graphicFrame>
      <p:graphicFrame>
        <p:nvGraphicFramePr>
          <p:cNvPr id="52" name="Tabela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525939"/>
              </p:ext>
            </p:extLst>
          </p:nvPr>
        </p:nvGraphicFramePr>
        <p:xfrm>
          <a:off x="3654607" y="1723437"/>
          <a:ext cx="8411040" cy="2966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1152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1152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2966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53" name="+ informações"/>
          <p:cNvGrpSpPr/>
          <p:nvPr/>
        </p:nvGrpSpPr>
        <p:grpSpPr>
          <a:xfrm>
            <a:off x="10198955" y="899715"/>
            <a:ext cx="1402473" cy="346249"/>
            <a:chOff x="7300120" y="5125288"/>
            <a:chExt cx="1748287" cy="431624"/>
          </a:xfrm>
        </p:grpSpPr>
        <p:sp>
          <p:nvSpPr>
            <p:cNvPr id="5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5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5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5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5558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</p:childTnLst>
        </p:cTn>
      </p:par>
    </p:tnLst>
    <p:bldLst>
      <p:bldP spid="4" grpId="0"/>
      <p:bldP spid="4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6074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situação atual da empresa</a:t>
            </a:r>
          </a:p>
        </p:txBody>
      </p:sp>
      <p:sp>
        <p:nvSpPr>
          <p:cNvPr id="141" name="Retângulo 140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 </a:t>
            </a:r>
            <a:r>
              <a:rPr lang="pt-BR" sz="1100" dirty="0">
                <a:solidFill>
                  <a:schemeClr val="bg1"/>
                </a:solidFill>
              </a:rPr>
              <a:t>Atualmente sua empresa está em atividade, operando normalmente? (EST-RU)</a:t>
            </a:r>
          </a:p>
        </p:txBody>
      </p:sp>
      <p:graphicFrame>
        <p:nvGraphicFramePr>
          <p:cNvPr id="6" name="Gráfico 5"/>
          <p:cNvGraphicFramePr/>
          <p:nvPr>
            <p:extLst>
              <p:ext uri="{D42A27DB-BD31-4B8C-83A1-F6EECF244321}">
                <p14:modId xmlns:p14="http://schemas.microsoft.com/office/powerpoint/2010/main" val="3011527710"/>
              </p:ext>
            </p:extLst>
          </p:nvPr>
        </p:nvGraphicFramePr>
        <p:xfrm>
          <a:off x="1679193" y="1235591"/>
          <a:ext cx="2642054" cy="24986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3766146700"/>
              </p:ext>
            </p:extLst>
          </p:nvPr>
        </p:nvGraphicFramePr>
        <p:xfrm>
          <a:off x="4746270" y="1235591"/>
          <a:ext cx="2642054" cy="24986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Gráfico 7"/>
          <p:cNvGraphicFramePr/>
          <p:nvPr>
            <p:extLst>
              <p:ext uri="{D42A27DB-BD31-4B8C-83A1-F6EECF244321}">
                <p14:modId xmlns:p14="http://schemas.microsoft.com/office/powerpoint/2010/main" val="767896383"/>
              </p:ext>
            </p:extLst>
          </p:nvPr>
        </p:nvGraphicFramePr>
        <p:xfrm>
          <a:off x="8429270" y="1235591"/>
          <a:ext cx="2642054" cy="24986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9" name="Agrupar 8"/>
          <p:cNvGrpSpPr/>
          <p:nvPr/>
        </p:nvGrpSpPr>
        <p:grpSpPr>
          <a:xfrm>
            <a:off x="2017434" y="3153875"/>
            <a:ext cx="2200704" cy="400110"/>
            <a:chOff x="2017434" y="4078939"/>
            <a:chExt cx="2200704" cy="400110"/>
          </a:xfrm>
        </p:grpSpPr>
        <p:sp>
          <p:nvSpPr>
            <p:cNvPr id="10" name="CaixaDeTexto 19"/>
            <p:cNvSpPr txBox="1"/>
            <p:nvPr/>
          </p:nvSpPr>
          <p:spPr>
            <a:xfrm>
              <a:off x="2017434" y="4078939"/>
              <a:ext cx="7319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ME</a:t>
              </a:r>
            </a:p>
          </p:txBody>
        </p:sp>
        <p:sp>
          <p:nvSpPr>
            <p:cNvPr id="11" name="CaixaDeTexto 19"/>
            <p:cNvSpPr txBox="1"/>
            <p:nvPr/>
          </p:nvSpPr>
          <p:spPr>
            <a:xfrm>
              <a:off x="3362546" y="4078939"/>
              <a:ext cx="85559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EPP</a:t>
              </a:r>
            </a:p>
          </p:txBody>
        </p:sp>
      </p:grpSp>
      <p:grpSp>
        <p:nvGrpSpPr>
          <p:cNvPr id="12" name="Agrupar 11"/>
          <p:cNvGrpSpPr/>
          <p:nvPr/>
        </p:nvGrpSpPr>
        <p:grpSpPr>
          <a:xfrm>
            <a:off x="4880113" y="3153875"/>
            <a:ext cx="2544092" cy="707886"/>
            <a:chOff x="4880113" y="4078939"/>
            <a:chExt cx="2544092" cy="707886"/>
          </a:xfrm>
        </p:grpSpPr>
        <p:sp>
          <p:nvSpPr>
            <p:cNvPr id="13" name="CaixaDeTexto 19"/>
            <p:cNvSpPr txBox="1"/>
            <p:nvPr/>
          </p:nvSpPr>
          <p:spPr>
            <a:xfrm>
              <a:off x="4880113" y="4078939"/>
              <a:ext cx="92838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cliente Sebrae</a:t>
              </a:r>
            </a:p>
          </p:txBody>
        </p:sp>
        <p:sp>
          <p:nvSpPr>
            <p:cNvPr id="14" name="CaixaDeTexto 19"/>
            <p:cNvSpPr txBox="1"/>
            <p:nvPr/>
          </p:nvSpPr>
          <p:spPr>
            <a:xfrm>
              <a:off x="5990216" y="4078939"/>
              <a:ext cx="143398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cliente Sebrae</a:t>
              </a:r>
            </a:p>
          </p:txBody>
        </p:sp>
      </p:grpSp>
      <p:grpSp>
        <p:nvGrpSpPr>
          <p:cNvPr id="15" name="Agrupar 14"/>
          <p:cNvGrpSpPr/>
          <p:nvPr/>
        </p:nvGrpSpPr>
        <p:grpSpPr>
          <a:xfrm>
            <a:off x="8600904" y="3153875"/>
            <a:ext cx="2374352" cy="707886"/>
            <a:chOff x="8600904" y="4078939"/>
            <a:chExt cx="2374352" cy="707886"/>
          </a:xfrm>
        </p:grpSpPr>
        <p:sp>
          <p:nvSpPr>
            <p:cNvPr id="16" name="CaixaDeTexto 19"/>
            <p:cNvSpPr txBox="1"/>
            <p:nvPr/>
          </p:nvSpPr>
          <p:spPr>
            <a:xfrm>
              <a:off x="8600904" y="4078939"/>
              <a:ext cx="11617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optante Simples</a:t>
              </a:r>
            </a:p>
          </p:txBody>
        </p:sp>
        <p:sp>
          <p:nvSpPr>
            <p:cNvPr id="17" name="CaixaDeTexto 19"/>
            <p:cNvSpPr txBox="1"/>
            <p:nvPr/>
          </p:nvSpPr>
          <p:spPr>
            <a:xfrm>
              <a:off x="9852964" y="4078939"/>
              <a:ext cx="112229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ctr"/>
              <a:r>
                <a:rPr lang="pt-BR" sz="2000" dirty="0">
                  <a:solidFill>
                    <a:srgbClr val="ED7D31"/>
                  </a:solidFill>
                  <a:effectLst/>
                  <a:latin typeface="+mn-lt"/>
                </a:rPr>
                <a:t>não optante</a:t>
              </a:r>
            </a:p>
          </p:txBody>
        </p:sp>
      </p:grpSp>
      <p:grpSp>
        <p:nvGrpSpPr>
          <p:cNvPr id="18" name="+ informações"/>
          <p:cNvGrpSpPr/>
          <p:nvPr/>
        </p:nvGrpSpPr>
        <p:grpSpPr>
          <a:xfrm>
            <a:off x="10211744" y="5674629"/>
            <a:ext cx="1402473" cy="346249"/>
            <a:chOff x="7300120" y="5125288"/>
            <a:chExt cx="1748287" cy="431624"/>
          </a:xfrm>
        </p:grpSpPr>
        <p:sp>
          <p:nvSpPr>
            <p:cNvPr id="19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0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1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2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3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7" name="Tabela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6939772"/>
              </p:ext>
            </p:extLst>
          </p:nvPr>
        </p:nvGraphicFramePr>
        <p:xfrm>
          <a:off x="1679192" y="3906914"/>
          <a:ext cx="9296064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5719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146819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6064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1663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1807377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1162008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1162008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1162008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8.211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2.073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5.629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4.655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6.789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3.495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282603" y="3968966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sp>
        <p:nvSpPr>
          <p:cNvPr id="29" name="CaixaDeTexto 28"/>
          <p:cNvSpPr txBox="1"/>
          <p:nvPr/>
        </p:nvSpPr>
        <p:spPr>
          <a:xfrm>
            <a:off x="967802" y="4426939"/>
            <a:ext cx="500437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/>
              <a:t>o relacionamento com o Sebrae se constitui em um aspecto relevante, uma vez que os ‘clientes’ que encerraram as atividades (~9%) representam quase a metade daqueles sem vínculo com a instituição (~18%)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(p1)</a:t>
            </a:r>
          </a:p>
        </p:txBody>
      </p:sp>
      <p:sp>
        <p:nvSpPr>
          <p:cNvPr id="30" name="CaixaDeTexto 29"/>
          <p:cNvSpPr txBox="1"/>
          <p:nvPr/>
        </p:nvSpPr>
        <p:spPr>
          <a:xfrm>
            <a:off x="8012127" y="1059297"/>
            <a:ext cx="12650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i="1" dirty="0">
                <a:solidFill>
                  <a:srgbClr val="0070C0"/>
                </a:solidFill>
              </a:rPr>
              <a:t>em atividade</a:t>
            </a:r>
            <a:endParaRPr lang="pt-BR" sz="1600" b="1" i="1" dirty="0">
              <a:solidFill>
                <a:srgbClr val="0070C0"/>
              </a:solidFill>
            </a:endParaRPr>
          </a:p>
        </p:txBody>
      </p:sp>
      <p:sp>
        <p:nvSpPr>
          <p:cNvPr id="31" name="CaixaDeTexto 30"/>
          <p:cNvSpPr txBox="1"/>
          <p:nvPr/>
        </p:nvSpPr>
        <p:spPr>
          <a:xfrm>
            <a:off x="6196115" y="4434497"/>
            <a:ext cx="560536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accent2">
                  <a:lumMod val="60000"/>
                  <a:lumOff val="40000"/>
                </a:schemeClr>
              </a:buClr>
              <a:buFont typeface="Wingdings" panose="05000000000000000000" pitchFamily="2" charset="2"/>
              <a:buChar char="§"/>
            </a:pPr>
            <a:r>
              <a:rPr lang="pt-BR" dirty="0"/>
              <a:t>o regime tributário é outra variável importante, dado que entre os ‘optantes pelo Simples’ o percentual de empresas que encerraram as atividades corresponde a 13%, enquanto que para os ‘não optantes’ monta a 21% 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719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4" grpId="0"/>
      <p:bldGraphic spid="6" grpId="0">
        <p:bldAsOne/>
      </p:bldGraphic>
      <p:bldGraphic spid="7" grpId="0">
        <p:bldAsOne/>
      </p:bldGraphic>
      <p:bldGraphic spid="8" grpId="0">
        <p:bldAsOne/>
      </p:bldGraphic>
      <p:bldP spid="28" grpId="0"/>
      <p:bldP spid="28" grpId="1"/>
      <p:bldP spid="29" grpId="0"/>
      <p:bldP spid="30" grpId="0"/>
      <p:bldP spid="31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P20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recebeu ajuda para abrir/formalizar sua empresa? (ESP-RU)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7659042" y="1595357"/>
            <a:ext cx="3860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 em cada 2 empreendedores não recebeu ajuda para abrir ou formalizar sua empresa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(p20)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48708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ajuda para se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abrir| formalizar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 empresa</a:t>
            </a:r>
            <a:endParaRPr lang="pt-BR" sz="2800" dirty="0">
              <a:solidFill>
                <a:schemeClr val="accent2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1985334"/>
              </p:ext>
            </p:extLst>
          </p:nvPr>
        </p:nvGraphicFramePr>
        <p:xfrm>
          <a:off x="317069" y="2070071"/>
          <a:ext cx="3715099" cy="328794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5099">
                  <a:extLst>
                    <a:ext uri="{9D8B030D-6E8A-4147-A177-3AD203B41FA5}">
                      <a16:colId xmlns="" xmlns:a16="http://schemas.microsoft.com/office/drawing/2014/main" val="3047009264"/>
                    </a:ext>
                  </a:extLst>
                </a:gridCol>
              </a:tblGrid>
              <a:tr h="43372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receberam</a:t>
                      </a:r>
                      <a:r>
                        <a:rPr lang="pt-BR" sz="16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ajuda para abrir/formalizar</a:t>
                      </a:r>
                      <a:endParaRPr lang="pt-BR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16933582"/>
                  </a:ext>
                </a:extLst>
              </a:tr>
              <a:tr h="43504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 contador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48765642"/>
                  </a:ext>
                </a:extLst>
              </a:tr>
              <a:tr h="43504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 amigo ou familiar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49391818"/>
                  </a:ext>
                </a:extLst>
              </a:tr>
              <a:tr h="43504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do Sebrae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83430098"/>
                  </a:ext>
                </a:extLst>
              </a:tr>
              <a:tr h="43504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tipos de ajuda diversos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75088475"/>
                  </a:ext>
                </a:extLst>
              </a:tr>
              <a:tr h="55702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uma empresa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17622850"/>
                  </a:ext>
                </a:extLst>
              </a:tr>
              <a:tr h="55702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da prefeitura | associação | de outras instituições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62451708"/>
                  </a:ext>
                </a:extLst>
              </a:tr>
            </a:tbl>
          </a:graphicData>
        </a:graphic>
      </p:graphicFrame>
      <p:graphicFrame>
        <p:nvGraphicFramePr>
          <p:cNvPr id="10" name="Gráfico 9"/>
          <p:cNvGraphicFramePr/>
          <p:nvPr>
            <p:extLst>
              <p:ext uri="{D42A27DB-BD31-4B8C-83A1-F6EECF244321}">
                <p14:modId xmlns:p14="http://schemas.microsoft.com/office/powerpoint/2010/main" val="1241247383"/>
              </p:ext>
            </p:extLst>
          </p:nvPr>
        </p:nvGraphicFramePr>
        <p:xfrm>
          <a:off x="4032168" y="1930400"/>
          <a:ext cx="2423886" cy="35365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5" name="CaixaDeTexto 74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  <p:grpSp>
        <p:nvGrpSpPr>
          <p:cNvPr id="76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77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7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7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17" name="CaixaDeTexto 16"/>
          <p:cNvSpPr txBox="1"/>
          <p:nvPr/>
        </p:nvSpPr>
        <p:spPr>
          <a:xfrm>
            <a:off x="7658100" y="2713477"/>
            <a:ext cx="3860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Quase 1/3 dos empreendedores foi auxiliado por um contador, na abertura de sua empresa.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(p20)</a:t>
            </a:r>
          </a:p>
        </p:txBody>
      </p:sp>
      <p:sp>
        <p:nvSpPr>
          <p:cNvPr id="18" name="CaixaDeTexto 17"/>
          <p:cNvSpPr txBox="1"/>
          <p:nvPr/>
        </p:nvSpPr>
        <p:spPr>
          <a:xfrm>
            <a:off x="7658100" y="3872205"/>
            <a:ext cx="3860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Apenas 3% dos entrevistados disseram ter recebido ajuda do Sebrae na abertura de suas respectivas empresas.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(p20)</a:t>
            </a:r>
          </a:p>
        </p:txBody>
      </p:sp>
    </p:spTree>
    <p:extLst>
      <p:ext uri="{BB962C8B-B14F-4D97-AF65-F5344CB8AC3E}">
        <p14:creationId xmlns:p14="http://schemas.microsoft.com/office/powerpoint/2010/main" val="1071077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Graphic spid="10" grpId="0">
        <p:bldAsOne/>
      </p:bldGraphic>
      <p:bldP spid="75" grpId="0"/>
      <p:bldP spid="75" grpId="1"/>
      <p:bldP spid="17" grpId="0"/>
      <p:bldP spid="18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P20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recebeu ajuda para abrir/formalizar sua empresa? (ESP-RU)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48708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ajuda para se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abrir| formalizar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 empresa</a:t>
            </a:r>
            <a:endParaRPr lang="pt-BR" sz="2800" dirty="0">
              <a:solidFill>
                <a:schemeClr val="accent2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aphicFrame>
        <p:nvGraphicFramePr>
          <p:cNvPr id="66" name="Tabela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1343215"/>
              </p:ext>
            </p:extLst>
          </p:nvPr>
        </p:nvGraphicFramePr>
        <p:xfrm>
          <a:off x="600075" y="1948155"/>
          <a:ext cx="3806532" cy="330143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06532">
                  <a:extLst>
                    <a:ext uri="{9D8B030D-6E8A-4147-A177-3AD203B41FA5}">
                      <a16:colId xmlns="" xmlns:a16="http://schemas.microsoft.com/office/drawing/2014/main" val="3047009264"/>
                    </a:ext>
                  </a:extLst>
                </a:gridCol>
              </a:tblGrid>
              <a:tr h="435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receberam</a:t>
                      </a:r>
                      <a:r>
                        <a:rPr lang="pt-BR" sz="16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ajuda para abrir/formalizar</a:t>
                      </a:r>
                      <a:endParaRPr lang="pt-BR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16933582"/>
                  </a:ext>
                </a:extLst>
              </a:tr>
              <a:tr h="43682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 contador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48765642"/>
                  </a:ext>
                </a:extLst>
              </a:tr>
              <a:tr h="43682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 amigo ou familiar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49391818"/>
                  </a:ext>
                </a:extLst>
              </a:tr>
              <a:tr h="43682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do Sebrae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83430098"/>
                  </a:ext>
                </a:extLst>
              </a:tr>
              <a:tr h="43682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tipos de ajudas diversos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75088475"/>
                  </a:ext>
                </a:extLst>
              </a:tr>
              <a:tr h="55931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uma empresa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17622850"/>
                  </a:ext>
                </a:extLst>
              </a:tr>
              <a:tr h="55931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da prefeitura | associação | de outras instituições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62451708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7356941"/>
              </p:ext>
            </p:extLst>
          </p:nvPr>
        </p:nvGraphicFramePr>
        <p:xfrm>
          <a:off x="4406607" y="1930805"/>
          <a:ext cx="5055872" cy="327775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63198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124366198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4179642061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1598023491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352269477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240804510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74533018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84181027"/>
                    </a:ext>
                  </a:extLst>
                </a:gridCol>
              </a:tblGrid>
              <a:tr h="45425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4196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3434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3434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4196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55626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514641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8" name="Tabela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2398561"/>
              </p:ext>
            </p:extLst>
          </p:nvPr>
        </p:nvGraphicFramePr>
        <p:xfrm>
          <a:off x="4286168" y="1275498"/>
          <a:ext cx="519392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924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64924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4924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4924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4924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649240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649240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649240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70" name="Tabela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458851"/>
              </p:ext>
            </p:extLst>
          </p:nvPr>
        </p:nvGraphicFramePr>
        <p:xfrm>
          <a:off x="4297216" y="5257212"/>
          <a:ext cx="5245120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5564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71" name="CaixaDeTexto 70"/>
          <p:cNvSpPr txBox="1"/>
          <p:nvPr/>
        </p:nvSpPr>
        <p:spPr>
          <a:xfrm>
            <a:off x="3268326" y="5380471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pSp>
        <p:nvGrpSpPr>
          <p:cNvPr id="72" name="+ informações"/>
          <p:cNvGrpSpPr/>
          <p:nvPr/>
        </p:nvGrpSpPr>
        <p:grpSpPr>
          <a:xfrm>
            <a:off x="1385155" y="5752152"/>
            <a:ext cx="1402473" cy="346249"/>
            <a:chOff x="7300120" y="5125288"/>
            <a:chExt cx="1748287" cy="431624"/>
          </a:xfrm>
        </p:grpSpPr>
        <p:sp>
          <p:nvSpPr>
            <p:cNvPr id="7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7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7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7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96820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</p:childTnLst>
        </p:cTn>
      </p:par>
    </p:tnLst>
    <p:bldLst>
      <p:bldP spid="7" grpId="0"/>
      <p:bldP spid="71" grpId="0"/>
      <p:bldP spid="71" grpId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P20  </a:t>
            </a:r>
            <a:r>
              <a:rPr lang="pt-BR" sz="1100" dirty="0">
                <a:solidFill>
                  <a:schemeClr val="bg1"/>
                </a:solidFill>
              </a:rPr>
              <a:t>O(A) Sr.(a) recebeu ajuda para abrir/formalizar sua empresa? (ESP-RU)</a:t>
            </a:r>
          </a:p>
        </p:txBody>
      </p:sp>
      <p:sp>
        <p:nvSpPr>
          <p:cNvPr id="5" name="CaixaDeTexto 19"/>
          <p:cNvSpPr txBox="1"/>
          <p:nvPr/>
        </p:nvSpPr>
        <p:spPr>
          <a:xfrm>
            <a:off x="1021919" y="309957"/>
            <a:ext cx="48454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ajuda para se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abrir| formalizar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 empresa</a:t>
            </a:r>
            <a:endParaRPr lang="pt-BR" sz="2800" dirty="0">
              <a:solidFill>
                <a:schemeClr val="accent2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9679803"/>
              </p:ext>
            </p:extLst>
          </p:nvPr>
        </p:nvGraphicFramePr>
        <p:xfrm>
          <a:off x="177800" y="2502181"/>
          <a:ext cx="5018971" cy="2990463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01897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97441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receberam</a:t>
                      </a:r>
                      <a:r>
                        <a:rPr lang="pt-BR" sz="1600" b="1" i="1" u="none" strike="noStrike" kern="1200" baseline="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ajuda para abrir/formalizar</a:t>
                      </a:r>
                      <a:endParaRPr lang="pt-BR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9744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 contador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9744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 amigo ou familiar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9744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do 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97441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 tipos de ajudas diversos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501629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uma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501629">
                <a:tc>
                  <a:txBody>
                    <a:bodyPr/>
                    <a:lstStyle/>
                    <a:p>
                      <a:pPr marL="0" marR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da prefeitura | associação | de outras instituições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9216829"/>
              </p:ext>
            </p:extLst>
          </p:nvPr>
        </p:nvGraphicFramePr>
        <p:xfrm>
          <a:off x="5196771" y="2099700"/>
          <a:ext cx="2940920" cy="33943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8184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88184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58818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8818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818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42411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26547D"/>
                          </a:solidFill>
                          <a:effectLst/>
                        </a:rPr>
                        <a:t>S</a:t>
                      </a:r>
                      <a:endParaRPr lang="pt-BR" sz="1800" b="1" i="0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800" b="1" i="0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26547D"/>
                          </a:solidFill>
                          <a:effectLst/>
                        </a:rPr>
                        <a:t>CO</a:t>
                      </a:r>
                      <a:endParaRPr lang="pt-BR" sz="1800" b="1" i="0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26547D"/>
                          </a:solidFill>
                          <a:effectLst/>
                        </a:rPr>
                        <a:t>NE</a:t>
                      </a:r>
                      <a:endParaRPr lang="pt-BR" sz="1800" b="1" i="0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 dirty="0">
                          <a:solidFill>
                            <a:srgbClr val="26547D"/>
                          </a:solidFill>
                          <a:effectLst/>
                        </a:rPr>
                        <a:t>N</a:t>
                      </a:r>
                      <a:endParaRPr lang="pt-BR" sz="1800" b="1" i="0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  <a:tr h="3717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60727012"/>
                  </a:ext>
                </a:extLst>
              </a:tr>
              <a:tr h="40386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01780492"/>
                  </a:ext>
                </a:extLst>
              </a:tr>
              <a:tr h="3886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276988336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49430304"/>
                  </a:ext>
                </a:extLst>
              </a:tr>
              <a:tr h="40386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496145747"/>
                  </a:ext>
                </a:extLst>
              </a:tr>
              <a:tr h="5029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657809442"/>
                  </a:ext>
                </a:extLst>
              </a:tr>
              <a:tr h="50292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9" name="Grupo 15"/>
          <p:cNvGrpSpPr/>
          <p:nvPr/>
        </p:nvGrpSpPr>
        <p:grpSpPr>
          <a:xfrm>
            <a:off x="823473" y="1378046"/>
            <a:ext cx="393044" cy="394962"/>
            <a:chOff x="-6355795" y="3146860"/>
            <a:chExt cx="3903662" cy="3922713"/>
          </a:xfrm>
          <a:noFill/>
        </p:grpSpPr>
        <p:grpSp>
          <p:nvGrpSpPr>
            <p:cNvPr id="10" name="Grupo 16"/>
            <p:cNvGrpSpPr/>
            <p:nvPr/>
          </p:nvGrpSpPr>
          <p:grpSpPr>
            <a:xfrm>
              <a:off x="-5128658" y="4434323"/>
              <a:ext cx="1563687" cy="1649413"/>
              <a:chOff x="8328025" y="2344738"/>
              <a:chExt cx="1563687" cy="1649413"/>
            </a:xfrm>
            <a:grpFill/>
          </p:grpSpPr>
          <p:sp>
            <p:nvSpPr>
              <p:cNvPr id="46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1" name="Grupo 17"/>
            <p:cNvGrpSpPr/>
            <p:nvPr/>
          </p:nvGrpSpPr>
          <p:grpSpPr>
            <a:xfrm>
              <a:off x="-4241245" y="5121710"/>
              <a:ext cx="1304924" cy="1079501"/>
              <a:chOff x="9215438" y="3032125"/>
              <a:chExt cx="1304924" cy="1079501"/>
            </a:xfrm>
            <a:grpFill/>
          </p:grpSpPr>
          <p:sp>
            <p:nvSpPr>
              <p:cNvPr id="42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" name="Grupo 18"/>
            <p:cNvGrpSpPr/>
            <p:nvPr/>
          </p:nvGrpSpPr>
          <p:grpSpPr>
            <a:xfrm>
              <a:off x="-4719083" y="5967848"/>
              <a:ext cx="931862" cy="1101725"/>
              <a:chOff x="8737600" y="3878263"/>
              <a:chExt cx="931862" cy="1101725"/>
            </a:xfrm>
            <a:grpFill/>
          </p:grpSpPr>
          <p:sp>
            <p:nvSpPr>
              <p:cNvPr id="39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3" name="Grupo 19"/>
            <p:cNvGrpSpPr/>
            <p:nvPr/>
          </p:nvGrpSpPr>
          <p:grpSpPr>
            <a:xfrm>
              <a:off x="-3782458" y="3808848"/>
              <a:ext cx="1330325" cy="1692275"/>
              <a:chOff x="9674225" y="1719263"/>
              <a:chExt cx="1330325" cy="1692275"/>
            </a:xfrm>
            <a:grpFill/>
          </p:grpSpPr>
          <p:sp>
            <p:nvSpPr>
              <p:cNvPr id="30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4" name="Grupo 20"/>
            <p:cNvGrpSpPr/>
            <p:nvPr/>
          </p:nvGrpSpPr>
          <p:grpSpPr>
            <a:xfrm>
              <a:off x="-6355795" y="3146860"/>
              <a:ext cx="2798762" cy="1889125"/>
              <a:chOff x="7100888" y="1057275"/>
              <a:chExt cx="2798762" cy="1889125"/>
            </a:xfrm>
            <a:grpFill/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6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7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9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1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49" name="CaixaDeTexto 48"/>
          <p:cNvSpPr txBox="1"/>
          <p:nvPr/>
        </p:nvSpPr>
        <p:spPr>
          <a:xfrm>
            <a:off x="1306156" y="1457723"/>
            <a:ext cx="9348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i="1" dirty="0">
                <a:solidFill>
                  <a:srgbClr val="009999"/>
                </a:solidFill>
              </a:rPr>
              <a:t>por região</a:t>
            </a:r>
          </a:p>
        </p:txBody>
      </p:sp>
      <p:cxnSp>
        <p:nvCxnSpPr>
          <p:cNvPr id="50" name="Conector reto 49"/>
          <p:cNvCxnSpPr/>
          <p:nvPr/>
        </p:nvCxnSpPr>
        <p:spPr>
          <a:xfrm>
            <a:off x="2458837" y="1605800"/>
            <a:ext cx="946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1" name="Tabela 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5324845"/>
              </p:ext>
            </p:extLst>
          </p:nvPr>
        </p:nvGraphicFramePr>
        <p:xfrm>
          <a:off x="5196771" y="5553608"/>
          <a:ext cx="2940920" cy="35168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8184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88184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58818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8818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818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35168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52" name="Tabela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1539221"/>
              </p:ext>
            </p:extLst>
          </p:nvPr>
        </p:nvGraphicFramePr>
        <p:xfrm>
          <a:off x="3954423" y="5599909"/>
          <a:ext cx="913130" cy="259080"/>
        </p:xfrm>
        <a:graphic>
          <a:graphicData uri="http://schemas.openxmlformats.org/drawingml/2006/table">
            <a:tbl>
              <a:tblPr/>
              <a:tblGrid>
                <a:gridCol w="913130">
                  <a:extLst>
                    <a:ext uri="{9D8B030D-6E8A-4147-A177-3AD203B41FA5}">
                      <a16:colId xmlns="" xmlns:a16="http://schemas.microsoft.com/office/drawing/2014/main" val="3198549929"/>
                    </a:ext>
                  </a:extLst>
                </a:gridCol>
              </a:tblGrid>
              <a:tr h="242502">
                <a:tc>
                  <a:txBody>
                    <a:bodyPr/>
                    <a:lstStyle/>
                    <a:p>
                      <a:pPr algn="ctr"/>
                      <a:r>
                        <a:rPr lang="pt-BR" sz="11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>
                    <a:lnL w="12700" cmpd="sng">
                      <a:solidFill>
                        <a:schemeClr val="bg1"/>
                      </a:solidFill>
                      <a:prstDash val="solid"/>
                    </a:lnL>
                    <a:lnR w="12700" cmpd="sng">
                      <a:solidFill>
                        <a:schemeClr val="bg1"/>
                      </a:solidFill>
                      <a:prstDash val="solid"/>
                    </a:lnR>
                    <a:lnT w="12700" cmpd="sng">
                      <a:solidFill>
                        <a:schemeClr val="bg1"/>
                      </a:solidFill>
                      <a:prstDash val="solid"/>
                    </a:lnT>
                    <a:lnB w="12700" cmpd="sng">
                      <a:solidFill>
                        <a:schemeClr val="bg1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321226755"/>
                  </a:ext>
                </a:extLst>
              </a:tr>
            </a:tbl>
          </a:graphicData>
        </a:graphic>
      </p:graphicFrame>
      <p:grpSp>
        <p:nvGrpSpPr>
          <p:cNvPr id="54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55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5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5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5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35955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</p:childTnLst>
        </p:cTn>
      </p:par>
    </p:tnLst>
    <p:bldLst>
      <p:bldP spid="5" grpId="0"/>
      <p:bldP spid="49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P20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recebeu ajuda para abrir/formalizar sua empresa? (ESP-RU)</a:t>
            </a:r>
          </a:p>
        </p:txBody>
      </p:sp>
      <p:sp>
        <p:nvSpPr>
          <p:cNvPr id="5" name="CaixaDeTexto 19"/>
          <p:cNvSpPr txBox="1"/>
          <p:nvPr/>
        </p:nvSpPr>
        <p:spPr>
          <a:xfrm>
            <a:off x="1021919" y="309957"/>
            <a:ext cx="49089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ajuda para se </a:t>
            </a:r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abrir| formalizar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a empresa</a:t>
            </a:r>
            <a:endParaRPr lang="pt-BR" sz="2800" dirty="0">
              <a:solidFill>
                <a:schemeClr val="accent2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9803274"/>
              </p:ext>
            </p:extLst>
          </p:nvPr>
        </p:nvGraphicFramePr>
        <p:xfrm>
          <a:off x="228600" y="2759744"/>
          <a:ext cx="2374334" cy="2886283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37433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5407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5407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 contador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5407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 amigo ou familiar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5407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do </a:t>
                      </a:r>
                      <a:r>
                        <a:rPr lang="pt-BR" sz="16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  <a:endParaRPr lang="pt-BR" sz="16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5407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8639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de uma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86395">
                <a:tc>
                  <a:txBody>
                    <a:bodyPr/>
                    <a:lstStyle/>
                    <a:p>
                      <a:pPr marL="0" marR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sim, da prefeitura| </a:t>
                      </a:r>
                      <a:r>
                        <a:rPr lang="pt-BR" sz="14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associação|outras</a:t>
                      </a:r>
                      <a:r>
                        <a:rPr lang="pt-BR" sz="14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instituições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9488874"/>
              </p:ext>
            </p:extLst>
          </p:nvPr>
        </p:nvGraphicFramePr>
        <p:xfrm>
          <a:off x="2697880" y="2759743"/>
          <a:ext cx="9187857" cy="29027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029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41467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60727012"/>
                  </a:ext>
                </a:extLst>
              </a:tr>
              <a:tr h="41467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01780492"/>
                  </a:ext>
                </a:extLst>
              </a:tr>
              <a:tr h="41467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276988336"/>
                  </a:ext>
                </a:extLst>
              </a:tr>
              <a:tr h="41467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49430304"/>
                  </a:ext>
                </a:extLst>
              </a:tr>
              <a:tr h="41467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496145747"/>
                  </a:ext>
                </a:extLst>
              </a:tr>
              <a:tr h="41467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657809442"/>
                  </a:ext>
                </a:extLst>
              </a:tr>
              <a:tr h="41467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8" name="Grupo 15"/>
          <p:cNvGrpSpPr/>
          <p:nvPr/>
        </p:nvGrpSpPr>
        <p:grpSpPr>
          <a:xfrm>
            <a:off x="823473" y="1378046"/>
            <a:ext cx="393044" cy="394962"/>
            <a:chOff x="-6355795" y="3146860"/>
            <a:chExt cx="3903662" cy="3922713"/>
          </a:xfrm>
          <a:noFill/>
        </p:grpSpPr>
        <p:grpSp>
          <p:nvGrpSpPr>
            <p:cNvPr id="9" name="Grupo 16"/>
            <p:cNvGrpSpPr/>
            <p:nvPr/>
          </p:nvGrpSpPr>
          <p:grpSpPr>
            <a:xfrm>
              <a:off x="-5128658" y="4434323"/>
              <a:ext cx="1563687" cy="1649413"/>
              <a:chOff x="8328025" y="2344738"/>
              <a:chExt cx="1563687" cy="1649413"/>
            </a:xfrm>
            <a:grpFill/>
          </p:grpSpPr>
          <p:sp>
            <p:nvSpPr>
              <p:cNvPr id="45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" name="Grupo 17"/>
            <p:cNvGrpSpPr/>
            <p:nvPr/>
          </p:nvGrpSpPr>
          <p:grpSpPr>
            <a:xfrm>
              <a:off x="-4241245" y="5121710"/>
              <a:ext cx="1304924" cy="1079501"/>
              <a:chOff x="9215438" y="3032125"/>
              <a:chExt cx="1304924" cy="1079501"/>
            </a:xfrm>
            <a:grpFill/>
          </p:grpSpPr>
          <p:sp>
            <p:nvSpPr>
              <p:cNvPr id="41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1" name="Grupo 18"/>
            <p:cNvGrpSpPr/>
            <p:nvPr/>
          </p:nvGrpSpPr>
          <p:grpSpPr>
            <a:xfrm>
              <a:off x="-4719083" y="5967848"/>
              <a:ext cx="931862" cy="1101725"/>
              <a:chOff x="8737600" y="3878263"/>
              <a:chExt cx="931862" cy="1101725"/>
            </a:xfrm>
            <a:grpFill/>
          </p:grpSpPr>
          <p:sp>
            <p:nvSpPr>
              <p:cNvPr id="38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" name="Grupo 19"/>
            <p:cNvGrpSpPr/>
            <p:nvPr/>
          </p:nvGrpSpPr>
          <p:grpSpPr>
            <a:xfrm>
              <a:off x="-3782458" y="3808848"/>
              <a:ext cx="1330325" cy="1692275"/>
              <a:chOff x="9674225" y="1719263"/>
              <a:chExt cx="1330325" cy="1692275"/>
            </a:xfrm>
            <a:grpFill/>
          </p:grpSpPr>
          <p:sp>
            <p:nvSpPr>
              <p:cNvPr id="29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3" name="Grupo 20"/>
            <p:cNvGrpSpPr/>
            <p:nvPr/>
          </p:nvGrpSpPr>
          <p:grpSpPr>
            <a:xfrm>
              <a:off x="-6355795" y="3146860"/>
              <a:ext cx="2798762" cy="1889125"/>
              <a:chOff x="7100888" y="1057275"/>
              <a:chExt cx="2798762" cy="1889125"/>
            </a:xfrm>
            <a:grpFill/>
          </p:grpSpPr>
          <p:sp>
            <p:nvSpPr>
              <p:cNvPr id="14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6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7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8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1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48" name="CaixaDeTexto 47"/>
          <p:cNvSpPr txBox="1"/>
          <p:nvPr/>
        </p:nvSpPr>
        <p:spPr>
          <a:xfrm>
            <a:off x="1306156" y="1457723"/>
            <a:ext cx="667170" cy="2797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i="1" dirty="0">
                <a:solidFill>
                  <a:srgbClr val="009999"/>
                </a:solidFill>
              </a:rPr>
              <a:t>por UF</a:t>
            </a:r>
          </a:p>
        </p:txBody>
      </p:sp>
      <p:cxnSp>
        <p:nvCxnSpPr>
          <p:cNvPr id="49" name="Conector reto 48"/>
          <p:cNvCxnSpPr/>
          <p:nvPr/>
        </p:nvCxnSpPr>
        <p:spPr>
          <a:xfrm>
            <a:off x="2065137" y="1605800"/>
            <a:ext cx="982059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ela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4033085"/>
              </p:ext>
            </p:extLst>
          </p:nvPr>
        </p:nvGraphicFramePr>
        <p:xfrm>
          <a:off x="2707571" y="5767541"/>
          <a:ext cx="9187857" cy="27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029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51" name="Tabela 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8204752"/>
              </p:ext>
            </p:extLst>
          </p:nvPr>
        </p:nvGraphicFramePr>
        <p:xfrm>
          <a:off x="1630323" y="5780953"/>
          <a:ext cx="913130" cy="259080"/>
        </p:xfrm>
        <a:graphic>
          <a:graphicData uri="http://schemas.openxmlformats.org/drawingml/2006/table">
            <a:tbl>
              <a:tblPr/>
              <a:tblGrid>
                <a:gridCol w="913130">
                  <a:extLst>
                    <a:ext uri="{9D8B030D-6E8A-4147-A177-3AD203B41FA5}">
                      <a16:colId xmlns="" xmlns:a16="http://schemas.microsoft.com/office/drawing/2014/main" val="3198549929"/>
                    </a:ext>
                  </a:extLst>
                </a:gridCol>
              </a:tblGrid>
              <a:tr h="242502">
                <a:tc>
                  <a:txBody>
                    <a:bodyPr/>
                    <a:lstStyle/>
                    <a:p>
                      <a:pPr algn="r"/>
                      <a:r>
                        <a:rPr lang="pt-BR" sz="11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>
                    <a:lnL w="12700" cmpd="sng">
                      <a:solidFill>
                        <a:schemeClr val="bg1"/>
                      </a:solidFill>
                      <a:prstDash val="solid"/>
                    </a:lnL>
                    <a:lnR w="12700" cmpd="sng">
                      <a:solidFill>
                        <a:schemeClr val="bg1"/>
                      </a:solidFill>
                      <a:prstDash val="solid"/>
                    </a:lnR>
                    <a:lnT w="12700" cmpd="sng">
                      <a:solidFill>
                        <a:schemeClr val="bg1"/>
                      </a:solidFill>
                      <a:prstDash val="solid"/>
                    </a:lnT>
                    <a:lnB w="12700" cmpd="sng">
                      <a:solidFill>
                        <a:schemeClr val="bg1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321226755"/>
                  </a:ext>
                </a:extLst>
              </a:tr>
            </a:tbl>
          </a:graphicData>
        </a:graphic>
      </p:graphicFrame>
      <p:graphicFrame>
        <p:nvGraphicFramePr>
          <p:cNvPr id="52" name="Tabela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2264417"/>
              </p:ext>
            </p:extLst>
          </p:nvPr>
        </p:nvGraphicFramePr>
        <p:xfrm>
          <a:off x="2749036" y="2366987"/>
          <a:ext cx="9136692" cy="2966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839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2966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53" name="+ informações"/>
          <p:cNvGrpSpPr/>
          <p:nvPr/>
        </p:nvGrpSpPr>
        <p:grpSpPr>
          <a:xfrm>
            <a:off x="10483256" y="915559"/>
            <a:ext cx="1402473" cy="346249"/>
            <a:chOff x="7300120" y="5125288"/>
            <a:chExt cx="1748287" cy="431624"/>
          </a:xfrm>
        </p:grpSpPr>
        <p:sp>
          <p:nvSpPr>
            <p:cNvPr id="5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5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5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5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5056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</p:childTnLst>
        </p:cTn>
      </p:par>
    </p:tnLst>
    <p:bldLst>
      <p:bldP spid="5" grpId="0"/>
      <p:bldP spid="48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P21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principal dificuldade que o(a) Sr.(a) enfrenta no dia a dia do seu negócio? (ESP-RU) 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1393681" y="4637934"/>
            <a:ext cx="663811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</a:rPr>
              <a:t>A conquista de clientes foi apontada como a principal dificuldade, no dia a dia, pelos empresários, lembrando que a falta deles foi citada como uma das principais causas de encerramento das atividades. Ou seja, percebe-se bastante coerência nas respostas a essas duas questões.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(p21 e p2)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dificuldade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encontrada no dia a dia</a:t>
            </a:r>
          </a:p>
        </p:txBody>
      </p:sp>
      <p:graphicFrame>
        <p:nvGraphicFramePr>
          <p:cNvPr id="10" name="Gráfico 9"/>
          <p:cNvGraphicFramePr/>
          <p:nvPr>
            <p:extLst>
              <p:ext uri="{D42A27DB-BD31-4B8C-83A1-F6EECF244321}">
                <p14:modId xmlns:p14="http://schemas.microsoft.com/office/powerpoint/2010/main" val="2447447465"/>
              </p:ext>
            </p:extLst>
          </p:nvPr>
        </p:nvGraphicFramePr>
        <p:xfrm>
          <a:off x="9001908" y="2512074"/>
          <a:ext cx="1922426" cy="18344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CaixaDeTexto 19"/>
          <p:cNvSpPr txBox="1"/>
          <p:nvPr/>
        </p:nvSpPr>
        <p:spPr>
          <a:xfrm>
            <a:off x="9316541" y="3020502"/>
            <a:ext cx="1253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9</a:t>
            </a:r>
            <a:r>
              <a:rPr lang="pt-BR" sz="4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  <a:endParaRPr lang="pt-BR" sz="28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graphicFrame>
        <p:nvGraphicFramePr>
          <p:cNvPr id="12" name="Gráfico 11"/>
          <p:cNvGraphicFramePr/>
          <p:nvPr>
            <p:extLst>
              <p:ext uri="{D42A27DB-BD31-4B8C-83A1-F6EECF244321}">
                <p14:modId xmlns:p14="http://schemas.microsoft.com/office/powerpoint/2010/main" val="2005209623"/>
              </p:ext>
            </p:extLst>
          </p:nvPr>
        </p:nvGraphicFramePr>
        <p:xfrm>
          <a:off x="784500" y="2512074"/>
          <a:ext cx="1922426" cy="18344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CaixaDeTexto 19"/>
          <p:cNvSpPr txBox="1"/>
          <p:nvPr/>
        </p:nvSpPr>
        <p:spPr>
          <a:xfrm>
            <a:off x="1137233" y="3020502"/>
            <a:ext cx="1253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30</a:t>
            </a:r>
            <a:r>
              <a:rPr lang="pt-BR" sz="4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  <a:endParaRPr lang="pt-BR" sz="28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graphicFrame>
        <p:nvGraphicFramePr>
          <p:cNvPr id="14" name="Gráfico 13"/>
          <p:cNvGraphicFramePr/>
          <p:nvPr>
            <p:extLst>
              <p:ext uri="{D42A27DB-BD31-4B8C-83A1-F6EECF244321}">
                <p14:modId xmlns:p14="http://schemas.microsoft.com/office/powerpoint/2010/main" val="2664406740"/>
              </p:ext>
            </p:extLst>
          </p:nvPr>
        </p:nvGraphicFramePr>
        <p:xfrm>
          <a:off x="6469699" y="2512074"/>
          <a:ext cx="1922426" cy="18344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CaixaDeTexto 19"/>
          <p:cNvSpPr txBox="1"/>
          <p:nvPr/>
        </p:nvSpPr>
        <p:spPr>
          <a:xfrm>
            <a:off x="6822432" y="3020502"/>
            <a:ext cx="1253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10</a:t>
            </a:r>
            <a:r>
              <a:rPr lang="pt-BR" sz="4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  <a:endParaRPr lang="pt-BR" sz="28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graphicFrame>
        <p:nvGraphicFramePr>
          <p:cNvPr id="16" name="Gráfico 15"/>
          <p:cNvGraphicFramePr/>
          <p:nvPr>
            <p:extLst>
              <p:ext uri="{D42A27DB-BD31-4B8C-83A1-F6EECF244321}">
                <p14:modId xmlns:p14="http://schemas.microsoft.com/office/powerpoint/2010/main" val="644746681"/>
              </p:ext>
            </p:extLst>
          </p:nvPr>
        </p:nvGraphicFramePr>
        <p:xfrm>
          <a:off x="3721501" y="2512074"/>
          <a:ext cx="1922426" cy="18344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CaixaDeTexto 19"/>
          <p:cNvSpPr txBox="1"/>
          <p:nvPr/>
        </p:nvSpPr>
        <p:spPr>
          <a:xfrm>
            <a:off x="4074234" y="3020502"/>
            <a:ext cx="1253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14</a:t>
            </a:r>
            <a:r>
              <a:rPr lang="pt-BR" sz="400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  <a:endParaRPr lang="pt-BR" sz="280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grpSp>
        <p:nvGrpSpPr>
          <p:cNvPr id="18" name="Agrupar 17"/>
          <p:cNvGrpSpPr/>
          <p:nvPr/>
        </p:nvGrpSpPr>
        <p:grpSpPr>
          <a:xfrm>
            <a:off x="6538843" y="1765031"/>
            <a:ext cx="2313702" cy="707886"/>
            <a:chOff x="388410" y="1904731"/>
            <a:chExt cx="2313702" cy="707886"/>
          </a:xfrm>
        </p:grpSpPr>
        <p:grpSp>
          <p:nvGrpSpPr>
            <p:cNvPr id="19" name="Group 8"/>
            <p:cNvGrpSpPr>
              <a:grpSpLocks noChangeAspect="1"/>
            </p:cNvGrpSpPr>
            <p:nvPr/>
          </p:nvGrpSpPr>
          <p:grpSpPr bwMode="auto">
            <a:xfrm>
              <a:off x="388410" y="2047060"/>
              <a:ext cx="462734" cy="539035"/>
              <a:chOff x="1792" y="3269"/>
              <a:chExt cx="1128" cy="1314"/>
            </a:xfrm>
            <a:solidFill>
              <a:srgbClr val="EC4251"/>
            </a:solidFill>
          </p:grpSpPr>
          <p:sp>
            <p:nvSpPr>
              <p:cNvPr id="21" name="Freeform 9"/>
              <p:cNvSpPr>
                <a:spLocks noEditPoints="1"/>
              </p:cNvSpPr>
              <p:nvPr/>
            </p:nvSpPr>
            <p:spPr bwMode="auto">
              <a:xfrm>
                <a:off x="1792" y="3269"/>
                <a:ext cx="1128" cy="1314"/>
              </a:xfrm>
              <a:custGeom>
                <a:avLst/>
                <a:gdLst>
                  <a:gd name="T0" fmla="*/ 1740 w 1763"/>
                  <a:gd name="T1" fmla="*/ 534 h 2055"/>
                  <a:gd name="T2" fmla="*/ 1738 w 1763"/>
                  <a:gd name="T3" fmla="*/ 376 h 2055"/>
                  <a:gd name="T4" fmla="*/ 1666 w 1763"/>
                  <a:gd name="T5" fmla="*/ 305 h 2055"/>
                  <a:gd name="T6" fmla="*/ 932 w 1763"/>
                  <a:gd name="T7" fmla="*/ 27 h 2055"/>
                  <a:gd name="T8" fmla="*/ 832 w 1763"/>
                  <a:gd name="T9" fmla="*/ 27 h 2055"/>
                  <a:gd name="T10" fmla="*/ 98 w 1763"/>
                  <a:gd name="T11" fmla="*/ 305 h 2055"/>
                  <a:gd name="T12" fmla="*/ 26 w 1763"/>
                  <a:gd name="T13" fmla="*/ 376 h 2055"/>
                  <a:gd name="T14" fmla="*/ 24 w 1763"/>
                  <a:gd name="T15" fmla="*/ 534 h 2055"/>
                  <a:gd name="T16" fmla="*/ 858 w 1763"/>
                  <a:gd name="T17" fmla="*/ 2051 h 2055"/>
                  <a:gd name="T18" fmla="*/ 882 w 1763"/>
                  <a:gd name="T19" fmla="*/ 2055 h 2055"/>
                  <a:gd name="T20" fmla="*/ 905 w 1763"/>
                  <a:gd name="T21" fmla="*/ 2051 h 2055"/>
                  <a:gd name="T22" fmla="*/ 1740 w 1763"/>
                  <a:gd name="T23" fmla="*/ 534 h 2055"/>
                  <a:gd name="T24" fmla="*/ 882 w 1763"/>
                  <a:gd name="T25" fmla="*/ 1907 h 2055"/>
                  <a:gd name="T26" fmla="*/ 167 w 1763"/>
                  <a:gd name="T27" fmla="*/ 537 h 2055"/>
                  <a:gd name="T28" fmla="*/ 169 w 1763"/>
                  <a:gd name="T29" fmla="*/ 446 h 2055"/>
                  <a:gd name="T30" fmla="*/ 882 w 1763"/>
                  <a:gd name="T31" fmla="*/ 176 h 2055"/>
                  <a:gd name="T32" fmla="*/ 1595 w 1763"/>
                  <a:gd name="T33" fmla="*/ 446 h 2055"/>
                  <a:gd name="T34" fmla="*/ 1597 w 1763"/>
                  <a:gd name="T35" fmla="*/ 537 h 2055"/>
                  <a:gd name="T36" fmla="*/ 882 w 1763"/>
                  <a:gd name="T37" fmla="*/ 1907 h 2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63" h="2055">
                    <a:moveTo>
                      <a:pt x="1740" y="534"/>
                    </a:moveTo>
                    <a:cubicBezTo>
                      <a:pt x="1739" y="479"/>
                      <a:pt x="1738" y="427"/>
                      <a:pt x="1738" y="376"/>
                    </a:cubicBezTo>
                    <a:cubicBezTo>
                      <a:pt x="1738" y="337"/>
                      <a:pt x="1706" y="305"/>
                      <a:pt x="1666" y="305"/>
                    </a:cubicBezTo>
                    <a:cubicBezTo>
                      <a:pt x="1360" y="305"/>
                      <a:pt x="1126" y="216"/>
                      <a:pt x="932" y="27"/>
                    </a:cubicBezTo>
                    <a:cubicBezTo>
                      <a:pt x="904" y="0"/>
                      <a:pt x="860" y="0"/>
                      <a:pt x="832" y="27"/>
                    </a:cubicBezTo>
                    <a:cubicBezTo>
                      <a:pt x="637" y="216"/>
                      <a:pt x="404" y="305"/>
                      <a:pt x="98" y="305"/>
                    </a:cubicBezTo>
                    <a:cubicBezTo>
                      <a:pt x="58" y="305"/>
                      <a:pt x="26" y="337"/>
                      <a:pt x="26" y="376"/>
                    </a:cubicBezTo>
                    <a:cubicBezTo>
                      <a:pt x="26" y="427"/>
                      <a:pt x="25" y="479"/>
                      <a:pt x="24" y="534"/>
                    </a:cubicBezTo>
                    <a:cubicBezTo>
                      <a:pt x="14" y="1049"/>
                      <a:pt x="0" y="1754"/>
                      <a:pt x="858" y="2051"/>
                    </a:cubicBezTo>
                    <a:cubicBezTo>
                      <a:pt x="866" y="2054"/>
                      <a:pt x="874" y="2055"/>
                      <a:pt x="882" y="2055"/>
                    </a:cubicBezTo>
                    <a:cubicBezTo>
                      <a:pt x="890" y="2055"/>
                      <a:pt x="898" y="2054"/>
                      <a:pt x="905" y="2051"/>
                    </a:cubicBezTo>
                    <a:cubicBezTo>
                      <a:pt x="1763" y="1754"/>
                      <a:pt x="1750" y="1049"/>
                      <a:pt x="1740" y="534"/>
                    </a:cubicBezTo>
                    <a:close/>
                    <a:moveTo>
                      <a:pt x="882" y="1907"/>
                    </a:moveTo>
                    <a:cubicBezTo>
                      <a:pt x="146" y="1640"/>
                      <a:pt x="157" y="1054"/>
                      <a:pt x="167" y="537"/>
                    </a:cubicBezTo>
                    <a:cubicBezTo>
                      <a:pt x="168" y="506"/>
                      <a:pt x="168" y="476"/>
                      <a:pt x="169" y="446"/>
                    </a:cubicBezTo>
                    <a:cubicBezTo>
                      <a:pt x="456" y="434"/>
                      <a:pt x="685" y="347"/>
                      <a:pt x="882" y="176"/>
                    </a:cubicBezTo>
                    <a:cubicBezTo>
                      <a:pt x="1079" y="347"/>
                      <a:pt x="1308" y="434"/>
                      <a:pt x="1595" y="446"/>
                    </a:cubicBezTo>
                    <a:cubicBezTo>
                      <a:pt x="1596" y="476"/>
                      <a:pt x="1596" y="506"/>
                      <a:pt x="1597" y="537"/>
                    </a:cubicBezTo>
                    <a:cubicBezTo>
                      <a:pt x="1607" y="1054"/>
                      <a:pt x="1618" y="1640"/>
                      <a:pt x="882" y="1907"/>
                    </a:cubicBezTo>
                    <a:close/>
                  </a:path>
                </a:pathLst>
              </a:custGeom>
              <a:solidFill>
                <a:srgbClr val="003399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2116" y="3751"/>
                <a:ext cx="481" cy="350"/>
              </a:xfrm>
              <a:custGeom>
                <a:avLst/>
                <a:gdLst>
                  <a:gd name="T0" fmla="*/ 623 w 752"/>
                  <a:gd name="T1" fmla="*/ 28 h 547"/>
                  <a:gd name="T2" fmla="*/ 277 w 752"/>
                  <a:gd name="T3" fmla="*/ 374 h 547"/>
                  <a:gd name="T4" fmla="*/ 129 w 752"/>
                  <a:gd name="T5" fmla="*/ 226 h 547"/>
                  <a:gd name="T6" fmla="*/ 28 w 752"/>
                  <a:gd name="T7" fmla="*/ 226 h 547"/>
                  <a:gd name="T8" fmla="*/ 28 w 752"/>
                  <a:gd name="T9" fmla="*/ 328 h 547"/>
                  <a:gd name="T10" fmla="*/ 226 w 752"/>
                  <a:gd name="T11" fmla="*/ 526 h 547"/>
                  <a:gd name="T12" fmla="*/ 277 w 752"/>
                  <a:gd name="T13" fmla="*/ 547 h 547"/>
                  <a:gd name="T14" fmla="*/ 328 w 752"/>
                  <a:gd name="T15" fmla="*/ 526 h 547"/>
                  <a:gd name="T16" fmla="*/ 724 w 752"/>
                  <a:gd name="T17" fmla="*/ 129 h 547"/>
                  <a:gd name="T18" fmla="*/ 724 w 752"/>
                  <a:gd name="T19" fmla="*/ 28 h 547"/>
                  <a:gd name="T20" fmla="*/ 623 w 752"/>
                  <a:gd name="T21" fmla="*/ 28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2" h="547">
                    <a:moveTo>
                      <a:pt x="623" y="28"/>
                    </a:moveTo>
                    <a:cubicBezTo>
                      <a:pt x="277" y="374"/>
                      <a:pt x="277" y="374"/>
                      <a:pt x="277" y="374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01" y="198"/>
                      <a:pt x="56" y="198"/>
                      <a:pt x="28" y="226"/>
                    </a:cubicBezTo>
                    <a:cubicBezTo>
                      <a:pt x="0" y="254"/>
                      <a:pt x="0" y="300"/>
                      <a:pt x="28" y="328"/>
                    </a:cubicBezTo>
                    <a:cubicBezTo>
                      <a:pt x="226" y="526"/>
                      <a:pt x="226" y="526"/>
                      <a:pt x="226" y="526"/>
                    </a:cubicBezTo>
                    <a:cubicBezTo>
                      <a:pt x="240" y="540"/>
                      <a:pt x="258" y="547"/>
                      <a:pt x="277" y="547"/>
                    </a:cubicBezTo>
                    <a:cubicBezTo>
                      <a:pt x="295" y="547"/>
                      <a:pt x="314" y="540"/>
                      <a:pt x="328" y="526"/>
                    </a:cubicBezTo>
                    <a:cubicBezTo>
                      <a:pt x="724" y="129"/>
                      <a:pt x="724" y="129"/>
                      <a:pt x="724" y="129"/>
                    </a:cubicBezTo>
                    <a:cubicBezTo>
                      <a:pt x="752" y="101"/>
                      <a:pt x="752" y="56"/>
                      <a:pt x="724" y="28"/>
                    </a:cubicBezTo>
                    <a:cubicBezTo>
                      <a:pt x="696" y="0"/>
                      <a:pt x="651" y="0"/>
                      <a:pt x="623" y="28"/>
                    </a:cubicBezTo>
                    <a:close/>
                  </a:path>
                </a:pathLst>
              </a:custGeom>
              <a:solidFill>
                <a:srgbClr val="ED7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sp>
          <p:nvSpPr>
            <p:cNvPr id="20" name="Retângulo 19"/>
            <p:cNvSpPr/>
            <p:nvPr/>
          </p:nvSpPr>
          <p:spPr>
            <a:xfrm>
              <a:off x="1015736" y="1904731"/>
              <a:ext cx="168637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pt-BR" sz="2000" b="1" dirty="0">
                  <a:solidFill>
                    <a:srgbClr val="4A5463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não tem dificuldade</a:t>
              </a:r>
              <a:endParaRPr lang="pt-BR" sz="2000" b="1" dirty="0">
                <a:solidFill>
                  <a:srgbClr val="4A5463"/>
                </a:solidFill>
              </a:endParaRPr>
            </a:p>
          </p:txBody>
        </p:sp>
      </p:grpSp>
      <p:grpSp>
        <p:nvGrpSpPr>
          <p:cNvPr id="23" name="Agrupar 22"/>
          <p:cNvGrpSpPr/>
          <p:nvPr/>
        </p:nvGrpSpPr>
        <p:grpSpPr>
          <a:xfrm>
            <a:off x="8833828" y="1765031"/>
            <a:ext cx="2558072" cy="730130"/>
            <a:chOff x="9227528" y="1904731"/>
            <a:chExt cx="2558072" cy="730130"/>
          </a:xfrm>
        </p:grpSpPr>
        <p:sp>
          <p:nvSpPr>
            <p:cNvPr id="24" name="Retângulo 23"/>
            <p:cNvSpPr/>
            <p:nvPr/>
          </p:nvSpPr>
          <p:spPr>
            <a:xfrm>
              <a:off x="9842744" y="1904731"/>
              <a:ext cx="1942856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pt-BR" sz="2000" b="1" dirty="0">
                  <a:solidFill>
                    <a:srgbClr val="4A5463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competir com concorrentes</a:t>
              </a:r>
              <a:endParaRPr lang="pt-BR" sz="2000" b="1" dirty="0">
                <a:solidFill>
                  <a:srgbClr val="4A5463"/>
                </a:solidFill>
              </a:endParaRPr>
            </a:p>
          </p:txBody>
        </p:sp>
        <p:grpSp>
          <p:nvGrpSpPr>
            <p:cNvPr id="25" name="Group 13"/>
            <p:cNvGrpSpPr>
              <a:grpSpLocks noChangeAspect="1"/>
            </p:cNvGrpSpPr>
            <p:nvPr/>
          </p:nvGrpSpPr>
          <p:grpSpPr bwMode="auto">
            <a:xfrm>
              <a:off x="9227528" y="1998293"/>
              <a:ext cx="551208" cy="636568"/>
              <a:chOff x="3192" y="314"/>
              <a:chExt cx="607" cy="701"/>
            </a:xfrm>
            <a:solidFill>
              <a:schemeClr val="accent1"/>
            </a:solidFill>
          </p:grpSpPr>
          <p:sp>
            <p:nvSpPr>
              <p:cNvPr id="26" name="Freeform 14"/>
              <p:cNvSpPr>
                <a:spLocks/>
              </p:cNvSpPr>
              <p:nvPr/>
            </p:nvSpPr>
            <p:spPr bwMode="auto">
              <a:xfrm>
                <a:off x="3343" y="722"/>
                <a:ext cx="142" cy="141"/>
              </a:xfrm>
              <a:custGeom>
                <a:avLst/>
                <a:gdLst>
                  <a:gd name="T0" fmla="*/ 355 w 416"/>
                  <a:gd name="T1" fmla="*/ 403 h 413"/>
                  <a:gd name="T2" fmla="*/ 379 w 416"/>
                  <a:gd name="T3" fmla="*/ 413 h 413"/>
                  <a:gd name="T4" fmla="*/ 403 w 416"/>
                  <a:gd name="T5" fmla="*/ 403 h 413"/>
                  <a:gd name="T6" fmla="*/ 403 w 416"/>
                  <a:gd name="T7" fmla="*/ 355 h 413"/>
                  <a:gd name="T8" fmla="*/ 62 w 416"/>
                  <a:gd name="T9" fmla="*/ 14 h 413"/>
                  <a:gd name="T10" fmla="*/ 13 w 416"/>
                  <a:gd name="T11" fmla="*/ 14 h 413"/>
                  <a:gd name="T12" fmla="*/ 13 w 416"/>
                  <a:gd name="T13" fmla="*/ 62 h 413"/>
                  <a:gd name="T14" fmla="*/ 355 w 416"/>
                  <a:gd name="T15" fmla="*/ 40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6" h="413">
                    <a:moveTo>
                      <a:pt x="355" y="403"/>
                    </a:moveTo>
                    <a:cubicBezTo>
                      <a:pt x="361" y="410"/>
                      <a:pt x="370" y="413"/>
                      <a:pt x="379" y="413"/>
                    </a:cubicBezTo>
                    <a:cubicBezTo>
                      <a:pt x="387" y="413"/>
                      <a:pt x="396" y="410"/>
                      <a:pt x="403" y="403"/>
                    </a:cubicBezTo>
                    <a:cubicBezTo>
                      <a:pt x="416" y="390"/>
                      <a:pt x="416" y="368"/>
                      <a:pt x="403" y="355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48" y="0"/>
                      <a:pt x="27" y="0"/>
                      <a:pt x="13" y="14"/>
                    </a:cubicBezTo>
                    <a:cubicBezTo>
                      <a:pt x="0" y="27"/>
                      <a:pt x="0" y="49"/>
                      <a:pt x="13" y="62"/>
                    </a:cubicBezTo>
                    <a:lnTo>
                      <a:pt x="355" y="403"/>
                    </a:lnTo>
                    <a:close/>
                  </a:path>
                </a:pathLst>
              </a:custGeom>
              <a:solidFill>
                <a:srgbClr val="ED7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7" name="Freeform 15"/>
              <p:cNvSpPr>
                <a:spLocks/>
              </p:cNvSpPr>
              <p:nvPr/>
            </p:nvSpPr>
            <p:spPr bwMode="auto">
              <a:xfrm>
                <a:off x="3635" y="780"/>
                <a:ext cx="72" cy="71"/>
              </a:xfrm>
              <a:custGeom>
                <a:avLst/>
                <a:gdLst>
                  <a:gd name="T0" fmla="*/ 14 w 212"/>
                  <a:gd name="T1" fmla="*/ 62 h 208"/>
                  <a:gd name="T2" fmla="*/ 58 w 212"/>
                  <a:gd name="T3" fmla="*/ 106 h 208"/>
                  <a:gd name="T4" fmla="*/ 14 w 212"/>
                  <a:gd name="T5" fmla="*/ 150 h 208"/>
                  <a:gd name="T6" fmla="*/ 14 w 212"/>
                  <a:gd name="T7" fmla="*/ 198 h 208"/>
                  <a:gd name="T8" fmla="*/ 38 w 212"/>
                  <a:gd name="T9" fmla="*/ 208 h 208"/>
                  <a:gd name="T10" fmla="*/ 62 w 212"/>
                  <a:gd name="T11" fmla="*/ 198 h 208"/>
                  <a:gd name="T12" fmla="*/ 106 w 212"/>
                  <a:gd name="T13" fmla="*/ 154 h 208"/>
                  <a:gd name="T14" fmla="*/ 150 w 212"/>
                  <a:gd name="T15" fmla="*/ 198 h 208"/>
                  <a:gd name="T16" fmla="*/ 174 w 212"/>
                  <a:gd name="T17" fmla="*/ 208 h 208"/>
                  <a:gd name="T18" fmla="*/ 198 w 212"/>
                  <a:gd name="T19" fmla="*/ 198 h 208"/>
                  <a:gd name="T20" fmla="*/ 198 w 212"/>
                  <a:gd name="T21" fmla="*/ 150 h 208"/>
                  <a:gd name="T22" fmla="*/ 154 w 212"/>
                  <a:gd name="T23" fmla="*/ 106 h 208"/>
                  <a:gd name="T24" fmla="*/ 198 w 212"/>
                  <a:gd name="T25" fmla="*/ 62 h 208"/>
                  <a:gd name="T26" fmla="*/ 198 w 212"/>
                  <a:gd name="T27" fmla="*/ 13 h 208"/>
                  <a:gd name="T28" fmla="*/ 150 w 212"/>
                  <a:gd name="T29" fmla="*/ 13 h 208"/>
                  <a:gd name="T30" fmla="*/ 106 w 212"/>
                  <a:gd name="T31" fmla="*/ 57 h 208"/>
                  <a:gd name="T32" fmla="*/ 62 w 212"/>
                  <a:gd name="T33" fmla="*/ 13 h 208"/>
                  <a:gd name="T34" fmla="*/ 14 w 212"/>
                  <a:gd name="T35" fmla="*/ 13 h 208"/>
                  <a:gd name="T36" fmla="*/ 14 w 212"/>
                  <a:gd name="T37" fmla="*/ 6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2" h="208">
                    <a:moveTo>
                      <a:pt x="14" y="62"/>
                    </a:moveTo>
                    <a:cubicBezTo>
                      <a:pt x="58" y="106"/>
                      <a:pt x="58" y="106"/>
                      <a:pt x="58" y="106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0" y="163"/>
                      <a:pt x="0" y="185"/>
                      <a:pt x="14" y="198"/>
                    </a:cubicBezTo>
                    <a:cubicBezTo>
                      <a:pt x="20" y="205"/>
                      <a:pt x="29" y="208"/>
                      <a:pt x="38" y="208"/>
                    </a:cubicBezTo>
                    <a:cubicBezTo>
                      <a:pt x="46" y="208"/>
                      <a:pt x="55" y="205"/>
                      <a:pt x="62" y="198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57" y="205"/>
                      <a:pt x="166" y="208"/>
                      <a:pt x="174" y="208"/>
                    </a:cubicBezTo>
                    <a:cubicBezTo>
                      <a:pt x="183" y="208"/>
                      <a:pt x="192" y="205"/>
                      <a:pt x="198" y="198"/>
                    </a:cubicBezTo>
                    <a:cubicBezTo>
                      <a:pt x="212" y="185"/>
                      <a:pt x="212" y="163"/>
                      <a:pt x="198" y="150"/>
                    </a:cubicBezTo>
                    <a:cubicBezTo>
                      <a:pt x="154" y="106"/>
                      <a:pt x="154" y="106"/>
                      <a:pt x="154" y="106"/>
                    </a:cubicBezTo>
                    <a:cubicBezTo>
                      <a:pt x="198" y="62"/>
                      <a:pt x="198" y="62"/>
                      <a:pt x="198" y="62"/>
                    </a:cubicBezTo>
                    <a:cubicBezTo>
                      <a:pt x="212" y="48"/>
                      <a:pt x="212" y="27"/>
                      <a:pt x="198" y="13"/>
                    </a:cubicBezTo>
                    <a:cubicBezTo>
                      <a:pt x="185" y="0"/>
                      <a:pt x="163" y="0"/>
                      <a:pt x="150" y="13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49" y="0"/>
                      <a:pt x="27" y="0"/>
                      <a:pt x="14" y="13"/>
                    </a:cubicBezTo>
                    <a:cubicBezTo>
                      <a:pt x="0" y="27"/>
                      <a:pt x="0" y="48"/>
                      <a:pt x="14" y="62"/>
                    </a:cubicBezTo>
                    <a:close/>
                  </a:path>
                </a:pathLst>
              </a:custGeom>
              <a:solidFill>
                <a:srgbClr val="003399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8" name="Freeform 16"/>
              <p:cNvSpPr>
                <a:spLocks noEditPoints="1"/>
              </p:cNvSpPr>
              <p:nvPr/>
            </p:nvSpPr>
            <p:spPr bwMode="auto">
              <a:xfrm>
                <a:off x="3543" y="641"/>
                <a:ext cx="69" cy="70"/>
              </a:xfrm>
              <a:custGeom>
                <a:avLst/>
                <a:gdLst>
                  <a:gd name="T0" fmla="*/ 0 w 204"/>
                  <a:gd name="T1" fmla="*/ 102 h 205"/>
                  <a:gd name="T2" fmla="*/ 102 w 204"/>
                  <a:gd name="T3" fmla="*/ 205 h 205"/>
                  <a:gd name="T4" fmla="*/ 204 w 204"/>
                  <a:gd name="T5" fmla="*/ 102 h 205"/>
                  <a:gd name="T6" fmla="*/ 102 w 204"/>
                  <a:gd name="T7" fmla="*/ 0 h 205"/>
                  <a:gd name="T8" fmla="*/ 0 w 204"/>
                  <a:gd name="T9" fmla="*/ 102 h 205"/>
                  <a:gd name="T10" fmla="*/ 136 w 204"/>
                  <a:gd name="T11" fmla="*/ 102 h 205"/>
                  <a:gd name="T12" fmla="*/ 102 w 204"/>
                  <a:gd name="T13" fmla="*/ 136 h 205"/>
                  <a:gd name="T14" fmla="*/ 68 w 204"/>
                  <a:gd name="T15" fmla="*/ 102 h 205"/>
                  <a:gd name="T16" fmla="*/ 102 w 204"/>
                  <a:gd name="T17" fmla="*/ 68 h 205"/>
                  <a:gd name="T18" fmla="*/ 136 w 204"/>
                  <a:gd name="T19" fmla="*/ 102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5">
                    <a:moveTo>
                      <a:pt x="0" y="102"/>
                    </a:moveTo>
                    <a:cubicBezTo>
                      <a:pt x="0" y="159"/>
                      <a:pt x="45" y="205"/>
                      <a:pt x="102" y="205"/>
                    </a:cubicBezTo>
                    <a:cubicBezTo>
                      <a:pt x="158" y="205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ubicBezTo>
                      <a:pt x="45" y="0"/>
                      <a:pt x="0" y="46"/>
                      <a:pt x="0" y="102"/>
                    </a:cubicBezTo>
                    <a:close/>
                    <a:moveTo>
                      <a:pt x="136" y="102"/>
                    </a:moveTo>
                    <a:cubicBezTo>
                      <a:pt x="136" y="121"/>
                      <a:pt x="121" y="136"/>
                      <a:pt x="102" y="136"/>
                    </a:cubicBezTo>
                    <a:cubicBezTo>
                      <a:pt x="83" y="136"/>
                      <a:pt x="68" y="121"/>
                      <a:pt x="68" y="102"/>
                    </a:cubicBezTo>
                    <a:cubicBezTo>
                      <a:pt x="68" y="83"/>
                      <a:pt x="83" y="68"/>
                      <a:pt x="102" y="68"/>
                    </a:cubicBezTo>
                    <a:cubicBezTo>
                      <a:pt x="121" y="68"/>
                      <a:pt x="136" y="83"/>
                      <a:pt x="136" y="102"/>
                    </a:cubicBezTo>
                    <a:close/>
                  </a:path>
                </a:pathLst>
              </a:custGeom>
              <a:solidFill>
                <a:srgbClr val="003399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29" name="Freeform 17"/>
              <p:cNvSpPr>
                <a:spLocks/>
              </p:cNvSpPr>
              <p:nvPr/>
            </p:nvSpPr>
            <p:spPr bwMode="auto">
              <a:xfrm>
                <a:off x="3518" y="501"/>
                <a:ext cx="119" cy="117"/>
              </a:xfrm>
              <a:custGeom>
                <a:avLst/>
                <a:gdLst>
                  <a:gd name="T0" fmla="*/ 198 w 348"/>
                  <a:gd name="T1" fmla="*/ 11 h 342"/>
                  <a:gd name="T2" fmla="*/ 187 w 348"/>
                  <a:gd name="T3" fmla="*/ 4 h 342"/>
                  <a:gd name="T4" fmla="*/ 161 w 348"/>
                  <a:gd name="T5" fmla="*/ 4 h 342"/>
                  <a:gd name="T6" fmla="*/ 150 w 348"/>
                  <a:gd name="T7" fmla="*/ 11 h 342"/>
                  <a:gd name="T8" fmla="*/ 13 w 348"/>
                  <a:gd name="T9" fmla="*/ 148 h 342"/>
                  <a:gd name="T10" fmla="*/ 13 w 348"/>
                  <a:gd name="T11" fmla="*/ 196 h 342"/>
                  <a:gd name="T12" fmla="*/ 62 w 348"/>
                  <a:gd name="T13" fmla="*/ 196 h 342"/>
                  <a:gd name="T14" fmla="*/ 140 w 348"/>
                  <a:gd name="T15" fmla="*/ 118 h 342"/>
                  <a:gd name="T16" fmla="*/ 140 w 348"/>
                  <a:gd name="T17" fmla="*/ 308 h 342"/>
                  <a:gd name="T18" fmla="*/ 174 w 348"/>
                  <a:gd name="T19" fmla="*/ 342 h 342"/>
                  <a:gd name="T20" fmla="*/ 208 w 348"/>
                  <a:gd name="T21" fmla="*/ 308 h 342"/>
                  <a:gd name="T22" fmla="*/ 208 w 348"/>
                  <a:gd name="T23" fmla="*/ 118 h 342"/>
                  <a:gd name="T24" fmla="*/ 286 w 348"/>
                  <a:gd name="T25" fmla="*/ 196 h 342"/>
                  <a:gd name="T26" fmla="*/ 310 w 348"/>
                  <a:gd name="T27" fmla="*/ 206 h 342"/>
                  <a:gd name="T28" fmla="*/ 335 w 348"/>
                  <a:gd name="T29" fmla="*/ 196 h 342"/>
                  <a:gd name="T30" fmla="*/ 335 w 348"/>
                  <a:gd name="T31" fmla="*/ 148 h 342"/>
                  <a:gd name="T32" fmla="*/ 198 w 348"/>
                  <a:gd name="T33" fmla="*/ 1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8" h="342">
                    <a:moveTo>
                      <a:pt x="198" y="11"/>
                    </a:moveTo>
                    <a:cubicBezTo>
                      <a:pt x="195" y="8"/>
                      <a:pt x="191" y="6"/>
                      <a:pt x="187" y="4"/>
                    </a:cubicBezTo>
                    <a:cubicBezTo>
                      <a:pt x="179" y="0"/>
                      <a:pt x="169" y="0"/>
                      <a:pt x="161" y="4"/>
                    </a:cubicBezTo>
                    <a:cubicBezTo>
                      <a:pt x="157" y="6"/>
                      <a:pt x="153" y="8"/>
                      <a:pt x="150" y="11"/>
                    </a:cubicBezTo>
                    <a:cubicBezTo>
                      <a:pt x="13" y="148"/>
                      <a:pt x="13" y="148"/>
                      <a:pt x="13" y="148"/>
                    </a:cubicBezTo>
                    <a:cubicBezTo>
                      <a:pt x="0" y="161"/>
                      <a:pt x="0" y="183"/>
                      <a:pt x="13" y="196"/>
                    </a:cubicBezTo>
                    <a:cubicBezTo>
                      <a:pt x="27" y="209"/>
                      <a:pt x="48" y="209"/>
                      <a:pt x="62" y="196"/>
                    </a:cubicBezTo>
                    <a:cubicBezTo>
                      <a:pt x="140" y="118"/>
                      <a:pt x="140" y="118"/>
                      <a:pt x="140" y="118"/>
                    </a:cubicBezTo>
                    <a:cubicBezTo>
                      <a:pt x="140" y="308"/>
                      <a:pt x="140" y="308"/>
                      <a:pt x="140" y="308"/>
                    </a:cubicBezTo>
                    <a:cubicBezTo>
                      <a:pt x="140" y="327"/>
                      <a:pt x="155" y="342"/>
                      <a:pt x="174" y="342"/>
                    </a:cubicBezTo>
                    <a:cubicBezTo>
                      <a:pt x="193" y="342"/>
                      <a:pt x="208" y="327"/>
                      <a:pt x="208" y="308"/>
                    </a:cubicBezTo>
                    <a:cubicBezTo>
                      <a:pt x="208" y="118"/>
                      <a:pt x="208" y="118"/>
                      <a:pt x="208" y="118"/>
                    </a:cubicBezTo>
                    <a:cubicBezTo>
                      <a:pt x="286" y="196"/>
                      <a:pt x="286" y="196"/>
                      <a:pt x="286" y="196"/>
                    </a:cubicBezTo>
                    <a:cubicBezTo>
                      <a:pt x="293" y="203"/>
                      <a:pt x="302" y="206"/>
                      <a:pt x="310" y="206"/>
                    </a:cubicBezTo>
                    <a:cubicBezTo>
                      <a:pt x="319" y="206"/>
                      <a:pt x="328" y="203"/>
                      <a:pt x="335" y="196"/>
                    </a:cubicBezTo>
                    <a:cubicBezTo>
                      <a:pt x="348" y="183"/>
                      <a:pt x="348" y="161"/>
                      <a:pt x="335" y="148"/>
                    </a:cubicBezTo>
                    <a:lnTo>
                      <a:pt x="198" y="11"/>
                    </a:lnTo>
                    <a:close/>
                  </a:path>
                </a:pathLst>
              </a:custGeom>
              <a:solidFill>
                <a:srgbClr val="ED7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30" name="Freeform 18"/>
              <p:cNvSpPr>
                <a:spLocks noEditPoints="1"/>
              </p:cNvSpPr>
              <p:nvPr/>
            </p:nvSpPr>
            <p:spPr bwMode="auto">
              <a:xfrm>
                <a:off x="3286" y="641"/>
                <a:ext cx="69" cy="70"/>
              </a:xfrm>
              <a:custGeom>
                <a:avLst/>
                <a:gdLst>
                  <a:gd name="T0" fmla="*/ 102 w 204"/>
                  <a:gd name="T1" fmla="*/ 0 h 205"/>
                  <a:gd name="T2" fmla="*/ 0 w 204"/>
                  <a:gd name="T3" fmla="*/ 102 h 205"/>
                  <a:gd name="T4" fmla="*/ 102 w 204"/>
                  <a:gd name="T5" fmla="*/ 205 h 205"/>
                  <a:gd name="T6" fmla="*/ 204 w 204"/>
                  <a:gd name="T7" fmla="*/ 102 h 205"/>
                  <a:gd name="T8" fmla="*/ 102 w 204"/>
                  <a:gd name="T9" fmla="*/ 0 h 205"/>
                  <a:gd name="T10" fmla="*/ 102 w 204"/>
                  <a:gd name="T11" fmla="*/ 136 h 205"/>
                  <a:gd name="T12" fmla="*/ 68 w 204"/>
                  <a:gd name="T13" fmla="*/ 102 h 205"/>
                  <a:gd name="T14" fmla="*/ 102 w 204"/>
                  <a:gd name="T15" fmla="*/ 68 h 205"/>
                  <a:gd name="T16" fmla="*/ 136 w 204"/>
                  <a:gd name="T17" fmla="*/ 102 h 205"/>
                  <a:gd name="T18" fmla="*/ 102 w 204"/>
                  <a:gd name="T19" fmla="*/ 136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5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5"/>
                      <a:pt x="102" y="205"/>
                    </a:cubicBezTo>
                    <a:cubicBezTo>
                      <a:pt x="158" y="205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36"/>
                    </a:moveTo>
                    <a:cubicBezTo>
                      <a:pt x="83" y="136"/>
                      <a:pt x="68" y="121"/>
                      <a:pt x="68" y="102"/>
                    </a:cubicBezTo>
                    <a:cubicBezTo>
                      <a:pt x="68" y="83"/>
                      <a:pt x="83" y="68"/>
                      <a:pt x="102" y="68"/>
                    </a:cubicBezTo>
                    <a:cubicBezTo>
                      <a:pt x="121" y="68"/>
                      <a:pt x="136" y="83"/>
                      <a:pt x="136" y="102"/>
                    </a:cubicBezTo>
                    <a:cubicBezTo>
                      <a:pt x="136" y="121"/>
                      <a:pt x="121" y="136"/>
                      <a:pt x="102" y="136"/>
                    </a:cubicBezTo>
                    <a:close/>
                  </a:path>
                </a:pathLst>
              </a:custGeom>
              <a:solidFill>
                <a:srgbClr val="003399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31" name="Freeform 19"/>
              <p:cNvSpPr>
                <a:spLocks/>
              </p:cNvSpPr>
              <p:nvPr/>
            </p:nvSpPr>
            <p:spPr bwMode="auto">
              <a:xfrm>
                <a:off x="3331" y="523"/>
                <a:ext cx="72" cy="71"/>
              </a:xfrm>
              <a:custGeom>
                <a:avLst/>
                <a:gdLst>
                  <a:gd name="T0" fmla="*/ 13 w 211"/>
                  <a:gd name="T1" fmla="*/ 62 h 208"/>
                  <a:gd name="T2" fmla="*/ 57 w 211"/>
                  <a:gd name="T3" fmla="*/ 106 h 208"/>
                  <a:gd name="T4" fmla="*/ 13 w 211"/>
                  <a:gd name="T5" fmla="*/ 150 h 208"/>
                  <a:gd name="T6" fmla="*/ 13 w 211"/>
                  <a:gd name="T7" fmla="*/ 198 h 208"/>
                  <a:gd name="T8" fmla="*/ 37 w 211"/>
                  <a:gd name="T9" fmla="*/ 208 h 208"/>
                  <a:gd name="T10" fmla="*/ 61 w 211"/>
                  <a:gd name="T11" fmla="*/ 198 h 208"/>
                  <a:gd name="T12" fmla="*/ 106 w 211"/>
                  <a:gd name="T13" fmla="*/ 154 h 208"/>
                  <a:gd name="T14" fmla="*/ 150 w 211"/>
                  <a:gd name="T15" fmla="*/ 198 h 208"/>
                  <a:gd name="T16" fmla="*/ 174 w 211"/>
                  <a:gd name="T17" fmla="*/ 208 h 208"/>
                  <a:gd name="T18" fmla="*/ 198 w 211"/>
                  <a:gd name="T19" fmla="*/ 198 h 208"/>
                  <a:gd name="T20" fmla="*/ 198 w 211"/>
                  <a:gd name="T21" fmla="*/ 150 h 208"/>
                  <a:gd name="T22" fmla="*/ 154 w 211"/>
                  <a:gd name="T23" fmla="*/ 106 h 208"/>
                  <a:gd name="T24" fmla="*/ 198 w 211"/>
                  <a:gd name="T25" fmla="*/ 62 h 208"/>
                  <a:gd name="T26" fmla="*/ 198 w 211"/>
                  <a:gd name="T27" fmla="*/ 13 h 208"/>
                  <a:gd name="T28" fmla="*/ 150 w 211"/>
                  <a:gd name="T29" fmla="*/ 13 h 208"/>
                  <a:gd name="T30" fmla="*/ 106 w 211"/>
                  <a:gd name="T31" fmla="*/ 58 h 208"/>
                  <a:gd name="T32" fmla="*/ 61 w 211"/>
                  <a:gd name="T33" fmla="*/ 13 h 208"/>
                  <a:gd name="T34" fmla="*/ 13 w 211"/>
                  <a:gd name="T35" fmla="*/ 13 h 208"/>
                  <a:gd name="T36" fmla="*/ 13 w 211"/>
                  <a:gd name="T37" fmla="*/ 6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1" h="208">
                    <a:moveTo>
                      <a:pt x="13" y="62"/>
                    </a:moveTo>
                    <a:cubicBezTo>
                      <a:pt x="57" y="106"/>
                      <a:pt x="57" y="106"/>
                      <a:pt x="57" y="106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0" y="163"/>
                      <a:pt x="0" y="185"/>
                      <a:pt x="13" y="198"/>
                    </a:cubicBezTo>
                    <a:cubicBezTo>
                      <a:pt x="20" y="205"/>
                      <a:pt x="29" y="208"/>
                      <a:pt x="37" y="208"/>
                    </a:cubicBezTo>
                    <a:cubicBezTo>
                      <a:pt x="46" y="208"/>
                      <a:pt x="55" y="205"/>
                      <a:pt x="61" y="198"/>
                    </a:cubicBezTo>
                    <a:cubicBezTo>
                      <a:pt x="106" y="154"/>
                      <a:pt x="106" y="154"/>
                      <a:pt x="106" y="154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56" y="205"/>
                      <a:pt x="165" y="208"/>
                      <a:pt x="174" y="208"/>
                    </a:cubicBezTo>
                    <a:cubicBezTo>
                      <a:pt x="183" y="208"/>
                      <a:pt x="191" y="205"/>
                      <a:pt x="198" y="198"/>
                    </a:cubicBezTo>
                    <a:cubicBezTo>
                      <a:pt x="211" y="185"/>
                      <a:pt x="211" y="163"/>
                      <a:pt x="198" y="150"/>
                    </a:cubicBezTo>
                    <a:cubicBezTo>
                      <a:pt x="154" y="106"/>
                      <a:pt x="154" y="106"/>
                      <a:pt x="154" y="106"/>
                    </a:cubicBezTo>
                    <a:cubicBezTo>
                      <a:pt x="198" y="62"/>
                      <a:pt x="198" y="62"/>
                      <a:pt x="198" y="62"/>
                    </a:cubicBezTo>
                    <a:cubicBezTo>
                      <a:pt x="211" y="48"/>
                      <a:pt x="211" y="27"/>
                      <a:pt x="198" y="13"/>
                    </a:cubicBezTo>
                    <a:cubicBezTo>
                      <a:pt x="185" y="0"/>
                      <a:pt x="163" y="0"/>
                      <a:pt x="150" y="13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48" y="0"/>
                      <a:pt x="26" y="0"/>
                      <a:pt x="13" y="13"/>
                    </a:cubicBezTo>
                    <a:cubicBezTo>
                      <a:pt x="0" y="27"/>
                      <a:pt x="0" y="48"/>
                      <a:pt x="13" y="62"/>
                    </a:cubicBezTo>
                    <a:close/>
                  </a:path>
                </a:pathLst>
              </a:custGeom>
              <a:solidFill>
                <a:srgbClr val="003399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32" name="Freeform 20"/>
              <p:cNvSpPr>
                <a:spLocks noEditPoints="1"/>
              </p:cNvSpPr>
              <p:nvPr/>
            </p:nvSpPr>
            <p:spPr bwMode="auto">
              <a:xfrm>
                <a:off x="3355" y="314"/>
                <a:ext cx="281" cy="140"/>
              </a:xfrm>
              <a:custGeom>
                <a:avLst/>
                <a:gdLst>
                  <a:gd name="T0" fmla="*/ 35 w 820"/>
                  <a:gd name="T1" fmla="*/ 410 h 410"/>
                  <a:gd name="T2" fmla="*/ 785 w 820"/>
                  <a:gd name="T3" fmla="*/ 410 h 410"/>
                  <a:gd name="T4" fmla="*/ 820 w 820"/>
                  <a:gd name="T5" fmla="*/ 375 h 410"/>
                  <a:gd name="T6" fmla="*/ 820 w 820"/>
                  <a:gd name="T7" fmla="*/ 171 h 410"/>
                  <a:gd name="T8" fmla="*/ 785 w 820"/>
                  <a:gd name="T9" fmla="*/ 137 h 410"/>
                  <a:gd name="T10" fmla="*/ 603 w 820"/>
                  <a:gd name="T11" fmla="*/ 137 h 410"/>
                  <a:gd name="T12" fmla="*/ 410 w 820"/>
                  <a:gd name="T13" fmla="*/ 0 h 410"/>
                  <a:gd name="T14" fmla="*/ 217 w 820"/>
                  <a:gd name="T15" fmla="*/ 137 h 410"/>
                  <a:gd name="T16" fmla="*/ 35 w 820"/>
                  <a:gd name="T17" fmla="*/ 137 h 410"/>
                  <a:gd name="T18" fmla="*/ 0 w 820"/>
                  <a:gd name="T19" fmla="*/ 171 h 410"/>
                  <a:gd name="T20" fmla="*/ 0 w 820"/>
                  <a:gd name="T21" fmla="*/ 375 h 410"/>
                  <a:gd name="T22" fmla="*/ 35 w 820"/>
                  <a:gd name="T23" fmla="*/ 410 h 410"/>
                  <a:gd name="T24" fmla="*/ 69 w 820"/>
                  <a:gd name="T25" fmla="*/ 205 h 410"/>
                  <a:gd name="T26" fmla="*/ 243 w 820"/>
                  <a:gd name="T27" fmla="*/ 205 h 410"/>
                  <a:gd name="T28" fmla="*/ 276 w 820"/>
                  <a:gd name="T29" fmla="*/ 177 h 410"/>
                  <a:gd name="T30" fmla="*/ 410 w 820"/>
                  <a:gd name="T31" fmla="*/ 68 h 410"/>
                  <a:gd name="T32" fmla="*/ 544 w 820"/>
                  <a:gd name="T33" fmla="*/ 177 h 410"/>
                  <a:gd name="T34" fmla="*/ 577 w 820"/>
                  <a:gd name="T35" fmla="*/ 205 h 410"/>
                  <a:gd name="T36" fmla="*/ 751 w 820"/>
                  <a:gd name="T37" fmla="*/ 205 h 410"/>
                  <a:gd name="T38" fmla="*/ 751 w 820"/>
                  <a:gd name="T39" fmla="*/ 341 h 410"/>
                  <a:gd name="T40" fmla="*/ 69 w 820"/>
                  <a:gd name="T41" fmla="*/ 341 h 410"/>
                  <a:gd name="T42" fmla="*/ 69 w 820"/>
                  <a:gd name="T43" fmla="*/ 205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20" h="410">
                    <a:moveTo>
                      <a:pt x="35" y="410"/>
                    </a:moveTo>
                    <a:cubicBezTo>
                      <a:pt x="785" y="410"/>
                      <a:pt x="785" y="410"/>
                      <a:pt x="785" y="410"/>
                    </a:cubicBezTo>
                    <a:cubicBezTo>
                      <a:pt x="804" y="410"/>
                      <a:pt x="820" y="394"/>
                      <a:pt x="820" y="375"/>
                    </a:cubicBezTo>
                    <a:cubicBezTo>
                      <a:pt x="820" y="171"/>
                      <a:pt x="820" y="171"/>
                      <a:pt x="820" y="171"/>
                    </a:cubicBezTo>
                    <a:cubicBezTo>
                      <a:pt x="820" y="152"/>
                      <a:pt x="804" y="137"/>
                      <a:pt x="785" y="137"/>
                    </a:cubicBezTo>
                    <a:cubicBezTo>
                      <a:pt x="603" y="137"/>
                      <a:pt x="603" y="137"/>
                      <a:pt x="603" y="137"/>
                    </a:cubicBezTo>
                    <a:cubicBezTo>
                      <a:pt x="575" y="56"/>
                      <a:pt x="497" y="0"/>
                      <a:pt x="410" y="0"/>
                    </a:cubicBezTo>
                    <a:cubicBezTo>
                      <a:pt x="323" y="0"/>
                      <a:pt x="245" y="56"/>
                      <a:pt x="217" y="137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16" y="137"/>
                      <a:pt x="0" y="152"/>
                      <a:pt x="0" y="171"/>
                    </a:cubicBezTo>
                    <a:cubicBezTo>
                      <a:pt x="0" y="375"/>
                      <a:pt x="0" y="375"/>
                      <a:pt x="0" y="375"/>
                    </a:cubicBezTo>
                    <a:cubicBezTo>
                      <a:pt x="0" y="394"/>
                      <a:pt x="16" y="410"/>
                      <a:pt x="35" y="410"/>
                    </a:cubicBezTo>
                    <a:close/>
                    <a:moveTo>
                      <a:pt x="69" y="205"/>
                    </a:moveTo>
                    <a:cubicBezTo>
                      <a:pt x="243" y="205"/>
                      <a:pt x="243" y="205"/>
                      <a:pt x="243" y="205"/>
                    </a:cubicBezTo>
                    <a:cubicBezTo>
                      <a:pt x="259" y="205"/>
                      <a:pt x="273" y="193"/>
                      <a:pt x="276" y="177"/>
                    </a:cubicBezTo>
                    <a:cubicBezTo>
                      <a:pt x="289" y="114"/>
                      <a:pt x="345" y="68"/>
                      <a:pt x="410" y="68"/>
                    </a:cubicBezTo>
                    <a:cubicBezTo>
                      <a:pt x="475" y="68"/>
                      <a:pt x="531" y="114"/>
                      <a:pt x="544" y="177"/>
                    </a:cubicBezTo>
                    <a:cubicBezTo>
                      <a:pt x="547" y="193"/>
                      <a:pt x="561" y="205"/>
                      <a:pt x="577" y="205"/>
                    </a:cubicBezTo>
                    <a:cubicBezTo>
                      <a:pt x="751" y="205"/>
                      <a:pt x="751" y="205"/>
                      <a:pt x="751" y="205"/>
                    </a:cubicBezTo>
                    <a:cubicBezTo>
                      <a:pt x="751" y="341"/>
                      <a:pt x="751" y="341"/>
                      <a:pt x="751" y="341"/>
                    </a:cubicBezTo>
                    <a:cubicBezTo>
                      <a:pt x="69" y="341"/>
                      <a:pt x="69" y="341"/>
                      <a:pt x="69" y="341"/>
                    </a:cubicBezTo>
                    <a:lnTo>
                      <a:pt x="69" y="205"/>
                    </a:lnTo>
                    <a:close/>
                  </a:path>
                </a:pathLst>
              </a:custGeom>
              <a:solidFill>
                <a:srgbClr val="003399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33" name="Freeform 21"/>
              <p:cNvSpPr>
                <a:spLocks/>
              </p:cNvSpPr>
              <p:nvPr/>
            </p:nvSpPr>
            <p:spPr bwMode="auto">
              <a:xfrm>
                <a:off x="3192" y="361"/>
                <a:ext cx="607" cy="654"/>
              </a:xfrm>
              <a:custGeom>
                <a:avLst/>
                <a:gdLst>
                  <a:gd name="T0" fmla="*/ 1604 w 1774"/>
                  <a:gd name="T1" fmla="*/ 0 h 1911"/>
                  <a:gd name="T2" fmla="*/ 1399 w 1774"/>
                  <a:gd name="T3" fmla="*/ 0 h 1911"/>
                  <a:gd name="T4" fmla="*/ 1365 w 1774"/>
                  <a:gd name="T5" fmla="*/ 34 h 1911"/>
                  <a:gd name="T6" fmla="*/ 1399 w 1774"/>
                  <a:gd name="T7" fmla="*/ 68 h 1911"/>
                  <a:gd name="T8" fmla="*/ 1604 w 1774"/>
                  <a:gd name="T9" fmla="*/ 68 h 1911"/>
                  <a:gd name="T10" fmla="*/ 1706 w 1774"/>
                  <a:gd name="T11" fmla="*/ 170 h 1911"/>
                  <a:gd name="T12" fmla="*/ 1706 w 1774"/>
                  <a:gd name="T13" fmla="*/ 1740 h 1911"/>
                  <a:gd name="T14" fmla="*/ 1604 w 1774"/>
                  <a:gd name="T15" fmla="*/ 1843 h 1911"/>
                  <a:gd name="T16" fmla="*/ 170 w 1774"/>
                  <a:gd name="T17" fmla="*/ 1843 h 1911"/>
                  <a:gd name="T18" fmla="*/ 68 w 1774"/>
                  <a:gd name="T19" fmla="*/ 1740 h 1911"/>
                  <a:gd name="T20" fmla="*/ 68 w 1774"/>
                  <a:gd name="T21" fmla="*/ 170 h 1911"/>
                  <a:gd name="T22" fmla="*/ 170 w 1774"/>
                  <a:gd name="T23" fmla="*/ 68 h 1911"/>
                  <a:gd name="T24" fmla="*/ 375 w 1774"/>
                  <a:gd name="T25" fmla="*/ 68 h 1911"/>
                  <a:gd name="T26" fmla="*/ 409 w 1774"/>
                  <a:gd name="T27" fmla="*/ 34 h 1911"/>
                  <a:gd name="T28" fmla="*/ 375 w 1774"/>
                  <a:gd name="T29" fmla="*/ 0 h 1911"/>
                  <a:gd name="T30" fmla="*/ 170 w 1774"/>
                  <a:gd name="T31" fmla="*/ 0 h 1911"/>
                  <a:gd name="T32" fmla="*/ 0 w 1774"/>
                  <a:gd name="T33" fmla="*/ 170 h 1911"/>
                  <a:gd name="T34" fmla="*/ 0 w 1774"/>
                  <a:gd name="T35" fmla="*/ 1740 h 1911"/>
                  <a:gd name="T36" fmla="*/ 170 w 1774"/>
                  <a:gd name="T37" fmla="*/ 1911 h 1911"/>
                  <a:gd name="T38" fmla="*/ 1604 w 1774"/>
                  <a:gd name="T39" fmla="*/ 1911 h 1911"/>
                  <a:gd name="T40" fmla="*/ 1774 w 1774"/>
                  <a:gd name="T41" fmla="*/ 1740 h 1911"/>
                  <a:gd name="T42" fmla="*/ 1774 w 1774"/>
                  <a:gd name="T43" fmla="*/ 170 h 1911"/>
                  <a:gd name="T44" fmla="*/ 1604 w 1774"/>
                  <a:gd name="T45" fmla="*/ 0 h 1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74" h="1911">
                    <a:moveTo>
                      <a:pt x="1604" y="0"/>
                    </a:moveTo>
                    <a:cubicBezTo>
                      <a:pt x="1399" y="0"/>
                      <a:pt x="1399" y="0"/>
                      <a:pt x="1399" y="0"/>
                    </a:cubicBezTo>
                    <a:cubicBezTo>
                      <a:pt x="1380" y="0"/>
                      <a:pt x="1365" y="15"/>
                      <a:pt x="1365" y="34"/>
                    </a:cubicBezTo>
                    <a:cubicBezTo>
                      <a:pt x="1365" y="53"/>
                      <a:pt x="1380" y="68"/>
                      <a:pt x="1399" y="68"/>
                    </a:cubicBezTo>
                    <a:cubicBezTo>
                      <a:pt x="1604" y="68"/>
                      <a:pt x="1604" y="68"/>
                      <a:pt x="1604" y="68"/>
                    </a:cubicBezTo>
                    <a:cubicBezTo>
                      <a:pt x="1654" y="68"/>
                      <a:pt x="1706" y="120"/>
                      <a:pt x="1706" y="170"/>
                    </a:cubicBezTo>
                    <a:cubicBezTo>
                      <a:pt x="1706" y="1740"/>
                      <a:pt x="1706" y="1740"/>
                      <a:pt x="1706" y="1740"/>
                    </a:cubicBezTo>
                    <a:cubicBezTo>
                      <a:pt x="1706" y="1790"/>
                      <a:pt x="1654" y="1843"/>
                      <a:pt x="1604" y="1843"/>
                    </a:cubicBezTo>
                    <a:cubicBezTo>
                      <a:pt x="170" y="1843"/>
                      <a:pt x="170" y="1843"/>
                      <a:pt x="170" y="1843"/>
                    </a:cubicBezTo>
                    <a:cubicBezTo>
                      <a:pt x="120" y="1843"/>
                      <a:pt x="68" y="1790"/>
                      <a:pt x="68" y="1740"/>
                    </a:cubicBezTo>
                    <a:cubicBezTo>
                      <a:pt x="68" y="170"/>
                      <a:pt x="68" y="170"/>
                      <a:pt x="68" y="170"/>
                    </a:cubicBezTo>
                    <a:cubicBezTo>
                      <a:pt x="68" y="120"/>
                      <a:pt x="120" y="68"/>
                      <a:pt x="170" y="68"/>
                    </a:cubicBezTo>
                    <a:cubicBezTo>
                      <a:pt x="375" y="68"/>
                      <a:pt x="375" y="68"/>
                      <a:pt x="375" y="68"/>
                    </a:cubicBezTo>
                    <a:cubicBezTo>
                      <a:pt x="394" y="68"/>
                      <a:pt x="409" y="53"/>
                      <a:pt x="409" y="34"/>
                    </a:cubicBezTo>
                    <a:cubicBezTo>
                      <a:pt x="409" y="15"/>
                      <a:pt x="394" y="0"/>
                      <a:pt x="375" y="0"/>
                    </a:cubicBezTo>
                    <a:cubicBezTo>
                      <a:pt x="170" y="0"/>
                      <a:pt x="170" y="0"/>
                      <a:pt x="170" y="0"/>
                    </a:cubicBezTo>
                    <a:cubicBezTo>
                      <a:pt x="82" y="0"/>
                      <a:pt x="0" y="82"/>
                      <a:pt x="0" y="170"/>
                    </a:cubicBezTo>
                    <a:cubicBezTo>
                      <a:pt x="0" y="1740"/>
                      <a:pt x="0" y="1740"/>
                      <a:pt x="0" y="1740"/>
                    </a:cubicBezTo>
                    <a:cubicBezTo>
                      <a:pt x="0" y="1828"/>
                      <a:pt x="82" y="1911"/>
                      <a:pt x="170" y="1911"/>
                    </a:cubicBezTo>
                    <a:cubicBezTo>
                      <a:pt x="1604" y="1911"/>
                      <a:pt x="1604" y="1911"/>
                      <a:pt x="1604" y="1911"/>
                    </a:cubicBezTo>
                    <a:cubicBezTo>
                      <a:pt x="1692" y="1911"/>
                      <a:pt x="1774" y="1828"/>
                      <a:pt x="1774" y="1740"/>
                    </a:cubicBezTo>
                    <a:cubicBezTo>
                      <a:pt x="1774" y="170"/>
                      <a:pt x="1774" y="170"/>
                      <a:pt x="1774" y="170"/>
                    </a:cubicBezTo>
                    <a:cubicBezTo>
                      <a:pt x="1774" y="82"/>
                      <a:pt x="1692" y="0"/>
                      <a:pt x="1604" y="0"/>
                    </a:cubicBezTo>
                    <a:close/>
                  </a:path>
                </a:pathLst>
              </a:custGeom>
              <a:solidFill>
                <a:srgbClr val="003399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34" name="Freeform 22"/>
              <p:cNvSpPr>
                <a:spLocks noEditPoints="1"/>
              </p:cNvSpPr>
              <p:nvPr/>
            </p:nvSpPr>
            <p:spPr bwMode="auto">
              <a:xfrm>
                <a:off x="3472" y="874"/>
                <a:ext cx="71" cy="71"/>
              </a:xfrm>
              <a:custGeom>
                <a:avLst/>
                <a:gdLst>
                  <a:gd name="T0" fmla="*/ 102 w 205"/>
                  <a:gd name="T1" fmla="*/ 205 h 205"/>
                  <a:gd name="T2" fmla="*/ 205 w 205"/>
                  <a:gd name="T3" fmla="*/ 103 h 205"/>
                  <a:gd name="T4" fmla="*/ 102 w 205"/>
                  <a:gd name="T5" fmla="*/ 0 h 205"/>
                  <a:gd name="T6" fmla="*/ 0 w 205"/>
                  <a:gd name="T7" fmla="*/ 103 h 205"/>
                  <a:gd name="T8" fmla="*/ 102 w 205"/>
                  <a:gd name="T9" fmla="*/ 205 h 205"/>
                  <a:gd name="T10" fmla="*/ 102 w 205"/>
                  <a:gd name="T11" fmla="*/ 69 h 205"/>
                  <a:gd name="T12" fmla="*/ 136 w 205"/>
                  <a:gd name="T13" fmla="*/ 103 h 205"/>
                  <a:gd name="T14" fmla="*/ 102 w 205"/>
                  <a:gd name="T15" fmla="*/ 137 h 205"/>
                  <a:gd name="T16" fmla="*/ 68 w 205"/>
                  <a:gd name="T17" fmla="*/ 103 h 205"/>
                  <a:gd name="T18" fmla="*/ 102 w 205"/>
                  <a:gd name="T19" fmla="*/ 69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5" h="205">
                    <a:moveTo>
                      <a:pt x="102" y="205"/>
                    </a:moveTo>
                    <a:cubicBezTo>
                      <a:pt x="159" y="205"/>
                      <a:pt x="205" y="159"/>
                      <a:pt x="205" y="103"/>
                    </a:cubicBezTo>
                    <a:cubicBezTo>
                      <a:pt x="205" y="46"/>
                      <a:pt x="159" y="0"/>
                      <a:pt x="102" y="0"/>
                    </a:cubicBezTo>
                    <a:cubicBezTo>
                      <a:pt x="46" y="0"/>
                      <a:pt x="0" y="46"/>
                      <a:pt x="0" y="103"/>
                    </a:cubicBezTo>
                    <a:cubicBezTo>
                      <a:pt x="0" y="159"/>
                      <a:pt x="46" y="205"/>
                      <a:pt x="102" y="205"/>
                    </a:cubicBezTo>
                    <a:close/>
                    <a:moveTo>
                      <a:pt x="102" y="69"/>
                    </a:moveTo>
                    <a:cubicBezTo>
                      <a:pt x="121" y="69"/>
                      <a:pt x="136" y="84"/>
                      <a:pt x="136" y="103"/>
                    </a:cubicBezTo>
                    <a:cubicBezTo>
                      <a:pt x="136" y="122"/>
                      <a:pt x="121" y="137"/>
                      <a:pt x="102" y="137"/>
                    </a:cubicBezTo>
                    <a:cubicBezTo>
                      <a:pt x="83" y="137"/>
                      <a:pt x="68" y="122"/>
                      <a:pt x="68" y="103"/>
                    </a:cubicBezTo>
                    <a:cubicBezTo>
                      <a:pt x="68" y="84"/>
                      <a:pt x="83" y="69"/>
                      <a:pt x="102" y="69"/>
                    </a:cubicBezTo>
                    <a:close/>
                  </a:path>
                </a:pathLst>
              </a:custGeom>
              <a:solidFill>
                <a:srgbClr val="003399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35" name="Freeform 23"/>
              <p:cNvSpPr>
                <a:spLocks/>
              </p:cNvSpPr>
              <p:nvPr/>
            </p:nvSpPr>
            <p:spPr bwMode="auto">
              <a:xfrm>
                <a:off x="3379" y="664"/>
                <a:ext cx="140" cy="24"/>
              </a:xfrm>
              <a:custGeom>
                <a:avLst/>
                <a:gdLst>
                  <a:gd name="T0" fmla="*/ 375 w 409"/>
                  <a:gd name="T1" fmla="*/ 68 h 68"/>
                  <a:gd name="T2" fmla="*/ 409 w 409"/>
                  <a:gd name="T3" fmla="*/ 34 h 68"/>
                  <a:gd name="T4" fmla="*/ 375 w 409"/>
                  <a:gd name="T5" fmla="*/ 0 h 68"/>
                  <a:gd name="T6" fmla="*/ 34 w 409"/>
                  <a:gd name="T7" fmla="*/ 0 h 68"/>
                  <a:gd name="T8" fmla="*/ 0 w 409"/>
                  <a:gd name="T9" fmla="*/ 34 h 68"/>
                  <a:gd name="T10" fmla="*/ 34 w 409"/>
                  <a:gd name="T11" fmla="*/ 68 h 68"/>
                  <a:gd name="T12" fmla="*/ 375 w 409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9" h="68">
                    <a:moveTo>
                      <a:pt x="375" y="68"/>
                    </a:moveTo>
                    <a:cubicBezTo>
                      <a:pt x="394" y="68"/>
                      <a:pt x="409" y="53"/>
                      <a:pt x="409" y="34"/>
                    </a:cubicBezTo>
                    <a:cubicBezTo>
                      <a:pt x="409" y="15"/>
                      <a:pt x="394" y="0"/>
                      <a:pt x="37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3"/>
                      <a:pt x="15" y="68"/>
                      <a:pt x="34" y="68"/>
                    </a:cubicBezTo>
                    <a:lnTo>
                      <a:pt x="375" y="68"/>
                    </a:lnTo>
                    <a:close/>
                  </a:path>
                </a:pathLst>
              </a:custGeom>
              <a:solidFill>
                <a:srgbClr val="ED7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36" name="Oval 24"/>
              <p:cNvSpPr>
                <a:spLocks noChangeArrowheads="1"/>
              </p:cNvSpPr>
              <p:nvPr/>
            </p:nvSpPr>
            <p:spPr bwMode="auto">
              <a:xfrm>
                <a:off x="3472" y="361"/>
                <a:ext cx="47" cy="46"/>
              </a:xfrm>
              <a:prstGeom prst="ellipse">
                <a:avLst/>
              </a:prstGeom>
              <a:solidFill>
                <a:srgbClr val="00778D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pSp>
        <p:nvGrpSpPr>
          <p:cNvPr id="37" name="Agrupar 36"/>
          <p:cNvGrpSpPr/>
          <p:nvPr/>
        </p:nvGrpSpPr>
        <p:grpSpPr>
          <a:xfrm>
            <a:off x="642896" y="1765031"/>
            <a:ext cx="2661869" cy="707886"/>
            <a:chOff x="3113955" y="1904731"/>
            <a:chExt cx="2661869" cy="707886"/>
          </a:xfrm>
        </p:grpSpPr>
        <p:grpSp>
          <p:nvGrpSpPr>
            <p:cNvPr id="38" name="Group 27"/>
            <p:cNvGrpSpPr>
              <a:grpSpLocks noChangeAspect="1"/>
            </p:cNvGrpSpPr>
            <p:nvPr/>
          </p:nvGrpSpPr>
          <p:grpSpPr bwMode="auto">
            <a:xfrm>
              <a:off x="3113955" y="2070897"/>
              <a:ext cx="741397" cy="491360"/>
              <a:chOff x="-2064" y="501"/>
              <a:chExt cx="851" cy="564"/>
            </a:xfrm>
            <a:solidFill>
              <a:srgbClr val="EC4251"/>
            </a:solidFill>
          </p:grpSpPr>
          <p:sp>
            <p:nvSpPr>
              <p:cNvPr id="40" name="Freeform 28"/>
              <p:cNvSpPr>
                <a:spLocks noEditPoints="1"/>
              </p:cNvSpPr>
              <p:nvPr/>
            </p:nvSpPr>
            <p:spPr bwMode="auto">
              <a:xfrm>
                <a:off x="-2064" y="501"/>
                <a:ext cx="584" cy="340"/>
              </a:xfrm>
              <a:custGeom>
                <a:avLst/>
                <a:gdLst>
                  <a:gd name="T0" fmla="*/ 3 w 781"/>
                  <a:gd name="T1" fmla="*/ 390 h 453"/>
                  <a:gd name="T2" fmla="*/ 17 w 781"/>
                  <a:gd name="T3" fmla="*/ 402 h 453"/>
                  <a:gd name="T4" fmla="*/ 161 w 781"/>
                  <a:gd name="T5" fmla="*/ 452 h 453"/>
                  <a:gd name="T6" fmla="*/ 169 w 781"/>
                  <a:gd name="T7" fmla="*/ 453 h 453"/>
                  <a:gd name="T8" fmla="*/ 191 w 781"/>
                  <a:gd name="T9" fmla="*/ 437 h 453"/>
                  <a:gd name="T10" fmla="*/ 304 w 781"/>
                  <a:gd name="T11" fmla="*/ 106 h 453"/>
                  <a:gd name="T12" fmla="*/ 310 w 781"/>
                  <a:gd name="T13" fmla="*/ 108 h 453"/>
                  <a:gd name="T14" fmla="*/ 400 w 781"/>
                  <a:gd name="T15" fmla="*/ 103 h 453"/>
                  <a:gd name="T16" fmla="*/ 414 w 781"/>
                  <a:gd name="T17" fmla="*/ 96 h 453"/>
                  <a:gd name="T18" fmla="*/ 469 w 781"/>
                  <a:gd name="T19" fmla="*/ 93 h 453"/>
                  <a:gd name="T20" fmla="*/ 733 w 781"/>
                  <a:gd name="T21" fmla="*/ 184 h 453"/>
                  <a:gd name="T22" fmla="*/ 716 w 781"/>
                  <a:gd name="T23" fmla="*/ 212 h 453"/>
                  <a:gd name="T24" fmla="*/ 667 w 781"/>
                  <a:gd name="T25" fmla="*/ 212 h 453"/>
                  <a:gd name="T26" fmla="*/ 548 w 781"/>
                  <a:gd name="T27" fmla="*/ 172 h 453"/>
                  <a:gd name="T28" fmla="*/ 530 w 781"/>
                  <a:gd name="T29" fmla="*/ 173 h 453"/>
                  <a:gd name="T30" fmla="*/ 519 w 781"/>
                  <a:gd name="T31" fmla="*/ 188 h 453"/>
                  <a:gd name="T32" fmla="*/ 451 w 781"/>
                  <a:gd name="T33" fmla="*/ 277 h 453"/>
                  <a:gd name="T34" fmla="*/ 330 w 781"/>
                  <a:gd name="T35" fmla="*/ 279 h 453"/>
                  <a:gd name="T36" fmla="*/ 301 w 781"/>
                  <a:gd name="T37" fmla="*/ 293 h 453"/>
                  <a:gd name="T38" fmla="*/ 315 w 781"/>
                  <a:gd name="T39" fmla="*/ 322 h 453"/>
                  <a:gd name="T40" fmla="*/ 394 w 781"/>
                  <a:gd name="T41" fmla="*/ 337 h 453"/>
                  <a:gd name="T42" fmla="*/ 472 w 781"/>
                  <a:gd name="T43" fmla="*/ 317 h 453"/>
                  <a:gd name="T44" fmla="*/ 555 w 781"/>
                  <a:gd name="T45" fmla="*/ 223 h 453"/>
                  <a:gd name="T46" fmla="*/ 652 w 781"/>
                  <a:gd name="T47" fmla="*/ 256 h 453"/>
                  <a:gd name="T48" fmla="*/ 741 w 781"/>
                  <a:gd name="T49" fmla="*/ 250 h 453"/>
                  <a:gd name="T50" fmla="*/ 781 w 781"/>
                  <a:gd name="T51" fmla="*/ 169 h 453"/>
                  <a:gd name="T52" fmla="*/ 766 w 781"/>
                  <a:gd name="T53" fmla="*/ 147 h 453"/>
                  <a:gd name="T54" fmla="*/ 483 w 781"/>
                  <a:gd name="T55" fmla="*/ 50 h 453"/>
                  <a:gd name="T56" fmla="*/ 394 w 781"/>
                  <a:gd name="T57" fmla="*/ 55 h 453"/>
                  <a:gd name="T58" fmla="*/ 380 w 781"/>
                  <a:gd name="T59" fmla="*/ 62 h 453"/>
                  <a:gd name="T60" fmla="*/ 325 w 781"/>
                  <a:gd name="T61" fmla="*/ 65 h 453"/>
                  <a:gd name="T62" fmla="*/ 301 w 781"/>
                  <a:gd name="T63" fmla="*/ 57 h 453"/>
                  <a:gd name="T64" fmla="*/ 297 w 781"/>
                  <a:gd name="T65" fmla="*/ 55 h 453"/>
                  <a:gd name="T66" fmla="*/ 153 w 781"/>
                  <a:gd name="T67" fmla="*/ 5 h 453"/>
                  <a:gd name="T68" fmla="*/ 124 w 781"/>
                  <a:gd name="T69" fmla="*/ 19 h 453"/>
                  <a:gd name="T70" fmla="*/ 2 w 781"/>
                  <a:gd name="T71" fmla="*/ 373 h 453"/>
                  <a:gd name="T72" fmla="*/ 3 w 781"/>
                  <a:gd name="T73" fmla="*/ 390 h 453"/>
                  <a:gd name="T74" fmla="*/ 160 w 781"/>
                  <a:gd name="T75" fmla="*/ 55 h 453"/>
                  <a:gd name="T76" fmla="*/ 261 w 781"/>
                  <a:gd name="T77" fmla="*/ 90 h 453"/>
                  <a:gd name="T78" fmla="*/ 155 w 781"/>
                  <a:gd name="T79" fmla="*/ 401 h 453"/>
                  <a:gd name="T80" fmla="*/ 53 w 781"/>
                  <a:gd name="T81" fmla="*/ 366 h 453"/>
                  <a:gd name="T82" fmla="*/ 160 w 781"/>
                  <a:gd name="T83" fmla="*/ 55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81" h="453">
                    <a:moveTo>
                      <a:pt x="3" y="390"/>
                    </a:moveTo>
                    <a:cubicBezTo>
                      <a:pt x="6" y="396"/>
                      <a:pt x="11" y="400"/>
                      <a:pt x="17" y="402"/>
                    </a:cubicBezTo>
                    <a:cubicBezTo>
                      <a:pt x="161" y="452"/>
                      <a:pt x="161" y="452"/>
                      <a:pt x="161" y="452"/>
                    </a:cubicBezTo>
                    <a:cubicBezTo>
                      <a:pt x="164" y="453"/>
                      <a:pt x="166" y="453"/>
                      <a:pt x="169" y="453"/>
                    </a:cubicBezTo>
                    <a:cubicBezTo>
                      <a:pt x="178" y="453"/>
                      <a:pt x="187" y="447"/>
                      <a:pt x="191" y="437"/>
                    </a:cubicBezTo>
                    <a:cubicBezTo>
                      <a:pt x="304" y="106"/>
                      <a:pt x="304" y="106"/>
                      <a:pt x="304" y="106"/>
                    </a:cubicBezTo>
                    <a:cubicBezTo>
                      <a:pt x="310" y="108"/>
                      <a:pt x="310" y="108"/>
                      <a:pt x="310" y="108"/>
                    </a:cubicBezTo>
                    <a:cubicBezTo>
                      <a:pt x="339" y="118"/>
                      <a:pt x="372" y="116"/>
                      <a:pt x="400" y="103"/>
                    </a:cubicBezTo>
                    <a:cubicBezTo>
                      <a:pt x="414" y="96"/>
                      <a:pt x="414" y="96"/>
                      <a:pt x="414" y="96"/>
                    </a:cubicBezTo>
                    <a:cubicBezTo>
                      <a:pt x="431" y="88"/>
                      <a:pt x="451" y="86"/>
                      <a:pt x="469" y="93"/>
                    </a:cubicBezTo>
                    <a:cubicBezTo>
                      <a:pt x="733" y="184"/>
                      <a:pt x="733" y="184"/>
                      <a:pt x="733" y="184"/>
                    </a:cubicBezTo>
                    <a:cubicBezTo>
                      <a:pt x="730" y="194"/>
                      <a:pt x="725" y="206"/>
                      <a:pt x="716" y="212"/>
                    </a:cubicBezTo>
                    <a:cubicBezTo>
                      <a:pt x="705" y="220"/>
                      <a:pt x="688" y="220"/>
                      <a:pt x="667" y="212"/>
                    </a:cubicBezTo>
                    <a:cubicBezTo>
                      <a:pt x="548" y="172"/>
                      <a:pt x="548" y="172"/>
                      <a:pt x="548" y="172"/>
                    </a:cubicBezTo>
                    <a:cubicBezTo>
                      <a:pt x="542" y="170"/>
                      <a:pt x="536" y="170"/>
                      <a:pt x="530" y="173"/>
                    </a:cubicBezTo>
                    <a:cubicBezTo>
                      <a:pt x="525" y="176"/>
                      <a:pt x="520" y="182"/>
                      <a:pt x="519" y="188"/>
                    </a:cubicBezTo>
                    <a:cubicBezTo>
                      <a:pt x="519" y="188"/>
                      <a:pt x="502" y="250"/>
                      <a:pt x="451" y="277"/>
                    </a:cubicBezTo>
                    <a:cubicBezTo>
                      <a:pt x="418" y="294"/>
                      <a:pt x="378" y="295"/>
                      <a:pt x="330" y="279"/>
                    </a:cubicBezTo>
                    <a:cubicBezTo>
                      <a:pt x="318" y="275"/>
                      <a:pt x="305" y="281"/>
                      <a:pt x="301" y="293"/>
                    </a:cubicBezTo>
                    <a:cubicBezTo>
                      <a:pt x="297" y="305"/>
                      <a:pt x="303" y="318"/>
                      <a:pt x="315" y="322"/>
                    </a:cubicBezTo>
                    <a:cubicBezTo>
                      <a:pt x="343" y="332"/>
                      <a:pt x="370" y="337"/>
                      <a:pt x="394" y="337"/>
                    </a:cubicBezTo>
                    <a:cubicBezTo>
                      <a:pt x="423" y="337"/>
                      <a:pt x="449" y="330"/>
                      <a:pt x="472" y="317"/>
                    </a:cubicBezTo>
                    <a:cubicBezTo>
                      <a:pt x="519" y="292"/>
                      <a:pt x="543" y="249"/>
                      <a:pt x="555" y="223"/>
                    </a:cubicBezTo>
                    <a:cubicBezTo>
                      <a:pt x="652" y="256"/>
                      <a:pt x="652" y="256"/>
                      <a:pt x="652" y="256"/>
                    </a:cubicBezTo>
                    <a:cubicBezTo>
                      <a:pt x="688" y="268"/>
                      <a:pt x="718" y="266"/>
                      <a:pt x="741" y="250"/>
                    </a:cubicBezTo>
                    <a:cubicBezTo>
                      <a:pt x="778" y="225"/>
                      <a:pt x="781" y="175"/>
                      <a:pt x="781" y="169"/>
                    </a:cubicBezTo>
                    <a:cubicBezTo>
                      <a:pt x="781" y="159"/>
                      <a:pt x="775" y="150"/>
                      <a:pt x="766" y="147"/>
                    </a:cubicBezTo>
                    <a:cubicBezTo>
                      <a:pt x="483" y="50"/>
                      <a:pt x="483" y="50"/>
                      <a:pt x="483" y="50"/>
                    </a:cubicBezTo>
                    <a:cubicBezTo>
                      <a:pt x="454" y="40"/>
                      <a:pt x="422" y="41"/>
                      <a:pt x="394" y="55"/>
                    </a:cubicBezTo>
                    <a:cubicBezTo>
                      <a:pt x="380" y="62"/>
                      <a:pt x="380" y="62"/>
                      <a:pt x="380" y="62"/>
                    </a:cubicBezTo>
                    <a:cubicBezTo>
                      <a:pt x="363" y="70"/>
                      <a:pt x="343" y="72"/>
                      <a:pt x="325" y="65"/>
                    </a:cubicBezTo>
                    <a:cubicBezTo>
                      <a:pt x="301" y="57"/>
                      <a:pt x="301" y="57"/>
                      <a:pt x="301" y="57"/>
                    </a:cubicBezTo>
                    <a:cubicBezTo>
                      <a:pt x="300" y="56"/>
                      <a:pt x="299" y="55"/>
                      <a:pt x="297" y="55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41" y="0"/>
                      <a:pt x="128" y="7"/>
                      <a:pt x="124" y="19"/>
                    </a:cubicBezTo>
                    <a:cubicBezTo>
                      <a:pt x="2" y="373"/>
                      <a:pt x="2" y="373"/>
                      <a:pt x="2" y="373"/>
                    </a:cubicBezTo>
                    <a:cubicBezTo>
                      <a:pt x="0" y="379"/>
                      <a:pt x="1" y="385"/>
                      <a:pt x="3" y="390"/>
                    </a:cubicBezTo>
                    <a:close/>
                    <a:moveTo>
                      <a:pt x="160" y="55"/>
                    </a:moveTo>
                    <a:cubicBezTo>
                      <a:pt x="261" y="90"/>
                      <a:pt x="261" y="90"/>
                      <a:pt x="261" y="90"/>
                    </a:cubicBezTo>
                    <a:cubicBezTo>
                      <a:pt x="155" y="401"/>
                      <a:pt x="155" y="401"/>
                      <a:pt x="155" y="401"/>
                    </a:cubicBezTo>
                    <a:cubicBezTo>
                      <a:pt x="53" y="366"/>
                      <a:pt x="53" y="366"/>
                      <a:pt x="53" y="366"/>
                    </a:cubicBezTo>
                    <a:lnTo>
                      <a:pt x="160" y="55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41" name="Freeform 29"/>
              <p:cNvSpPr>
                <a:spLocks noEditPoints="1"/>
              </p:cNvSpPr>
              <p:nvPr/>
            </p:nvSpPr>
            <p:spPr bwMode="auto">
              <a:xfrm>
                <a:off x="-1906" y="505"/>
                <a:ext cx="693" cy="560"/>
              </a:xfrm>
              <a:custGeom>
                <a:avLst/>
                <a:gdLst>
                  <a:gd name="T0" fmla="*/ 88 w 926"/>
                  <a:gd name="T1" fmla="*/ 633 h 746"/>
                  <a:gd name="T2" fmla="*/ 133 w 926"/>
                  <a:gd name="T3" fmla="*/ 696 h 746"/>
                  <a:gd name="T4" fmla="*/ 185 w 926"/>
                  <a:gd name="T5" fmla="*/ 693 h 746"/>
                  <a:gd name="T6" fmla="*/ 203 w 926"/>
                  <a:gd name="T7" fmla="*/ 708 h 746"/>
                  <a:gd name="T8" fmla="*/ 263 w 926"/>
                  <a:gd name="T9" fmla="*/ 746 h 746"/>
                  <a:gd name="T10" fmla="*/ 556 w 926"/>
                  <a:gd name="T11" fmla="*/ 610 h 746"/>
                  <a:gd name="T12" fmla="*/ 776 w 926"/>
                  <a:gd name="T13" fmla="*/ 446 h 746"/>
                  <a:gd name="T14" fmla="*/ 921 w 926"/>
                  <a:gd name="T15" fmla="*/ 350 h 746"/>
                  <a:gd name="T16" fmla="*/ 744 w 926"/>
                  <a:gd name="T17" fmla="*/ 2 h 746"/>
                  <a:gd name="T18" fmla="*/ 588 w 926"/>
                  <a:gd name="T19" fmla="*/ 70 h 746"/>
                  <a:gd name="T20" fmla="*/ 735 w 926"/>
                  <a:gd name="T21" fmla="*/ 422 h 746"/>
                  <a:gd name="T22" fmla="*/ 536 w 926"/>
                  <a:gd name="T23" fmla="*/ 569 h 746"/>
                  <a:gd name="T24" fmla="*/ 257 w 926"/>
                  <a:gd name="T25" fmla="*/ 699 h 746"/>
                  <a:gd name="T26" fmla="*/ 243 w 926"/>
                  <a:gd name="T27" fmla="*/ 671 h 746"/>
                  <a:gd name="T28" fmla="*/ 401 w 926"/>
                  <a:gd name="T29" fmla="*/ 587 h 746"/>
                  <a:gd name="T30" fmla="*/ 381 w 926"/>
                  <a:gd name="T31" fmla="*/ 546 h 746"/>
                  <a:gd name="T32" fmla="*/ 234 w 926"/>
                  <a:gd name="T33" fmla="*/ 618 h 746"/>
                  <a:gd name="T34" fmla="*/ 148 w 926"/>
                  <a:gd name="T35" fmla="*/ 653 h 746"/>
                  <a:gd name="T36" fmla="*/ 135 w 926"/>
                  <a:gd name="T37" fmla="*/ 626 h 746"/>
                  <a:gd name="T38" fmla="*/ 357 w 926"/>
                  <a:gd name="T39" fmla="*/ 510 h 746"/>
                  <a:gd name="T40" fmla="*/ 337 w 926"/>
                  <a:gd name="T41" fmla="*/ 469 h 746"/>
                  <a:gd name="T42" fmla="*/ 71 w 926"/>
                  <a:gd name="T43" fmla="*/ 575 h 746"/>
                  <a:gd name="T44" fmla="*/ 81 w 926"/>
                  <a:gd name="T45" fmla="*/ 547 h 746"/>
                  <a:gd name="T46" fmla="*/ 174 w 926"/>
                  <a:gd name="T47" fmla="*/ 501 h 746"/>
                  <a:gd name="T48" fmla="*/ 306 w 926"/>
                  <a:gd name="T49" fmla="*/ 411 h 746"/>
                  <a:gd name="T50" fmla="*/ 87 w 926"/>
                  <a:gd name="T51" fmla="*/ 493 h 746"/>
                  <a:gd name="T52" fmla="*/ 68 w 926"/>
                  <a:gd name="T53" fmla="*/ 455 h 746"/>
                  <a:gd name="T54" fmla="*/ 179 w 926"/>
                  <a:gd name="T55" fmla="*/ 375 h 746"/>
                  <a:gd name="T56" fmla="*/ 48 w 926"/>
                  <a:gd name="T57" fmla="*/ 414 h 746"/>
                  <a:gd name="T58" fmla="*/ 36 w 926"/>
                  <a:gd name="T59" fmla="*/ 527 h 746"/>
                  <a:gd name="T60" fmla="*/ 629 w 926"/>
                  <a:gd name="T61" fmla="*/ 101 h 746"/>
                  <a:gd name="T62" fmla="*/ 870 w 926"/>
                  <a:gd name="T63" fmla="*/ 349 h 746"/>
                  <a:gd name="T64" fmla="*/ 629 w 926"/>
                  <a:gd name="T65" fmla="*/ 101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6" h="746">
                    <a:moveTo>
                      <a:pt x="30" y="595"/>
                    </a:moveTo>
                    <a:cubicBezTo>
                      <a:pt x="41" y="619"/>
                      <a:pt x="64" y="632"/>
                      <a:pt x="88" y="633"/>
                    </a:cubicBezTo>
                    <a:cubicBezTo>
                      <a:pt x="88" y="643"/>
                      <a:pt x="90" y="653"/>
                      <a:pt x="95" y="662"/>
                    </a:cubicBezTo>
                    <a:cubicBezTo>
                      <a:pt x="103" y="678"/>
                      <a:pt x="116" y="691"/>
                      <a:pt x="133" y="696"/>
                    </a:cubicBezTo>
                    <a:cubicBezTo>
                      <a:pt x="141" y="699"/>
                      <a:pt x="148" y="700"/>
                      <a:pt x="155" y="700"/>
                    </a:cubicBezTo>
                    <a:cubicBezTo>
                      <a:pt x="165" y="700"/>
                      <a:pt x="175" y="698"/>
                      <a:pt x="185" y="693"/>
                    </a:cubicBezTo>
                    <a:cubicBezTo>
                      <a:pt x="197" y="687"/>
                      <a:pt x="197" y="687"/>
                      <a:pt x="197" y="687"/>
                    </a:cubicBezTo>
                    <a:cubicBezTo>
                      <a:pt x="198" y="694"/>
                      <a:pt x="200" y="701"/>
                      <a:pt x="203" y="708"/>
                    </a:cubicBezTo>
                    <a:cubicBezTo>
                      <a:pt x="211" y="724"/>
                      <a:pt x="224" y="736"/>
                      <a:pt x="242" y="742"/>
                    </a:cubicBezTo>
                    <a:cubicBezTo>
                      <a:pt x="249" y="744"/>
                      <a:pt x="256" y="746"/>
                      <a:pt x="263" y="746"/>
                    </a:cubicBezTo>
                    <a:cubicBezTo>
                      <a:pt x="273" y="746"/>
                      <a:pt x="283" y="743"/>
                      <a:pt x="293" y="739"/>
                    </a:cubicBezTo>
                    <a:cubicBezTo>
                      <a:pt x="556" y="610"/>
                      <a:pt x="556" y="610"/>
                      <a:pt x="556" y="610"/>
                    </a:cubicBezTo>
                    <a:cubicBezTo>
                      <a:pt x="615" y="581"/>
                      <a:pt x="669" y="544"/>
                      <a:pt x="717" y="500"/>
                    </a:cubicBezTo>
                    <a:cubicBezTo>
                      <a:pt x="776" y="446"/>
                      <a:pt x="776" y="446"/>
                      <a:pt x="776" y="446"/>
                    </a:cubicBezTo>
                    <a:cubicBezTo>
                      <a:pt x="910" y="380"/>
                      <a:pt x="910" y="380"/>
                      <a:pt x="910" y="380"/>
                    </a:cubicBezTo>
                    <a:cubicBezTo>
                      <a:pt x="922" y="375"/>
                      <a:pt x="926" y="361"/>
                      <a:pt x="921" y="350"/>
                    </a:cubicBezTo>
                    <a:cubicBezTo>
                      <a:pt x="757" y="13"/>
                      <a:pt x="757" y="13"/>
                      <a:pt x="757" y="13"/>
                    </a:cubicBezTo>
                    <a:cubicBezTo>
                      <a:pt x="754" y="8"/>
                      <a:pt x="749" y="4"/>
                      <a:pt x="744" y="2"/>
                    </a:cubicBezTo>
                    <a:cubicBezTo>
                      <a:pt x="738" y="0"/>
                      <a:pt x="731" y="0"/>
                      <a:pt x="726" y="3"/>
                    </a:cubicBezTo>
                    <a:cubicBezTo>
                      <a:pt x="588" y="70"/>
                      <a:pt x="588" y="70"/>
                      <a:pt x="588" y="70"/>
                    </a:cubicBezTo>
                    <a:cubicBezTo>
                      <a:pt x="577" y="76"/>
                      <a:pt x="572" y="89"/>
                      <a:pt x="578" y="101"/>
                    </a:cubicBezTo>
                    <a:cubicBezTo>
                      <a:pt x="735" y="422"/>
                      <a:pt x="735" y="422"/>
                      <a:pt x="735" y="422"/>
                    </a:cubicBezTo>
                    <a:cubicBezTo>
                      <a:pt x="686" y="466"/>
                      <a:pt x="686" y="466"/>
                      <a:pt x="686" y="466"/>
                    </a:cubicBezTo>
                    <a:cubicBezTo>
                      <a:pt x="641" y="507"/>
                      <a:pt x="591" y="542"/>
                      <a:pt x="536" y="569"/>
                    </a:cubicBezTo>
                    <a:cubicBezTo>
                      <a:pt x="273" y="698"/>
                      <a:pt x="273" y="698"/>
                      <a:pt x="273" y="698"/>
                    </a:cubicBezTo>
                    <a:cubicBezTo>
                      <a:pt x="268" y="700"/>
                      <a:pt x="262" y="700"/>
                      <a:pt x="257" y="699"/>
                    </a:cubicBezTo>
                    <a:cubicBezTo>
                      <a:pt x="251" y="697"/>
                      <a:pt x="247" y="693"/>
                      <a:pt x="244" y="688"/>
                    </a:cubicBezTo>
                    <a:cubicBezTo>
                      <a:pt x="242" y="683"/>
                      <a:pt x="242" y="677"/>
                      <a:pt x="243" y="671"/>
                    </a:cubicBezTo>
                    <a:cubicBezTo>
                      <a:pt x="245" y="666"/>
                      <a:pt x="249" y="662"/>
                      <a:pt x="254" y="659"/>
                    </a:cubicBezTo>
                    <a:cubicBezTo>
                      <a:pt x="401" y="587"/>
                      <a:pt x="401" y="587"/>
                      <a:pt x="401" y="587"/>
                    </a:cubicBezTo>
                    <a:cubicBezTo>
                      <a:pt x="413" y="582"/>
                      <a:pt x="417" y="568"/>
                      <a:pt x="412" y="557"/>
                    </a:cubicBezTo>
                    <a:cubicBezTo>
                      <a:pt x="406" y="545"/>
                      <a:pt x="393" y="541"/>
                      <a:pt x="381" y="546"/>
                    </a:cubicBezTo>
                    <a:cubicBezTo>
                      <a:pt x="234" y="618"/>
                      <a:pt x="234" y="618"/>
                      <a:pt x="234" y="618"/>
                    </a:cubicBezTo>
                    <a:cubicBezTo>
                      <a:pt x="234" y="618"/>
                      <a:pt x="234" y="618"/>
                      <a:pt x="234" y="618"/>
                    </a:cubicBezTo>
                    <a:cubicBezTo>
                      <a:pt x="165" y="652"/>
                      <a:pt x="165" y="652"/>
                      <a:pt x="165" y="652"/>
                    </a:cubicBezTo>
                    <a:cubicBezTo>
                      <a:pt x="160" y="655"/>
                      <a:pt x="154" y="655"/>
                      <a:pt x="148" y="653"/>
                    </a:cubicBezTo>
                    <a:cubicBezTo>
                      <a:pt x="143" y="651"/>
                      <a:pt x="139" y="647"/>
                      <a:pt x="136" y="642"/>
                    </a:cubicBezTo>
                    <a:cubicBezTo>
                      <a:pt x="133" y="637"/>
                      <a:pt x="133" y="631"/>
                      <a:pt x="135" y="626"/>
                    </a:cubicBezTo>
                    <a:cubicBezTo>
                      <a:pt x="137" y="620"/>
                      <a:pt x="141" y="616"/>
                      <a:pt x="146" y="613"/>
                    </a:cubicBezTo>
                    <a:cubicBezTo>
                      <a:pt x="357" y="510"/>
                      <a:pt x="357" y="510"/>
                      <a:pt x="357" y="510"/>
                    </a:cubicBezTo>
                    <a:cubicBezTo>
                      <a:pt x="368" y="505"/>
                      <a:pt x="373" y="491"/>
                      <a:pt x="367" y="480"/>
                    </a:cubicBezTo>
                    <a:cubicBezTo>
                      <a:pt x="362" y="468"/>
                      <a:pt x="348" y="464"/>
                      <a:pt x="337" y="469"/>
                    </a:cubicBezTo>
                    <a:cubicBezTo>
                      <a:pt x="100" y="585"/>
                      <a:pt x="100" y="585"/>
                      <a:pt x="100" y="585"/>
                    </a:cubicBezTo>
                    <a:cubicBezTo>
                      <a:pt x="89" y="590"/>
                      <a:pt x="76" y="586"/>
                      <a:pt x="71" y="575"/>
                    </a:cubicBezTo>
                    <a:cubicBezTo>
                      <a:pt x="68" y="570"/>
                      <a:pt x="68" y="565"/>
                      <a:pt x="70" y="559"/>
                    </a:cubicBezTo>
                    <a:cubicBezTo>
                      <a:pt x="72" y="554"/>
                      <a:pt x="76" y="549"/>
                      <a:pt x="81" y="547"/>
                    </a:cubicBezTo>
                    <a:cubicBezTo>
                      <a:pt x="174" y="501"/>
                      <a:pt x="174" y="501"/>
                      <a:pt x="174" y="501"/>
                    </a:cubicBezTo>
                    <a:cubicBezTo>
                      <a:pt x="174" y="501"/>
                      <a:pt x="174" y="501"/>
                      <a:pt x="174" y="501"/>
                    </a:cubicBezTo>
                    <a:cubicBezTo>
                      <a:pt x="296" y="441"/>
                      <a:pt x="296" y="441"/>
                      <a:pt x="296" y="441"/>
                    </a:cubicBezTo>
                    <a:cubicBezTo>
                      <a:pt x="307" y="436"/>
                      <a:pt x="312" y="422"/>
                      <a:pt x="306" y="411"/>
                    </a:cubicBezTo>
                    <a:cubicBezTo>
                      <a:pt x="301" y="400"/>
                      <a:pt x="287" y="395"/>
                      <a:pt x="276" y="401"/>
                    </a:cubicBezTo>
                    <a:cubicBezTo>
                      <a:pt x="87" y="493"/>
                      <a:pt x="87" y="493"/>
                      <a:pt x="87" y="493"/>
                    </a:cubicBezTo>
                    <a:cubicBezTo>
                      <a:pt x="76" y="498"/>
                      <a:pt x="63" y="494"/>
                      <a:pt x="58" y="483"/>
                    </a:cubicBezTo>
                    <a:cubicBezTo>
                      <a:pt x="53" y="473"/>
                      <a:pt x="57" y="460"/>
                      <a:pt x="68" y="455"/>
                    </a:cubicBezTo>
                    <a:cubicBezTo>
                      <a:pt x="168" y="406"/>
                      <a:pt x="168" y="406"/>
                      <a:pt x="168" y="406"/>
                    </a:cubicBezTo>
                    <a:cubicBezTo>
                      <a:pt x="179" y="400"/>
                      <a:pt x="184" y="386"/>
                      <a:pt x="179" y="375"/>
                    </a:cubicBezTo>
                    <a:cubicBezTo>
                      <a:pt x="173" y="364"/>
                      <a:pt x="159" y="359"/>
                      <a:pt x="148" y="365"/>
                    </a:cubicBezTo>
                    <a:cubicBezTo>
                      <a:pt x="48" y="414"/>
                      <a:pt x="48" y="414"/>
                      <a:pt x="48" y="414"/>
                    </a:cubicBezTo>
                    <a:cubicBezTo>
                      <a:pt x="14" y="430"/>
                      <a:pt x="0" y="470"/>
                      <a:pt x="17" y="504"/>
                    </a:cubicBezTo>
                    <a:cubicBezTo>
                      <a:pt x="21" y="513"/>
                      <a:pt x="28" y="521"/>
                      <a:pt x="36" y="527"/>
                    </a:cubicBezTo>
                    <a:cubicBezTo>
                      <a:pt x="22" y="546"/>
                      <a:pt x="19" y="572"/>
                      <a:pt x="30" y="595"/>
                    </a:cubicBezTo>
                    <a:close/>
                    <a:moveTo>
                      <a:pt x="629" y="101"/>
                    </a:moveTo>
                    <a:cubicBezTo>
                      <a:pt x="725" y="54"/>
                      <a:pt x="725" y="54"/>
                      <a:pt x="725" y="54"/>
                    </a:cubicBezTo>
                    <a:cubicBezTo>
                      <a:pt x="870" y="349"/>
                      <a:pt x="870" y="349"/>
                      <a:pt x="870" y="349"/>
                    </a:cubicBezTo>
                    <a:cubicBezTo>
                      <a:pt x="774" y="396"/>
                      <a:pt x="774" y="396"/>
                      <a:pt x="774" y="396"/>
                    </a:cubicBezTo>
                    <a:lnTo>
                      <a:pt x="629" y="101"/>
                    </a:lnTo>
                    <a:close/>
                  </a:path>
                </a:pathLst>
              </a:custGeom>
              <a:solidFill>
                <a:srgbClr val="33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sp>
          <p:nvSpPr>
            <p:cNvPr id="39" name="Retângulo 38"/>
            <p:cNvSpPr/>
            <p:nvPr/>
          </p:nvSpPr>
          <p:spPr>
            <a:xfrm>
              <a:off x="3907300" y="1904731"/>
              <a:ext cx="1868524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pt-BR" sz="2000" b="1" dirty="0">
                  <a:solidFill>
                    <a:srgbClr val="4A5463"/>
                  </a:solidFill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conquistar clientes</a:t>
              </a:r>
              <a:endParaRPr lang="pt-BR" sz="2000" b="1" dirty="0">
                <a:solidFill>
                  <a:srgbClr val="4A5463"/>
                </a:solidFill>
              </a:endParaRPr>
            </a:p>
          </p:txBody>
        </p:sp>
      </p:grpSp>
      <p:sp>
        <p:nvSpPr>
          <p:cNvPr id="111" name="CaixaDeTexto 110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  <p:grpSp>
        <p:nvGrpSpPr>
          <p:cNvPr id="112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11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1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1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1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1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2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pSp>
        <p:nvGrpSpPr>
          <p:cNvPr id="47" name="Agrupar 46"/>
          <p:cNvGrpSpPr/>
          <p:nvPr/>
        </p:nvGrpSpPr>
        <p:grpSpPr>
          <a:xfrm>
            <a:off x="3224213" y="1765031"/>
            <a:ext cx="2880498" cy="707886"/>
            <a:chOff x="3224213" y="1765031"/>
            <a:chExt cx="2880498" cy="707886"/>
          </a:xfrm>
        </p:grpSpPr>
        <p:grpSp>
          <p:nvGrpSpPr>
            <p:cNvPr id="109" name="Agrupar 108"/>
            <p:cNvGrpSpPr/>
            <p:nvPr/>
          </p:nvGrpSpPr>
          <p:grpSpPr>
            <a:xfrm>
              <a:off x="3224213" y="1765031"/>
              <a:ext cx="2880498" cy="707886"/>
              <a:chOff x="5561013" y="1904731"/>
              <a:chExt cx="2880498" cy="707886"/>
            </a:xfrm>
          </p:grpSpPr>
          <p:sp>
            <p:nvSpPr>
              <p:cNvPr id="46" name="Retângulo 45"/>
              <p:cNvSpPr/>
              <p:nvPr/>
            </p:nvSpPr>
            <p:spPr>
              <a:xfrm>
                <a:off x="5910283" y="1904731"/>
                <a:ext cx="2531228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pt-BR" sz="2000" b="1" dirty="0">
                    <a:solidFill>
                      <a:srgbClr val="4A5463"/>
                    </a:solidFill>
                    <a:latin typeface="Calibri" panose="020F0502020204030204" pitchFamily="34" charset="0"/>
                    <a:ea typeface="Times New Roman" panose="02020603050405020304" pitchFamily="18" charset="0"/>
                    <a:cs typeface="Calibri" panose="020F0502020204030204" pitchFamily="34" charset="0"/>
                  </a:rPr>
                  <a:t>entender,  cumprir obrigações legais</a:t>
                </a:r>
                <a:endParaRPr lang="pt-BR" sz="2000" b="1" dirty="0">
                  <a:solidFill>
                    <a:srgbClr val="4A5463"/>
                  </a:solidFill>
                </a:endParaRPr>
              </a:p>
            </p:txBody>
          </p:sp>
          <p:sp>
            <p:nvSpPr>
              <p:cNvPr id="60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5561013" y="2017713"/>
                <a:ext cx="611187" cy="5349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3240088" y="1882775"/>
              <a:ext cx="487363" cy="484187"/>
            </a:xfrm>
            <a:custGeom>
              <a:avLst/>
              <a:gdLst>
                <a:gd name="T0" fmla="*/ 2379 w 3065"/>
                <a:gd name="T1" fmla="*/ 1701 h 3046"/>
                <a:gd name="T2" fmla="*/ 2953 w 3065"/>
                <a:gd name="T3" fmla="*/ 1276 h 3046"/>
                <a:gd name="T4" fmla="*/ 2889 w 3065"/>
                <a:gd name="T5" fmla="*/ 1200 h 3046"/>
                <a:gd name="T6" fmla="*/ 1440 w 3065"/>
                <a:gd name="T7" fmla="*/ 760 h 3046"/>
                <a:gd name="T8" fmla="*/ 1529 w 3065"/>
                <a:gd name="T9" fmla="*/ 828 h 3046"/>
                <a:gd name="T10" fmla="*/ 1652 w 3065"/>
                <a:gd name="T11" fmla="*/ 828 h 3046"/>
                <a:gd name="T12" fmla="*/ 1801 w 3065"/>
                <a:gd name="T13" fmla="*/ 1050 h 3046"/>
                <a:gd name="T14" fmla="*/ 1148 w 3065"/>
                <a:gd name="T15" fmla="*/ 1495 h 3046"/>
                <a:gd name="T16" fmla="*/ 1067 w 3065"/>
                <a:gd name="T17" fmla="*/ 1528 h 3046"/>
                <a:gd name="T18" fmla="*/ 592 w 3065"/>
                <a:gd name="T19" fmla="*/ 2298 h 3046"/>
                <a:gd name="T20" fmla="*/ 244 w 3065"/>
                <a:gd name="T21" fmla="*/ 2426 h 3046"/>
                <a:gd name="T22" fmla="*/ 113 w 3065"/>
                <a:gd name="T23" fmla="*/ 2605 h 3046"/>
                <a:gd name="T24" fmla="*/ 246 w 3065"/>
                <a:gd name="T25" fmla="*/ 2869 h 3046"/>
                <a:gd name="T26" fmla="*/ 478 w 3065"/>
                <a:gd name="T27" fmla="*/ 2925 h 3046"/>
                <a:gd name="T28" fmla="*/ 637 w 3065"/>
                <a:gd name="T29" fmla="*/ 2775 h 3046"/>
                <a:gd name="T30" fmla="*/ 776 w 3065"/>
                <a:gd name="T31" fmla="*/ 2430 h 3046"/>
                <a:gd name="T32" fmla="*/ 1540 w 3065"/>
                <a:gd name="T33" fmla="*/ 1979 h 3046"/>
                <a:gd name="T34" fmla="*/ 1552 w 3065"/>
                <a:gd name="T35" fmla="*/ 1892 h 3046"/>
                <a:gd name="T36" fmla="*/ 2034 w 3065"/>
                <a:gd name="T37" fmla="*/ 1255 h 3046"/>
                <a:gd name="T38" fmla="*/ 2241 w 3065"/>
                <a:gd name="T39" fmla="*/ 1422 h 3046"/>
                <a:gd name="T40" fmla="*/ 2286 w 3065"/>
                <a:gd name="T41" fmla="*/ 1610 h 3046"/>
                <a:gd name="T42" fmla="*/ 2798 w 3065"/>
                <a:gd name="T43" fmla="*/ 1117 h 3046"/>
                <a:gd name="T44" fmla="*/ 2690 w 3065"/>
                <a:gd name="T45" fmla="*/ 1060 h 3046"/>
                <a:gd name="T46" fmla="*/ 2569 w 3065"/>
                <a:gd name="T47" fmla="*/ 1036 h 3046"/>
                <a:gd name="T48" fmla="*/ 1997 w 3065"/>
                <a:gd name="T49" fmla="*/ 371 h 3046"/>
                <a:gd name="T50" fmla="*/ 1783 w 3065"/>
                <a:gd name="T51" fmla="*/ 108 h 3046"/>
                <a:gd name="T52" fmla="*/ 1283 w 3065"/>
                <a:gd name="T53" fmla="*/ 611 h 3046"/>
                <a:gd name="T54" fmla="*/ 1855 w 3065"/>
                <a:gd name="T55" fmla="*/ 190 h 3046"/>
                <a:gd name="T56" fmla="*/ 1786 w 3065"/>
                <a:gd name="T57" fmla="*/ 108 h 3046"/>
                <a:gd name="T58" fmla="*/ 1950 w 3065"/>
                <a:gd name="T59" fmla="*/ 113 h 3046"/>
                <a:gd name="T60" fmla="*/ 2113 w 3065"/>
                <a:gd name="T61" fmla="*/ 275 h 3046"/>
                <a:gd name="T62" fmla="*/ 2099 w 3065"/>
                <a:gd name="T63" fmla="*/ 415 h 3046"/>
                <a:gd name="T64" fmla="*/ 2767 w 3065"/>
                <a:gd name="T65" fmla="*/ 934 h 3046"/>
                <a:gd name="T66" fmla="*/ 2930 w 3065"/>
                <a:gd name="T67" fmla="*/ 1097 h 3046"/>
                <a:gd name="T68" fmla="*/ 3065 w 3065"/>
                <a:gd name="T69" fmla="*/ 1270 h 3046"/>
                <a:gd name="T70" fmla="*/ 2499 w 3065"/>
                <a:gd name="T71" fmla="*/ 1871 h 3046"/>
                <a:gd name="T72" fmla="*/ 2304 w 3065"/>
                <a:gd name="T73" fmla="*/ 1785 h 3046"/>
                <a:gd name="T74" fmla="*/ 2139 w 3065"/>
                <a:gd name="T75" fmla="*/ 1620 h 3046"/>
                <a:gd name="T76" fmla="*/ 2125 w 3065"/>
                <a:gd name="T77" fmla="*/ 1480 h 3046"/>
                <a:gd name="T78" fmla="*/ 1992 w 3065"/>
                <a:gd name="T79" fmla="*/ 1376 h 3046"/>
                <a:gd name="T80" fmla="*/ 1678 w 3065"/>
                <a:gd name="T81" fmla="*/ 1931 h 3046"/>
                <a:gd name="T82" fmla="*/ 1582 w 3065"/>
                <a:gd name="T83" fmla="*/ 2080 h 3046"/>
                <a:gd name="T84" fmla="*/ 1395 w 3065"/>
                <a:gd name="T85" fmla="*/ 2048 h 3046"/>
                <a:gd name="T86" fmla="*/ 754 w 3065"/>
                <a:gd name="T87" fmla="*/ 2773 h 3046"/>
                <a:gd name="T88" fmla="*/ 618 w 3065"/>
                <a:gd name="T89" fmla="*/ 2972 h 3046"/>
                <a:gd name="T90" fmla="*/ 369 w 3065"/>
                <a:gd name="T91" fmla="*/ 3044 h 3046"/>
                <a:gd name="T92" fmla="*/ 99 w 3065"/>
                <a:gd name="T93" fmla="*/ 2880 h 3046"/>
                <a:gd name="T94" fmla="*/ 0 w 3065"/>
                <a:gd name="T95" fmla="*/ 2641 h 3046"/>
                <a:gd name="T96" fmla="*/ 99 w 3065"/>
                <a:gd name="T97" fmla="*/ 2403 h 3046"/>
                <a:gd name="T98" fmla="*/ 435 w 3065"/>
                <a:gd name="T99" fmla="*/ 2257 h 3046"/>
                <a:gd name="T100" fmla="*/ 984 w 3065"/>
                <a:gd name="T101" fmla="*/ 1636 h 3046"/>
                <a:gd name="T102" fmla="*/ 984 w 3065"/>
                <a:gd name="T103" fmla="*/ 1449 h 3046"/>
                <a:gd name="T104" fmla="*/ 1163 w 3065"/>
                <a:gd name="T105" fmla="*/ 1382 h 3046"/>
                <a:gd name="T106" fmla="*/ 1691 w 3065"/>
                <a:gd name="T107" fmla="*/ 1042 h 3046"/>
                <a:gd name="T108" fmla="*/ 1535 w 3065"/>
                <a:gd name="T109" fmla="*/ 949 h 3046"/>
                <a:gd name="T110" fmla="*/ 1365 w 3065"/>
                <a:gd name="T111" fmla="*/ 851 h 3046"/>
                <a:gd name="T112" fmla="*/ 1209 w 3065"/>
                <a:gd name="T113" fmla="*/ 695 h 3046"/>
                <a:gd name="T114" fmla="*/ 1194 w 3065"/>
                <a:gd name="T115" fmla="*/ 54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5" h="3046">
                  <a:moveTo>
                    <a:pt x="2882" y="1198"/>
                  </a:moveTo>
                  <a:lnTo>
                    <a:pt x="2879" y="1198"/>
                  </a:lnTo>
                  <a:lnTo>
                    <a:pt x="2875" y="1200"/>
                  </a:lnTo>
                  <a:lnTo>
                    <a:pt x="2873" y="1202"/>
                  </a:lnTo>
                  <a:lnTo>
                    <a:pt x="2383" y="1689"/>
                  </a:lnTo>
                  <a:lnTo>
                    <a:pt x="2379" y="1695"/>
                  </a:lnTo>
                  <a:lnTo>
                    <a:pt x="2379" y="1701"/>
                  </a:lnTo>
                  <a:lnTo>
                    <a:pt x="2383" y="1707"/>
                  </a:lnTo>
                  <a:lnTo>
                    <a:pt x="2443" y="1766"/>
                  </a:lnTo>
                  <a:lnTo>
                    <a:pt x="2449" y="1771"/>
                  </a:lnTo>
                  <a:lnTo>
                    <a:pt x="2455" y="1771"/>
                  </a:lnTo>
                  <a:lnTo>
                    <a:pt x="2461" y="1766"/>
                  </a:lnTo>
                  <a:lnTo>
                    <a:pt x="2951" y="1279"/>
                  </a:lnTo>
                  <a:lnTo>
                    <a:pt x="2953" y="1276"/>
                  </a:lnTo>
                  <a:lnTo>
                    <a:pt x="2954" y="1273"/>
                  </a:lnTo>
                  <a:lnTo>
                    <a:pt x="2955" y="1270"/>
                  </a:lnTo>
                  <a:lnTo>
                    <a:pt x="2954" y="1267"/>
                  </a:lnTo>
                  <a:lnTo>
                    <a:pt x="2953" y="1264"/>
                  </a:lnTo>
                  <a:lnTo>
                    <a:pt x="2951" y="1261"/>
                  </a:lnTo>
                  <a:lnTo>
                    <a:pt x="2892" y="1202"/>
                  </a:lnTo>
                  <a:lnTo>
                    <a:pt x="2889" y="1200"/>
                  </a:lnTo>
                  <a:lnTo>
                    <a:pt x="2885" y="1198"/>
                  </a:lnTo>
                  <a:lnTo>
                    <a:pt x="2882" y="1198"/>
                  </a:lnTo>
                  <a:close/>
                  <a:moveTo>
                    <a:pt x="1939" y="263"/>
                  </a:moveTo>
                  <a:lnTo>
                    <a:pt x="1933" y="267"/>
                  </a:lnTo>
                  <a:lnTo>
                    <a:pt x="1443" y="754"/>
                  </a:lnTo>
                  <a:lnTo>
                    <a:pt x="1441" y="757"/>
                  </a:lnTo>
                  <a:lnTo>
                    <a:pt x="1440" y="760"/>
                  </a:lnTo>
                  <a:lnTo>
                    <a:pt x="1440" y="763"/>
                  </a:lnTo>
                  <a:lnTo>
                    <a:pt x="1440" y="765"/>
                  </a:lnTo>
                  <a:lnTo>
                    <a:pt x="1440" y="767"/>
                  </a:lnTo>
                  <a:lnTo>
                    <a:pt x="1441" y="770"/>
                  </a:lnTo>
                  <a:lnTo>
                    <a:pt x="1443" y="773"/>
                  </a:lnTo>
                  <a:lnTo>
                    <a:pt x="1512" y="842"/>
                  </a:lnTo>
                  <a:lnTo>
                    <a:pt x="1529" y="828"/>
                  </a:lnTo>
                  <a:lnTo>
                    <a:pt x="1548" y="818"/>
                  </a:lnTo>
                  <a:lnTo>
                    <a:pt x="1569" y="812"/>
                  </a:lnTo>
                  <a:lnTo>
                    <a:pt x="1590" y="810"/>
                  </a:lnTo>
                  <a:lnTo>
                    <a:pt x="1591" y="810"/>
                  </a:lnTo>
                  <a:lnTo>
                    <a:pt x="1613" y="812"/>
                  </a:lnTo>
                  <a:lnTo>
                    <a:pt x="1633" y="818"/>
                  </a:lnTo>
                  <a:lnTo>
                    <a:pt x="1652" y="828"/>
                  </a:lnTo>
                  <a:lnTo>
                    <a:pt x="1669" y="842"/>
                  </a:lnTo>
                  <a:lnTo>
                    <a:pt x="1758" y="930"/>
                  </a:lnTo>
                  <a:lnTo>
                    <a:pt x="1775" y="950"/>
                  </a:lnTo>
                  <a:lnTo>
                    <a:pt x="1788" y="974"/>
                  </a:lnTo>
                  <a:lnTo>
                    <a:pt x="1797" y="998"/>
                  </a:lnTo>
                  <a:lnTo>
                    <a:pt x="1801" y="1024"/>
                  </a:lnTo>
                  <a:lnTo>
                    <a:pt x="1801" y="1050"/>
                  </a:lnTo>
                  <a:lnTo>
                    <a:pt x="1797" y="1075"/>
                  </a:lnTo>
                  <a:lnTo>
                    <a:pt x="1788" y="1100"/>
                  </a:lnTo>
                  <a:lnTo>
                    <a:pt x="1775" y="1122"/>
                  </a:lnTo>
                  <a:lnTo>
                    <a:pt x="1758" y="1143"/>
                  </a:lnTo>
                  <a:lnTo>
                    <a:pt x="1278" y="1620"/>
                  </a:lnTo>
                  <a:lnTo>
                    <a:pt x="1161" y="1503"/>
                  </a:lnTo>
                  <a:lnTo>
                    <a:pt x="1148" y="1495"/>
                  </a:lnTo>
                  <a:lnTo>
                    <a:pt x="1135" y="1489"/>
                  </a:lnTo>
                  <a:lnTo>
                    <a:pt x="1121" y="1488"/>
                  </a:lnTo>
                  <a:lnTo>
                    <a:pt x="1107" y="1489"/>
                  </a:lnTo>
                  <a:lnTo>
                    <a:pt x="1094" y="1495"/>
                  </a:lnTo>
                  <a:lnTo>
                    <a:pt x="1082" y="1503"/>
                  </a:lnTo>
                  <a:lnTo>
                    <a:pt x="1073" y="1515"/>
                  </a:lnTo>
                  <a:lnTo>
                    <a:pt x="1067" y="1528"/>
                  </a:lnTo>
                  <a:lnTo>
                    <a:pt x="1066" y="1542"/>
                  </a:lnTo>
                  <a:lnTo>
                    <a:pt x="1067" y="1556"/>
                  </a:lnTo>
                  <a:lnTo>
                    <a:pt x="1073" y="1569"/>
                  </a:lnTo>
                  <a:lnTo>
                    <a:pt x="1082" y="1582"/>
                  </a:lnTo>
                  <a:lnTo>
                    <a:pt x="1200" y="1698"/>
                  </a:lnTo>
                  <a:lnTo>
                    <a:pt x="619" y="2275"/>
                  </a:lnTo>
                  <a:lnTo>
                    <a:pt x="592" y="2298"/>
                  </a:lnTo>
                  <a:lnTo>
                    <a:pt x="562" y="2320"/>
                  </a:lnTo>
                  <a:lnTo>
                    <a:pt x="531" y="2338"/>
                  </a:lnTo>
                  <a:lnTo>
                    <a:pt x="497" y="2353"/>
                  </a:lnTo>
                  <a:lnTo>
                    <a:pt x="462" y="2363"/>
                  </a:lnTo>
                  <a:lnTo>
                    <a:pt x="301" y="2403"/>
                  </a:lnTo>
                  <a:lnTo>
                    <a:pt x="272" y="2413"/>
                  </a:lnTo>
                  <a:lnTo>
                    <a:pt x="244" y="2426"/>
                  </a:lnTo>
                  <a:lnTo>
                    <a:pt x="219" y="2442"/>
                  </a:lnTo>
                  <a:lnTo>
                    <a:pt x="195" y="2463"/>
                  </a:lnTo>
                  <a:lnTo>
                    <a:pt x="177" y="2480"/>
                  </a:lnTo>
                  <a:lnTo>
                    <a:pt x="154" y="2508"/>
                  </a:lnTo>
                  <a:lnTo>
                    <a:pt x="135" y="2538"/>
                  </a:lnTo>
                  <a:lnTo>
                    <a:pt x="121" y="2570"/>
                  </a:lnTo>
                  <a:lnTo>
                    <a:pt x="113" y="2605"/>
                  </a:lnTo>
                  <a:lnTo>
                    <a:pt x="111" y="2641"/>
                  </a:lnTo>
                  <a:lnTo>
                    <a:pt x="113" y="2676"/>
                  </a:lnTo>
                  <a:lnTo>
                    <a:pt x="121" y="2711"/>
                  </a:lnTo>
                  <a:lnTo>
                    <a:pt x="135" y="2744"/>
                  </a:lnTo>
                  <a:lnTo>
                    <a:pt x="154" y="2774"/>
                  </a:lnTo>
                  <a:lnTo>
                    <a:pt x="177" y="2801"/>
                  </a:lnTo>
                  <a:lnTo>
                    <a:pt x="246" y="2869"/>
                  </a:lnTo>
                  <a:lnTo>
                    <a:pt x="273" y="2893"/>
                  </a:lnTo>
                  <a:lnTo>
                    <a:pt x="304" y="2911"/>
                  </a:lnTo>
                  <a:lnTo>
                    <a:pt x="337" y="2924"/>
                  </a:lnTo>
                  <a:lnTo>
                    <a:pt x="372" y="2934"/>
                  </a:lnTo>
                  <a:lnTo>
                    <a:pt x="407" y="2936"/>
                  </a:lnTo>
                  <a:lnTo>
                    <a:pt x="443" y="2934"/>
                  </a:lnTo>
                  <a:lnTo>
                    <a:pt x="478" y="2925"/>
                  </a:lnTo>
                  <a:lnTo>
                    <a:pt x="511" y="2911"/>
                  </a:lnTo>
                  <a:lnTo>
                    <a:pt x="541" y="2893"/>
                  </a:lnTo>
                  <a:lnTo>
                    <a:pt x="568" y="2869"/>
                  </a:lnTo>
                  <a:lnTo>
                    <a:pt x="587" y="2852"/>
                  </a:lnTo>
                  <a:lnTo>
                    <a:pt x="607" y="2828"/>
                  </a:lnTo>
                  <a:lnTo>
                    <a:pt x="624" y="2803"/>
                  </a:lnTo>
                  <a:lnTo>
                    <a:pt x="637" y="2775"/>
                  </a:lnTo>
                  <a:lnTo>
                    <a:pt x="647" y="2747"/>
                  </a:lnTo>
                  <a:lnTo>
                    <a:pt x="686" y="2586"/>
                  </a:lnTo>
                  <a:lnTo>
                    <a:pt x="697" y="2552"/>
                  </a:lnTo>
                  <a:lnTo>
                    <a:pt x="712" y="2518"/>
                  </a:lnTo>
                  <a:lnTo>
                    <a:pt x="730" y="2486"/>
                  </a:lnTo>
                  <a:lnTo>
                    <a:pt x="751" y="2457"/>
                  </a:lnTo>
                  <a:lnTo>
                    <a:pt x="776" y="2430"/>
                  </a:lnTo>
                  <a:lnTo>
                    <a:pt x="1356" y="1853"/>
                  </a:lnTo>
                  <a:lnTo>
                    <a:pt x="1473" y="1970"/>
                  </a:lnTo>
                  <a:lnTo>
                    <a:pt x="1485" y="1979"/>
                  </a:lnTo>
                  <a:lnTo>
                    <a:pt x="1499" y="1984"/>
                  </a:lnTo>
                  <a:lnTo>
                    <a:pt x="1512" y="1986"/>
                  </a:lnTo>
                  <a:lnTo>
                    <a:pt x="1526" y="1984"/>
                  </a:lnTo>
                  <a:lnTo>
                    <a:pt x="1540" y="1979"/>
                  </a:lnTo>
                  <a:lnTo>
                    <a:pt x="1552" y="1970"/>
                  </a:lnTo>
                  <a:lnTo>
                    <a:pt x="1560" y="1958"/>
                  </a:lnTo>
                  <a:lnTo>
                    <a:pt x="1565" y="1945"/>
                  </a:lnTo>
                  <a:lnTo>
                    <a:pt x="1568" y="1931"/>
                  </a:lnTo>
                  <a:lnTo>
                    <a:pt x="1565" y="1917"/>
                  </a:lnTo>
                  <a:lnTo>
                    <a:pt x="1560" y="1903"/>
                  </a:lnTo>
                  <a:lnTo>
                    <a:pt x="1552" y="1892"/>
                  </a:lnTo>
                  <a:lnTo>
                    <a:pt x="1434" y="1776"/>
                  </a:lnTo>
                  <a:lnTo>
                    <a:pt x="1914" y="1299"/>
                  </a:lnTo>
                  <a:lnTo>
                    <a:pt x="1935" y="1281"/>
                  </a:lnTo>
                  <a:lnTo>
                    <a:pt x="1958" y="1268"/>
                  </a:lnTo>
                  <a:lnTo>
                    <a:pt x="1983" y="1260"/>
                  </a:lnTo>
                  <a:lnTo>
                    <a:pt x="2008" y="1255"/>
                  </a:lnTo>
                  <a:lnTo>
                    <a:pt x="2034" y="1255"/>
                  </a:lnTo>
                  <a:lnTo>
                    <a:pt x="2060" y="1260"/>
                  </a:lnTo>
                  <a:lnTo>
                    <a:pt x="2084" y="1268"/>
                  </a:lnTo>
                  <a:lnTo>
                    <a:pt x="2108" y="1281"/>
                  </a:lnTo>
                  <a:lnTo>
                    <a:pt x="2128" y="1299"/>
                  </a:lnTo>
                  <a:lnTo>
                    <a:pt x="2217" y="1387"/>
                  </a:lnTo>
                  <a:lnTo>
                    <a:pt x="2231" y="1404"/>
                  </a:lnTo>
                  <a:lnTo>
                    <a:pt x="2241" y="1422"/>
                  </a:lnTo>
                  <a:lnTo>
                    <a:pt x="2248" y="1444"/>
                  </a:lnTo>
                  <a:lnTo>
                    <a:pt x="2250" y="1465"/>
                  </a:lnTo>
                  <a:lnTo>
                    <a:pt x="2248" y="1487"/>
                  </a:lnTo>
                  <a:lnTo>
                    <a:pt x="2241" y="1507"/>
                  </a:lnTo>
                  <a:lnTo>
                    <a:pt x="2231" y="1525"/>
                  </a:lnTo>
                  <a:lnTo>
                    <a:pt x="2217" y="1542"/>
                  </a:lnTo>
                  <a:lnTo>
                    <a:pt x="2286" y="1610"/>
                  </a:lnTo>
                  <a:lnTo>
                    <a:pt x="2292" y="1614"/>
                  </a:lnTo>
                  <a:lnTo>
                    <a:pt x="2299" y="1614"/>
                  </a:lnTo>
                  <a:lnTo>
                    <a:pt x="2304" y="1611"/>
                  </a:lnTo>
                  <a:lnTo>
                    <a:pt x="2304" y="1610"/>
                  </a:lnTo>
                  <a:lnTo>
                    <a:pt x="2795" y="1124"/>
                  </a:lnTo>
                  <a:lnTo>
                    <a:pt x="2797" y="1120"/>
                  </a:lnTo>
                  <a:lnTo>
                    <a:pt x="2798" y="1117"/>
                  </a:lnTo>
                  <a:lnTo>
                    <a:pt x="2798" y="1114"/>
                  </a:lnTo>
                  <a:lnTo>
                    <a:pt x="2798" y="1112"/>
                  </a:lnTo>
                  <a:lnTo>
                    <a:pt x="2797" y="1109"/>
                  </a:lnTo>
                  <a:lnTo>
                    <a:pt x="2795" y="1105"/>
                  </a:lnTo>
                  <a:lnTo>
                    <a:pt x="2725" y="1036"/>
                  </a:lnTo>
                  <a:lnTo>
                    <a:pt x="2709" y="1050"/>
                  </a:lnTo>
                  <a:lnTo>
                    <a:pt x="2690" y="1060"/>
                  </a:lnTo>
                  <a:lnTo>
                    <a:pt x="2670" y="1067"/>
                  </a:lnTo>
                  <a:lnTo>
                    <a:pt x="2648" y="1069"/>
                  </a:lnTo>
                  <a:lnTo>
                    <a:pt x="2647" y="1069"/>
                  </a:lnTo>
                  <a:lnTo>
                    <a:pt x="2626" y="1067"/>
                  </a:lnTo>
                  <a:lnTo>
                    <a:pt x="2605" y="1061"/>
                  </a:lnTo>
                  <a:lnTo>
                    <a:pt x="2586" y="1051"/>
                  </a:lnTo>
                  <a:lnTo>
                    <a:pt x="2569" y="1036"/>
                  </a:lnTo>
                  <a:lnTo>
                    <a:pt x="2022" y="492"/>
                  </a:lnTo>
                  <a:lnTo>
                    <a:pt x="2007" y="475"/>
                  </a:lnTo>
                  <a:lnTo>
                    <a:pt x="1997" y="455"/>
                  </a:lnTo>
                  <a:lnTo>
                    <a:pt x="1991" y="435"/>
                  </a:lnTo>
                  <a:lnTo>
                    <a:pt x="1989" y="413"/>
                  </a:lnTo>
                  <a:lnTo>
                    <a:pt x="1991" y="392"/>
                  </a:lnTo>
                  <a:lnTo>
                    <a:pt x="1997" y="371"/>
                  </a:lnTo>
                  <a:lnTo>
                    <a:pt x="2007" y="352"/>
                  </a:lnTo>
                  <a:lnTo>
                    <a:pt x="2022" y="336"/>
                  </a:lnTo>
                  <a:lnTo>
                    <a:pt x="1953" y="267"/>
                  </a:lnTo>
                  <a:lnTo>
                    <a:pt x="1946" y="263"/>
                  </a:lnTo>
                  <a:lnTo>
                    <a:pt x="1939" y="263"/>
                  </a:lnTo>
                  <a:close/>
                  <a:moveTo>
                    <a:pt x="1786" y="108"/>
                  </a:moveTo>
                  <a:lnTo>
                    <a:pt x="1783" y="108"/>
                  </a:lnTo>
                  <a:lnTo>
                    <a:pt x="1780" y="110"/>
                  </a:lnTo>
                  <a:lnTo>
                    <a:pt x="1777" y="112"/>
                  </a:lnTo>
                  <a:lnTo>
                    <a:pt x="1287" y="599"/>
                  </a:lnTo>
                  <a:lnTo>
                    <a:pt x="1284" y="602"/>
                  </a:lnTo>
                  <a:lnTo>
                    <a:pt x="1283" y="605"/>
                  </a:lnTo>
                  <a:lnTo>
                    <a:pt x="1283" y="608"/>
                  </a:lnTo>
                  <a:lnTo>
                    <a:pt x="1283" y="611"/>
                  </a:lnTo>
                  <a:lnTo>
                    <a:pt x="1284" y="614"/>
                  </a:lnTo>
                  <a:lnTo>
                    <a:pt x="1287" y="618"/>
                  </a:lnTo>
                  <a:lnTo>
                    <a:pt x="1347" y="677"/>
                  </a:lnTo>
                  <a:lnTo>
                    <a:pt x="1353" y="681"/>
                  </a:lnTo>
                  <a:lnTo>
                    <a:pt x="1359" y="681"/>
                  </a:lnTo>
                  <a:lnTo>
                    <a:pt x="1365" y="677"/>
                  </a:lnTo>
                  <a:lnTo>
                    <a:pt x="1855" y="190"/>
                  </a:lnTo>
                  <a:lnTo>
                    <a:pt x="1859" y="184"/>
                  </a:lnTo>
                  <a:lnTo>
                    <a:pt x="1859" y="177"/>
                  </a:lnTo>
                  <a:lnTo>
                    <a:pt x="1855" y="171"/>
                  </a:lnTo>
                  <a:lnTo>
                    <a:pt x="1796" y="112"/>
                  </a:lnTo>
                  <a:lnTo>
                    <a:pt x="1793" y="110"/>
                  </a:lnTo>
                  <a:lnTo>
                    <a:pt x="1789" y="108"/>
                  </a:lnTo>
                  <a:lnTo>
                    <a:pt x="1786" y="108"/>
                  </a:lnTo>
                  <a:close/>
                  <a:moveTo>
                    <a:pt x="1786" y="0"/>
                  </a:moveTo>
                  <a:lnTo>
                    <a:pt x="1810" y="2"/>
                  </a:lnTo>
                  <a:lnTo>
                    <a:pt x="1834" y="8"/>
                  </a:lnTo>
                  <a:lnTo>
                    <a:pt x="1855" y="19"/>
                  </a:lnTo>
                  <a:lnTo>
                    <a:pt x="1874" y="34"/>
                  </a:lnTo>
                  <a:lnTo>
                    <a:pt x="1933" y="94"/>
                  </a:lnTo>
                  <a:lnTo>
                    <a:pt x="1950" y="113"/>
                  </a:lnTo>
                  <a:lnTo>
                    <a:pt x="1961" y="135"/>
                  </a:lnTo>
                  <a:lnTo>
                    <a:pt x="1967" y="157"/>
                  </a:lnTo>
                  <a:lnTo>
                    <a:pt x="1991" y="164"/>
                  </a:lnTo>
                  <a:lnTo>
                    <a:pt x="2011" y="174"/>
                  </a:lnTo>
                  <a:lnTo>
                    <a:pt x="2031" y="190"/>
                  </a:lnTo>
                  <a:lnTo>
                    <a:pt x="2100" y="258"/>
                  </a:lnTo>
                  <a:lnTo>
                    <a:pt x="2113" y="275"/>
                  </a:lnTo>
                  <a:lnTo>
                    <a:pt x="2123" y="294"/>
                  </a:lnTo>
                  <a:lnTo>
                    <a:pt x="2129" y="315"/>
                  </a:lnTo>
                  <a:lnTo>
                    <a:pt x="2131" y="337"/>
                  </a:lnTo>
                  <a:lnTo>
                    <a:pt x="2129" y="359"/>
                  </a:lnTo>
                  <a:lnTo>
                    <a:pt x="2123" y="380"/>
                  </a:lnTo>
                  <a:lnTo>
                    <a:pt x="2113" y="398"/>
                  </a:lnTo>
                  <a:lnTo>
                    <a:pt x="2099" y="415"/>
                  </a:lnTo>
                  <a:lnTo>
                    <a:pt x="2647" y="959"/>
                  </a:lnTo>
                  <a:lnTo>
                    <a:pt x="2664" y="944"/>
                  </a:lnTo>
                  <a:lnTo>
                    <a:pt x="2682" y="935"/>
                  </a:lnTo>
                  <a:lnTo>
                    <a:pt x="2703" y="928"/>
                  </a:lnTo>
                  <a:lnTo>
                    <a:pt x="2724" y="926"/>
                  </a:lnTo>
                  <a:lnTo>
                    <a:pt x="2747" y="928"/>
                  </a:lnTo>
                  <a:lnTo>
                    <a:pt x="2767" y="934"/>
                  </a:lnTo>
                  <a:lnTo>
                    <a:pt x="2787" y="944"/>
                  </a:lnTo>
                  <a:lnTo>
                    <a:pt x="2804" y="959"/>
                  </a:lnTo>
                  <a:lnTo>
                    <a:pt x="2873" y="1027"/>
                  </a:lnTo>
                  <a:lnTo>
                    <a:pt x="2889" y="1045"/>
                  </a:lnTo>
                  <a:lnTo>
                    <a:pt x="2900" y="1067"/>
                  </a:lnTo>
                  <a:lnTo>
                    <a:pt x="2907" y="1090"/>
                  </a:lnTo>
                  <a:lnTo>
                    <a:pt x="2930" y="1097"/>
                  </a:lnTo>
                  <a:lnTo>
                    <a:pt x="2950" y="1108"/>
                  </a:lnTo>
                  <a:lnTo>
                    <a:pt x="2970" y="1124"/>
                  </a:lnTo>
                  <a:lnTo>
                    <a:pt x="3029" y="1183"/>
                  </a:lnTo>
                  <a:lnTo>
                    <a:pt x="3045" y="1202"/>
                  </a:lnTo>
                  <a:lnTo>
                    <a:pt x="3056" y="1223"/>
                  </a:lnTo>
                  <a:lnTo>
                    <a:pt x="3063" y="1247"/>
                  </a:lnTo>
                  <a:lnTo>
                    <a:pt x="3065" y="1270"/>
                  </a:lnTo>
                  <a:lnTo>
                    <a:pt x="3063" y="1294"/>
                  </a:lnTo>
                  <a:lnTo>
                    <a:pt x="3056" y="1316"/>
                  </a:lnTo>
                  <a:lnTo>
                    <a:pt x="3045" y="1338"/>
                  </a:lnTo>
                  <a:lnTo>
                    <a:pt x="3029" y="1357"/>
                  </a:lnTo>
                  <a:lnTo>
                    <a:pt x="2539" y="1844"/>
                  </a:lnTo>
                  <a:lnTo>
                    <a:pt x="2521" y="1859"/>
                  </a:lnTo>
                  <a:lnTo>
                    <a:pt x="2499" y="1871"/>
                  </a:lnTo>
                  <a:lnTo>
                    <a:pt x="2476" y="1878"/>
                  </a:lnTo>
                  <a:lnTo>
                    <a:pt x="2452" y="1880"/>
                  </a:lnTo>
                  <a:lnTo>
                    <a:pt x="2427" y="1878"/>
                  </a:lnTo>
                  <a:lnTo>
                    <a:pt x="2405" y="1871"/>
                  </a:lnTo>
                  <a:lnTo>
                    <a:pt x="2383" y="1859"/>
                  </a:lnTo>
                  <a:lnTo>
                    <a:pt x="2365" y="1844"/>
                  </a:lnTo>
                  <a:lnTo>
                    <a:pt x="2304" y="1785"/>
                  </a:lnTo>
                  <a:lnTo>
                    <a:pt x="2289" y="1765"/>
                  </a:lnTo>
                  <a:lnTo>
                    <a:pt x="2277" y="1745"/>
                  </a:lnTo>
                  <a:lnTo>
                    <a:pt x="2271" y="1723"/>
                  </a:lnTo>
                  <a:lnTo>
                    <a:pt x="2248" y="1715"/>
                  </a:lnTo>
                  <a:lnTo>
                    <a:pt x="2227" y="1704"/>
                  </a:lnTo>
                  <a:lnTo>
                    <a:pt x="2208" y="1689"/>
                  </a:lnTo>
                  <a:lnTo>
                    <a:pt x="2139" y="1620"/>
                  </a:lnTo>
                  <a:lnTo>
                    <a:pt x="2124" y="1603"/>
                  </a:lnTo>
                  <a:lnTo>
                    <a:pt x="2114" y="1584"/>
                  </a:lnTo>
                  <a:lnTo>
                    <a:pt x="2108" y="1563"/>
                  </a:lnTo>
                  <a:lnTo>
                    <a:pt x="2106" y="1542"/>
                  </a:lnTo>
                  <a:lnTo>
                    <a:pt x="2109" y="1519"/>
                  </a:lnTo>
                  <a:lnTo>
                    <a:pt x="2115" y="1499"/>
                  </a:lnTo>
                  <a:lnTo>
                    <a:pt x="2125" y="1480"/>
                  </a:lnTo>
                  <a:lnTo>
                    <a:pt x="2140" y="1463"/>
                  </a:lnTo>
                  <a:lnTo>
                    <a:pt x="2050" y="1376"/>
                  </a:lnTo>
                  <a:lnTo>
                    <a:pt x="2040" y="1369"/>
                  </a:lnTo>
                  <a:lnTo>
                    <a:pt x="2028" y="1365"/>
                  </a:lnTo>
                  <a:lnTo>
                    <a:pt x="2014" y="1365"/>
                  </a:lnTo>
                  <a:lnTo>
                    <a:pt x="2003" y="1369"/>
                  </a:lnTo>
                  <a:lnTo>
                    <a:pt x="1992" y="1376"/>
                  </a:lnTo>
                  <a:lnTo>
                    <a:pt x="1591" y="1776"/>
                  </a:lnTo>
                  <a:lnTo>
                    <a:pt x="1630" y="1814"/>
                  </a:lnTo>
                  <a:lnTo>
                    <a:pt x="1647" y="1835"/>
                  </a:lnTo>
                  <a:lnTo>
                    <a:pt x="1661" y="1856"/>
                  </a:lnTo>
                  <a:lnTo>
                    <a:pt x="1670" y="1880"/>
                  </a:lnTo>
                  <a:lnTo>
                    <a:pt x="1676" y="1905"/>
                  </a:lnTo>
                  <a:lnTo>
                    <a:pt x="1678" y="1931"/>
                  </a:lnTo>
                  <a:lnTo>
                    <a:pt x="1676" y="1957"/>
                  </a:lnTo>
                  <a:lnTo>
                    <a:pt x="1670" y="1982"/>
                  </a:lnTo>
                  <a:lnTo>
                    <a:pt x="1661" y="2006"/>
                  </a:lnTo>
                  <a:lnTo>
                    <a:pt x="1647" y="2028"/>
                  </a:lnTo>
                  <a:lnTo>
                    <a:pt x="1630" y="2048"/>
                  </a:lnTo>
                  <a:lnTo>
                    <a:pt x="1608" y="2067"/>
                  </a:lnTo>
                  <a:lnTo>
                    <a:pt x="1582" y="2080"/>
                  </a:lnTo>
                  <a:lnTo>
                    <a:pt x="1555" y="2089"/>
                  </a:lnTo>
                  <a:lnTo>
                    <a:pt x="1526" y="2094"/>
                  </a:lnTo>
                  <a:lnTo>
                    <a:pt x="1499" y="2094"/>
                  </a:lnTo>
                  <a:lnTo>
                    <a:pt x="1470" y="2089"/>
                  </a:lnTo>
                  <a:lnTo>
                    <a:pt x="1443" y="2080"/>
                  </a:lnTo>
                  <a:lnTo>
                    <a:pt x="1418" y="2067"/>
                  </a:lnTo>
                  <a:lnTo>
                    <a:pt x="1395" y="2048"/>
                  </a:lnTo>
                  <a:lnTo>
                    <a:pt x="1356" y="2009"/>
                  </a:lnTo>
                  <a:lnTo>
                    <a:pt x="855" y="2508"/>
                  </a:lnTo>
                  <a:lnTo>
                    <a:pt x="834" y="2531"/>
                  </a:lnTo>
                  <a:lnTo>
                    <a:pt x="817" y="2557"/>
                  </a:lnTo>
                  <a:lnTo>
                    <a:pt x="803" y="2584"/>
                  </a:lnTo>
                  <a:lnTo>
                    <a:pt x="794" y="2613"/>
                  </a:lnTo>
                  <a:lnTo>
                    <a:pt x="754" y="2773"/>
                  </a:lnTo>
                  <a:lnTo>
                    <a:pt x="743" y="2808"/>
                  </a:lnTo>
                  <a:lnTo>
                    <a:pt x="728" y="2842"/>
                  </a:lnTo>
                  <a:lnTo>
                    <a:pt x="711" y="2872"/>
                  </a:lnTo>
                  <a:lnTo>
                    <a:pt x="689" y="2902"/>
                  </a:lnTo>
                  <a:lnTo>
                    <a:pt x="665" y="2930"/>
                  </a:lnTo>
                  <a:lnTo>
                    <a:pt x="647" y="2948"/>
                  </a:lnTo>
                  <a:lnTo>
                    <a:pt x="618" y="2972"/>
                  </a:lnTo>
                  <a:lnTo>
                    <a:pt x="588" y="2995"/>
                  </a:lnTo>
                  <a:lnTo>
                    <a:pt x="554" y="3013"/>
                  </a:lnTo>
                  <a:lnTo>
                    <a:pt x="520" y="3028"/>
                  </a:lnTo>
                  <a:lnTo>
                    <a:pt x="483" y="3038"/>
                  </a:lnTo>
                  <a:lnTo>
                    <a:pt x="446" y="3044"/>
                  </a:lnTo>
                  <a:lnTo>
                    <a:pt x="407" y="3046"/>
                  </a:lnTo>
                  <a:lnTo>
                    <a:pt x="369" y="3044"/>
                  </a:lnTo>
                  <a:lnTo>
                    <a:pt x="332" y="3038"/>
                  </a:lnTo>
                  <a:lnTo>
                    <a:pt x="295" y="3028"/>
                  </a:lnTo>
                  <a:lnTo>
                    <a:pt x="261" y="3013"/>
                  </a:lnTo>
                  <a:lnTo>
                    <a:pt x="227" y="2995"/>
                  </a:lnTo>
                  <a:lnTo>
                    <a:pt x="196" y="2972"/>
                  </a:lnTo>
                  <a:lnTo>
                    <a:pt x="167" y="2948"/>
                  </a:lnTo>
                  <a:lnTo>
                    <a:pt x="99" y="2880"/>
                  </a:lnTo>
                  <a:lnTo>
                    <a:pt x="73" y="2851"/>
                  </a:lnTo>
                  <a:lnTo>
                    <a:pt x="51" y="2820"/>
                  </a:lnTo>
                  <a:lnTo>
                    <a:pt x="33" y="2787"/>
                  </a:lnTo>
                  <a:lnTo>
                    <a:pt x="18" y="2753"/>
                  </a:lnTo>
                  <a:lnTo>
                    <a:pt x="8" y="2716"/>
                  </a:lnTo>
                  <a:lnTo>
                    <a:pt x="2" y="2679"/>
                  </a:lnTo>
                  <a:lnTo>
                    <a:pt x="0" y="2641"/>
                  </a:lnTo>
                  <a:lnTo>
                    <a:pt x="2" y="2603"/>
                  </a:lnTo>
                  <a:lnTo>
                    <a:pt x="8" y="2566"/>
                  </a:lnTo>
                  <a:lnTo>
                    <a:pt x="18" y="2529"/>
                  </a:lnTo>
                  <a:lnTo>
                    <a:pt x="33" y="2495"/>
                  </a:lnTo>
                  <a:lnTo>
                    <a:pt x="51" y="2462"/>
                  </a:lnTo>
                  <a:lnTo>
                    <a:pt x="73" y="2431"/>
                  </a:lnTo>
                  <a:lnTo>
                    <a:pt x="99" y="2403"/>
                  </a:lnTo>
                  <a:lnTo>
                    <a:pt x="117" y="2385"/>
                  </a:lnTo>
                  <a:lnTo>
                    <a:pt x="144" y="2361"/>
                  </a:lnTo>
                  <a:lnTo>
                    <a:pt x="174" y="2339"/>
                  </a:lnTo>
                  <a:lnTo>
                    <a:pt x="205" y="2322"/>
                  </a:lnTo>
                  <a:lnTo>
                    <a:pt x="239" y="2307"/>
                  </a:lnTo>
                  <a:lnTo>
                    <a:pt x="274" y="2296"/>
                  </a:lnTo>
                  <a:lnTo>
                    <a:pt x="435" y="2257"/>
                  </a:lnTo>
                  <a:lnTo>
                    <a:pt x="464" y="2247"/>
                  </a:lnTo>
                  <a:lnTo>
                    <a:pt x="492" y="2234"/>
                  </a:lnTo>
                  <a:lnTo>
                    <a:pt x="518" y="2217"/>
                  </a:lnTo>
                  <a:lnTo>
                    <a:pt x="541" y="2196"/>
                  </a:lnTo>
                  <a:lnTo>
                    <a:pt x="1043" y="1698"/>
                  </a:lnTo>
                  <a:lnTo>
                    <a:pt x="1004" y="1659"/>
                  </a:lnTo>
                  <a:lnTo>
                    <a:pt x="984" y="1636"/>
                  </a:lnTo>
                  <a:lnTo>
                    <a:pt x="970" y="1611"/>
                  </a:lnTo>
                  <a:lnTo>
                    <a:pt x="960" y="1584"/>
                  </a:lnTo>
                  <a:lnTo>
                    <a:pt x="955" y="1556"/>
                  </a:lnTo>
                  <a:lnTo>
                    <a:pt x="955" y="1528"/>
                  </a:lnTo>
                  <a:lnTo>
                    <a:pt x="960" y="1500"/>
                  </a:lnTo>
                  <a:lnTo>
                    <a:pt x="970" y="1473"/>
                  </a:lnTo>
                  <a:lnTo>
                    <a:pt x="984" y="1449"/>
                  </a:lnTo>
                  <a:lnTo>
                    <a:pt x="1004" y="1425"/>
                  </a:lnTo>
                  <a:lnTo>
                    <a:pt x="1026" y="1406"/>
                  </a:lnTo>
                  <a:lnTo>
                    <a:pt x="1052" y="1392"/>
                  </a:lnTo>
                  <a:lnTo>
                    <a:pt x="1079" y="1382"/>
                  </a:lnTo>
                  <a:lnTo>
                    <a:pt x="1107" y="1377"/>
                  </a:lnTo>
                  <a:lnTo>
                    <a:pt x="1135" y="1377"/>
                  </a:lnTo>
                  <a:lnTo>
                    <a:pt x="1163" y="1382"/>
                  </a:lnTo>
                  <a:lnTo>
                    <a:pt x="1191" y="1392"/>
                  </a:lnTo>
                  <a:lnTo>
                    <a:pt x="1215" y="1406"/>
                  </a:lnTo>
                  <a:lnTo>
                    <a:pt x="1239" y="1425"/>
                  </a:lnTo>
                  <a:lnTo>
                    <a:pt x="1278" y="1464"/>
                  </a:lnTo>
                  <a:lnTo>
                    <a:pt x="1680" y="1065"/>
                  </a:lnTo>
                  <a:lnTo>
                    <a:pt x="1687" y="1055"/>
                  </a:lnTo>
                  <a:lnTo>
                    <a:pt x="1691" y="1042"/>
                  </a:lnTo>
                  <a:lnTo>
                    <a:pt x="1691" y="1030"/>
                  </a:lnTo>
                  <a:lnTo>
                    <a:pt x="1687" y="1018"/>
                  </a:lnTo>
                  <a:lnTo>
                    <a:pt x="1680" y="1008"/>
                  </a:lnTo>
                  <a:lnTo>
                    <a:pt x="1591" y="920"/>
                  </a:lnTo>
                  <a:lnTo>
                    <a:pt x="1574" y="933"/>
                  </a:lnTo>
                  <a:lnTo>
                    <a:pt x="1555" y="943"/>
                  </a:lnTo>
                  <a:lnTo>
                    <a:pt x="1535" y="949"/>
                  </a:lnTo>
                  <a:lnTo>
                    <a:pt x="1513" y="953"/>
                  </a:lnTo>
                  <a:lnTo>
                    <a:pt x="1513" y="953"/>
                  </a:lnTo>
                  <a:lnTo>
                    <a:pt x="1492" y="950"/>
                  </a:lnTo>
                  <a:lnTo>
                    <a:pt x="1470" y="943"/>
                  </a:lnTo>
                  <a:lnTo>
                    <a:pt x="1451" y="933"/>
                  </a:lnTo>
                  <a:lnTo>
                    <a:pt x="1434" y="920"/>
                  </a:lnTo>
                  <a:lnTo>
                    <a:pt x="1365" y="851"/>
                  </a:lnTo>
                  <a:lnTo>
                    <a:pt x="1350" y="832"/>
                  </a:lnTo>
                  <a:lnTo>
                    <a:pt x="1338" y="812"/>
                  </a:lnTo>
                  <a:lnTo>
                    <a:pt x="1331" y="788"/>
                  </a:lnTo>
                  <a:lnTo>
                    <a:pt x="1309" y="782"/>
                  </a:lnTo>
                  <a:lnTo>
                    <a:pt x="1287" y="770"/>
                  </a:lnTo>
                  <a:lnTo>
                    <a:pt x="1269" y="754"/>
                  </a:lnTo>
                  <a:lnTo>
                    <a:pt x="1209" y="695"/>
                  </a:lnTo>
                  <a:lnTo>
                    <a:pt x="1194" y="677"/>
                  </a:lnTo>
                  <a:lnTo>
                    <a:pt x="1181" y="655"/>
                  </a:lnTo>
                  <a:lnTo>
                    <a:pt x="1175" y="633"/>
                  </a:lnTo>
                  <a:lnTo>
                    <a:pt x="1172" y="608"/>
                  </a:lnTo>
                  <a:lnTo>
                    <a:pt x="1175" y="584"/>
                  </a:lnTo>
                  <a:lnTo>
                    <a:pt x="1181" y="561"/>
                  </a:lnTo>
                  <a:lnTo>
                    <a:pt x="1194" y="540"/>
                  </a:lnTo>
                  <a:lnTo>
                    <a:pt x="1209" y="522"/>
                  </a:lnTo>
                  <a:lnTo>
                    <a:pt x="1699" y="34"/>
                  </a:lnTo>
                  <a:lnTo>
                    <a:pt x="1718" y="19"/>
                  </a:lnTo>
                  <a:lnTo>
                    <a:pt x="1739" y="8"/>
                  </a:lnTo>
                  <a:lnTo>
                    <a:pt x="1763" y="2"/>
                  </a:lnTo>
                  <a:lnTo>
                    <a:pt x="1786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7"/>
            <p:cNvSpPr>
              <a:spLocks noEditPoints="1"/>
            </p:cNvSpPr>
            <p:nvPr/>
          </p:nvSpPr>
          <p:spPr bwMode="auto">
            <a:xfrm>
              <a:off x="3565526" y="2332038"/>
              <a:ext cx="201613" cy="69850"/>
            </a:xfrm>
            <a:custGeom>
              <a:avLst/>
              <a:gdLst>
                <a:gd name="T0" fmla="*/ 388 w 1273"/>
                <a:gd name="T1" fmla="*/ 110 h 441"/>
                <a:gd name="T2" fmla="*/ 348 w 1273"/>
                <a:gd name="T3" fmla="*/ 113 h 441"/>
                <a:gd name="T4" fmla="*/ 310 w 1273"/>
                <a:gd name="T5" fmla="*/ 121 h 441"/>
                <a:gd name="T6" fmla="*/ 276 w 1273"/>
                <a:gd name="T7" fmla="*/ 134 h 441"/>
                <a:gd name="T8" fmla="*/ 242 w 1273"/>
                <a:gd name="T9" fmla="*/ 152 h 441"/>
                <a:gd name="T10" fmla="*/ 212 w 1273"/>
                <a:gd name="T11" fmla="*/ 173 h 441"/>
                <a:gd name="T12" fmla="*/ 185 w 1273"/>
                <a:gd name="T13" fmla="*/ 199 h 441"/>
                <a:gd name="T14" fmla="*/ 162 w 1273"/>
                <a:gd name="T15" fmla="*/ 227 h 441"/>
                <a:gd name="T16" fmla="*/ 142 w 1273"/>
                <a:gd name="T17" fmla="*/ 259 h 441"/>
                <a:gd name="T18" fmla="*/ 127 w 1273"/>
                <a:gd name="T19" fmla="*/ 294 h 441"/>
                <a:gd name="T20" fmla="*/ 116 w 1273"/>
                <a:gd name="T21" fmla="*/ 330 h 441"/>
                <a:gd name="T22" fmla="*/ 1157 w 1273"/>
                <a:gd name="T23" fmla="*/ 330 h 441"/>
                <a:gd name="T24" fmla="*/ 1147 w 1273"/>
                <a:gd name="T25" fmla="*/ 294 h 441"/>
                <a:gd name="T26" fmla="*/ 1132 w 1273"/>
                <a:gd name="T27" fmla="*/ 259 h 441"/>
                <a:gd name="T28" fmla="*/ 1113 w 1273"/>
                <a:gd name="T29" fmla="*/ 227 h 441"/>
                <a:gd name="T30" fmla="*/ 1089 w 1273"/>
                <a:gd name="T31" fmla="*/ 199 h 441"/>
                <a:gd name="T32" fmla="*/ 1062 w 1273"/>
                <a:gd name="T33" fmla="*/ 173 h 441"/>
                <a:gd name="T34" fmla="*/ 1032 w 1273"/>
                <a:gd name="T35" fmla="*/ 152 h 441"/>
                <a:gd name="T36" fmla="*/ 999 w 1273"/>
                <a:gd name="T37" fmla="*/ 134 h 441"/>
                <a:gd name="T38" fmla="*/ 963 w 1273"/>
                <a:gd name="T39" fmla="*/ 121 h 441"/>
                <a:gd name="T40" fmla="*/ 925 w 1273"/>
                <a:gd name="T41" fmla="*/ 113 h 441"/>
                <a:gd name="T42" fmla="*/ 886 w 1273"/>
                <a:gd name="T43" fmla="*/ 110 h 441"/>
                <a:gd name="T44" fmla="*/ 388 w 1273"/>
                <a:gd name="T45" fmla="*/ 110 h 441"/>
                <a:gd name="T46" fmla="*/ 388 w 1273"/>
                <a:gd name="T47" fmla="*/ 0 h 441"/>
                <a:gd name="T48" fmla="*/ 886 w 1273"/>
                <a:gd name="T49" fmla="*/ 0 h 441"/>
                <a:gd name="T50" fmla="*/ 934 w 1273"/>
                <a:gd name="T51" fmla="*/ 4 h 441"/>
                <a:gd name="T52" fmla="*/ 981 w 1273"/>
                <a:gd name="T53" fmla="*/ 12 h 441"/>
                <a:gd name="T54" fmla="*/ 1025 w 1273"/>
                <a:gd name="T55" fmla="*/ 26 h 441"/>
                <a:gd name="T56" fmla="*/ 1068 w 1273"/>
                <a:gd name="T57" fmla="*/ 45 h 441"/>
                <a:gd name="T58" fmla="*/ 1107 w 1273"/>
                <a:gd name="T59" fmla="*/ 69 h 441"/>
                <a:gd name="T60" fmla="*/ 1144 w 1273"/>
                <a:gd name="T61" fmla="*/ 97 h 441"/>
                <a:gd name="T62" fmla="*/ 1175 w 1273"/>
                <a:gd name="T63" fmla="*/ 129 h 441"/>
                <a:gd name="T64" fmla="*/ 1204 w 1273"/>
                <a:gd name="T65" fmla="*/ 165 h 441"/>
                <a:gd name="T66" fmla="*/ 1228 w 1273"/>
                <a:gd name="T67" fmla="*/ 205 h 441"/>
                <a:gd name="T68" fmla="*/ 1247 w 1273"/>
                <a:gd name="T69" fmla="*/ 247 h 441"/>
                <a:gd name="T70" fmla="*/ 1262 w 1273"/>
                <a:gd name="T71" fmla="*/ 290 h 441"/>
                <a:gd name="T72" fmla="*/ 1270 w 1273"/>
                <a:gd name="T73" fmla="*/ 337 h 441"/>
                <a:gd name="T74" fmla="*/ 1273 w 1273"/>
                <a:gd name="T75" fmla="*/ 385 h 441"/>
                <a:gd name="T76" fmla="*/ 1273 w 1273"/>
                <a:gd name="T77" fmla="*/ 441 h 441"/>
                <a:gd name="T78" fmla="*/ 0 w 1273"/>
                <a:gd name="T79" fmla="*/ 441 h 441"/>
                <a:gd name="T80" fmla="*/ 0 w 1273"/>
                <a:gd name="T81" fmla="*/ 385 h 441"/>
                <a:gd name="T82" fmla="*/ 3 w 1273"/>
                <a:gd name="T83" fmla="*/ 337 h 441"/>
                <a:gd name="T84" fmla="*/ 13 w 1273"/>
                <a:gd name="T85" fmla="*/ 290 h 441"/>
                <a:gd name="T86" fmla="*/ 27 w 1273"/>
                <a:gd name="T87" fmla="*/ 247 h 441"/>
                <a:gd name="T88" fmla="*/ 46 w 1273"/>
                <a:gd name="T89" fmla="*/ 205 h 441"/>
                <a:gd name="T90" fmla="*/ 70 w 1273"/>
                <a:gd name="T91" fmla="*/ 165 h 441"/>
                <a:gd name="T92" fmla="*/ 99 w 1273"/>
                <a:gd name="T93" fmla="*/ 129 h 441"/>
                <a:gd name="T94" fmla="*/ 131 w 1273"/>
                <a:gd name="T95" fmla="*/ 97 h 441"/>
                <a:gd name="T96" fmla="*/ 167 w 1273"/>
                <a:gd name="T97" fmla="*/ 69 h 441"/>
                <a:gd name="T98" fmla="*/ 206 w 1273"/>
                <a:gd name="T99" fmla="*/ 45 h 441"/>
                <a:gd name="T100" fmla="*/ 248 w 1273"/>
                <a:gd name="T101" fmla="*/ 26 h 441"/>
                <a:gd name="T102" fmla="*/ 293 w 1273"/>
                <a:gd name="T103" fmla="*/ 12 h 441"/>
                <a:gd name="T104" fmla="*/ 339 w 1273"/>
                <a:gd name="T105" fmla="*/ 4 h 441"/>
                <a:gd name="T106" fmla="*/ 388 w 1273"/>
                <a:gd name="T10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3" h="441">
                  <a:moveTo>
                    <a:pt x="388" y="110"/>
                  </a:moveTo>
                  <a:lnTo>
                    <a:pt x="348" y="113"/>
                  </a:lnTo>
                  <a:lnTo>
                    <a:pt x="310" y="121"/>
                  </a:lnTo>
                  <a:lnTo>
                    <a:pt x="276" y="134"/>
                  </a:lnTo>
                  <a:lnTo>
                    <a:pt x="242" y="152"/>
                  </a:lnTo>
                  <a:lnTo>
                    <a:pt x="212" y="173"/>
                  </a:lnTo>
                  <a:lnTo>
                    <a:pt x="185" y="199"/>
                  </a:lnTo>
                  <a:lnTo>
                    <a:pt x="162" y="227"/>
                  </a:lnTo>
                  <a:lnTo>
                    <a:pt x="142" y="259"/>
                  </a:lnTo>
                  <a:lnTo>
                    <a:pt x="127" y="294"/>
                  </a:lnTo>
                  <a:lnTo>
                    <a:pt x="116" y="330"/>
                  </a:lnTo>
                  <a:lnTo>
                    <a:pt x="1157" y="330"/>
                  </a:lnTo>
                  <a:lnTo>
                    <a:pt x="1147" y="294"/>
                  </a:lnTo>
                  <a:lnTo>
                    <a:pt x="1132" y="259"/>
                  </a:lnTo>
                  <a:lnTo>
                    <a:pt x="1113" y="227"/>
                  </a:lnTo>
                  <a:lnTo>
                    <a:pt x="1089" y="199"/>
                  </a:lnTo>
                  <a:lnTo>
                    <a:pt x="1062" y="173"/>
                  </a:lnTo>
                  <a:lnTo>
                    <a:pt x="1032" y="152"/>
                  </a:lnTo>
                  <a:lnTo>
                    <a:pt x="999" y="134"/>
                  </a:lnTo>
                  <a:lnTo>
                    <a:pt x="963" y="121"/>
                  </a:lnTo>
                  <a:lnTo>
                    <a:pt x="925" y="113"/>
                  </a:lnTo>
                  <a:lnTo>
                    <a:pt x="886" y="110"/>
                  </a:lnTo>
                  <a:lnTo>
                    <a:pt x="388" y="110"/>
                  </a:lnTo>
                  <a:close/>
                  <a:moveTo>
                    <a:pt x="388" y="0"/>
                  </a:moveTo>
                  <a:lnTo>
                    <a:pt x="886" y="0"/>
                  </a:lnTo>
                  <a:lnTo>
                    <a:pt x="934" y="4"/>
                  </a:lnTo>
                  <a:lnTo>
                    <a:pt x="981" y="12"/>
                  </a:lnTo>
                  <a:lnTo>
                    <a:pt x="1025" y="26"/>
                  </a:lnTo>
                  <a:lnTo>
                    <a:pt x="1068" y="45"/>
                  </a:lnTo>
                  <a:lnTo>
                    <a:pt x="1107" y="69"/>
                  </a:lnTo>
                  <a:lnTo>
                    <a:pt x="1144" y="97"/>
                  </a:lnTo>
                  <a:lnTo>
                    <a:pt x="1175" y="129"/>
                  </a:lnTo>
                  <a:lnTo>
                    <a:pt x="1204" y="165"/>
                  </a:lnTo>
                  <a:lnTo>
                    <a:pt x="1228" y="205"/>
                  </a:lnTo>
                  <a:lnTo>
                    <a:pt x="1247" y="247"/>
                  </a:lnTo>
                  <a:lnTo>
                    <a:pt x="1262" y="290"/>
                  </a:lnTo>
                  <a:lnTo>
                    <a:pt x="1270" y="337"/>
                  </a:lnTo>
                  <a:lnTo>
                    <a:pt x="1273" y="385"/>
                  </a:lnTo>
                  <a:lnTo>
                    <a:pt x="1273" y="441"/>
                  </a:lnTo>
                  <a:lnTo>
                    <a:pt x="0" y="441"/>
                  </a:lnTo>
                  <a:lnTo>
                    <a:pt x="0" y="385"/>
                  </a:lnTo>
                  <a:lnTo>
                    <a:pt x="3" y="337"/>
                  </a:lnTo>
                  <a:lnTo>
                    <a:pt x="13" y="290"/>
                  </a:lnTo>
                  <a:lnTo>
                    <a:pt x="27" y="247"/>
                  </a:lnTo>
                  <a:lnTo>
                    <a:pt x="46" y="205"/>
                  </a:lnTo>
                  <a:lnTo>
                    <a:pt x="70" y="165"/>
                  </a:lnTo>
                  <a:lnTo>
                    <a:pt x="99" y="129"/>
                  </a:lnTo>
                  <a:lnTo>
                    <a:pt x="131" y="97"/>
                  </a:lnTo>
                  <a:lnTo>
                    <a:pt x="167" y="69"/>
                  </a:lnTo>
                  <a:lnTo>
                    <a:pt x="206" y="45"/>
                  </a:lnTo>
                  <a:lnTo>
                    <a:pt x="248" y="26"/>
                  </a:lnTo>
                  <a:lnTo>
                    <a:pt x="293" y="12"/>
                  </a:lnTo>
                  <a:lnTo>
                    <a:pt x="339" y="4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"/>
            <p:cNvSpPr>
              <a:spLocks/>
            </p:cNvSpPr>
            <p:nvPr/>
          </p:nvSpPr>
          <p:spPr bwMode="auto">
            <a:xfrm>
              <a:off x="3600451" y="2306638"/>
              <a:ext cx="131763" cy="17462"/>
            </a:xfrm>
            <a:custGeom>
              <a:avLst/>
              <a:gdLst>
                <a:gd name="T0" fmla="*/ 56 w 830"/>
                <a:gd name="T1" fmla="*/ 0 h 110"/>
                <a:gd name="T2" fmla="*/ 775 w 830"/>
                <a:gd name="T3" fmla="*/ 0 h 110"/>
                <a:gd name="T4" fmla="*/ 792 w 830"/>
                <a:gd name="T5" fmla="*/ 3 h 110"/>
                <a:gd name="T6" fmla="*/ 808 w 830"/>
                <a:gd name="T7" fmla="*/ 10 h 110"/>
                <a:gd name="T8" fmla="*/ 819 w 830"/>
                <a:gd name="T9" fmla="*/ 22 h 110"/>
                <a:gd name="T10" fmla="*/ 827 w 830"/>
                <a:gd name="T11" fmla="*/ 38 h 110"/>
                <a:gd name="T12" fmla="*/ 830 w 830"/>
                <a:gd name="T13" fmla="*/ 55 h 110"/>
                <a:gd name="T14" fmla="*/ 827 w 830"/>
                <a:gd name="T15" fmla="*/ 73 h 110"/>
                <a:gd name="T16" fmla="*/ 819 w 830"/>
                <a:gd name="T17" fmla="*/ 88 h 110"/>
                <a:gd name="T18" fmla="*/ 808 w 830"/>
                <a:gd name="T19" fmla="*/ 99 h 110"/>
                <a:gd name="T20" fmla="*/ 792 w 830"/>
                <a:gd name="T21" fmla="*/ 107 h 110"/>
                <a:gd name="T22" fmla="*/ 775 w 830"/>
                <a:gd name="T23" fmla="*/ 110 h 110"/>
                <a:gd name="T24" fmla="*/ 56 w 830"/>
                <a:gd name="T25" fmla="*/ 110 h 110"/>
                <a:gd name="T26" fmla="*/ 38 w 830"/>
                <a:gd name="T27" fmla="*/ 107 h 110"/>
                <a:gd name="T28" fmla="*/ 23 w 830"/>
                <a:gd name="T29" fmla="*/ 99 h 110"/>
                <a:gd name="T30" fmla="*/ 10 w 830"/>
                <a:gd name="T31" fmla="*/ 88 h 110"/>
                <a:gd name="T32" fmla="*/ 2 w 830"/>
                <a:gd name="T33" fmla="*/ 73 h 110"/>
                <a:gd name="T34" fmla="*/ 0 w 830"/>
                <a:gd name="T35" fmla="*/ 55 h 110"/>
                <a:gd name="T36" fmla="*/ 2 w 830"/>
                <a:gd name="T37" fmla="*/ 38 h 110"/>
                <a:gd name="T38" fmla="*/ 10 w 830"/>
                <a:gd name="T39" fmla="*/ 22 h 110"/>
                <a:gd name="T40" fmla="*/ 23 w 830"/>
                <a:gd name="T41" fmla="*/ 10 h 110"/>
                <a:gd name="T42" fmla="*/ 38 w 830"/>
                <a:gd name="T43" fmla="*/ 3 h 110"/>
                <a:gd name="T44" fmla="*/ 56 w 830"/>
                <a:gd name="T4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0" h="110">
                  <a:moveTo>
                    <a:pt x="56" y="0"/>
                  </a:moveTo>
                  <a:lnTo>
                    <a:pt x="775" y="0"/>
                  </a:lnTo>
                  <a:lnTo>
                    <a:pt x="792" y="3"/>
                  </a:lnTo>
                  <a:lnTo>
                    <a:pt x="808" y="10"/>
                  </a:lnTo>
                  <a:lnTo>
                    <a:pt x="819" y="22"/>
                  </a:lnTo>
                  <a:lnTo>
                    <a:pt x="827" y="38"/>
                  </a:lnTo>
                  <a:lnTo>
                    <a:pt x="830" y="55"/>
                  </a:lnTo>
                  <a:lnTo>
                    <a:pt x="827" y="73"/>
                  </a:lnTo>
                  <a:lnTo>
                    <a:pt x="819" y="88"/>
                  </a:lnTo>
                  <a:lnTo>
                    <a:pt x="808" y="99"/>
                  </a:lnTo>
                  <a:lnTo>
                    <a:pt x="792" y="107"/>
                  </a:lnTo>
                  <a:lnTo>
                    <a:pt x="775" y="110"/>
                  </a:lnTo>
                  <a:lnTo>
                    <a:pt x="56" y="110"/>
                  </a:lnTo>
                  <a:lnTo>
                    <a:pt x="38" y="107"/>
                  </a:lnTo>
                  <a:lnTo>
                    <a:pt x="23" y="99"/>
                  </a:lnTo>
                  <a:lnTo>
                    <a:pt x="10" y="88"/>
                  </a:lnTo>
                  <a:lnTo>
                    <a:pt x="2" y="73"/>
                  </a:lnTo>
                  <a:lnTo>
                    <a:pt x="0" y="55"/>
                  </a:lnTo>
                  <a:lnTo>
                    <a:pt x="2" y="38"/>
                  </a:lnTo>
                  <a:lnTo>
                    <a:pt x="10" y="22"/>
                  </a:lnTo>
                  <a:lnTo>
                    <a:pt x="23" y="10"/>
                  </a:lnTo>
                  <a:lnTo>
                    <a:pt x="38" y="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2B55AA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Grupo 16"/>
          <p:cNvGrpSpPr/>
          <p:nvPr/>
        </p:nvGrpSpPr>
        <p:grpSpPr>
          <a:xfrm>
            <a:off x="9874729" y="4893143"/>
            <a:ext cx="1645374" cy="237054"/>
            <a:chOff x="12781826" y="4113298"/>
            <a:chExt cx="1645374" cy="237054"/>
          </a:xfrm>
        </p:grpSpPr>
        <p:sp>
          <p:nvSpPr>
            <p:cNvPr id="67" name="Rectangle 17"/>
            <p:cNvSpPr>
              <a:spLocks noChangeArrowheads="1"/>
            </p:cNvSpPr>
            <p:nvPr/>
          </p:nvSpPr>
          <p:spPr bwMode="auto">
            <a:xfrm>
              <a:off x="13008491" y="4134908"/>
              <a:ext cx="141870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altLang="pt-BR" sz="1400" b="1" i="1" u="none" strike="noStrike" cap="none" normalizeH="0" baseline="0" dirty="0">
                  <a:ln>
                    <a:noFill/>
                  </a:ln>
                  <a:solidFill>
                    <a:schemeClr val="accent1">
                      <a:lumMod val="50000"/>
                    </a:schemeClr>
                  </a:solidFill>
                  <a:effectLst/>
                  <a:latin typeface="+mn-lt"/>
                  <a:cs typeface="Arial" pitchFamily="34" charset="0"/>
                </a:rPr>
                <a:t>todas as respostas</a:t>
              </a:r>
              <a:endParaRPr kumimoji="0" lang="pt-BR" altLang="pt-BR" sz="1600" b="1" i="1" u="none" strike="noStrike" cap="none" normalizeH="0" baseline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cs typeface="Arial" pitchFamily="34" charset="0"/>
              </a:endParaRPr>
            </a:p>
          </p:txBody>
        </p:sp>
        <p:grpSp>
          <p:nvGrpSpPr>
            <p:cNvPr id="68" name="Group 4"/>
            <p:cNvGrpSpPr>
              <a:grpSpLocks noChangeAspect="1"/>
            </p:cNvGrpSpPr>
            <p:nvPr/>
          </p:nvGrpSpPr>
          <p:grpSpPr bwMode="auto">
            <a:xfrm>
              <a:off x="12781826" y="4113298"/>
              <a:ext cx="190061" cy="237054"/>
              <a:chOff x="5023" y="3467"/>
              <a:chExt cx="182" cy="227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69" name="Freeform 5"/>
              <p:cNvSpPr>
                <a:spLocks noEditPoints="1"/>
              </p:cNvSpPr>
              <p:nvPr/>
            </p:nvSpPr>
            <p:spPr bwMode="auto">
              <a:xfrm>
                <a:off x="5023" y="3467"/>
                <a:ext cx="182" cy="227"/>
              </a:xfrm>
              <a:custGeom>
                <a:avLst/>
                <a:gdLst>
                  <a:gd name="T0" fmla="*/ 151 w 182"/>
                  <a:gd name="T1" fmla="*/ 12 h 227"/>
                  <a:gd name="T2" fmla="*/ 148 w 182"/>
                  <a:gd name="T3" fmla="*/ 0 h 227"/>
                  <a:gd name="T4" fmla="*/ 34 w 182"/>
                  <a:gd name="T5" fmla="*/ 0 h 227"/>
                  <a:gd name="T6" fmla="*/ 31 w 182"/>
                  <a:gd name="T7" fmla="*/ 12 h 227"/>
                  <a:gd name="T8" fmla="*/ 0 w 182"/>
                  <a:gd name="T9" fmla="*/ 12 h 227"/>
                  <a:gd name="T10" fmla="*/ 0 w 182"/>
                  <a:gd name="T11" fmla="*/ 227 h 227"/>
                  <a:gd name="T12" fmla="*/ 182 w 182"/>
                  <a:gd name="T13" fmla="*/ 227 h 227"/>
                  <a:gd name="T14" fmla="*/ 182 w 182"/>
                  <a:gd name="T15" fmla="*/ 12 h 227"/>
                  <a:gd name="T16" fmla="*/ 151 w 182"/>
                  <a:gd name="T17" fmla="*/ 12 h 227"/>
                  <a:gd name="T18" fmla="*/ 41 w 182"/>
                  <a:gd name="T19" fmla="*/ 10 h 227"/>
                  <a:gd name="T20" fmla="*/ 140 w 182"/>
                  <a:gd name="T21" fmla="*/ 10 h 227"/>
                  <a:gd name="T22" fmla="*/ 146 w 182"/>
                  <a:gd name="T23" fmla="*/ 33 h 227"/>
                  <a:gd name="T24" fmla="*/ 37 w 182"/>
                  <a:gd name="T25" fmla="*/ 33 h 227"/>
                  <a:gd name="T26" fmla="*/ 41 w 182"/>
                  <a:gd name="T27" fmla="*/ 10 h 227"/>
                  <a:gd name="T28" fmla="*/ 172 w 182"/>
                  <a:gd name="T29" fmla="*/ 218 h 227"/>
                  <a:gd name="T30" fmla="*/ 10 w 182"/>
                  <a:gd name="T31" fmla="*/ 218 h 227"/>
                  <a:gd name="T32" fmla="*/ 10 w 182"/>
                  <a:gd name="T33" fmla="*/ 21 h 227"/>
                  <a:gd name="T34" fmla="*/ 29 w 182"/>
                  <a:gd name="T35" fmla="*/ 21 h 227"/>
                  <a:gd name="T36" fmla="*/ 25 w 182"/>
                  <a:gd name="T37" fmla="*/ 43 h 227"/>
                  <a:gd name="T38" fmla="*/ 157 w 182"/>
                  <a:gd name="T39" fmla="*/ 43 h 227"/>
                  <a:gd name="T40" fmla="*/ 153 w 182"/>
                  <a:gd name="T41" fmla="*/ 21 h 227"/>
                  <a:gd name="T42" fmla="*/ 172 w 182"/>
                  <a:gd name="T43" fmla="*/ 21 h 227"/>
                  <a:gd name="T44" fmla="*/ 172 w 182"/>
                  <a:gd name="T45" fmla="*/ 218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2" h="227">
                    <a:moveTo>
                      <a:pt x="151" y="12"/>
                    </a:moveTo>
                    <a:lnTo>
                      <a:pt x="148" y="0"/>
                    </a:lnTo>
                    <a:lnTo>
                      <a:pt x="34" y="0"/>
                    </a:lnTo>
                    <a:lnTo>
                      <a:pt x="31" y="12"/>
                    </a:lnTo>
                    <a:lnTo>
                      <a:pt x="0" y="12"/>
                    </a:lnTo>
                    <a:lnTo>
                      <a:pt x="0" y="227"/>
                    </a:lnTo>
                    <a:lnTo>
                      <a:pt x="182" y="227"/>
                    </a:lnTo>
                    <a:lnTo>
                      <a:pt x="182" y="12"/>
                    </a:lnTo>
                    <a:lnTo>
                      <a:pt x="151" y="12"/>
                    </a:lnTo>
                    <a:close/>
                    <a:moveTo>
                      <a:pt x="41" y="10"/>
                    </a:moveTo>
                    <a:lnTo>
                      <a:pt x="140" y="10"/>
                    </a:lnTo>
                    <a:lnTo>
                      <a:pt x="146" y="33"/>
                    </a:lnTo>
                    <a:lnTo>
                      <a:pt x="37" y="33"/>
                    </a:lnTo>
                    <a:lnTo>
                      <a:pt x="41" y="10"/>
                    </a:lnTo>
                    <a:close/>
                    <a:moveTo>
                      <a:pt x="172" y="218"/>
                    </a:moveTo>
                    <a:lnTo>
                      <a:pt x="10" y="218"/>
                    </a:lnTo>
                    <a:lnTo>
                      <a:pt x="10" y="21"/>
                    </a:lnTo>
                    <a:lnTo>
                      <a:pt x="29" y="21"/>
                    </a:lnTo>
                    <a:lnTo>
                      <a:pt x="25" y="43"/>
                    </a:lnTo>
                    <a:lnTo>
                      <a:pt x="157" y="43"/>
                    </a:lnTo>
                    <a:lnTo>
                      <a:pt x="153" y="21"/>
                    </a:lnTo>
                    <a:lnTo>
                      <a:pt x="172" y="21"/>
                    </a:lnTo>
                    <a:lnTo>
                      <a:pt x="172" y="2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0" name="Freeform 6"/>
              <p:cNvSpPr>
                <a:spLocks noEditPoints="1"/>
              </p:cNvSpPr>
              <p:nvPr/>
            </p:nvSpPr>
            <p:spPr bwMode="auto">
              <a:xfrm>
                <a:off x="5051" y="3540"/>
                <a:ext cx="42" cy="44"/>
              </a:xfrm>
              <a:custGeom>
                <a:avLst/>
                <a:gdLst>
                  <a:gd name="T0" fmla="*/ 42 w 42"/>
                  <a:gd name="T1" fmla="*/ 44 h 44"/>
                  <a:gd name="T2" fmla="*/ 0 w 42"/>
                  <a:gd name="T3" fmla="*/ 44 h 44"/>
                  <a:gd name="T4" fmla="*/ 0 w 42"/>
                  <a:gd name="T5" fmla="*/ 0 h 44"/>
                  <a:gd name="T6" fmla="*/ 42 w 42"/>
                  <a:gd name="T7" fmla="*/ 0 h 44"/>
                  <a:gd name="T8" fmla="*/ 42 w 42"/>
                  <a:gd name="T9" fmla="*/ 44 h 44"/>
                  <a:gd name="T10" fmla="*/ 10 w 42"/>
                  <a:gd name="T11" fmla="*/ 35 h 44"/>
                  <a:gd name="T12" fmla="*/ 32 w 42"/>
                  <a:gd name="T13" fmla="*/ 35 h 44"/>
                  <a:gd name="T14" fmla="*/ 32 w 42"/>
                  <a:gd name="T15" fmla="*/ 9 h 44"/>
                  <a:gd name="T16" fmla="*/ 10 w 42"/>
                  <a:gd name="T17" fmla="*/ 9 h 44"/>
                  <a:gd name="T18" fmla="*/ 10 w 42"/>
                  <a:gd name="T19" fmla="*/ 35 h 44"/>
                  <a:gd name="T20" fmla="*/ 10 w 42"/>
                  <a:gd name="T21" fmla="*/ 35 h 44"/>
                  <a:gd name="T22" fmla="*/ 10 w 42"/>
                  <a:gd name="T23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lnTo>
                      <a:pt x="0" y="44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4"/>
                    </a:lnTo>
                    <a:close/>
                    <a:moveTo>
                      <a:pt x="10" y="35"/>
                    </a:moveTo>
                    <a:lnTo>
                      <a:pt x="32" y="35"/>
                    </a:lnTo>
                    <a:lnTo>
                      <a:pt x="32" y="9"/>
                    </a:lnTo>
                    <a:lnTo>
                      <a:pt x="10" y="9"/>
                    </a:lnTo>
                    <a:lnTo>
                      <a:pt x="10" y="35"/>
                    </a:lnTo>
                    <a:close/>
                    <a:moveTo>
                      <a:pt x="10" y="35"/>
                    </a:moveTo>
                    <a:lnTo>
                      <a:pt x="10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1" name="Freeform 7"/>
              <p:cNvSpPr>
                <a:spLocks noEditPoints="1"/>
              </p:cNvSpPr>
              <p:nvPr/>
            </p:nvSpPr>
            <p:spPr bwMode="auto">
              <a:xfrm>
                <a:off x="5051" y="3540"/>
                <a:ext cx="42" cy="44"/>
              </a:xfrm>
              <a:custGeom>
                <a:avLst/>
                <a:gdLst>
                  <a:gd name="T0" fmla="*/ 42 w 42"/>
                  <a:gd name="T1" fmla="*/ 44 h 44"/>
                  <a:gd name="T2" fmla="*/ 0 w 42"/>
                  <a:gd name="T3" fmla="*/ 44 h 44"/>
                  <a:gd name="T4" fmla="*/ 0 w 42"/>
                  <a:gd name="T5" fmla="*/ 0 h 44"/>
                  <a:gd name="T6" fmla="*/ 42 w 42"/>
                  <a:gd name="T7" fmla="*/ 0 h 44"/>
                  <a:gd name="T8" fmla="*/ 42 w 42"/>
                  <a:gd name="T9" fmla="*/ 44 h 44"/>
                  <a:gd name="T10" fmla="*/ 10 w 42"/>
                  <a:gd name="T11" fmla="*/ 35 h 44"/>
                  <a:gd name="T12" fmla="*/ 32 w 42"/>
                  <a:gd name="T13" fmla="*/ 35 h 44"/>
                  <a:gd name="T14" fmla="*/ 32 w 42"/>
                  <a:gd name="T15" fmla="*/ 9 h 44"/>
                  <a:gd name="T16" fmla="*/ 10 w 42"/>
                  <a:gd name="T17" fmla="*/ 9 h 44"/>
                  <a:gd name="T18" fmla="*/ 10 w 42"/>
                  <a:gd name="T19" fmla="*/ 35 h 44"/>
                  <a:gd name="T20" fmla="*/ 10 w 42"/>
                  <a:gd name="T21" fmla="*/ 35 h 44"/>
                  <a:gd name="T22" fmla="*/ 10 w 42"/>
                  <a:gd name="T23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4">
                    <a:moveTo>
                      <a:pt x="42" y="44"/>
                    </a:moveTo>
                    <a:lnTo>
                      <a:pt x="0" y="44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4"/>
                    </a:lnTo>
                    <a:moveTo>
                      <a:pt x="10" y="35"/>
                    </a:moveTo>
                    <a:lnTo>
                      <a:pt x="32" y="35"/>
                    </a:lnTo>
                    <a:lnTo>
                      <a:pt x="32" y="9"/>
                    </a:lnTo>
                    <a:lnTo>
                      <a:pt x="10" y="9"/>
                    </a:lnTo>
                    <a:lnTo>
                      <a:pt x="10" y="35"/>
                    </a:lnTo>
                    <a:moveTo>
                      <a:pt x="10" y="35"/>
                    </a:moveTo>
                    <a:lnTo>
                      <a:pt x="10" y="35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2" name="Rectangle 8"/>
              <p:cNvSpPr>
                <a:spLocks noChangeArrowheads="1"/>
              </p:cNvSpPr>
              <p:nvPr/>
            </p:nvSpPr>
            <p:spPr bwMode="auto">
              <a:xfrm>
                <a:off x="5111" y="3557"/>
                <a:ext cx="61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3" name="Freeform 9"/>
              <p:cNvSpPr>
                <a:spLocks noEditPoints="1"/>
              </p:cNvSpPr>
              <p:nvPr/>
            </p:nvSpPr>
            <p:spPr bwMode="auto">
              <a:xfrm>
                <a:off x="5051" y="3604"/>
                <a:ext cx="42" cy="45"/>
              </a:xfrm>
              <a:custGeom>
                <a:avLst/>
                <a:gdLst>
                  <a:gd name="T0" fmla="*/ 42 w 42"/>
                  <a:gd name="T1" fmla="*/ 45 h 45"/>
                  <a:gd name="T2" fmla="*/ 0 w 42"/>
                  <a:gd name="T3" fmla="*/ 45 h 45"/>
                  <a:gd name="T4" fmla="*/ 0 w 42"/>
                  <a:gd name="T5" fmla="*/ 0 h 45"/>
                  <a:gd name="T6" fmla="*/ 42 w 42"/>
                  <a:gd name="T7" fmla="*/ 0 h 45"/>
                  <a:gd name="T8" fmla="*/ 42 w 42"/>
                  <a:gd name="T9" fmla="*/ 45 h 45"/>
                  <a:gd name="T10" fmla="*/ 10 w 42"/>
                  <a:gd name="T11" fmla="*/ 35 h 45"/>
                  <a:gd name="T12" fmla="*/ 32 w 42"/>
                  <a:gd name="T13" fmla="*/ 35 h 45"/>
                  <a:gd name="T14" fmla="*/ 32 w 42"/>
                  <a:gd name="T15" fmla="*/ 10 h 45"/>
                  <a:gd name="T16" fmla="*/ 10 w 42"/>
                  <a:gd name="T17" fmla="*/ 10 h 45"/>
                  <a:gd name="T18" fmla="*/ 10 w 42"/>
                  <a:gd name="T19" fmla="*/ 35 h 45"/>
                  <a:gd name="T20" fmla="*/ 10 w 42"/>
                  <a:gd name="T21" fmla="*/ 35 h 45"/>
                  <a:gd name="T22" fmla="*/ 10 w 42"/>
                  <a:gd name="T2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5">
                    <a:moveTo>
                      <a:pt x="42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5"/>
                    </a:lnTo>
                    <a:close/>
                    <a:moveTo>
                      <a:pt x="10" y="35"/>
                    </a:moveTo>
                    <a:lnTo>
                      <a:pt x="32" y="35"/>
                    </a:lnTo>
                    <a:lnTo>
                      <a:pt x="32" y="10"/>
                    </a:lnTo>
                    <a:lnTo>
                      <a:pt x="10" y="10"/>
                    </a:lnTo>
                    <a:lnTo>
                      <a:pt x="10" y="35"/>
                    </a:lnTo>
                    <a:close/>
                    <a:moveTo>
                      <a:pt x="10" y="35"/>
                    </a:moveTo>
                    <a:lnTo>
                      <a:pt x="10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4" name="Freeform 10"/>
              <p:cNvSpPr>
                <a:spLocks noEditPoints="1"/>
              </p:cNvSpPr>
              <p:nvPr/>
            </p:nvSpPr>
            <p:spPr bwMode="auto">
              <a:xfrm>
                <a:off x="5051" y="3604"/>
                <a:ext cx="42" cy="45"/>
              </a:xfrm>
              <a:custGeom>
                <a:avLst/>
                <a:gdLst>
                  <a:gd name="T0" fmla="*/ 42 w 42"/>
                  <a:gd name="T1" fmla="*/ 45 h 45"/>
                  <a:gd name="T2" fmla="*/ 0 w 42"/>
                  <a:gd name="T3" fmla="*/ 45 h 45"/>
                  <a:gd name="T4" fmla="*/ 0 w 42"/>
                  <a:gd name="T5" fmla="*/ 0 h 45"/>
                  <a:gd name="T6" fmla="*/ 42 w 42"/>
                  <a:gd name="T7" fmla="*/ 0 h 45"/>
                  <a:gd name="T8" fmla="*/ 42 w 42"/>
                  <a:gd name="T9" fmla="*/ 45 h 45"/>
                  <a:gd name="T10" fmla="*/ 10 w 42"/>
                  <a:gd name="T11" fmla="*/ 35 h 45"/>
                  <a:gd name="T12" fmla="*/ 32 w 42"/>
                  <a:gd name="T13" fmla="*/ 35 h 45"/>
                  <a:gd name="T14" fmla="*/ 32 w 42"/>
                  <a:gd name="T15" fmla="*/ 10 h 45"/>
                  <a:gd name="T16" fmla="*/ 10 w 42"/>
                  <a:gd name="T17" fmla="*/ 10 h 45"/>
                  <a:gd name="T18" fmla="*/ 10 w 42"/>
                  <a:gd name="T19" fmla="*/ 35 h 45"/>
                  <a:gd name="T20" fmla="*/ 10 w 42"/>
                  <a:gd name="T21" fmla="*/ 35 h 45"/>
                  <a:gd name="T22" fmla="*/ 10 w 42"/>
                  <a:gd name="T2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5">
                    <a:moveTo>
                      <a:pt x="42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2" y="45"/>
                    </a:lnTo>
                    <a:moveTo>
                      <a:pt x="10" y="35"/>
                    </a:moveTo>
                    <a:lnTo>
                      <a:pt x="32" y="35"/>
                    </a:lnTo>
                    <a:lnTo>
                      <a:pt x="32" y="10"/>
                    </a:lnTo>
                    <a:lnTo>
                      <a:pt x="10" y="10"/>
                    </a:lnTo>
                    <a:lnTo>
                      <a:pt x="10" y="35"/>
                    </a:lnTo>
                    <a:moveTo>
                      <a:pt x="10" y="35"/>
                    </a:moveTo>
                    <a:lnTo>
                      <a:pt x="10" y="35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5" name="Rectangle 11"/>
              <p:cNvSpPr>
                <a:spLocks noChangeArrowheads="1"/>
              </p:cNvSpPr>
              <p:nvPr/>
            </p:nvSpPr>
            <p:spPr bwMode="auto">
              <a:xfrm>
                <a:off x="5111" y="3622"/>
                <a:ext cx="61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sp>
        <p:nvSpPr>
          <p:cNvPr id="76" name="Retângulo de cantos arredondados 14">
            <a:hlinkClick r:id="" action="ppaction://hlinkshowjump?jump=nextslide"/>
          </p:cNvPr>
          <p:cNvSpPr/>
          <p:nvPr/>
        </p:nvSpPr>
        <p:spPr>
          <a:xfrm>
            <a:off x="9720482" y="4841948"/>
            <a:ext cx="1815366" cy="340747"/>
          </a:xfrm>
          <a:prstGeom prst="roundRect">
            <a:avLst/>
          </a:prstGeom>
          <a:noFill/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6554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1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1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1" presetClass="entr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5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Graphic spid="10" grpId="0">
        <p:bldAsOne/>
      </p:bldGraphic>
      <p:bldGraphic spid="10" grpId="1">
        <p:bldAsOne/>
      </p:bldGraphic>
      <p:bldP spid="11" grpId="0"/>
      <p:bldGraphic spid="12" grpId="0">
        <p:bldAsOne/>
      </p:bldGraphic>
      <p:bldGraphic spid="12" grpId="1">
        <p:bldAsOne/>
      </p:bldGraphic>
      <p:bldP spid="13" grpId="0"/>
      <p:bldGraphic spid="14" grpId="0">
        <p:bldAsOne/>
      </p:bldGraphic>
      <p:bldGraphic spid="14" grpId="1">
        <p:bldAsOne/>
      </p:bldGraphic>
      <p:bldP spid="15" grpId="0"/>
      <p:bldGraphic spid="16" grpId="0">
        <p:bldAsOne/>
      </p:bldGraphic>
      <p:bldGraphic spid="16" grpId="1">
        <p:bldAsOne/>
      </p:bldGraphic>
      <p:bldP spid="17" grpId="0"/>
      <p:bldP spid="111" grpId="0"/>
      <p:bldP spid="111" grpId="1"/>
      <p:bldP spid="76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P21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principal dificuldade que o(a) Sr.(a) enfrenta no dia a dia do seu negócio? (ESP-RU) </a:t>
            </a:r>
          </a:p>
        </p:txBody>
      </p:sp>
      <p:sp>
        <p:nvSpPr>
          <p:cNvPr id="6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dificuldade encontrada no dia a dia</a:t>
            </a:r>
          </a:p>
        </p:txBody>
      </p:sp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2497435991"/>
              </p:ext>
            </p:extLst>
          </p:nvPr>
        </p:nvGraphicFramePr>
        <p:xfrm>
          <a:off x="5928192" y="1652888"/>
          <a:ext cx="3255376" cy="43415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3613143"/>
              </p:ext>
            </p:extLst>
          </p:nvPr>
        </p:nvGraphicFramePr>
        <p:xfrm>
          <a:off x="1552754" y="1787613"/>
          <a:ext cx="4445263" cy="402851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44526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conquistar clientes, vender mais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entender, cumprir as obrigações legais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tenho dificuldades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competir com concorrentes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inadimplência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mão de obra qualificada| contratação de funcionários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conseguir crédito ou dinheiro emprestado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controlar o dinheiro da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dificuldades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alta carga tributária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dificuldades com o ponto comercial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crise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comprar bem, comprar barato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divulgação| marketing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68" name="CaixaDeTexto 67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  <p:grpSp>
        <p:nvGrpSpPr>
          <p:cNvPr id="69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7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7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7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7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16" name="CaixaDeTexto 15"/>
          <p:cNvSpPr txBox="1"/>
          <p:nvPr/>
        </p:nvSpPr>
        <p:spPr>
          <a:xfrm>
            <a:off x="7760912" y="2691201"/>
            <a:ext cx="4259638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</a:rPr>
              <a:t>surpreendente que para 1 em cada 7 empreendedores a maior dificuldade encontrada no dia a dia resida em “entender, cumprir as obrigações legais”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(p21)</a:t>
            </a:r>
          </a:p>
        </p:txBody>
      </p:sp>
    </p:spTree>
    <p:extLst>
      <p:ext uri="{BB962C8B-B14F-4D97-AF65-F5344CB8AC3E}">
        <p14:creationId xmlns:p14="http://schemas.microsoft.com/office/powerpoint/2010/main" val="4203908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</p:childTnLst>
        </p:cTn>
      </p:par>
    </p:tnLst>
    <p:bldLst>
      <p:bldP spid="6" grpId="0"/>
      <p:bldGraphic spid="7" grpId="0">
        <p:bldAsOne/>
      </p:bldGraphic>
      <p:bldP spid="68" grpId="0"/>
      <p:bldP spid="68" grpId="1"/>
      <p:bldP spid="16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P21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principal dificuldade que o(a) Sr.(a) enfrenta no dia a dia do seu negócio? (ESP-RU) </a:t>
            </a:r>
          </a:p>
        </p:txBody>
      </p:sp>
      <p:sp>
        <p:nvSpPr>
          <p:cNvPr id="6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dificuldade encontrada no dia a dia</a:t>
            </a:r>
          </a:p>
        </p:txBody>
      </p:sp>
      <p:graphicFrame>
        <p:nvGraphicFramePr>
          <p:cNvPr id="18" name="Tabel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9476632"/>
              </p:ext>
            </p:extLst>
          </p:nvPr>
        </p:nvGraphicFramePr>
        <p:xfrm>
          <a:off x="1021918" y="1508213"/>
          <a:ext cx="4413681" cy="402851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41368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conquistar clientes, vender mais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entender, cumprir as obrigações legais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tenho dificuldades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competir com concorrentes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inadimplência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mão de obra qualificada| contratação de funcionários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conseguir crédito ou dinheiro emprestado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controlar o dinheiro da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dificuldades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alta carga tributária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dificuldades com o ponto comercial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crise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comprar bem, comprar barato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divulgação| marketing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0916703"/>
              </p:ext>
            </p:extLst>
          </p:nvPr>
        </p:nvGraphicFramePr>
        <p:xfrm>
          <a:off x="5701028" y="1499870"/>
          <a:ext cx="5055872" cy="402851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63198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124366198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4179642061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1598023491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352269477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2240804510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74533018"/>
                    </a:ext>
                  </a:extLst>
                </a:gridCol>
                <a:gridCol w="631984">
                  <a:extLst>
                    <a:ext uri="{9D8B030D-6E8A-4147-A177-3AD203B41FA5}">
                      <a16:colId xmlns="" xmlns:a16="http://schemas.microsoft.com/office/drawing/2014/main" val="84181027"/>
                    </a:ext>
                  </a:extLst>
                </a:gridCol>
              </a:tblGrid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8775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graphicFrame>
        <p:nvGraphicFramePr>
          <p:cNvPr id="20" name="Tabela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997810"/>
              </p:ext>
            </p:extLst>
          </p:nvPr>
        </p:nvGraphicFramePr>
        <p:xfrm>
          <a:off x="5791196" y="888560"/>
          <a:ext cx="4965704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071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62071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2071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2071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2071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620713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620713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620713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1" name="Tabela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8536152"/>
              </p:ext>
            </p:extLst>
          </p:nvPr>
        </p:nvGraphicFramePr>
        <p:xfrm>
          <a:off x="5630802" y="5508573"/>
          <a:ext cx="5245120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5564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655640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2" name="CaixaDeTexto 21"/>
          <p:cNvSpPr txBox="1"/>
          <p:nvPr/>
        </p:nvSpPr>
        <p:spPr>
          <a:xfrm>
            <a:off x="4466579" y="5620819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pSp>
        <p:nvGrpSpPr>
          <p:cNvPr id="23" name="+ informações"/>
          <p:cNvGrpSpPr/>
          <p:nvPr/>
        </p:nvGrpSpPr>
        <p:grpSpPr>
          <a:xfrm>
            <a:off x="1385155" y="5752152"/>
            <a:ext cx="1402473" cy="346249"/>
            <a:chOff x="7300120" y="5125288"/>
            <a:chExt cx="1748287" cy="431624"/>
          </a:xfrm>
        </p:grpSpPr>
        <p:sp>
          <p:nvSpPr>
            <p:cNvPr id="2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2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2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2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3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89862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6" grpId="0"/>
      <p:bldP spid="22" grpId="0"/>
      <p:bldP spid="22" grpId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P21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principal dificuldade que o(a) Sr.(a) enfrenta no dia a dia do seu negócio? (ESP-RU) </a:t>
            </a:r>
          </a:p>
        </p:txBody>
      </p:sp>
      <p:sp>
        <p:nvSpPr>
          <p:cNvPr id="6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dificuldade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encontrada no dia a dia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877288"/>
              </p:ext>
            </p:extLst>
          </p:nvPr>
        </p:nvGraphicFramePr>
        <p:xfrm>
          <a:off x="8342827" y="1208685"/>
          <a:ext cx="2844945" cy="445605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4688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97274742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25523643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02987473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32938188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4179446818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233407796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83283660"/>
                  </a:ext>
                </a:extLst>
              </a:tr>
              <a:tr h="31609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21694495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0106034"/>
              </p:ext>
            </p:extLst>
          </p:nvPr>
        </p:nvGraphicFramePr>
        <p:xfrm>
          <a:off x="3721100" y="905706"/>
          <a:ext cx="4555052" cy="47682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55505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29958">
                <a:tc>
                  <a:txBody>
                    <a:bodyPr/>
                    <a:lstStyle/>
                    <a:p>
                      <a:pPr algn="r" fontAlgn="t"/>
                      <a:endParaRPr lang="pt-BR" sz="1100" b="1" i="1" u="none" strike="noStrike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237749701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conquistar clientes, vender mais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entender, cumprir as obrigações legais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tenho dificuldades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competir com concorrentes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inadimplência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mão de obra qualificada| contratação de funcionários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conseguir crédito ou dinheiro emprestado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089539823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controlar o dinheiro da empresa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144922209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dificuldades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373240857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alta carga tributária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29343826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dificuldades com o ponto comercial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801946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crise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2119726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comprar bem, comprar barato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803719967"/>
                  </a:ext>
                </a:extLst>
              </a:tr>
              <a:tr h="317018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falta de </a:t>
                      </a:r>
                      <a:r>
                        <a:rPr lang="pt-BR" sz="1500" b="1" i="1" u="none" strike="noStrike" kern="1200" dirty="0" err="1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divulgação|marketing</a:t>
                      </a:r>
                      <a:endParaRPr lang="pt-BR" sz="1500" b="1" i="1" u="none" strike="noStrike" kern="1200" dirty="0">
                        <a:solidFill>
                          <a:schemeClr val="tx2">
                            <a:lumMod val="7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343217310"/>
                  </a:ext>
                </a:extLst>
              </a:tr>
            </a:tbl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4572148"/>
              </p:ext>
            </p:extLst>
          </p:nvPr>
        </p:nvGraphicFramePr>
        <p:xfrm>
          <a:off x="8353857" y="675485"/>
          <a:ext cx="2833915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7329286" y="5788827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aphicFrame>
        <p:nvGraphicFramePr>
          <p:cNvPr id="12" name="Tabe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7996846"/>
              </p:ext>
            </p:extLst>
          </p:nvPr>
        </p:nvGraphicFramePr>
        <p:xfrm>
          <a:off x="8342827" y="5739943"/>
          <a:ext cx="2833915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pSp>
        <p:nvGrpSpPr>
          <p:cNvPr id="13" name="+ informações"/>
          <p:cNvGrpSpPr/>
          <p:nvPr/>
        </p:nvGrpSpPr>
        <p:grpSpPr>
          <a:xfrm>
            <a:off x="470755" y="5547915"/>
            <a:ext cx="1402473" cy="346249"/>
            <a:chOff x="7300120" y="5125288"/>
            <a:chExt cx="1748287" cy="431624"/>
          </a:xfrm>
        </p:grpSpPr>
        <p:sp>
          <p:nvSpPr>
            <p:cNvPr id="1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4" name="CaixaDeTexto 5"/>
          <p:cNvSpPr txBox="1"/>
          <p:nvPr/>
        </p:nvSpPr>
        <p:spPr>
          <a:xfrm>
            <a:off x="596735" y="1714664"/>
            <a:ext cx="247984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apesar de algumas variações em termos absolutos, as duas principais dificuldades apontadas pelos empreendedores são as mesmas em todas as regiões geográficas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(p21)</a:t>
            </a:r>
          </a:p>
        </p:txBody>
      </p:sp>
    </p:spTree>
    <p:extLst>
      <p:ext uri="{BB962C8B-B14F-4D97-AF65-F5344CB8AC3E}">
        <p14:creationId xmlns:p14="http://schemas.microsoft.com/office/powerpoint/2010/main" val="2931001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6" grpId="0"/>
      <p:bldP spid="11" grpId="0"/>
      <p:bldP spid="11" grpId="1"/>
      <p:bldP spid="24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P21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Qual a principal dificuldade que o(a) Sr.(a) enfrenta no dia a dia do seu negócio? (ESP-RU) </a:t>
            </a:r>
          </a:p>
        </p:txBody>
      </p:sp>
      <p:sp>
        <p:nvSpPr>
          <p:cNvPr id="6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principal dificuldade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encontrada no dia a dia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891857"/>
              </p:ext>
            </p:extLst>
          </p:nvPr>
        </p:nvGraphicFramePr>
        <p:xfrm>
          <a:off x="228600" y="2277379"/>
          <a:ext cx="2374334" cy="284366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37433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534720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conquistar clientes, vender mais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34720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entender, cumprir as obrigações legais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0565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tenho dificuldades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0565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competir com concorrentes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05655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inadimplência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55725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pt-BR" sz="1500" b="1" i="1" u="none" strike="noStrike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mão de obra qualificada| contratação de funcionários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6908746"/>
              </p:ext>
            </p:extLst>
          </p:nvPr>
        </p:nvGraphicFramePr>
        <p:xfrm>
          <a:off x="2697880" y="2225625"/>
          <a:ext cx="9187857" cy="28698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029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57054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460727012"/>
                  </a:ext>
                </a:extLst>
              </a:tr>
              <a:tr h="52526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01780492"/>
                  </a:ext>
                </a:extLst>
              </a:tr>
              <a:tr h="49755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276988336"/>
                  </a:ext>
                </a:extLst>
              </a:tr>
              <a:tr h="39901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49430304"/>
                  </a:ext>
                </a:extLst>
              </a:tr>
              <a:tr h="37988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496145747"/>
                  </a:ext>
                </a:extLst>
              </a:tr>
              <a:tr h="49755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657809442"/>
                  </a:ext>
                </a:extLst>
              </a:tr>
            </a:tbl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5791034"/>
              </p:ext>
            </p:extLst>
          </p:nvPr>
        </p:nvGraphicFramePr>
        <p:xfrm>
          <a:off x="2707571" y="5171121"/>
          <a:ext cx="9187857" cy="27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029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1" name="Tabe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3324102"/>
              </p:ext>
            </p:extLst>
          </p:nvPr>
        </p:nvGraphicFramePr>
        <p:xfrm>
          <a:off x="1630323" y="5184533"/>
          <a:ext cx="913130" cy="259080"/>
        </p:xfrm>
        <a:graphic>
          <a:graphicData uri="http://schemas.openxmlformats.org/drawingml/2006/table">
            <a:tbl>
              <a:tblPr/>
              <a:tblGrid>
                <a:gridCol w="913130">
                  <a:extLst>
                    <a:ext uri="{9D8B030D-6E8A-4147-A177-3AD203B41FA5}">
                      <a16:colId xmlns="" xmlns:a16="http://schemas.microsoft.com/office/drawing/2014/main" val="3198549929"/>
                    </a:ext>
                  </a:extLst>
                </a:gridCol>
              </a:tblGrid>
              <a:tr h="242502">
                <a:tc>
                  <a:txBody>
                    <a:bodyPr/>
                    <a:lstStyle/>
                    <a:p>
                      <a:pPr algn="r"/>
                      <a:r>
                        <a:rPr lang="pt-BR" sz="11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>
                    <a:lnL w="12700" cmpd="sng">
                      <a:solidFill>
                        <a:schemeClr val="bg1"/>
                      </a:solidFill>
                      <a:prstDash val="solid"/>
                    </a:lnL>
                    <a:lnR w="12700" cmpd="sng">
                      <a:solidFill>
                        <a:schemeClr val="bg1"/>
                      </a:solidFill>
                      <a:prstDash val="solid"/>
                    </a:lnR>
                    <a:lnT w="12700" cmpd="sng">
                      <a:solidFill>
                        <a:schemeClr val="bg1"/>
                      </a:solidFill>
                      <a:prstDash val="solid"/>
                    </a:lnT>
                    <a:lnB w="12700" cmpd="sng">
                      <a:solidFill>
                        <a:schemeClr val="bg1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321226755"/>
                  </a:ext>
                </a:extLst>
              </a:tr>
            </a:tbl>
          </a:graphicData>
        </a:graphic>
      </p:graphicFrame>
      <p:graphicFrame>
        <p:nvGraphicFramePr>
          <p:cNvPr id="12" name="Tabe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1221952"/>
              </p:ext>
            </p:extLst>
          </p:nvPr>
        </p:nvGraphicFramePr>
        <p:xfrm>
          <a:off x="2697871" y="1849407"/>
          <a:ext cx="9187857" cy="2966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029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2966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3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1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56377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ângulo 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P22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Quais são as áreas em que sente mais necessidade de capacitação, cursos ou consultoria atualmente? Eu vou citar algumas áreas e eu gostaria que o(a) Sr.(a) indicasse quais são aquelas em que o(a) Sr.(a) sente mais necessidade. EST – RM –RANDOM</a:t>
            </a:r>
          </a:p>
        </p:txBody>
      </p:sp>
      <p:sp>
        <p:nvSpPr>
          <p:cNvPr id="7" name="CaixaDeTexto 5"/>
          <p:cNvSpPr txBox="1"/>
          <p:nvPr/>
        </p:nvSpPr>
        <p:spPr>
          <a:xfrm>
            <a:off x="8159853" y="1766949"/>
            <a:ext cx="359954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Pelos elevados percentuais de respostas, percebe-se que há expressiva necessidade de capacitação em todas as áreas de conhecimento apresentadas aos empresários entrevistados.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  <a:ea typeface="Verdana" pitchFamily="34" charset="0"/>
              <a:cs typeface="Arial" charset="0"/>
            </a:endParaRPr>
          </a:p>
        </p:txBody>
      </p:sp>
      <p:sp>
        <p:nvSpPr>
          <p:cNvPr id="8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áreas</a:t>
            </a:r>
            <a:r>
              <a:rPr lang="pt-BR" sz="2800" dirty="0">
                <a:solidFill>
                  <a:schemeClr val="accent1"/>
                </a:solidFill>
                <a:effectLst/>
                <a:latin typeface="+mn-lt"/>
                <a:ea typeface="Adobe Fan Heiti Std B" panose="020B0700000000000000" pitchFamily="34" charset="-128"/>
              </a:rPr>
              <a:t>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 que sente mais necessidade de capacitação</a:t>
            </a:r>
          </a:p>
        </p:txBody>
      </p:sp>
      <p:graphicFrame>
        <p:nvGraphicFramePr>
          <p:cNvPr id="9" name="Gráfico 8"/>
          <p:cNvGraphicFramePr/>
          <p:nvPr>
            <p:extLst>
              <p:ext uri="{D42A27DB-BD31-4B8C-83A1-F6EECF244321}">
                <p14:modId xmlns:p14="http://schemas.microsoft.com/office/powerpoint/2010/main" val="2009068531"/>
              </p:ext>
            </p:extLst>
          </p:nvPr>
        </p:nvGraphicFramePr>
        <p:xfrm>
          <a:off x="3914609" y="1531463"/>
          <a:ext cx="3421828" cy="41976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2383480"/>
              </p:ext>
            </p:extLst>
          </p:nvPr>
        </p:nvGraphicFramePr>
        <p:xfrm>
          <a:off x="495128" y="1623941"/>
          <a:ext cx="3731045" cy="3923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2664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0439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490497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controles financeiros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90497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propaganda/marketing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90497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melhoria da qualidade produto/serviço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90497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atendimento ao cliente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90497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uso de redes sociais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90497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orientação para o crédito/financiamento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490497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tem necessidade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490497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áreas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8" name="CaixaDeTexto 77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8.565</a:t>
            </a:r>
          </a:p>
        </p:txBody>
      </p:sp>
      <p:grpSp>
        <p:nvGrpSpPr>
          <p:cNvPr id="79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8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8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17" name="CaixaDeTexto 5"/>
          <p:cNvSpPr txBox="1"/>
          <p:nvPr/>
        </p:nvSpPr>
        <p:spPr>
          <a:xfrm>
            <a:off x="8159853" y="3795931"/>
            <a:ext cx="359954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Com exceção dos 18% que afirmam não necessitar de treinamento, na média, cada um dos demais empreendedores indicou 3,2 dessas áreas 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  <a:ea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856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8" presetClass="entr" presetSubtype="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Graphic spid="9" grpId="0">
        <p:bldAsOne/>
      </p:bldGraphic>
      <p:bldP spid="78" grpId="0"/>
      <p:bldP spid="78" grpId="1"/>
      <p:bldP spid="1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19"/>
          <p:cNvSpPr txBox="1"/>
          <p:nvPr/>
        </p:nvSpPr>
        <p:spPr>
          <a:xfrm>
            <a:off x="1021920" y="309957"/>
            <a:ext cx="56074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situação atual da empresa</a:t>
            </a:r>
          </a:p>
        </p:txBody>
      </p:sp>
      <p:sp>
        <p:nvSpPr>
          <p:cNvPr id="5" name="CaixaDeTexto 19"/>
          <p:cNvSpPr txBox="1"/>
          <p:nvPr/>
        </p:nvSpPr>
        <p:spPr>
          <a:xfrm>
            <a:off x="1046902" y="1579506"/>
            <a:ext cx="125077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84</a:t>
            </a:r>
            <a:r>
              <a:rPr lang="pt-BR" sz="32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%</a:t>
            </a:r>
            <a:endParaRPr lang="pt-BR" dirty="0">
              <a:solidFill>
                <a:srgbClr val="003399"/>
              </a:solidFill>
              <a:effectLst/>
              <a:latin typeface="+mn-lt"/>
              <a:ea typeface="Adobe Fan Heiti Std B" panose="020B0700000000000000" pitchFamily="34" charset="-128"/>
            </a:endParaRPr>
          </a:p>
        </p:txBody>
      </p:sp>
      <p:sp>
        <p:nvSpPr>
          <p:cNvPr id="6" name="CaixaDeTexto 19"/>
          <p:cNvSpPr txBox="1"/>
          <p:nvPr/>
        </p:nvSpPr>
        <p:spPr>
          <a:xfrm>
            <a:off x="2181411" y="1677890"/>
            <a:ext cx="1906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0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operando</a:t>
            </a:r>
          </a:p>
          <a:p>
            <a:pPr algn="l"/>
            <a:r>
              <a:rPr lang="pt-BR" sz="20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normalmente</a:t>
            </a:r>
          </a:p>
        </p:txBody>
      </p:sp>
      <p:grpSp>
        <p:nvGrpSpPr>
          <p:cNvPr id="7" name="Grupo 83"/>
          <p:cNvGrpSpPr/>
          <p:nvPr/>
        </p:nvGrpSpPr>
        <p:grpSpPr>
          <a:xfrm>
            <a:off x="1818281" y="3622076"/>
            <a:ext cx="1187989" cy="1253118"/>
            <a:chOff x="8328025" y="2344738"/>
            <a:chExt cx="1563687" cy="1649413"/>
          </a:xfrm>
          <a:solidFill>
            <a:schemeClr val="bg1">
              <a:lumMod val="85000"/>
            </a:schemeClr>
          </a:solidFill>
        </p:grpSpPr>
        <p:sp>
          <p:nvSpPr>
            <p:cNvPr id="8" name="Freeform 16"/>
            <p:cNvSpPr>
              <a:spLocks/>
            </p:cNvSpPr>
            <p:nvPr/>
          </p:nvSpPr>
          <p:spPr bwMode="auto">
            <a:xfrm>
              <a:off x="8328025" y="2344738"/>
              <a:ext cx="1135062" cy="1044575"/>
            </a:xfrm>
            <a:custGeom>
              <a:avLst/>
              <a:gdLst>
                <a:gd name="T0" fmla="*/ 84 w 302"/>
                <a:gd name="T1" fmla="*/ 37 h 278"/>
                <a:gd name="T2" fmla="*/ 89 w 302"/>
                <a:gd name="T3" fmla="*/ 24 h 278"/>
                <a:gd name="T4" fmla="*/ 90 w 302"/>
                <a:gd name="T5" fmla="*/ 9 h 278"/>
                <a:gd name="T6" fmla="*/ 92 w 302"/>
                <a:gd name="T7" fmla="*/ 0 h 278"/>
                <a:gd name="T8" fmla="*/ 96 w 302"/>
                <a:gd name="T9" fmla="*/ 2 h 278"/>
                <a:gd name="T10" fmla="*/ 99 w 302"/>
                <a:gd name="T11" fmla="*/ 11 h 278"/>
                <a:gd name="T12" fmla="*/ 103 w 302"/>
                <a:gd name="T13" fmla="*/ 33 h 278"/>
                <a:gd name="T14" fmla="*/ 128 w 302"/>
                <a:gd name="T15" fmla="*/ 54 h 278"/>
                <a:gd name="T16" fmla="*/ 172 w 302"/>
                <a:gd name="T17" fmla="*/ 57 h 278"/>
                <a:gd name="T18" fmla="*/ 302 w 302"/>
                <a:gd name="T19" fmla="*/ 64 h 278"/>
                <a:gd name="T20" fmla="*/ 299 w 302"/>
                <a:gd name="T21" fmla="*/ 74 h 278"/>
                <a:gd name="T22" fmla="*/ 291 w 302"/>
                <a:gd name="T23" fmla="*/ 104 h 278"/>
                <a:gd name="T24" fmla="*/ 293 w 302"/>
                <a:gd name="T25" fmla="*/ 143 h 278"/>
                <a:gd name="T26" fmla="*/ 284 w 302"/>
                <a:gd name="T27" fmla="*/ 172 h 278"/>
                <a:gd name="T28" fmla="*/ 278 w 302"/>
                <a:gd name="T29" fmla="*/ 195 h 278"/>
                <a:gd name="T30" fmla="*/ 266 w 302"/>
                <a:gd name="T31" fmla="*/ 203 h 278"/>
                <a:gd name="T32" fmla="*/ 260 w 302"/>
                <a:gd name="T33" fmla="*/ 215 h 278"/>
                <a:gd name="T34" fmla="*/ 249 w 302"/>
                <a:gd name="T35" fmla="*/ 222 h 278"/>
                <a:gd name="T36" fmla="*/ 237 w 302"/>
                <a:gd name="T37" fmla="*/ 237 h 278"/>
                <a:gd name="T38" fmla="*/ 227 w 302"/>
                <a:gd name="T39" fmla="*/ 252 h 278"/>
                <a:gd name="T40" fmla="*/ 222 w 302"/>
                <a:gd name="T41" fmla="*/ 261 h 278"/>
                <a:gd name="T42" fmla="*/ 224 w 302"/>
                <a:gd name="T43" fmla="*/ 271 h 278"/>
                <a:gd name="T44" fmla="*/ 224 w 302"/>
                <a:gd name="T45" fmla="*/ 278 h 278"/>
                <a:gd name="T46" fmla="*/ 213 w 302"/>
                <a:gd name="T47" fmla="*/ 275 h 278"/>
                <a:gd name="T48" fmla="*/ 213 w 302"/>
                <a:gd name="T49" fmla="*/ 265 h 278"/>
                <a:gd name="T50" fmla="*/ 205 w 302"/>
                <a:gd name="T51" fmla="*/ 260 h 278"/>
                <a:gd name="T52" fmla="*/ 198 w 302"/>
                <a:gd name="T53" fmla="*/ 266 h 278"/>
                <a:gd name="T54" fmla="*/ 185 w 302"/>
                <a:gd name="T55" fmla="*/ 264 h 278"/>
                <a:gd name="T56" fmla="*/ 169 w 302"/>
                <a:gd name="T57" fmla="*/ 265 h 278"/>
                <a:gd name="T58" fmla="*/ 156 w 302"/>
                <a:gd name="T59" fmla="*/ 258 h 278"/>
                <a:gd name="T60" fmla="*/ 137 w 302"/>
                <a:gd name="T61" fmla="*/ 256 h 278"/>
                <a:gd name="T62" fmla="*/ 124 w 302"/>
                <a:gd name="T63" fmla="*/ 261 h 278"/>
                <a:gd name="T64" fmla="*/ 118 w 302"/>
                <a:gd name="T65" fmla="*/ 270 h 278"/>
                <a:gd name="T66" fmla="*/ 110 w 302"/>
                <a:gd name="T67" fmla="*/ 269 h 278"/>
                <a:gd name="T68" fmla="*/ 100 w 302"/>
                <a:gd name="T69" fmla="*/ 263 h 278"/>
                <a:gd name="T70" fmla="*/ 89 w 302"/>
                <a:gd name="T71" fmla="*/ 257 h 278"/>
                <a:gd name="T72" fmla="*/ 85 w 302"/>
                <a:gd name="T73" fmla="*/ 243 h 278"/>
                <a:gd name="T74" fmla="*/ 88 w 302"/>
                <a:gd name="T75" fmla="*/ 237 h 278"/>
                <a:gd name="T76" fmla="*/ 89 w 302"/>
                <a:gd name="T77" fmla="*/ 230 h 278"/>
                <a:gd name="T78" fmla="*/ 39 w 302"/>
                <a:gd name="T79" fmla="*/ 220 h 278"/>
                <a:gd name="T80" fmla="*/ 35 w 302"/>
                <a:gd name="T81" fmla="*/ 209 h 278"/>
                <a:gd name="T82" fmla="*/ 31 w 302"/>
                <a:gd name="T83" fmla="*/ 202 h 278"/>
                <a:gd name="T84" fmla="*/ 37 w 302"/>
                <a:gd name="T85" fmla="*/ 196 h 278"/>
                <a:gd name="T86" fmla="*/ 34 w 302"/>
                <a:gd name="T87" fmla="*/ 182 h 278"/>
                <a:gd name="T88" fmla="*/ 28 w 302"/>
                <a:gd name="T89" fmla="*/ 163 h 278"/>
                <a:gd name="T90" fmla="*/ 46 w 302"/>
                <a:gd name="T91" fmla="*/ 138 h 278"/>
                <a:gd name="T92" fmla="*/ 43 w 302"/>
                <a:gd name="T93" fmla="*/ 115 h 278"/>
                <a:gd name="T94" fmla="*/ 43 w 302"/>
                <a:gd name="T95" fmla="*/ 105 h 278"/>
                <a:gd name="T96" fmla="*/ 41 w 302"/>
                <a:gd name="T97" fmla="*/ 94 h 278"/>
                <a:gd name="T98" fmla="*/ 24 w 302"/>
                <a:gd name="T99" fmla="*/ 89 h 278"/>
                <a:gd name="T100" fmla="*/ 3 w 302"/>
                <a:gd name="T101" fmla="*/ 76 h 278"/>
                <a:gd name="T102" fmla="*/ 2 w 302"/>
                <a:gd name="T103" fmla="*/ 6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" h="278">
                  <a:moveTo>
                    <a:pt x="2" y="36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302" y="64"/>
                    <a:pt x="302" y="64"/>
                    <a:pt x="302" y="64"/>
                  </a:cubicBezTo>
                  <a:cubicBezTo>
                    <a:pt x="302" y="66"/>
                    <a:pt x="302" y="66"/>
                    <a:pt x="302" y="66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292" y="95"/>
                    <a:pt x="291" y="94"/>
                    <a:pt x="291" y="104"/>
                  </a:cubicBezTo>
                  <a:cubicBezTo>
                    <a:pt x="291" y="114"/>
                    <a:pt x="291" y="135"/>
                    <a:pt x="291" y="135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3" y="143"/>
                    <a:pt x="294" y="152"/>
                    <a:pt x="290" y="157"/>
                  </a:cubicBezTo>
                  <a:cubicBezTo>
                    <a:pt x="286" y="162"/>
                    <a:pt x="284" y="172"/>
                    <a:pt x="284" y="172"/>
                  </a:cubicBezTo>
                  <a:cubicBezTo>
                    <a:pt x="281" y="190"/>
                    <a:pt x="281" y="190"/>
                    <a:pt x="281" y="190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15"/>
                    <a:pt x="260" y="215"/>
                    <a:pt x="260" y="215"/>
                  </a:cubicBezTo>
                  <a:cubicBezTo>
                    <a:pt x="256" y="217"/>
                    <a:pt x="256" y="217"/>
                    <a:pt x="256" y="217"/>
                  </a:cubicBezTo>
                  <a:cubicBezTo>
                    <a:pt x="249" y="222"/>
                    <a:pt x="249" y="222"/>
                    <a:pt x="249" y="222"/>
                  </a:cubicBezTo>
                  <a:cubicBezTo>
                    <a:pt x="244" y="227"/>
                    <a:pt x="244" y="227"/>
                    <a:pt x="244" y="22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2" y="245"/>
                    <a:pt x="232" y="245"/>
                    <a:pt x="232" y="245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8"/>
                    <a:pt x="224" y="278"/>
                    <a:pt x="224" y="278"/>
                  </a:cubicBezTo>
                  <a:cubicBezTo>
                    <a:pt x="214" y="278"/>
                    <a:pt x="214" y="278"/>
                    <a:pt x="214" y="278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4" y="269"/>
                    <a:pt x="214" y="269"/>
                    <a:pt x="214" y="269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10" y="260"/>
                    <a:pt x="210" y="260"/>
                    <a:pt x="210" y="260"/>
                  </a:cubicBezTo>
                  <a:cubicBezTo>
                    <a:pt x="205" y="260"/>
                    <a:pt x="205" y="260"/>
                    <a:pt x="205" y="260"/>
                  </a:cubicBezTo>
                  <a:cubicBezTo>
                    <a:pt x="200" y="263"/>
                    <a:pt x="200" y="263"/>
                    <a:pt x="200" y="263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198" y="266"/>
                    <a:pt x="193" y="266"/>
                    <a:pt x="191" y="266"/>
                  </a:cubicBezTo>
                  <a:cubicBezTo>
                    <a:pt x="189" y="266"/>
                    <a:pt x="185" y="264"/>
                    <a:pt x="185" y="264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69" y="265"/>
                    <a:pt x="169" y="265"/>
                    <a:pt x="169" y="265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0" y="261"/>
                    <a:pt x="156" y="258"/>
                  </a:cubicBezTo>
                  <a:cubicBezTo>
                    <a:pt x="152" y="255"/>
                    <a:pt x="149" y="255"/>
                    <a:pt x="148" y="255"/>
                  </a:cubicBezTo>
                  <a:cubicBezTo>
                    <a:pt x="146" y="255"/>
                    <a:pt x="140" y="255"/>
                    <a:pt x="137" y="256"/>
                  </a:cubicBezTo>
                  <a:cubicBezTo>
                    <a:pt x="133" y="257"/>
                    <a:pt x="135" y="257"/>
                    <a:pt x="132" y="257"/>
                  </a:cubicBezTo>
                  <a:cubicBezTo>
                    <a:pt x="129" y="257"/>
                    <a:pt x="125" y="260"/>
                    <a:pt x="124" y="261"/>
                  </a:cubicBezTo>
                  <a:cubicBezTo>
                    <a:pt x="123" y="261"/>
                    <a:pt x="120" y="266"/>
                    <a:pt x="120" y="266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0" y="269"/>
                    <a:pt x="110" y="269"/>
                    <a:pt x="110" y="269"/>
                  </a:cubicBezTo>
                  <a:cubicBezTo>
                    <a:pt x="107" y="267"/>
                    <a:pt x="107" y="267"/>
                    <a:pt x="107" y="267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95" y="261"/>
                    <a:pt x="95" y="261"/>
                    <a:pt x="95" y="261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40" y="229"/>
                    <a:pt x="40" y="229"/>
                    <a:pt x="40" y="229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5" y="99"/>
                    <a:pt x="44" y="98"/>
                  </a:cubicBezTo>
                  <a:cubicBezTo>
                    <a:pt x="43" y="97"/>
                    <a:pt x="42" y="95"/>
                    <a:pt x="41" y="94"/>
                  </a:cubicBezTo>
                  <a:cubicBezTo>
                    <a:pt x="40" y="93"/>
                    <a:pt x="33" y="92"/>
                    <a:pt x="33" y="92"/>
                  </a:cubicBezTo>
                  <a:cubicBezTo>
                    <a:pt x="33" y="92"/>
                    <a:pt x="25" y="89"/>
                    <a:pt x="24" y="89"/>
                  </a:cubicBezTo>
                  <a:cubicBezTo>
                    <a:pt x="23" y="89"/>
                    <a:pt x="2" y="89"/>
                    <a:pt x="2" y="89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2" y="64"/>
                    <a:pt x="2" y="64"/>
                    <a:pt x="2" y="64"/>
                  </a:cubicBezTo>
                  <a:lnTo>
                    <a:pt x="2" y="36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9" name="Freeform 17"/>
            <p:cNvSpPr>
              <a:spLocks/>
            </p:cNvSpPr>
            <p:nvPr/>
          </p:nvSpPr>
          <p:spPr bwMode="auto">
            <a:xfrm>
              <a:off x="8677275" y="3325813"/>
              <a:ext cx="700087" cy="668338"/>
            </a:xfrm>
            <a:custGeom>
              <a:avLst/>
              <a:gdLst>
                <a:gd name="T0" fmla="*/ 11 w 186"/>
                <a:gd name="T1" fmla="*/ 16 h 178"/>
                <a:gd name="T2" fmla="*/ 15 w 186"/>
                <a:gd name="T3" fmla="*/ 28 h 178"/>
                <a:gd name="T4" fmla="*/ 10 w 186"/>
                <a:gd name="T5" fmla="*/ 42 h 178"/>
                <a:gd name="T6" fmla="*/ 6 w 186"/>
                <a:gd name="T7" fmla="*/ 56 h 178"/>
                <a:gd name="T8" fmla="*/ 1 w 186"/>
                <a:gd name="T9" fmla="*/ 66 h 178"/>
                <a:gd name="T10" fmla="*/ 2 w 186"/>
                <a:gd name="T11" fmla="*/ 77 h 178"/>
                <a:gd name="T12" fmla="*/ 1 w 186"/>
                <a:gd name="T13" fmla="*/ 87 h 178"/>
                <a:gd name="T14" fmla="*/ 6 w 186"/>
                <a:gd name="T15" fmla="*/ 100 h 178"/>
                <a:gd name="T16" fmla="*/ 7 w 186"/>
                <a:gd name="T17" fmla="*/ 120 h 178"/>
                <a:gd name="T18" fmla="*/ 16 w 186"/>
                <a:gd name="T19" fmla="*/ 128 h 178"/>
                <a:gd name="T20" fmla="*/ 30 w 186"/>
                <a:gd name="T21" fmla="*/ 129 h 178"/>
                <a:gd name="T22" fmla="*/ 53 w 186"/>
                <a:gd name="T23" fmla="*/ 130 h 178"/>
                <a:gd name="T24" fmla="*/ 62 w 186"/>
                <a:gd name="T25" fmla="*/ 136 h 178"/>
                <a:gd name="T26" fmla="*/ 66 w 186"/>
                <a:gd name="T27" fmla="*/ 149 h 178"/>
                <a:gd name="T28" fmla="*/ 69 w 186"/>
                <a:gd name="T29" fmla="*/ 158 h 178"/>
                <a:gd name="T30" fmla="*/ 72 w 186"/>
                <a:gd name="T31" fmla="*/ 168 h 178"/>
                <a:gd name="T32" fmla="*/ 75 w 186"/>
                <a:gd name="T33" fmla="*/ 178 h 178"/>
                <a:gd name="T34" fmla="*/ 87 w 186"/>
                <a:gd name="T35" fmla="*/ 175 h 178"/>
                <a:gd name="T36" fmla="*/ 97 w 186"/>
                <a:gd name="T37" fmla="*/ 173 h 178"/>
                <a:gd name="T38" fmla="*/ 103 w 186"/>
                <a:gd name="T39" fmla="*/ 177 h 178"/>
                <a:gd name="T40" fmla="*/ 106 w 186"/>
                <a:gd name="T41" fmla="*/ 166 h 178"/>
                <a:gd name="T42" fmla="*/ 113 w 186"/>
                <a:gd name="T43" fmla="*/ 158 h 178"/>
                <a:gd name="T44" fmla="*/ 120 w 186"/>
                <a:gd name="T45" fmla="*/ 148 h 178"/>
                <a:gd name="T46" fmla="*/ 138 w 186"/>
                <a:gd name="T47" fmla="*/ 137 h 178"/>
                <a:gd name="T48" fmla="*/ 158 w 186"/>
                <a:gd name="T49" fmla="*/ 120 h 178"/>
                <a:gd name="T50" fmla="*/ 162 w 186"/>
                <a:gd name="T51" fmla="*/ 110 h 178"/>
                <a:gd name="T52" fmla="*/ 167 w 186"/>
                <a:gd name="T53" fmla="*/ 97 h 178"/>
                <a:gd name="T54" fmla="*/ 179 w 186"/>
                <a:gd name="T55" fmla="*/ 81 h 178"/>
                <a:gd name="T56" fmla="*/ 186 w 186"/>
                <a:gd name="T57" fmla="*/ 76 h 178"/>
                <a:gd name="T58" fmla="*/ 179 w 186"/>
                <a:gd name="T59" fmla="*/ 55 h 178"/>
                <a:gd name="T60" fmla="*/ 157 w 186"/>
                <a:gd name="T61" fmla="*/ 45 h 178"/>
                <a:gd name="T62" fmla="*/ 142 w 186"/>
                <a:gd name="T63" fmla="*/ 40 h 178"/>
                <a:gd name="T64" fmla="*/ 135 w 186"/>
                <a:gd name="T65" fmla="*/ 29 h 178"/>
                <a:gd name="T66" fmla="*/ 128 w 186"/>
                <a:gd name="T67" fmla="*/ 22 h 178"/>
                <a:gd name="T68" fmla="*/ 111 w 186"/>
                <a:gd name="T69" fmla="*/ 21 h 178"/>
                <a:gd name="T70" fmla="*/ 112 w 186"/>
                <a:gd name="T71" fmla="*/ 12 h 178"/>
                <a:gd name="T72" fmla="*/ 115 w 186"/>
                <a:gd name="T73" fmla="*/ 4 h 178"/>
                <a:gd name="T74" fmla="*/ 111 w 186"/>
                <a:gd name="T75" fmla="*/ 6 h 178"/>
                <a:gd name="T76" fmla="*/ 99 w 186"/>
                <a:gd name="T77" fmla="*/ 8 h 178"/>
                <a:gd name="T78" fmla="*/ 85 w 186"/>
                <a:gd name="T79" fmla="*/ 9 h 178"/>
                <a:gd name="T80" fmla="*/ 71 w 186"/>
                <a:gd name="T81" fmla="*/ 8 h 178"/>
                <a:gd name="T82" fmla="*/ 57 w 186"/>
                <a:gd name="T83" fmla="*/ 1 h 178"/>
                <a:gd name="T84" fmla="*/ 46 w 186"/>
                <a:gd name="T85" fmla="*/ 1 h 178"/>
                <a:gd name="T86" fmla="*/ 34 w 186"/>
                <a:gd name="T87" fmla="*/ 6 h 178"/>
                <a:gd name="T88" fmla="*/ 26 w 186"/>
                <a:gd name="T89" fmla="*/ 14 h 178"/>
                <a:gd name="T90" fmla="*/ 16 w 186"/>
                <a:gd name="T91" fmla="*/ 1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6" h="178">
                  <a:moveTo>
                    <a:pt x="9" y="9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4" y="21"/>
                    <a:pt x="14" y="22"/>
                  </a:cubicBezTo>
                  <a:cubicBezTo>
                    <a:pt x="15" y="23"/>
                    <a:pt x="15" y="28"/>
                    <a:pt x="15" y="28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8"/>
                    <a:pt x="11" y="49"/>
                  </a:cubicBezTo>
                  <a:cubicBezTo>
                    <a:pt x="11" y="50"/>
                    <a:pt x="6" y="56"/>
                    <a:pt x="6" y="56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0" y="80"/>
                    <a:pt x="0" y="81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4" y="94"/>
                    <a:pt x="4" y="95"/>
                  </a:cubicBezTo>
                  <a:cubicBezTo>
                    <a:pt x="4" y="96"/>
                    <a:pt x="6" y="100"/>
                    <a:pt x="6" y="10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9" y="158"/>
                    <a:pt x="69" y="158"/>
                    <a:pt x="69" y="158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9" y="176"/>
                    <a:pt x="99" y="176"/>
                    <a:pt x="99" y="176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8" y="120"/>
                    <a:pt x="158" y="116"/>
                    <a:pt x="159" y="115"/>
                  </a:cubicBezTo>
                  <a:cubicBezTo>
                    <a:pt x="159" y="114"/>
                    <a:pt x="162" y="110"/>
                    <a:pt x="162" y="110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59" y="46"/>
                    <a:pt x="157" y="45"/>
                  </a:cubicBezTo>
                  <a:cubicBezTo>
                    <a:pt x="156" y="44"/>
                    <a:pt x="151" y="42"/>
                    <a:pt x="150" y="41"/>
                  </a:cubicBezTo>
                  <a:cubicBezTo>
                    <a:pt x="149" y="40"/>
                    <a:pt x="144" y="40"/>
                    <a:pt x="142" y="40"/>
                  </a:cubicBezTo>
                  <a:cubicBezTo>
                    <a:pt x="140" y="40"/>
                    <a:pt x="137" y="40"/>
                    <a:pt x="135" y="39"/>
                  </a:cubicBezTo>
                  <a:cubicBezTo>
                    <a:pt x="134" y="38"/>
                    <a:pt x="135" y="29"/>
                    <a:pt x="135" y="29"/>
                  </a:cubicBezTo>
                  <a:cubicBezTo>
                    <a:pt x="135" y="29"/>
                    <a:pt x="130" y="27"/>
                    <a:pt x="129" y="26"/>
                  </a:cubicBezTo>
                  <a:cubicBezTo>
                    <a:pt x="128" y="25"/>
                    <a:pt x="130" y="23"/>
                    <a:pt x="128" y="22"/>
                  </a:cubicBezTo>
                  <a:cubicBezTo>
                    <a:pt x="126" y="21"/>
                    <a:pt x="121" y="21"/>
                    <a:pt x="119" y="21"/>
                  </a:cubicBezTo>
                  <a:cubicBezTo>
                    <a:pt x="117" y="21"/>
                    <a:pt x="111" y="21"/>
                    <a:pt x="111" y="21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3" y="8"/>
                    <a:pt x="92" y="8"/>
                  </a:cubicBezTo>
                  <a:cubicBezTo>
                    <a:pt x="91" y="8"/>
                    <a:pt x="85" y="9"/>
                    <a:pt x="85" y="9"/>
                  </a:cubicBezTo>
                  <a:cubicBezTo>
                    <a:pt x="85" y="9"/>
                    <a:pt x="80" y="9"/>
                    <a:pt x="78" y="9"/>
                  </a:cubicBezTo>
                  <a:cubicBezTo>
                    <a:pt x="76" y="9"/>
                    <a:pt x="73" y="9"/>
                    <a:pt x="71" y="8"/>
                  </a:cubicBezTo>
                  <a:cubicBezTo>
                    <a:pt x="69" y="7"/>
                    <a:pt x="66" y="6"/>
                    <a:pt x="65" y="5"/>
                  </a:cubicBezTo>
                  <a:cubicBezTo>
                    <a:pt x="64" y="5"/>
                    <a:pt x="57" y="1"/>
                    <a:pt x="57" y="1"/>
                  </a:cubicBezTo>
                  <a:cubicBezTo>
                    <a:pt x="57" y="1"/>
                    <a:pt x="55" y="0"/>
                    <a:pt x="53" y="0"/>
                  </a:cubicBezTo>
                  <a:cubicBezTo>
                    <a:pt x="52" y="0"/>
                    <a:pt x="47" y="1"/>
                    <a:pt x="46" y="1"/>
                  </a:cubicBezTo>
                  <a:cubicBezTo>
                    <a:pt x="45" y="1"/>
                    <a:pt x="38" y="3"/>
                    <a:pt x="38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18" y="13"/>
                    <a:pt x="16" y="13"/>
                  </a:cubicBezTo>
                  <a:cubicBezTo>
                    <a:pt x="15" y="13"/>
                    <a:pt x="9" y="9"/>
                    <a:pt x="9" y="9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10" name="Freeform 18"/>
            <p:cNvSpPr>
              <a:spLocks/>
            </p:cNvSpPr>
            <p:nvPr/>
          </p:nvSpPr>
          <p:spPr bwMode="auto">
            <a:xfrm>
              <a:off x="9185275" y="2878138"/>
              <a:ext cx="706437" cy="654050"/>
            </a:xfrm>
            <a:custGeom>
              <a:avLst/>
              <a:gdLst>
                <a:gd name="T0" fmla="*/ 78 w 188"/>
                <a:gd name="T1" fmla="*/ 3 h 174"/>
                <a:gd name="T2" fmla="*/ 89 w 188"/>
                <a:gd name="T3" fmla="*/ 8 h 174"/>
                <a:gd name="T4" fmla="*/ 101 w 188"/>
                <a:gd name="T5" fmla="*/ 15 h 174"/>
                <a:gd name="T6" fmla="*/ 107 w 188"/>
                <a:gd name="T7" fmla="*/ 4 h 174"/>
                <a:gd name="T8" fmla="*/ 117 w 188"/>
                <a:gd name="T9" fmla="*/ 9 h 174"/>
                <a:gd name="T10" fmla="*/ 122 w 188"/>
                <a:gd name="T11" fmla="*/ 14 h 174"/>
                <a:gd name="T12" fmla="*/ 134 w 188"/>
                <a:gd name="T13" fmla="*/ 14 h 174"/>
                <a:gd name="T14" fmla="*/ 141 w 188"/>
                <a:gd name="T15" fmla="*/ 18 h 174"/>
                <a:gd name="T16" fmla="*/ 148 w 188"/>
                <a:gd name="T17" fmla="*/ 15 h 174"/>
                <a:gd name="T18" fmla="*/ 159 w 188"/>
                <a:gd name="T19" fmla="*/ 10 h 174"/>
                <a:gd name="T20" fmla="*/ 173 w 188"/>
                <a:gd name="T21" fmla="*/ 7 h 174"/>
                <a:gd name="T22" fmla="*/ 182 w 188"/>
                <a:gd name="T23" fmla="*/ 6 h 174"/>
                <a:gd name="T24" fmla="*/ 180 w 188"/>
                <a:gd name="T25" fmla="*/ 17 h 174"/>
                <a:gd name="T26" fmla="*/ 183 w 188"/>
                <a:gd name="T27" fmla="*/ 37 h 174"/>
                <a:gd name="T28" fmla="*/ 188 w 188"/>
                <a:gd name="T29" fmla="*/ 42 h 174"/>
                <a:gd name="T30" fmla="*/ 187 w 188"/>
                <a:gd name="T31" fmla="*/ 54 h 174"/>
                <a:gd name="T32" fmla="*/ 181 w 188"/>
                <a:gd name="T33" fmla="*/ 51 h 174"/>
                <a:gd name="T34" fmla="*/ 173 w 188"/>
                <a:gd name="T35" fmla="*/ 50 h 174"/>
                <a:gd name="T36" fmla="*/ 172 w 188"/>
                <a:gd name="T37" fmla="*/ 57 h 174"/>
                <a:gd name="T38" fmla="*/ 162 w 188"/>
                <a:gd name="T39" fmla="*/ 59 h 174"/>
                <a:gd name="T40" fmla="*/ 162 w 188"/>
                <a:gd name="T41" fmla="*/ 72 h 174"/>
                <a:gd name="T42" fmla="*/ 163 w 188"/>
                <a:gd name="T43" fmla="*/ 77 h 174"/>
                <a:gd name="T44" fmla="*/ 160 w 188"/>
                <a:gd name="T45" fmla="*/ 81 h 174"/>
                <a:gd name="T46" fmla="*/ 150 w 188"/>
                <a:gd name="T47" fmla="*/ 88 h 174"/>
                <a:gd name="T48" fmla="*/ 149 w 188"/>
                <a:gd name="T49" fmla="*/ 99 h 174"/>
                <a:gd name="T50" fmla="*/ 152 w 188"/>
                <a:gd name="T51" fmla="*/ 105 h 174"/>
                <a:gd name="T52" fmla="*/ 155 w 188"/>
                <a:gd name="T53" fmla="*/ 112 h 174"/>
                <a:gd name="T54" fmla="*/ 147 w 188"/>
                <a:gd name="T55" fmla="*/ 119 h 174"/>
                <a:gd name="T56" fmla="*/ 147 w 188"/>
                <a:gd name="T57" fmla="*/ 126 h 174"/>
                <a:gd name="T58" fmla="*/ 151 w 188"/>
                <a:gd name="T59" fmla="*/ 129 h 174"/>
                <a:gd name="T60" fmla="*/ 151 w 188"/>
                <a:gd name="T61" fmla="*/ 138 h 174"/>
                <a:gd name="T62" fmla="*/ 142 w 188"/>
                <a:gd name="T63" fmla="*/ 143 h 174"/>
                <a:gd name="T64" fmla="*/ 138 w 188"/>
                <a:gd name="T65" fmla="*/ 150 h 174"/>
                <a:gd name="T66" fmla="*/ 128 w 188"/>
                <a:gd name="T67" fmla="*/ 147 h 174"/>
                <a:gd name="T68" fmla="*/ 113 w 188"/>
                <a:gd name="T69" fmla="*/ 146 h 174"/>
                <a:gd name="T70" fmla="*/ 102 w 188"/>
                <a:gd name="T71" fmla="*/ 149 h 174"/>
                <a:gd name="T72" fmla="*/ 91 w 188"/>
                <a:gd name="T73" fmla="*/ 151 h 174"/>
                <a:gd name="T74" fmla="*/ 75 w 188"/>
                <a:gd name="T75" fmla="*/ 154 h 174"/>
                <a:gd name="T76" fmla="*/ 65 w 188"/>
                <a:gd name="T77" fmla="*/ 164 h 174"/>
                <a:gd name="T78" fmla="*/ 56 w 188"/>
                <a:gd name="T79" fmla="*/ 174 h 174"/>
                <a:gd name="T80" fmla="*/ 43 w 188"/>
                <a:gd name="T81" fmla="*/ 167 h 174"/>
                <a:gd name="T82" fmla="*/ 29 w 188"/>
                <a:gd name="T83" fmla="*/ 160 h 174"/>
                <a:gd name="T84" fmla="*/ 17 w 188"/>
                <a:gd name="T85" fmla="*/ 153 h 174"/>
                <a:gd name="T86" fmla="*/ 8 w 188"/>
                <a:gd name="T87" fmla="*/ 148 h 174"/>
                <a:gd name="T88" fmla="*/ 3 w 188"/>
                <a:gd name="T89" fmla="*/ 141 h 174"/>
                <a:gd name="T90" fmla="*/ 2 w 188"/>
                <a:gd name="T91" fmla="*/ 131 h 174"/>
                <a:gd name="T92" fmla="*/ 0 w 188"/>
                <a:gd name="T93" fmla="*/ 117 h 174"/>
                <a:gd name="T94" fmla="*/ 9 w 188"/>
                <a:gd name="T95" fmla="*/ 106 h 174"/>
                <a:gd name="T96" fmla="*/ 16 w 188"/>
                <a:gd name="T97" fmla="*/ 95 h 174"/>
                <a:gd name="T98" fmla="*/ 30 w 188"/>
                <a:gd name="T99" fmla="*/ 82 h 174"/>
                <a:gd name="T100" fmla="*/ 37 w 188"/>
                <a:gd name="T101" fmla="*/ 76 h 174"/>
                <a:gd name="T102" fmla="*/ 44 w 188"/>
                <a:gd name="T103" fmla="*/ 63 h 174"/>
                <a:gd name="T104" fmla="*/ 54 w 188"/>
                <a:gd name="T105" fmla="*/ 56 h 174"/>
                <a:gd name="T106" fmla="*/ 59 w 188"/>
                <a:gd name="T107" fmla="*/ 39 h 174"/>
                <a:gd name="T108" fmla="*/ 64 w 188"/>
                <a:gd name="T109" fmla="*/ 25 h 174"/>
                <a:gd name="T110" fmla="*/ 68 w 188"/>
                <a:gd name="T111" fmla="*/ 9 h 174"/>
                <a:gd name="T112" fmla="*/ 73 w 188"/>
                <a:gd name="T1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8" h="174">
                  <a:moveTo>
                    <a:pt x="73" y="0"/>
                  </a:moveTo>
                  <a:cubicBezTo>
                    <a:pt x="78" y="3"/>
                    <a:pt x="78" y="3"/>
                    <a:pt x="78" y="3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4"/>
                    <a:pt x="184" y="54"/>
                    <a:pt x="184" y="54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09" y="147"/>
                    <a:pt x="108" y="147"/>
                  </a:cubicBezTo>
                  <a:cubicBezTo>
                    <a:pt x="107" y="147"/>
                    <a:pt x="102" y="149"/>
                    <a:pt x="102" y="149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1" y="153"/>
                    <a:pt x="76" y="154"/>
                    <a:pt x="75" y="154"/>
                  </a:cubicBezTo>
                  <a:cubicBezTo>
                    <a:pt x="74" y="154"/>
                    <a:pt x="70" y="158"/>
                    <a:pt x="70" y="158"/>
                  </a:cubicBezTo>
                  <a:cubicBezTo>
                    <a:pt x="65" y="164"/>
                    <a:pt x="65" y="164"/>
                    <a:pt x="65" y="164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67"/>
                    <a:pt x="39" y="164"/>
                    <a:pt x="38" y="164"/>
                  </a:cubicBezTo>
                  <a:cubicBezTo>
                    <a:pt x="36" y="164"/>
                    <a:pt x="30" y="160"/>
                    <a:pt x="29" y="160"/>
                  </a:cubicBezTo>
                  <a:cubicBezTo>
                    <a:pt x="28" y="160"/>
                    <a:pt x="23" y="157"/>
                    <a:pt x="23" y="157"/>
                  </a:cubicBezTo>
                  <a:cubicBezTo>
                    <a:pt x="22" y="156"/>
                    <a:pt x="20" y="154"/>
                    <a:pt x="17" y="153"/>
                  </a:cubicBezTo>
                  <a:cubicBezTo>
                    <a:pt x="14" y="152"/>
                    <a:pt x="11" y="151"/>
                    <a:pt x="11" y="151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1"/>
                    <a:pt x="65" y="19"/>
                  </a:cubicBezTo>
                  <a:cubicBezTo>
                    <a:pt x="67" y="16"/>
                    <a:pt x="67" y="10"/>
                    <a:pt x="68" y="9"/>
                  </a:cubicBezTo>
                  <a:cubicBezTo>
                    <a:pt x="69" y="9"/>
                    <a:pt x="71" y="3"/>
                    <a:pt x="71" y="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11" name="Grupo 84"/>
          <p:cNvGrpSpPr/>
          <p:nvPr/>
        </p:nvGrpSpPr>
        <p:grpSpPr>
          <a:xfrm>
            <a:off x="2479877" y="4142259"/>
            <a:ext cx="991398" cy="820136"/>
            <a:chOff x="9215438" y="3032125"/>
            <a:chExt cx="1304924" cy="1079501"/>
          </a:xfrm>
          <a:solidFill>
            <a:schemeClr val="bg1">
              <a:lumMod val="85000"/>
            </a:schemeClr>
          </a:solidFill>
        </p:grpSpPr>
        <p:sp>
          <p:nvSpPr>
            <p:cNvPr id="12" name="Freeform 20"/>
            <p:cNvSpPr>
              <a:spLocks/>
            </p:cNvSpPr>
            <p:nvPr/>
          </p:nvSpPr>
          <p:spPr bwMode="auto">
            <a:xfrm>
              <a:off x="9215438" y="3595688"/>
              <a:ext cx="838200" cy="515938"/>
            </a:xfrm>
            <a:custGeom>
              <a:avLst/>
              <a:gdLst>
                <a:gd name="T0" fmla="*/ 9 w 223"/>
                <a:gd name="T1" fmla="*/ 69 h 137"/>
                <a:gd name="T2" fmla="*/ 26 w 223"/>
                <a:gd name="T3" fmla="*/ 69 h 137"/>
                <a:gd name="T4" fmla="*/ 39 w 223"/>
                <a:gd name="T5" fmla="*/ 71 h 137"/>
                <a:gd name="T6" fmla="*/ 49 w 223"/>
                <a:gd name="T7" fmla="*/ 76 h 137"/>
                <a:gd name="T8" fmla="*/ 65 w 223"/>
                <a:gd name="T9" fmla="*/ 76 h 137"/>
                <a:gd name="T10" fmla="*/ 78 w 223"/>
                <a:gd name="T11" fmla="*/ 77 h 137"/>
                <a:gd name="T12" fmla="*/ 83 w 223"/>
                <a:gd name="T13" fmla="*/ 83 h 137"/>
                <a:gd name="T14" fmla="*/ 87 w 223"/>
                <a:gd name="T15" fmla="*/ 89 h 137"/>
                <a:gd name="T16" fmla="*/ 87 w 223"/>
                <a:gd name="T17" fmla="*/ 98 h 137"/>
                <a:gd name="T18" fmla="*/ 88 w 223"/>
                <a:gd name="T19" fmla="*/ 105 h 137"/>
                <a:gd name="T20" fmla="*/ 91 w 223"/>
                <a:gd name="T21" fmla="*/ 109 h 137"/>
                <a:gd name="T22" fmla="*/ 93 w 223"/>
                <a:gd name="T23" fmla="*/ 115 h 137"/>
                <a:gd name="T24" fmla="*/ 93 w 223"/>
                <a:gd name="T25" fmla="*/ 123 h 137"/>
                <a:gd name="T26" fmla="*/ 109 w 223"/>
                <a:gd name="T27" fmla="*/ 124 h 137"/>
                <a:gd name="T28" fmla="*/ 113 w 223"/>
                <a:gd name="T29" fmla="*/ 127 h 137"/>
                <a:gd name="T30" fmla="*/ 115 w 223"/>
                <a:gd name="T31" fmla="*/ 134 h 137"/>
                <a:gd name="T32" fmla="*/ 124 w 223"/>
                <a:gd name="T33" fmla="*/ 136 h 137"/>
                <a:gd name="T34" fmla="*/ 128 w 223"/>
                <a:gd name="T35" fmla="*/ 136 h 137"/>
                <a:gd name="T36" fmla="*/ 138 w 223"/>
                <a:gd name="T37" fmla="*/ 127 h 137"/>
                <a:gd name="T38" fmla="*/ 151 w 223"/>
                <a:gd name="T39" fmla="*/ 118 h 137"/>
                <a:gd name="T40" fmla="*/ 161 w 223"/>
                <a:gd name="T41" fmla="*/ 109 h 137"/>
                <a:gd name="T42" fmla="*/ 172 w 223"/>
                <a:gd name="T43" fmla="*/ 105 h 137"/>
                <a:gd name="T44" fmla="*/ 179 w 223"/>
                <a:gd name="T45" fmla="*/ 100 h 137"/>
                <a:gd name="T46" fmla="*/ 198 w 223"/>
                <a:gd name="T47" fmla="*/ 96 h 137"/>
                <a:gd name="T48" fmla="*/ 209 w 223"/>
                <a:gd name="T49" fmla="*/ 90 h 137"/>
                <a:gd name="T50" fmla="*/ 219 w 223"/>
                <a:gd name="T51" fmla="*/ 88 h 137"/>
                <a:gd name="T52" fmla="*/ 219 w 223"/>
                <a:gd name="T53" fmla="*/ 82 h 137"/>
                <a:gd name="T54" fmla="*/ 223 w 223"/>
                <a:gd name="T55" fmla="*/ 73 h 137"/>
                <a:gd name="T56" fmla="*/ 214 w 223"/>
                <a:gd name="T57" fmla="*/ 70 h 137"/>
                <a:gd name="T58" fmla="*/ 203 w 223"/>
                <a:gd name="T59" fmla="*/ 72 h 137"/>
                <a:gd name="T60" fmla="*/ 193 w 223"/>
                <a:gd name="T61" fmla="*/ 76 h 137"/>
                <a:gd name="T62" fmla="*/ 187 w 223"/>
                <a:gd name="T63" fmla="*/ 81 h 137"/>
                <a:gd name="T64" fmla="*/ 170 w 223"/>
                <a:gd name="T65" fmla="*/ 81 h 137"/>
                <a:gd name="T66" fmla="*/ 164 w 223"/>
                <a:gd name="T67" fmla="*/ 74 h 137"/>
                <a:gd name="T68" fmla="*/ 161 w 223"/>
                <a:gd name="T69" fmla="*/ 65 h 137"/>
                <a:gd name="T70" fmla="*/ 160 w 223"/>
                <a:gd name="T71" fmla="*/ 51 h 137"/>
                <a:gd name="T72" fmla="*/ 161 w 223"/>
                <a:gd name="T73" fmla="*/ 42 h 137"/>
                <a:gd name="T74" fmla="*/ 151 w 223"/>
                <a:gd name="T75" fmla="*/ 39 h 137"/>
                <a:gd name="T76" fmla="*/ 146 w 223"/>
                <a:gd name="T77" fmla="*/ 26 h 137"/>
                <a:gd name="T78" fmla="*/ 145 w 223"/>
                <a:gd name="T79" fmla="*/ 14 h 137"/>
                <a:gd name="T80" fmla="*/ 139 w 223"/>
                <a:gd name="T81" fmla="*/ 5 h 137"/>
                <a:gd name="T82" fmla="*/ 131 w 223"/>
                <a:gd name="T83" fmla="*/ 6 h 137"/>
                <a:gd name="T84" fmla="*/ 112 w 223"/>
                <a:gd name="T85" fmla="*/ 7 h 137"/>
                <a:gd name="T86" fmla="*/ 106 w 223"/>
                <a:gd name="T87" fmla="*/ 12 h 137"/>
                <a:gd name="T88" fmla="*/ 100 w 223"/>
                <a:gd name="T89" fmla="*/ 13 h 137"/>
                <a:gd name="T90" fmla="*/ 91 w 223"/>
                <a:gd name="T91" fmla="*/ 6 h 137"/>
                <a:gd name="T92" fmla="*/ 79 w 223"/>
                <a:gd name="T93" fmla="*/ 2 h 137"/>
                <a:gd name="T94" fmla="*/ 61 w 223"/>
                <a:gd name="T95" fmla="*/ 0 h 137"/>
                <a:gd name="T96" fmla="*/ 54 w 223"/>
                <a:gd name="T97" fmla="*/ 2 h 137"/>
                <a:gd name="T98" fmla="*/ 44 w 223"/>
                <a:gd name="T99" fmla="*/ 10 h 137"/>
                <a:gd name="T100" fmla="*/ 31 w 223"/>
                <a:gd name="T101" fmla="*/ 22 h 137"/>
                <a:gd name="T102" fmla="*/ 26 w 223"/>
                <a:gd name="T103" fmla="*/ 33 h 137"/>
                <a:gd name="T104" fmla="*/ 22 w 223"/>
                <a:gd name="T105" fmla="*/ 43 h 137"/>
                <a:gd name="T106" fmla="*/ 19 w 223"/>
                <a:gd name="T107" fmla="*/ 52 h 137"/>
                <a:gd name="T108" fmla="*/ 7 w 223"/>
                <a:gd name="T109" fmla="*/ 6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137">
                  <a:moveTo>
                    <a:pt x="0" y="68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8" y="127"/>
                    <a:pt x="138" y="127"/>
                    <a:pt x="138" y="127"/>
                  </a:cubicBezTo>
                  <a:cubicBezTo>
                    <a:pt x="138" y="127"/>
                    <a:pt x="141" y="125"/>
                    <a:pt x="141" y="124"/>
                  </a:cubicBezTo>
                  <a:cubicBezTo>
                    <a:pt x="142" y="123"/>
                    <a:pt x="151" y="118"/>
                    <a:pt x="151" y="118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72" y="105"/>
                    <a:pt x="172" y="105"/>
                    <a:pt x="172" y="105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81"/>
                    <a:pt x="187" y="81"/>
                  </a:cubicBezTo>
                  <a:cubicBezTo>
                    <a:pt x="186" y="81"/>
                    <a:pt x="178" y="81"/>
                    <a:pt x="178" y="81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0"/>
                    <a:pt x="161" y="66"/>
                    <a:pt x="161" y="65"/>
                  </a:cubicBezTo>
                  <a:cubicBezTo>
                    <a:pt x="160" y="64"/>
                    <a:pt x="160" y="58"/>
                    <a:pt x="160" y="58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7" y="41"/>
                    <a:pt x="152" y="41"/>
                    <a:pt x="151" y="39"/>
                  </a:cubicBezTo>
                  <a:cubicBezTo>
                    <a:pt x="150" y="37"/>
                    <a:pt x="147" y="33"/>
                    <a:pt x="147" y="32"/>
                  </a:cubicBezTo>
                  <a:cubicBezTo>
                    <a:pt x="147" y="31"/>
                    <a:pt x="146" y="28"/>
                    <a:pt x="146" y="26"/>
                  </a:cubicBezTo>
                  <a:cubicBezTo>
                    <a:pt x="146" y="24"/>
                    <a:pt x="145" y="21"/>
                    <a:pt x="145" y="19"/>
                  </a:cubicBezTo>
                  <a:cubicBezTo>
                    <a:pt x="145" y="16"/>
                    <a:pt x="145" y="15"/>
                    <a:pt x="145" y="14"/>
                  </a:cubicBezTo>
                  <a:cubicBezTo>
                    <a:pt x="145" y="13"/>
                    <a:pt x="143" y="8"/>
                    <a:pt x="143" y="8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89" y="3"/>
                    <a:pt x="87" y="2"/>
                  </a:cubicBezTo>
                  <a:cubicBezTo>
                    <a:pt x="85" y="2"/>
                    <a:pt x="82" y="2"/>
                    <a:pt x="79" y="2"/>
                  </a:cubicBezTo>
                  <a:cubicBezTo>
                    <a:pt x="76" y="2"/>
                    <a:pt x="67" y="2"/>
                    <a:pt x="67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0" y="68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13" name="Freeform 21"/>
            <p:cNvSpPr>
              <a:spLocks/>
            </p:cNvSpPr>
            <p:nvPr/>
          </p:nvSpPr>
          <p:spPr bwMode="auto">
            <a:xfrm>
              <a:off x="10045700" y="3702050"/>
              <a:ext cx="346075" cy="198438"/>
            </a:xfrm>
            <a:custGeom>
              <a:avLst/>
              <a:gdLst>
                <a:gd name="T0" fmla="*/ 0 w 92"/>
                <a:gd name="T1" fmla="*/ 39 h 53"/>
                <a:gd name="T2" fmla="*/ 8 w 92"/>
                <a:gd name="T3" fmla="*/ 34 h 53"/>
                <a:gd name="T4" fmla="*/ 13 w 92"/>
                <a:gd name="T5" fmla="*/ 33 h 53"/>
                <a:gd name="T6" fmla="*/ 23 w 92"/>
                <a:gd name="T7" fmla="*/ 33 h 53"/>
                <a:gd name="T8" fmla="*/ 29 w 92"/>
                <a:gd name="T9" fmla="*/ 31 h 53"/>
                <a:gd name="T10" fmla="*/ 33 w 92"/>
                <a:gd name="T11" fmla="*/ 31 h 53"/>
                <a:gd name="T12" fmla="*/ 37 w 92"/>
                <a:gd name="T13" fmla="*/ 31 h 53"/>
                <a:gd name="T14" fmla="*/ 44 w 92"/>
                <a:gd name="T15" fmla="*/ 29 h 53"/>
                <a:gd name="T16" fmla="*/ 49 w 92"/>
                <a:gd name="T17" fmla="*/ 26 h 53"/>
                <a:gd name="T18" fmla="*/ 52 w 92"/>
                <a:gd name="T19" fmla="*/ 25 h 53"/>
                <a:gd name="T20" fmla="*/ 56 w 92"/>
                <a:gd name="T21" fmla="*/ 24 h 53"/>
                <a:gd name="T22" fmla="*/ 58 w 92"/>
                <a:gd name="T23" fmla="*/ 21 h 53"/>
                <a:gd name="T24" fmla="*/ 62 w 92"/>
                <a:gd name="T25" fmla="*/ 17 h 53"/>
                <a:gd name="T26" fmla="*/ 63 w 92"/>
                <a:gd name="T27" fmla="*/ 11 h 53"/>
                <a:gd name="T28" fmla="*/ 64 w 92"/>
                <a:gd name="T29" fmla="*/ 7 h 53"/>
                <a:gd name="T30" fmla="*/ 64 w 92"/>
                <a:gd name="T31" fmla="*/ 3 h 53"/>
                <a:gd name="T32" fmla="*/ 69 w 92"/>
                <a:gd name="T33" fmla="*/ 0 h 53"/>
                <a:gd name="T34" fmla="*/ 71 w 92"/>
                <a:gd name="T35" fmla="*/ 2 h 53"/>
                <a:gd name="T36" fmla="*/ 72 w 92"/>
                <a:gd name="T37" fmla="*/ 5 h 53"/>
                <a:gd name="T38" fmla="*/ 76 w 92"/>
                <a:gd name="T39" fmla="*/ 7 h 53"/>
                <a:gd name="T40" fmla="*/ 81 w 92"/>
                <a:gd name="T41" fmla="*/ 8 h 53"/>
                <a:gd name="T42" fmla="*/ 88 w 92"/>
                <a:gd name="T43" fmla="*/ 8 h 53"/>
                <a:gd name="T44" fmla="*/ 90 w 92"/>
                <a:gd name="T45" fmla="*/ 8 h 53"/>
                <a:gd name="T46" fmla="*/ 91 w 92"/>
                <a:gd name="T47" fmla="*/ 19 h 53"/>
                <a:gd name="T48" fmla="*/ 92 w 92"/>
                <a:gd name="T49" fmla="*/ 21 h 53"/>
                <a:gd name="T50" fmla="*/ 92 w 92"/>
                <a:gd name="T51" fmla="*/ 24 h 53"/>
                <a:gd name="T52" fmla="*/ 89 w 92"/>
                <a:gd name="T53" fmla="*/ 26 h 53"/>
                <a:gd name="T54" fmla="*/ 84 w 92"/>
                <a:gd name="T55" fmla="*/ 29 h 53"/>
                <a:gd name="T56" fmla="*/ 82 w 92"/>
                <a:gd name="T57" fmla="*/ 30 h 53"/>
                <a:gd name="T58" fmla="*/ 77 w 92"/>
                <a:gd name="T59" fmla="*/ 32 h 53"/>
                <a:gd name="T60" fmla="*/ 73 w 92"/>
                <a:gd name="T61" fmla="*/ 35 h 53"/>
                <a:gd name="T62" fmla="*/ 71 w 92"/>
                <a:gd name="T63" fmla="*/ 39 h 53"/>
                <a:gd name="T64" fmla="*/ 68 w 92"/>
                <a:gd name="T65" fmla="*/ 43 h 53"/>
                <a:gd name="T66" fmla="*/ 67 w 92"/>
                <a:gd name="T67" fmla="*/ 46 h 53"/>
                <a:gd name="T68" fmla="*/ 67 w 92"/>
                <a:gd name="T69" fmla="*/ 49 h 53"/>
                <a:gd name="T70" fmla="*/ 61 w 92"/>
                <a:gd name="T71" fmla="*/ 50 h 53"/>
                <a:gd name="T72" fmla="*/ 51 w 92"/>
                <a:gd name="T73" fmla="*/ 50 h 53"/>
                <a:gd name="T74" fmla="*/ 43 w 92"/>
                <a:gd name="T75" fmla="*/ 50 h 53"/>
                <a:gd name="T76" fmla="*/ 41 w 92"/>
                <a:gd name="T77" fmla="*/ 47 h 53"/>
                <a:gd name="T78" fmla="*/ 41 w 92"/>
                <a:gd name="T79" fmla="*/ 44 h 53"/>
                <a:gd name="T80" fmla="*/ 36 w 92"/>
                <a:gd name="T81" fmla="*/ 44 h 53"/>
                <a:gd name="T82" fmla="*/ 33 w 92"/>
                <a:gd name="T83" fmla="*/ 45 h 53"/>
                <a:gd name="T84" fmla="*/ 33 w 92"/>
                <a:gd name="T85" fmla="*/ 50 h 53"/>
                <a:gd name="T86" fmla="*/ 31 w 92"/>
                <a:gd name="T87" fmla="*/ 52 h 53"/>
                <a:gd name="T88" fmla="*/ 22 w 92"/>
                <a:gd name="T89" fmla="*/ 52 h 53"/>
                <a:gd name="T90" fmla="*/ 18 w 92"/>
                <a:gd name="T91" fmla="*/ 51 h 53"/>
                <a:gd name="T92" fmla="*/ 13 w 92"/>
                <a:gd name="T93" fmla="*/ 49 h 53"/>
                <a:gd name="T94" fmla="*/ 10 w 92"/>
                <a:gd name="T95" fmla="*/ 52 h 53"/>
                <a:gd name="T96" fmla="*/ 8 w 92"/>
                <a:gd name="T97" fmla="*/ 53 h 53"/>
                <a:gd name="T98" fmla="*/ 6 w 92"/>
                <a:gd name="T99" fmla="*/ 50 h 53"/>
                <a:gd name="T100" fmla="*/ 8 w 92"/>
                <a:gd name="T101" fmla="*/ 46 h 53"/>
                <a:gd name="T102" fmla="*/ 7 w 92"/>
                <a:gd name="T103" fmla="*/ 42 h 53"/>
                <a:gd name="T104" fmla="*/ 4 w 92"/>
                <a:gd name="T105" fmla="*/ 41 h 53"/>
                <a:gd name="T106" fmla="*/ 0 w 92"/>
                <a:gd name="T107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2" h="53">
                  <a:moveTo>
                    <a:pt x="0" y="39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5" y="7"/>
                    <a:pt x="76" y="7"/>
                  </a:cubicBezTo>
                  <a:cubicBezTo>
                    <a:pt x="77" y="8"/>
                    <a:pt x="81" y="8"/>
                    <a:pt x="8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52" y="50"/>
                    <a:pt x="51" y="50"/>
                  </a:cubicBezTo>
                  <a:cubicBezTo>
                    <a:pt x="50" y="50"/>
                    <a:pt x="43" y="50"/>
                    <a:pt x="43" y="5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23" y="52"/>
                    <a:pt x="22" y="52"/>
                  </a:cubicBezTo>
                  <a:cubicBezTo>
                    <a:pt x="21" y="52"/>
                    <a:pt x="18" y="51"/>
                    <a:pt x="18" y="5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4" y="41"/>
                    <a:pt x="4" y="41"/>
                    <a:pt x="4" y="41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14" name="Freeform 22"/>
            <p:cNvSpPr>
              <a:spLocks/>
            </p:cNvSpPr>
            <p:nvPr/>
          </p:nvSpPr>
          <p:spPr bwMode="auto">
            <a:xfrm>
              <a:off x="10325100" y="3405188"/>
              <a:ext cx="195262" cy="311150"/>
            </a:xfrm>
            <a:custGeom>
              <a:avLst/>
              <a:gdLst>
                <a:gd name="T0" fmla="*/ 2 w 52"/>
                <a:gd name="T1" fmla="*/ 80 h 83"/>
                <a:gd name="T2" fmla="*/ 6 w 52"/>
                <a:gd name="T3" fmla="*/ 82 h 83"/>
                <a:gd name="T4" fmla="*/ 9 w 52"/>
                <a:gd name="T5" fmla="*/ 83 h 83"/>
                <a:gd name="T6" fmla="*/ 19 w 52"/>
                <a:gd name="T7" fmla="*/ 82 h 83"/>
                <a:gd name="T8" fmla="*/ 22 w 52"/>
                <a:gd name="T9" fmla="*/ 79 h 83"/>
                <a:gd name="T10" fmla="*/ 25 w 52"/>
                <a:gd name="T11" fmla="*/ 76 h 83"/>
                <a:gd name="T12" fmla="*/ 28 w 52"/>
                <a:gd name="T13" fmla="*/ 72 h 83"/>
                <a:gd name="T14" fmla="*/ 32 w 52"/>
                <a:gd name="T15" fmla="*/ 67 h 83"/>
                <a:gd name="T16" fmla="*/ 35 w 52"/>
                <a:gd name="T17" fmla="*/ 62 h 83"/>
                <a:gd name="T18" fmla="*/ 37 w 52"/>
                <a:gd name="T19" fmla="*/ 59 h 83"/>
                <a:gd name="T20" fmla="*/ 40 w 52"/>
                <a:gd name="T21" fmla="*/ 52 h 83"/>
                <a:gd name="T22" fmla="*/ 41 w 52"/>
                <a:gd name="T23" fmla="*/ 46 h 83"/>
                <a:gd name="T24" fmla="*/ 48 w 52"/>
                <a:gd name="T25" fmla="*/ 43 h 83"/>
                <a:gd name="T26" fmla="*/ 50 w 52"/>
                <a:gd name="T27" fmla="*/ 40 h 83"/>
                <a:gd name="T28" fmla="*/ 51 w 52"/>
                <a:gd name="T29" fmla="*/ 32 h 83"/>
                <a:gd name="T30" fmla="*/ 52 w 52"/>
                <a:gd name="T31" fmla="*/ 21 h 83"/>
                <a:gd name="T32" fmla="*/ 52 w 52"/>
                <a:gd name="T33" fmla="*/ 13 h 83"/>
                <a:gd name="T34" fmla="*/ 49 w 52"/>
                <a:gd name="T35" fmla="*/ 7 h 83"/>
                <a:gd name="T36" fmla="*/ 45 w 52"/>
                <a:gd name="T37" fmla="*/ 4 h 83"/>
                <a:gd name="T38" fmla="*/ 41 w 52"/>
                <a:gd name="T39" fmla="*/ 1 h 83"/>
                <a:gd name="T40" fmla="*/ 37 w 52"/>
                <a:gd name="T41" fmla="*/ 0 h 83"/>
                <a:gd name="T42" fmla="*/ 29 w 52"/>
                <a:gd name="T43" fmla="*/ 0 h 83"/>
                <a:gd name="T44" fmla="*/ 26 w 52"/>
                <a:gd name="T45" fmla="*/ 1 h 83"/>
                <a:gd name="T46" fmla="*/ 23 w 52"/>
                <a:gd name="T47" fmla="*/ 3 h 83"/>
                <a:gd name="T48" fmla="*/ 21 w 52"/>
                <a:gd name="T49" fmla="*/ 5 h 83"/>
                <a:gd name="T50" fmla="*/ 21 w 52"/>
                <a:gd name="T51" fmla="*/ 9 h 83"/>
                <a:gd name="T52" fmla="*/ 21 w 52"/>
                <a:gd name="T53" fmla="*/ 13 h 83"/>
                <a:gd name="T54" fmla="*/ 22 w 52"/>
                <a:gd name="T55" fmla="*/ 17 h 83"/>
                <a:gd name="T56" fmla="*/ 23 w 52"/>
                <a:gd name="T57" fmla="*/ 21 h 83"/>
                <a:gd name="T58" fmla="*/ 22 w 52"/>
                <a:gd name="T59" fmla="*/ 24 h 83"/>
                <a:gd name="T60" fmla="*/ 21 w 52"/>
                <a:gd name="T61" fmla="*/ 27 h 83"/>
                <a:gd name="T62" fmla="*/ 21 w 52"/>
                <a:gd name="T63" fmla="*/ 32 h 83"/>
                <a:gd name="T64" fmla="*/ 20 w 52"/>
                <a:gd name="T65" fmla="*/ 38 h 83"/>
                <a:gd name="T66" fmla="*/ 18 w 52"/>
                <a:gd name="T67" fmla="*/ 45 h 83"/>
                <a:gd name="T68" fmla="*/ 16 w 52"/>
                <a:gd name="T69" fmla="*/ 49 h 83"/>
                <a:gd name="T70" fmla="*/ 13 w 52"/>
                <a:gd name="T71" fmla="*/ 53 h 83"/>
                <a:gd name="T72" fmla="*/ 12 w 52"/>
                <a:gd name="T73" fmla="*/ 57 h 83"/>
                <a:gd name="T74" fmla="*/ 10 w 52"/>
                <a:gd name="T75" fmla="*/ 60 h 83"/>
                <a:gd name="T76" fmla="*/ 5 w 52"/>
                <a:gd name="T77" fmla="*/ 61 h 83"/>
                <a:gd name="T78" fmla="*/ 1 w 52"/>
                <a:gd name="T79" fmla="*/ 63 h 83"/>
                <a:gd name="T80" fmla="*/ 1 w 52"/>
                <a:gd name="T81" fmla="*/ 68 h 83"/>
                <a:gd name="T82" fmla="*/ 1 w 52"/>
                <a:gd name="T83" fmla="*/ 73 h 83"/>
                <a:gd name="T84" fmla="*/ 0 w 52"/>
                <a:gd name="T85" fmla="*/ 79 h 83"/>
                <a:gd name="T86" fmla="*/ 2 w 52"/>
                <a:gd name="T87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3">
                  <a:moveTo>
                    <a:pt x="2" y="80"/>
                  </a:moveTo>
                  <a:cubicBezTo>
                    <a:pt x="6" y="82"/>
                    <a:pt x="6" y="82"/>
                    <a:pt x="6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50" y="41"/>
                    <a:pt x="50" y="40"/>
                  </a:cubicBezTo>
                  <a:cubicBezTo>
                    <a:pt x="50" y="39"/>
                    <a:pt x="51" y="32"/>
                    <a:pt x="51" y="3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2" y="8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15" name="Freeform 23"/>
            <p:cNvSpPr>
              <a:spLocks/>
            </p:cNvSpPr>
            <p:nvPr/>
          </p:nvSpPr>
          <p:spPr bwMode="auto">
            <a:xfrm>
              <a:off x="9402763" y="3032125"/>
              <a:ext cx="1087437" cy="854075"/>
            </a:xfrm>
            <a:custGeom>
              <a:avLst/>
              <a:gdLst>
                <a:gd name="T0" fmla="*/ 9 w 289"/>
                <a:gd name="T1" fmla="*/ 146 h 227"/>
                <a:gd name="T2" fmla="*/ 37 w 289"/>
                <a:gd name="T3" fmla="*/ 147 h 227"/>
                <a:gd name="T4" fmla="*/ 48 w 289"/>
                <a:gd name="T5" fmla="*/ 155 h 227"/>
                <a:gd name="T6" fmla="*/ 57 w 289"/>
                <a:gd name="T7" fmla="*/ 152 h 227"/>
                <a:gd name="T8" fmla="*/ 76 w 289"/>
                <a:gd name="T9" fmla="*/ 150 h 227"/>
                <a:gd name="T10" fmla="*/ 93 w 289"/>
                <a:gd name="T11" fmla="*/ 150 h 227"/>
                <a:gd name="T12" fmla="*/ 99 w 289"/>
                <a:gd name="T13" fmla="*/ 160 h 227"/>
                <a:gd name="T14" fmla="*/ 101 w 289"/>
                <a:gd name="T15" fmla="*/ 175 h 227"/>
                <a:gd name="T16" fmla="*/ 107 w 289"/>
                <a:gd name="T17" fmla="*/ 184 h 227"/>
                <a:gd name="T18" fmla="*/ 117 w 289"/>
                <a:gd name="T19" fmla="*/ 189 h 227"/>
                <a:gd name="T20" fmla="*/ 117 w 289"/>
                <a:gd name="T21" fmla="*/ 200 h 227"/>
                <a:gd name="T22" fmla="*/ 116 w 289"/>
                <a:gd name="T23" fmla="*/ 212 h 227"/>
                <a:gd name="T24" fmla="*/ 121 w 289"/>
                <a:gd name="T25" fmla="*/ 222 h 227"/>
                <a:gd name="T26" fmla="*/ 125 w 289"/>
                <a:gd name="T27" fmla="*/ 227 h 227"/>
                <a:gd name="T28" fmla="*/ 135 w 289"/>
                <a:gd name="T29" fmla="*/ 221 h 227"/>
                <a:gd name="T30" fmla="*/ 145 w 289"/>
                <a:gd name="T31" fmla="*/ 220 h 227"/>
                <a:gd name="T32" fmla="*/ 157 w 289"/>
                <a:gd name="T33" fmla="*/ 215 h 227"/>
                <a:gd name="T34" fmla="*/ 171 w 289"/>
                <a:gd name="T35" fmla="*/ 211 h 227"/>
                <a:gd name="T36" fmla="*/ 184 w 289"/>
                <a:gd name="T37" fmla="*/ 207 h 227"/>
                <a:gd name="T38" fmla="*/ 197 w 289"/>
                <a:gd name="T39" fmla="*/ 205 h 227"/>
                <a:gd name="T40" fmla="*/ 214 w 289"/>
                <a:gd name="T41" fmla="*/ 203 h 227"/>
                <a:gd name="T42" fmla="*/ 228 w 289"/>
                <a:gd name="T43" fmla="*/ 192 h 227"/>
                <a:gd name="T44" fmla="*/ 234 w 289"/>
                <a:gd name="T45" fmla="*/ 176 h 227"/>
                <a:gd name="T46" fmla="*/ 241 w 289"/>
                <a:gd name="T47" fmla="*/ 164 h 227"/>
                <a:gd name="T48" fmla="*/ 252 w 289"/>
                <a:gd name="T49" fmla="*/ 155 h 227"/>
                <a:gd name="T50" fmla="*/ 260 w 289"/>
                <a:gd name="T51" fmla="*/ 142 h 227"/>
                <a:gd name="T52" fmla="*/ 261 w 289"/>
                <a:gd name="T53" fmla="*/ 125 h 227"/>
                <a:gd name="T54" fmla="*/ 262 w 289"/>
                <a:gd name="T55" fmla="*/ 117 h 227"/>
                <a:gd name="T56" fmla="*/ 260 w 289"/>
                <a:gd name="T57" fmla="*/ 106 h 227"/>
                <a:gd name="T58" fmla="*/ 265 w 289"/>
                <a:gd name="T59" fmla="*/ 95 h 227"/>
                <a:gd name="T60" fmla="*/ 272 w 289"/>
                <a:gd name="T61" fmla="*/ 94 h 227"/>
                <a:gd name="T62" fmla="*/ 282 w 289"/>
                <a:gd name="T63" fmla="*/ 92 h 227"/>
                <a:gd name="T64" fmla="*/ 274 w 289"/>
                <a:gd name="T65" fmla="*/ 74 h 227"/>
                <a:gd name="T66" fmla="*/ 282 w 289"/>
                <a:gd name="T67" fmla="*/ 66 h 227"/>
                <a:gd name="T68" fmla="*/ 287 w 289"/>
                <a:gd name="T69" fmla="*/ 54 h 227"/>
                <a:gd name="T70" fmla="*/ 283 w 289"/>
                <a:gd name="T71" fmla="*/ 43 h 227"/>
                <a:gd name="T72" fmla="*/ 270 w 289"/>
                <a:gd name="T73" fmla="*/ 39 h 227"/>
                <a:gd name="T74" fmla="*/ 258 w 289"/>
                <a:gd name="T75" fmla="*/ 40 h 227"/>
                <a:gd name="T76" fmla="*/ 253 w 289"/>
                <a:gd name="T77" fmla="*/ 32 h 227"/>
                <a:gd name="T78" fmla="*/ 244 w 289"/>
                <a:gd name="T79" fmla="*/ 25 h 227"/>
                <a:gd name="T80" fmla="*/ 232 w 289"/>
                <a:gd name="T81" fmla="*/ 24 h 227"/>
                <a:gd name="T82" fmla="*/ 214 w 289"/>
                <a:gd name="T83" fmla="*/ 13 h 227"/>
                <a:gd name="T84" fmla="*/ 202 w 289"/>
                <a:gd name="T85" fmla="*/ 10 h 227"/>
                <a:gd name="T86" fmla="*/ 192 w 289"/>
                <a:gd name="T87" fmla="*/ 13 h 227"/>
                <a:gd name="T88" fmla="*/ 186 w 289"/>
                <a:gd name="T89" fmla="*/ 3 h 227"/>
                <a:gd name="T90" fmla="*/ 174 w 289"/>
                <a:gd name="T91" fmla="*/ 0 h 227"/>
                <a:gd name="T92" fmla="*/ 138 w 289"/>
                <a:gd name="T93" fmla="*/ 22 h 227"/>
                <a:gd name="T94" fmla="*/ 128 w 289"/>
                <a:gd name="T95" fmla="*/ 19 h 227"/>
                <a:gd name="T96" fmla="*/ 117 w 289"/>
                <a:gd name="T97" fmla="*/ 19 h 227"/>
                <a:gd name="T98" fmla="*/ 111 w 289"/>
                <a:gd name="T99" fmla="*/ 28 h 227"/>
                <a:gd name="T100" fmla="*/ 111 w 289"/>
                <a:gd name="T101" fmla="*/ 43 h 227"/>
                <a:gd name="T102" fmla="*/ 99 w 289"/>
                <a:gd name="T103" fmla="*/ 47 h 227"/>
                <a:gd name="T104" fmla="*/ 100 w 289"/>
                <a:gd name="T105" fmla="*/ 61 h 227"/>
                <a:gd name="T106" fmla="*/ 101 w 289"/>
                <a:gd name="T107" fmla="*/ 74 h 227"/>
                <a:gd name="T108" fmla="*/ 96 w 289"/>
                <a:gd name="T109" fmla="*/ 83 h 227"/>
                <a:gd name="T110" fmla="*/ 98 w 289"/>
                <a:gd name="T111" fmla="*/ 94 h 227"/>
                <a:gd name="T112" fmla="*/ 92 w 289"/>
                <a:gd name="T113" fmla="*/ 106 h 227"/>
                <a:gd name="T114" fmla="*/ 79 w 289"/>
                <a:gd name="T115" fmla="*/ 116 h 227"/>
                <a:gd name="T116" fmla="*/ 67 w 289"/>
                <a:gd name="T117" fmla="*/ 110 h 227"/>
                <a:gd name="T118" fmla="*/ 49 w 289"/>
                <a:gd name="T119" fmla="*/ 110 h 227"/>
                <a:gd name="T120" fmla="*/ 37 w 289"/>
                <a:gd name="T121" fmla="*/ 115 h 227"/>
                <a:gd name="T122" fmla="*/ 21 w 289"/>
                <a:gd name="T123" fmla="*/ 117 h 227"/>
                <a:gd name="T124" fmla="*/ 6 w 289"/>
                <a:gd name="T125" fmla="*/ 13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" h="227">
                  <a:moveTo>
                    <a:pt x="0" y="144"/>
                  </a:moveTo>
                  <a:cubicBezTo>
                    <a:pt x="1" y="146"/>
                    <a:pt x="1" y="146"/>
                    <a:pt x="1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8" y="155"/>
                    <a:pt x="48" y="155"/>
                    <a:pt x="48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4" y="154"/>
                    <a:pt x="55" y="152"/>
                    <a:pt x="57" y="152"/>
                  </a:cubicBezTo>
                  <a:cubicBezTo>
                    <a:pt x="58" y="152"/>
                    <a:pt x="63" y="152"/>
                    <a:pt x="64" y="152"/>
                  </a:cubicBezTo>
                  <a:cubicBezTo>
                    <a:pt x="66" y="152"/>
                    <a:pt x="68" y="150"/>
                    <a:pt x="69" y="150"/>
                  </a:cubicBezTo>
                  <a:cubicBezTo>
                    <a:pt x="70" y="150"/>
                    <a:pt x="76" y="150"/>
                    <a:pt x="76" y="150"/>
                  </a:cubicBezTo>
                  <a:cubicBezTo>
                    <a:pt x="76" y="150"/>
                    <a:pt x="81" y="149"/>
                    <a:pt x="82" y="149"/>
                  </a:cubicBezTo>
                  <a:cubicBezTo>
                    <a:pt x="83" y="149"/>
                    <a:pt x="88" y="149"/>
                    <a:pt x="88" y="149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2" y="178"/>
                    <a:pt x="102" y="178"/>
                    <a:pt x="102" y="178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7" y="196"/>
                    <a:pt x="117" y="196"/>
                    <a:pt x="117" y="196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21" y="222"/>
                    <a:pt x="121" y="222"/>
                    <a:pt x="121" y="222"/>
                  </a:cubicBezTo>
                  <a:cubicBezTo>
                    <a:pt x="121" y="225"/>
                    <a:pt x="121" y="225"/>
                    <a:pt x="121" y="225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5" y="221"/>
                    <a:pt x="135" y="221"/>
                    <a:pt x="135" y="221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41" y="221"/>
                    <a:pt x="141" y="221"/>
                    <a:pt x="141" y="221"/>
                  </a:cubicBezTo>
                  <a:cubicBezTo>
                    <a:pt x="141" y="221"/>
                    <a:pt x="144" y="221"/>
                    <a:pt x="145" y="220"/>
                  </a:cubicBezTo>
                  <a:cubicBezTo>
                    <a:pt x="145" y="220"/>
                    <a:pt x="147" y="219"/>
                    <a:pt x="147" y="219"/>
                  </a:cubicBezTo>
                  <a:cubicBezTo>
                    <a:pt x="153" y="217"/>
                    <a:pt x="153" y="217"/>
                    <a:pt x="153" y="217"/>
                  </a:cubicBezTo>
                  <a:cubicBezTo>
                    <a:pt x="157" y="215"/>
                    <a:pt x="157" y="215"/>
                    <a:pt x="157" y="215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8" y="208"/>
                    <a:pt x="178" y="208"/>
                    <a:pt x="178" y="208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9" y="205"/>
                    <a:pt x="209" y="205"/>
                    <a:pt x="209" y="205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20" y="200"/>
                    <a:pt x="220" y="200"/>
                  </a:cubicBezTo>
                  <a:cubicBezTo>
                    <a:pt x="220" y="199"/>
                    <a:pt x="225" y="196"/>
                    <a:pt x="225" y="196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2" y="180"/>
                    <a:pt x="232" y="180"/>
                    <a:pt x="232" y="180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9" y="169"/>
                    <a:pt x="239" y="169"/>
                    <a:pt x="239" y="169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142"/>
                    <a:pt x="260" y="139"/>
                    <a:pt x="260" y="137"/>
                  </a:cubicBezTo>
                  <a:cubicBezTo>
                    <a:pt x="260" y="136"/>
                    <a:pt x="262" y="129"/>
                    <a:pt x="262" y="129"/>
                  </a:cubicBezTo>
                  <a:cubicBezTo>
                    <a:pt x="261" y="125"/>
                    <a:pt x="261" y="125"/>
                    <a:pt x="261" y="125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2" y="117"/>
                    <a:pt x="262" y="117"/>
                    <a:pt x="262" y="117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59" y="111"/>
                    <a:pt x="260" y="107"/>
                    <a:pt x="260" y="106"/>
                  </a:cubicBezTo>
                  <a:cubicBezTo>
                    <a:pt x="260" y="105"/>
                    <a:pt x="262" y="101"/>
                    <a:pt x="262" y="101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3" y="100"/>
                    <a:pt x="263" y="96"/>
                    <a:pt x="265" y="95"/>
                  </a:cubicBezTo>
                  <a:cubicBezTo>
                    <a:pt x="266" y="94"/>
                    <a:pt x="268" y="94"/>
                    <a:pt x="268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2" y="94"/>
                    <a:pt x="272" y="94"/>
                    <a:pt x="272" y="94"/>
                  </a:cubicBezTo>
                  <a:cubicBezTo>
                    <a:pt x="278" y="94"/>
                    <a:pt x="278" y="94"/>
                    <a:pt x="278" y="94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7"/>
                    <a:pt x="274" y="83"/>
                    <a:pt x="273" y="82"/>
                  </a:cubicBezTo>
                  <a:cubicBezTo>
                    <a:pt x="273" y="81"/>
                    <a:pt x="274" y="74"/>
                    <a:pt x="274" y="74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82" y="66"/>
                    <a:pt x="282" y="66"/>
                    <a:pt x="282" y="66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39"/>
                    <a:pt x="271" y="39"/>
                    <a:pt x="270" y="39"/>
                  </a:cubicBezTo>
                  <a:cubicBezTo>
                    <a:pt x="270" y="39"/>
                    <a:pt x="265" y="39"/>
                    <a:pt x="265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4" y="25"/>
                    <a:pt x="241" y="24"/>
                    <a:pt x="240" y="24"/>
                  </a:cubicBezTo>
                  <a:cubicBezTo>
                    <a:pt x="239" y="24"/>
                    <a:pt x="235" y="24"/>
                    <a:pt x="235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28" y="22"/>
                    <a:pt x="228" y="22"/>
                    <a:pt x="228" y="22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10" y="10"/>
                    <a:pt x="207" y="10"/>
                    <a:pt x="206" y="10"/>
                  </a:cubicBezTo>
                  <a:cubicBezTo>
                    <a:pt x="206" y="10"/>
                    <a:pt x="202" y="10"/>
                    <a:pt x="202" y="10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5" y="16"/>
                    <a:pt x="124" y="16"/>
                  </a:cubicBezTo>
                  <a:cubicBezTo>
                    <a:pt x="123" y="16"/>
                    <a:pt x="120" y="16"/>
                    <a:pt x="120" y="16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7" y="100"/>
                    <a:pt x="97" y="101"/>
                  </a:cubicBezTo>
                  <a:cubicBezTo>
                    <a:pt x="96" y="103"/>
                    <a:pt x="92" y="106"/>
                    <a:pt x="92" y="106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3" y="110"/>
                    <a:pt x="71" y="110"/>
                  </a:cubicBezTo>
                  <a:cubicBezTo>
                    <a:pt x="70" y="110"/>
                    <a:pt x="67" y="110"/>
                    <a:pt x="67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1" y="117"/>
                    <a:pt x="18" y="117"/>
                    <a:pt x="18" y="118"/>
                  </a:cubicBezTo>
                  <a:cubicBezTo>
                    <a:pt x="17" y="119"/>
                    <a:pt x="14" y="120"/>
                    <a:pt x="13" y="122"/>
                  </a:cubicBezTo>
                  <a:cubicBezTo>
                    <a:pt x="13" y="125"/>
                    <a:pt x="6" y="132"/>
                    <a:pt x="6" y="132"/>
                  </a:cubicBezTo>
                  <a:cubicBezTo>
                    <a:pt x="6" y="132"/>
                    <a:pt x="2" y="137"/>
                    <a:pt x="1" y="139"/>
                  </a:cubicBezTo>
                  <a:cubicBezTo>
                    <a:pt x="0" y="140"/>
                    <a:pt x="0" y="144"/>
                    <a:pt x="0" y="144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16" name="Grupo 85"/>
          <p:cNvGrpSpPr/>
          <p:nvPr/>
        </p:nvGrpSpPr>
        <p:grpSpPr>
          <a:xfrm>
            <a:off x="2122654" y="4782006"/>
            <a:ext cx="707969" cy="837020"/>
            <a:chOff x="8737600" y="3878263"/>
            <a:chExt cx="931862" cy="1101725"/>
          </a:xfrm>
          <a:solidFill>
            <a:schemeClr val="bg1">
              <a:lumMod val="85000"/>
            </a:schemeClr>
          </a:solidFill>
        </p:grpSpPr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9048750" y="3878263"/>
              <a:ext cx="620712" cy="384175"/>
            </a:xfrm>
            <a:custGeom>
              <a:avLst/>
              <a:gdLst>
                <a:gd name="T0" fmla="*/ 17 w 391"/>
                <a:gd name="T1" fmla="*/ 109 h 242"/>
                <a:gd name="T2" fmla="*/ 15 w 391"/>
                <a:gd name="T3" fmla="*/ 156 h 242"/>
                <a:gd name="T4" fmla="*/ 0 w 391"/>
                <a:gd name="T5" fmla="*/ 171 h 242"/>
                <a:gd name="T6" fmla="*/ 12 w 391"/>
                <a:gd name="T7" fmla="*/ 173 h 242"/>
                <a:gd name="T8" fmla="*/ 22 w 391"/>
                <a:gd name="T9" fmla="*/ 171 h 242"/>
                <a:gd name="T10" fmla="*/ 36 w 391"/>
                <a:gd name="T11" fmla="*/ 197 h 242"/>
                <a:gd name="T12" fmla="*/ 55 w 391"/>
                <a:gd name="T13" fmla="*/ 218 h 242"/>
                <a:gd name="T14" fmla="*/ 88 w 391"/>
                <a:gd name="T15" fmla="*/ 223 h 242"/>
                <a:gd name="T16" fmla="*/ 124 w 391"/>
                <a:gd name="T17" fmla="*/ 225 h 242"/>
                <a:gd name="T18" fmla="*/ 147 w 391"/>
                <a:gd name="T19" fmla="*/ 235 h 242"/>
                <a:gd name="T20" fmla="*/ 190 w 391"/>
                <a:gd name="T21" fmla="*/ 242 h 242"/>
                <a:gd name="T22" fmla="*/ 195 w 391"/>
                <a:gd name="T23" fmla="*/ 227 h 242"/>
                <a:gd name="T24" fmla="*/ 218 w 391"/>
                <a:gd name="T25" fmla="*/ 216 h 242"/>
                <a:gd name="T26" fmla="*/ 235 w 391"/>
                <a:gd name="T27" fmla="*/ 206 h 242"/>
                <a:gd name="T28" fmla="*/ 259 w 391"/>
                <a:gd name="T29" fmla="*/ 201 h 242"/>
                <a:gd name="T30" fmla="*/ 294 w 391"/>
                <a:gd name="T31" fmla="*/ 201 h 242"/>
                <a:gd name="T32" fmla="*/ 306 w 391"/>
                <a:gd name="T33" fmla="*/ 213 h 242"/>
                <a:gd name="T34" fmla="*/ 325 w 391"/>
                <a:gd name="T35" fmla="*/ 206 h 242"/>
                <a:gd name="T36" fmla="*/ 344 w 391"/>
                <a:gd name="T37" fmla="*/ 204 h 242"/>
                <a:gd name="T38" fmla="*/ 363 w 391"/>
                <a:gd name="T39" fmla="*/ 208 h 242"/>
                <a:gd name="T40" fmla="*/ 372 w 391"/>
                <a:gd name="T41" fmla="*/ 199 h 242"/>
                <a:gd name="T42" fmla="*/ 384 w 391"/>
                <a:gd name="T43" fmla="*/ 182 h 242"/>
                <a:gd name="T44" fmla="*/ 391 w 391"/>
                <a:gd name="T45" fmla="*/ 171 h 242"/>
                <a:gd name="T46" fmla="*/ 384 w 391"/>
                <a:gd name="T47" fmla="*/ 154 h 242"/>
                <a:gd name="T48" fmla="*/ 365 w 391"/>
                <a:gd name="T49" fmla="*/ 154 h 242"/>
                <a:gd name="T50" fmla="*/ 363 w 391"/>
                <a:gd name="T51" fmla="*/ 140 h 242"/>
                <a:gd name="T52" fmla="*/ 320 w 391"/>
                <a:gd name="T53" fmla="*/ 130 h 242"/>
                <a:gd name="T54" fmla="*/ 316 w 391"/>
                <a:gd name="T55" fmla="*/ 97 h 242"/>
                <a:gd name="T56" fmla="*/ 299 w 391"/>
                <a:gd name="T57" fmla="*/ 78 h 242"/>
                <a:gd name="T58" fmla="*/ 294 w 391"/>
                <a:gd name="T59" fmla="*/ 47 h 242"/>
                <a:gd name="T60" fmla="*/ 285 w 391"/>
                <a:gd name="T61" fmla="*/ 21 h 242"/>
                <a:gd name="T62" fmla="*/ 226 w 391"/>
                <a:gd name="T63" fmla="*/ 19 h 242"/>
                <a:gd name="T64" fmla="*/ 207 w 391"/>
                <a:gd name="T65" fmla="*/ 7 h 242"/>
                <a:gd name="T66" fmla="*/ 190 w 391"/>
                <a:gd name="T67" fmla="*/ 2 h 242"/>
                <a:gd name="T68" fmla="*/ 145 w 391"/>
                <a:gd name="T69" fmla="*/ 0 h 242"/>
                <a:gd name="T70" fmla="*/ 119 w 391"/>
                <a:gd name="T71" fmla="*/ 0 h 242"/>
                <a:gd name="T72" fmla="*/ 93 w 391"/>
                <a:gd name="T73" fmla="*/ 0 h 242"/>
                <a:gd name="T74" fmla="*/ 72 w 391"/>
                <a:gd name="T75" fmla="*/ 7 h 242"/>
                <a:gd name="T76" fmla="*/ 45 w 391"/>
                <a:gd name="T77" fmla="*/ 28 h 242"/>
                <a:gd name="T78" fmla="*/ 27 w 391"/>
                <a:gd name="T79" fmla="*/ 57 h 242"/>
                <a:gd name="T80" fmla="*/ 17 w 391"/>
                <a:gd name="T81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1" h="242">
                  <a:moveTo>
                    <a:pt x="17" y="81"/>
                  </a:moveTo>
                  <a:lnTo>
                    <a:pt x="17" y="109"/>
                  </a:lnTo>
                  <a:lnTo>
                    <a:pt x="15" y="133"/>
                  </a:lnTo>
                  <a:lnTo>
                    <a:pt x="15" y="156"/>
                  </a:lnTo>
                  <a:lnTo>
                    <a:pt x="5" y="168"/>
                  </a:lnTo>
                  <a:lnTo>
                    <a:pt x="0" y="171"/>
                  </a:lnTo>
                  <a:lnTo>
                    <a:pt x="5" y="173"/>
                  </a:lnTo>
                  <a:lnTo>
                    <a:pt x="12" y="173"/>
                  </a:lnTo>
                  <a:lnTo>
                    <a:pt x="17" y="168"/>
                  </a:lnTo>
                  <a:lnTo>
                    <a:pt x="22" y="171"/>
                  </a:lnTo>
                  <a:lnTo>
                    <a:pt x="31" y="185"/>
                  </a:lnTo>
                  <a:lnTo>
                    <a:pt x="36" y="197"/>
                  </a:lnTo>
                  <a:lnTo>
                    <a:pt x="41" y="211"/>
                  </a:lnTo>
                  <a:lnTo>
                    <a:pt x="55" y="218"/>
                  </a:lnTo>
                  <a:lnTo>
                    <a:pt x="72" y="220"/>
                  </a:lnTo>
                  <a:lnTo>
                    <a:pt x="88" y="223"/>
                  </a:lnTo>
                  <a:lnTo>
                    <a:pt x="107" y="223"/>
                  </a:lnTo>
                  <a:lnTo>
                    <a:pt x="124" y="225"/>
                  </a:lnTo>
                  <a:lnTo>
                    <a:pt x="131" y="230"/>
                  </a:lnTo>
                  <a:lnTo>
                    <a:pt x="147" y="235"/>
                  </a:lnTo>
                  <a:lnTo>
                    <a:pt x="171" y="239"/>
                  </a:lnTo>
                  <a:lnTo>
                    <a:pt x="190" y="242"/>
                  </a:lnTo>
                  <a:lnTo>
                    <a:pt x="195" y="235"/>
                  </a:lnTo>
                  <a:lnTo>
                    <a:pt x="195" y="227"/>
                  </a:lnTo>
                  <a:lnTo>
                    <a:pt x="199" y="218"/>
                  </a:lnTo>
                  <a:lnTo>
                    <a:pt x="218" y="216"/>
                  </a:lnTo>
                  <a:lnTo>
                    <a:pt x="228" y="216"/>
                  </a:lnTo>
                  <a:lnTo>
                    <a:pt x="235" y="206"/>
                  </a:lnTo>
                  <a:lnTo>
                    <a:pt x="242" y="201"/>
                  </a:lnTo>
                  <a:lnTo>
                    <a:pt x="259" y="201"/>
                  </a:lnTo>
                  <a:lnTo>
                    <a:pt x="280" y="201"/>
                  </a:lnTo>
                  <a:lnTo>
                    <a:pt x="294" y="201"/>
                  </a:lnTo>
                  <a:lnTo>
                    <a:pt x="299" y="211"/>
                  </a:lnTo>
                  <a:lnTo>
                    <a:pt x="306" y="213"/>
                  </a:lnTo>
                  <a:lnTo>
                    <a:pt x="313" y="213"/>
                  </a:lnTo>
                  <a:lnTo>
                    <a:pt x="325" y="206"/>
                  </a:lnTo>
                  <a:lnTo>
                    <a:pt x="334" y="204"/>
                  </a:lnTo>
                  <a:lnTo>
                    <a:pt x="344" y="204"/>
                  </a:lnTo>
                  <a:lnTo>
                    <a:pt x="356" y="204"/>
                  </a:lnTo>
                  <a:lnTo>
                    <a:pt x="363" y="208"/>
                  </a:lnTo>
                  <a:lnTo>
                    <a:pt x="370" y="208"/>
                  </a:lnTo>
                  <a:lnTo>
                    <a:pt x="372" y="199"/>
                  </a:lnTo>
                  <a:lnTo>
                    <a:pt x="377" y="190"/>
                  </a:lnTo>
                  <a:lnTo>
                    <a:pt x="384" y="182"/>
                  </a:lnTo>
                  <a:lnTo>
                    <a:pt x="387" y="175"/>
                  </a:lnTo>
                  <a:lnTo>
                    <a:pt x="391" y="171"/>
                  </a:lnTo>
                  <a:lnTo>
                    <a:pt x="391" y="159"/>
                  </a:lnTo>
                  <a:lnTo>
                    <a:pt x="384" y="154"/>
                  </a:lnTo>
                  <a:lnTo>
                    <a:pt x="375" y="154"/>
                  </a:lnTo>
                  <a:lnTo>
                    <a:pt x="365" y="154"/>
                  </a:lnTo>
                  <a:lnTo>
                    <a:pt x="361" y="152"/>
                  </a:lnTo>
                  <a:lnTo>
                    <a:pt x="363" y="140"/>
                  </a:lnTo>
                  <a:lnTo>
                    <a:pt x="363" y="130"/>
                  </a:lnTo>
                  <a:lnTo>
                    <a:pt x="320" y="130"/>
                  </a:lnTo>
                  <a:lnTo>
                    <a:pt x="316" y="114"/>
                  </a:lnTo>
                  <a:lnTo>
                    <a:pt x="316" y="97"/>
                  </a:lnTo>
                  <a:lnTo>
                    <a:pt x="308" y="85"/>
                  </a:lnTo>
                  <a:lnTo>
                    <a:pt x="299" y="78"/>
                  </a:lnTo>
                  <a:lnTo>
                    <a:pt x="297" y="69"/>
                  </a:lnTo>
                  <a:lnTo>
                    <a:pt x="294" y="47"/>
                  </a:lnTo>
                  <a:lnTo>
                    <a:pt x="294" y="31"/>
                  </a:lnTo>
                  <a:lnTo>
                    <a:pt x="285" y="21"/>
                  </a:lnTo>
                  <a:lnTo>
                    <a:pt x="271" y="19"/>
                  </a:lnTo>
                  <a:lnTo>
                    <a:pt x="226" y="19"/>
                  </a:lnTo>
                  <a:lnTo>
                    <a:pt x="214" y="12"/>
                  </a:lnTo>
                  <a:lnTo>
                    <a:pt x="207" y="7"/>
                  </a:lnTo>
                  <a:lnTo>
                    <a:pt x="197" y="5"/>
                  </a:lnTo>
                  <a:lnTo>
                    <a:pt x="190" y="2"/>
                  </a:lnTo>
                  <a:lnTo>
                    <a:pt x="169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19" y="0"/>
                  </a:lnTo>
                  <a:lnTo>
                    <a:pt x="107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2" y="7"/>
                  </a:lnTo>
                  <a:lnTo>
                    <a:pt x="60" y="17"/>
                  </a:lnTo>
                  <a:lnTo>
                    <a:pt x="45" y="28"/>
                  </a:lnTo>
                  <a:lnTo>
                    <a:pt x="43" y="40"/>
                  </a:lnTo>
                  <a:lnTo>
                    <a:pt x="27" y="57"/>
                  </a:lnTo>
                  <a:lnTo>
                    <a:pt x="22" y="66"/>
                  </a:lnTo>
                  <a:lnTo>
                    <a:pt x="17" y="81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9124950" y="4213225"/>
              <a:ext cx="508000" cy="315913"/>
            </a:xfrm>
            <a:custGeom>
              <a:avLst/>
              <a:gdLst>
                <a:gd name="T0" fmla="*/ 0 w 135"/>
                <a:gd name="T1" fmla="*/ 15 h 84"/>
                <a:gd name="T2" fmla="*/ 1 w 135"/>
                <a:gd name="T3" fmla="*/ 26 h 84"/>
                <a:gd name="T4" fmla="*/ 13 w 135"/>
                <a:gd name="T5" fmla="*/ 27 h 84"/>
                <a:gd name="T6" fmla="*/ 27 w 135"/>
                <a:gd name="T7" fmla="*/ 28 h 84"/>
                <a:gd name="T8" fmla="*/ 42 w 135"/>
                <a:gd name="T9" fmla="*/ 33 h 84"/>
                <a:gd name="T10" fmla="*/ 52 w 135"/>
                <a:gd name="T11" fmla="*/ 36 h 84"/>
                <a:gd name="T12" fmla="*/ 61 w 135"/>
                <a:gd name="T13" fmla="*/ 39 h 84"/>
                <a:gd name="T14" fmla="*/ 88 w 135"/>
                <a:gd name="T15" fmla="*/ 62 h 84"/>
                <a:gd name="T16" fmla="*/ 102 w 135"/>
                <a:gd name="T17" fmla="*/ 62 h 84"/>
                <a:gd name="T18" fmla="*/ 106 w 135"/>
                <a:gd name="T19" fmla="*/ 67 h 84"/>
                <a:gd name="T20" fmla="*/ 104 w 135"/>
                <a:gd name="T21" fmla="*/ 74 h 84"/>
                <a:gd name="T22" fmla="*/ 98 w 135"/>
                <a:gd name="T23" fmla="*/ 82 h 84"/>
                <a:gd name="T24" fmla="*/ 106 w 135"/>
                <a:gd name="T25" fmla="*/ 84 h 84"/>
                <a:gd name="T26" fmla="*/ 114 w 135"/>
                <a:gd name="T27" fmla="*/ 76 h 84"/>
                <a:gd name="T28" fmla="*/ 127 w 135"/>
                <a:gd name="T29" fmla="*/ 67 h 84"/>
                <a:gd name="T30" fmla="*/ 132 w 135"/>
                <a:gd name="T31" fmla="*/ 55 h 84"/>
                <a:gd name="T32" fmla="*/ 135 w 135"/>
                <a:gd name="T33" fmla="*/ 40 h 84"/>
                <a:gd name="T34" fmla="*/ 135 w 135"/>
                <a:gd name="T35" fmla="*/ 24 h 84"/>
                <a:gd name="T36" fmla="*/ 134 w 135"/>
                <a:gd name="T37" fmla="*/ 9 h 84"/>
                <a:gd name="T38" fmla="*/ 128 w 135"/>
                <a:gd name="T39" fmla="*/ 0 h 84"/>
                <a:gd name="T40" fmla="*/ 118 w 135"/>
                <a:gd name="T41" fmla="*/ 2 h 84"/>
                <a:gd name="T42" fmla="*/ 113 w 135"/>
                <a:gd name="T43" fmla="*/ 5 h 84"/>
                <a:gd name="T44" fmla="*/ 105 w 135"/>
                <a:gd name="T45" fmla="*/ 5 h 84"/>
                <a:gd name="T46" fmla="*/ 101 w 135"/>
                <a:gd name="T47" fmla="*/ 1 h 84"/>
                <a:gd name="T48" fmla="*/ 92 w 135"/>
                <a:gd name="T49" fmla="*/ 1 h 84"/>
                <a:gd name="T50" fmla="*/ 82 w 135"/>
                <a:gd name="T51" fmla="*/ 2 h 84"/>
                <a:gd name="T52" fmla="*/ 75 w 135"/>
                <a:gd name="T53" fmla="*/ 8 h 84"/>
                <a:gd name="T54" fmla="*/ 68 w 135"/>
                <a:gd name="T55" fmla="*/ 10 h 84"/>
                <a:gd name="T56" fmla="*/ 64 w 135"/>
                <a:gd name="T57" fmla="*/ 17 h 84"/>
                <a:gd name="T58" fmla="*/ 55 w 135"/>
                <a:gd name="T59" fmla="*/ 17 h 84"/>
                <a:gd name="T60" fmla="*/ 44 w 135"/>
                <a:gd name="T61" fmla="*/ 16 h 84"/>
                <a:gd name="T62" fmla="*/ 32 w 135"/>
                <a:gd name="T63" fmla="*/ 12 h 84"/>
                <a:gd name="T64" fmla="*/ 22 w 135"/>
                <a:gd name="T65" fmla="*/ 10 h 84"/>
                <a:gd name="T66" fmla="*/ 11 w 135"/>
                <a:gd name="T67" fmla="*/ 9 h 84"/>
                <a:gd name="T68" fmla="*/ 0 w 135"/>
                <a:gd name="T6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84">
                  <a:moveTo>
                    <a:pt x="0" y="9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4" y="61"/>
                    <a:pt x="104" y="63"/>
                  </a:cubicBezTo>
                  <a:cubicBezTo>
                    <a:pt x="105" y="65"/>
                    <a:pt x="106" y="67"/>
                    <a:pt x="106" y="67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7"/>
                    <a:pt x="130" y="65"/>
                    <a:pt x="130" y="64"/>
                  </a:cubicBezTo>
                  <a:cubicBezTo>
                    <a:pt x="130" y="63"/>
                    <a:pt x="132" y="55"/>
                    <a:pt x="132" y="55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18"/>
                    <a:pt x="135" y="17"/>
                  </a:cubicBezTo>
                  <a:cubicBezTo>
                    <a:pt x="135" y="16"/>
                    <a:pt x="134" y="9"/>
                    <a:pt x="134" y="9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19" name="Freeform 25"/>
            <p:cNvSpPr>
              <a:spLocks/>
            </p:cNvSpPr>
            <p:nvPr/>
          </p:nvSpPr>
          <p:spPr bwMode="auto">
            <a:xfrm>
              <a:off x="8737600" y="4333875"/>
              <a:ext cx="769937" cy="646113"/>
            </a:xfrm>
            <a:custGeom>
              <a:avLst/>
              <a:gdLst>
                <a:gd name="T0" fmla="*/ 7 w 205"/>
                <a:gd name="T1" fmla="*/ 78 h 172"/>
                <a:gd name="T2" fmla="*/ 16 w 205"/>
                <a:gd name="T3" fmla="*/ 73 h 172"/>
                <a:gd name="T4" fmla="*/ 25 w 205"/>
                <a:gd name="T5" fmla="*/ 79 h 172"/>
                <a:gd name="T6" fmla="*/ 39 w 205"/>
                <a:gd name="T7" fmla="*/ 92 h 172"/>
                <a:gd name="T8" fmla="*/ 41 w 205"/>
                <a:gd name="T9" fmla="*/ 99 h 172"/>
                <a:gd name="T10" fmla="*/ 49 w 205"/>
                <a:gd name="T11" fmla="*/ 96 h 172"/>
                <a:gd name="T12" fmla="*/ 55 w 205"/>
                <a:gd name="T13" fmla="*/ 97 h 172"/>
                <a:gd name="T14" fmla="*/ 60 w 205"/>
                <a:gd name="T15" fmla="*/ 103 h 172"/>
                <a:gd name="T16" fmla="*/ 69 w 205"/>
                <a:gd name="T17" fmla="*/ 106 h 172"/>
                <a:gd name="T18" fmla="*/ 77 w 205"/>
                <a:gd name="T19" fmla="*/ 112 h 172"/>
                <a:gd name="T20" fmla="*/ 85 w 205"/>
                <a:gd name="T21" fmla="*/ 119 h 172"/>
                <a:gd name="T22" fmla="*/ 93 w 205"/>
                <a:gd name="T23" fmla="*/ 123 h 172"/>
                <a:gd name="T24" fmla="*/ 99 w 205"/>
                <a:gd name="T25" fmla="*/ 130 h 172"/>
                <a:gd name="T26" fmla="*/ 106 w 205"/>
                <a:gd name="T27" fmla="*/ 138 h 172"/>
                <a:gd name="T28" fmla="*/ 113 w 205"/>
                <a:gd name="T29" fmla="*/ 142 h 172"/>
                <a:gd name="T30" fmla="*/ 115 w 205"/>
                <a:gd name="T31" fmla="*/ 152 h 172"/>
                <a:gd name="T32" fmla="*/ 109 w 205"/>
                <a:gd name="T33" fmla="*/ 159 h 172"/>
                <a:gd name="T34" fmla="*/ 111 w 205"/>
                <a:gd name="T35" fmla="*/ 169 h 172"/>
                <a:gd name="T36" fmla="*/ 123 w 205"/>
                <a:gd name="T37" fmla="*/ 162 h 172"/>
                <a:gd name="T38" fmla="*/ 131 w 205"/>
                <a:gd name="T39" fmla="*/ 151 h 172"/>
                <a:gd name="T40" fmla="*/ 136 w 205"/>
                <a:gd name="T41" fmla="*/ 135 h 172"/>
                <a:gd name="T42" fmla="*/ 139 w 205"/>
                <a:gd name="T43" fmla="*/ 122 h 172"/>
                <a:gd name="T44" fmla="*/ 145 w 205"/>
                <a:gd name="T45" fmla="*/ 114 h 172"/>
                <a:gd name="T46" fmla="*/ 153 w 205"/>
                <a:gd name="T47" fmla="*/ 105 h 172"/>
                <a:gd name="T48" fmla="*/ 157 w 205"/>
                <a:gd name="T49" fmla="*/ 95 h 172"/>
                <a:gd name="T50" fmla="*/ 165 w 205"/>
                <a:gd name="T51" fmla="*/ 79 h 172"/>
                <a:gd name="T52" fmla="*/ 172 w 205"/>
                <a:gd name="T53" fmla="*/ 78 h 172"/>
                <a:gd name="T54" fmla="*/ 176 w 205"/>
                <a:gd name="T55" fmla="*/ 82 h 172"/>
                <a:gd name="T56" fmla="*/ 182 w 205"/>
                <a:gd name="T57" fmla="*/ 78 h 172"/>
                <a:gd name="T58" fmla="*/ 186 w 205"/>
                <a:gd name="T59" fmla="*/ 86 h 172"/>
                <a:gd name="T60" fmla="*/ 179 w 205"/>
                <a:gd name="T61" fmla="*/ 94 h 172"/>
                <a:gd name="T62" fmla="*/ 169 w 205"/>
                <a:gd name="T63" fmla="*/ 106 h 172"/>
                <a:gd name="T64" fmla="*/ 160 w 205"/>
                <a:gd name="T65" fmla="*/ 115 h 172"/>
                <a:gd name="T66" fmla="*/ 148 w 205"/>
                <a:gd name="T67" fmla="*/ 121 h 172"/>
                <a:gd name="T68" fmla="*/ 145 w 205"/>
                <a:gd name="T69" fmla="*/ 128 h 172"/>
                <a:gd name="T70" fmla="*/ 151 w 205"/>
                <a:gd name="T71" fmla="*/ 127 h 172"/>
                <a:gd name="T72" fmla="*/ 163 w 205"/>
                <a:gd name="T73" fmla="*/ 120 h 172"/>
                <a:gd name="T74" fmla="*/ 175 w 205"/>
                <a:gd name="T75" fmla="*/ 108 h 172"/>
                <a:gd name="T76" fmla="*/ 189 w 205"/>
                <a:gd name="T77" fmla="*/ 90 h 172"/>
                <a:gd name="T78" fmla="*/ 199 w 205"/>
                <a:gd name="T79" fmla="*/ 70 h 172"/>
                <a:gd name="T80" fmla="*/ 205 w 205"/>
                <a:gd name="T81" fmla="*/ 57 h 172"/>
                <a:gd name="T82" fmla="*/ 198 w 205"/>
                <a:gd name="T83" fmla="*/ 54 h 172"/>
                <a:gd name="T84" fmla="*/ 200 w 205"/>
                <a:gd name="T85" fmla="*/ 42 h 172"/>
                <a:gd name="T86" fmla="*/ 203 w 205"/>
                <a:gd name="T87" fmla="*/ 34 h 172"/>
                <a:gd name="T88" fmla="*/ 188 w 205"/>
                <a:gd name="T89" fmla="*/ 33 h 172"/>
                <a:gd name="T90" fmla="*/ 176 w 205"/>
                <a:gd name="T91" fmla="*/ 25 h 172"/>
                <a:gd name="T92" fmla="*/ 167 w 205"/>
                <a:gd name="T93" fmla="*/ 16 h 172"/>
                <a:gd name="T94" fmla="*/ 153 w 205"/>
                <a:gd name="T95" fmla="*/ 9 h 172"/>
                <a:gd name="T96" fmla="*/ 135 w 205"/>
                <a:gd name="T97" fmla="*/ 5 h 172"/>
                <a:gd name="T98" fmla="*/ 112 w 205"/>
                <a:gd name="T99" fmla="*/ 0 h 172"/>
                <a:gd name="T100" fmla="*/ 89 w 205"/>
                <a:gd name="T101" fmla="*/ 0 h 172"/>
                <a:gd name="T102" fmla="*/ 79 w 205"/>
                <a:gd name="T103" fmla="*/ 8 h 172"/>
                <a:gd name="T104" fmla="*/ 66 w 205"/>
                <a:gd name="T105" fmla="*/ 15 h 172"/>
                <a:gd name="T106" fmla="*/ 56 w 205"/>
                <a:gd name="T107" fmla="*/ 21 h 172"/>
                <a:gd name="T108" fmla="*/ 2 w 205"/>
                <a:gd name="T109" fmla="*/ 7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5" h="172">
                  <a:moveTo>
                    <a:pt x="2" y="79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7" y="138"/>
                    <a:pt x="108" y="139"/>
                  </a:cubicBezTo>
                  <a:cubicBezTo>
                    <a:pt x="109" y="139"/>
                    <a:pt x="113" y="142"/>
                    <a:pt x="113" y="142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3" y="155"/>
                    <a:pt x="109" y="158"/>
                    <a:pt x="109" y="159"/>
                  </a:cubicBezTo>
                  <a:cubicBezTo>
                    <a:pt x="109" y="160"/>
                    <a:pt x="108" y="172"/>
                    <a:pt x="108" y="172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3" y="119"/>
                    <a:pt x="149" y="121"/>
                    <a:pt x="148" y="121"/>
                  </a:cubicBezTo>
                  <a:cubicBezTo>
                    <a:pt x="147" y="122"/>
                    <a:pt x="145" y="124"/>
                    <a:pt x="145" y="124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6" y="124"/>
                    <a:pt x="156" y="124"/>
                    <a:pt x="156" y="124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201" y="64"/>
                    <a:pt x="201" y="64"/>
                    <a:pt x="201" y="6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1" y="12"/>
                    <a:pt x="160" y="11"/>
                  </a:cubicBezTo>
                  <a:cubicBezTo>
                    <a:pt x="159" y="10"/>
                    <a:pt x="153" y="9"/>
                    <a:pt x="153" y="9"/>
                  </a:cubicBezTo>
                  <a:cubicBezTo>
                    <a:pt x="153" y="9"/>
                    <a:pt x="146" y="6"/>
                    <a:pt x="144" y="6"/>
                  </a:cubicBezTo>
                  <a:cubicBezTo>
                    <a:pt x="142" y="6"/>
                    <a:pt x="137" y="6"/>
                    <a:pt x="135" y="5"/>
                  </a:cubicBezTo>
                  <a:cubicBezTo>
                    <a:pt x="133" y="4"/>
                    <a:pt x="125" y="3"/>
                    <a:pt x="124" y="2"/>
                  </a:cubicBezTo>
                  <a:cubicBezTo>
                    <a:pt x="123" y="2"/>
                    <a:pt x="118" y="0"/>
                    <a:pt x="112" y="0"/>
                  </a:cubicBezTo>
                  <a:cubicBezTo>
                    <a:pt x="106" y="0"/>
                    <a:pt x="99" y="0"/>
                    <a:pt x="96" y="0"/>
                  </a:cubicBezTo>
                  <a:cubicBezTo>
                    <a:pt x="94" y="0"/>
                    <a:pt x="89" y="0"/>
                    <a:pt x="89" y="0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0" y="78"/>
                    <a:pt x="0" y="78"/>
                    <a:pt x="0" y="78"/>
                  </a:cubicBezTo>
                  <a:lnTo>
                    <a:pt x="2" y="7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20" name="Grupo 86"/>
          <p:cNvGrpSpPr/>
          <p:nvPr/>
        </p:nvGrpSpPr>
        <p:grpSpPr>
          <a:xfrm>
            <a:off x="2829937" y="3151713"/>
            <a:ext cx="1010696" cy="1285683"/>
            <a:chOff x="9674225" y="1719263"/>
            <a:chExt cx="1330325" cy="1692275"/>
          </a:xfrm>
          <a:solidFill>
            <a:schemeClr val="bg1">
              <a:lumMod val="85000"/>
            </a:schemeClr>
          </a:solidFill>
        </p:grpSpPr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9674225" y="1719263"/>
              <a:ext cx="631825" cy="892175"/>
            </a:xfrm>
            <a:custGeom>
              <a:avLst/>
              <a:gdLst>
                <a:gd name="T0" fmla="*/ 65 w 168"/>
                <a:gd name="T1" fmla="*/ 0 h 237"/>
                <a:gd name="T2" fmla="*/ 74 w 168"/>
                <a:gd name="T3" fmla="*/ 5 h 237"/>
                <a:gd name="T4" fmla="*/ 85 w 168"/>
                <a:gd name="T5" fmla="*/ 7 h 237"/>
                <a:gd name="T6" fmla="*/ 95 w 168"/>
                <a:gd name="T7" fmla="*/ 16 h 237"/>
                <a:gd name="T8" fmla="*/ 100 w 168"/>
                <a:gd name="T9" fmla="*/ 27 h 237"/>
                <a:gd name="T10" fmla="*/ 94 w 168"/>
                <a:gd name="T11" fmla="*/ 37 h 237"/>
                <a:gd name="T12" fmla="*/ 93 w 168"/>
                <a:gd name="T13" fmla="*/ 47 h 237"/>
                <a:gd name="T14" fmla="*/ 100 w 168"/>
                <a:gd name="T15" fmla="*/ 49 h 237"/>
                <a:gd name="T16" fmla="*/ 108 w 168"/>
                <a:gd name="T17" fmla="*/ 41 h 237"/>
                <a:gd name="T18" fmla="*/ 114 w 168"/>
                <a:gd name="T19" fmla="*/ 38 h 237"/>
                <a:gd name="T20" fmla="*/ 127 w 168"/>
                <a:gd name="T21" fmla="*/ 35 h 237"/>
                <a:gd name="T22" fmla="*/ 134 w 168"/>
                <a:gd name="T23" fmla="*/ 32 h 237"/>
                <a:gd name="T24" fmla="*/ 145 w 168"/>
                <a:gd name="T25" fmla="*/ 36 h 237"/>
                <a:gd name="T26" fmla="*/ 155 w 168"/>
                <a:gd name="T27" fmla="*/ 41 h 237"/>
                <a:gd name="T28" fmla="*/ 168 w 168"/>
                <a:gd name="T29" fmla="*/ 44 h 237"/>
                <a:gd name="T30" fmla="*/ 164 w 168"/>
                <a:gd name="T31" fmla="*/ 52 h 237"/>
                <a:gd name="T32" fmla="*/ 157 w 168"/>
                <a:gd name="T33" fmla="*/ 56 h 237"/>
                <a:gd name="T34" fmla="*/ 146 w 168"/>
                <a:gd name="T35" fmla="*/ 64 h 237"/>
                <a:gd name="T36" fmla="*/ 139 w 168"/>
                <a:gd name="T37" fmla="*/ 76 h 237"/>
                <a:gd name="T38" fmla="*/ 141 w 168"/>
                <a:gd name="T39" fmla="*/ 99 h 237"/>
                <a:gd name="T40" fmla="*/ 136 w 168"/>
                <a:gd name="T41" fmla="*/ 116 h 237"/>
                <a:gd name="T42" fmla="*/ 135 w 168"/>
                <a:gd name="T43" fmla="*/ 128 h 237"/>
                <a:gd name="T44" fmla="*/ 139 w 168"/>
                <a:gd name="T45" fmla="*/ 140 h 237"/>
                <a:gd name="T46" fmla="*/ 130 w 168"/>
                <a:gd name="T47" fmla="*/ 144 h 237"/>
                <a:gd name="T48" fmla="*/ 119 w 168"/>
                <a:gd name="T49" fmla="*/ 143 h 237"/>
                <a:gd name="T50" fmla="*/ 110 w 168"/>
                <a:gd name="T51" fmla="*/ 145 h 237"/>
                <a:gd name="T52" fmla="*/ 100 w 168"/>
                <a:gd name="T53" fmla="*/ 155 h 237"/>
                <a:gd name="T54" fmla="*/ 88 w 168"/>
                <a:gd name="T55" fmla="*/ 163 h 237"/>
                <a:gd name="T56" fmla="*/ 71 w 168"/>
                <a:gd name="T57" fmla="*/ 172 h 237"/>
                <a:gd name="T58" fmla="*/ 67 w 168"/>
                <a:gd name="T59" fmla="*/ 184 h 237"/>
                <a:gd name="T60" fmla="*/ 61 w 168"/>
                <a:gd name="T61" fmla="*/ 197 h 237"/>
                <a:gd name="T62" fmla="*/ 59 w 168"/>
                <a:gd name="T63" fmla="*/ 215 h 237"/>
                <a:gd name="T64" fmla="*/ 62 w 168"/>
                <a:gd name="T65" fmla="*/ 223 h 237"/>
                <a:gd name="T66" fmla="*/ 58 w 168"/>
                <a:gd name="T67" fmla="*/ 237 h 237"/>
                <a:gd name="T68" fmla="*/ 49 w 168"/>
                <a:gd name="T69" fmla="*/ 233 h 237"/>
                <a:gd name="T70" fmla="*/ 45 w 168"/>
                <a:gd name="T71" fmla="*/ 218 h 237"/>
                <a:gd name="T72" fmla="*/ 36 w 168"/>
                <a:gd name="T73" fmla="*/ 207 h 237"/>
                <a:gd name="T74" fmla="*/ 40 w 168"/>
                <a:gd name="T75" fmla="*/ 194 h 237"/>
                <a:gd name="T76" fmla="*/ 48 w 168"/>
                <a:gd name="T77" fmla="*/ 184 h 237"/>
                <a:gd name="T78" fmla="*/ 46 w 168"/>
                <a:gd name="T79" fmla="*/ 175 h 237"/>
                <a:gd name="T80" fmla="*/ 28 w 168"/>
                <a:gd name="T81" fmla="*/ 171 h 237"/>
                <a:gd name="T82" fmla="*/ 19 w 168"/>
                <a:gd name="T83" fmla="*/ 158 h 237"/>
                <a:gd name="T84" fmla="*/ 23 w 168"/>
                <a:gd name="T85" fmla="*/ 125 h 237"/>
                <a:gd name="T86" fmla="*/ 20 w 168"/>
                <a:gd name="T87" fmla="*/ 112 h 237"/>
                <a:gd name="T88" fmla="*/ 1 w 168"/>
                <a:gd name="T89" fmla="*/ 104 h 237"/>
                <a:gd name="T90" fmla="*/ 7 w 168"/>
                <a:gd name="T91" fmla="*/ 92 h 237"/>
                <a:gd name="T92" fmla="*/ 21 w 168"/>
                <a:gd name="T93" fmla="*/ 83 h 237"/>
                <a:gd name="T94" fmla="*/ 33 w 168"/>
                <a:gd name="T95" fmla="*/ 63 h 237"/>
                <a:gd name="T96" fmla="*/ 44 w 168"/>
                <a:gd name="T97" fmla="*/ 47 h 237"/>
                <a:gd name="T98" fmla="*/ 47 w 168"/>
                <a:gd name="T99" fmla="*/ 38 h 237"/>
                <a:gd name="T100" fmla="*/ 49 w 168"/>
                <a:gd name="T101" fmla="*/ 30 h 237"/>
                <a:gd name="T102" fmla="*/ 54 w 168"/>
                <a:gd name="T103" fmla="*/ 16 h 237"/>
                <a:gd name="T104" fmla="*/ 58 w 168"/>
                <a:gd name="T105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37">
                  <a:moveTo>
                    <a:pt x="5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9" y="21"/>
                    <a:pt x="99" y="22"/>
                  </a:cubicBezTo>
                  <a:cubicBezTo>
                    <a:pt x="99" y="22"/>
                    <a:pt x="100" y="26"/>
                    <a:pt x="100" y="27"/>
                  </a:cubicBezTo>
                  <a:cubicBezTo>
                    <a:pt x="100" y="28"/>
                    <a:pt x="100" y="32"/>
                    <a:pt x="99" y="32"/>
                  </a:cubicBezTo>
                  <a:cubicBezTo>
                    <a:pt x="98" y="32"/>
                    <a:pt x="94" y="37"/>
                    <a:pt x="94" y="37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8"/>
                    <a:pt x="116" y="36"/>
                    <a:pt x="118" y="36"/>
                  </a:cubicBezTo>
                  <a:cubicBezTo>
                    <a:pt x="120" y="36"/>
                    <a:pt x="127" y="35"/>
                    <a:pt x="127" y="3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59" y="55"/>
                    <a:pt x="159" y="55"/>
                    <a:pt x="159" y="55"/>
                  </a:cubicBezTo>
                  <a:cubicBezTo>
                    <a:pt x="157" y="56"/>
                    <a:pt x="157" y="56"/>
                    <a:pt x="157" y="56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85"/>
                    <a:pt x="139" y="89"/>
                  </a:cubicBezTo>
                  <a:cubicBezTo>
                    <a:pt x="139" y="93"/>
                    <a:pt x="141" y="97"/>
                    <a:pt x="141" y="99"/>
                  </a:cubicBezTo>
                  <a:cubicBezTo>
                    <a:pt x="141" y="100"/>
                    <a:pt x="142" y="105"/>
                    <a:pt x="141" y="107"/>
                  </a:cubicBezTo>
                  <a:cubicBezTo>
                    <a:pt x="139" y="109"/>
                    <a:pt x="138" y="115"/>
                    <a:pt x="136" y="116"/>
                  </a:cubicBezTo>
                  <a:cubicBezTo>
                    <a:pt x="134" y="118"/>
                    <a:pt x="135" y="124"/>
                    <a:pt x="135" y="124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44"/>
                    <a:pt x="126" y="143"/>
                    <a:pt x="125" y="143"/>
                  </a:cubicBezTo>
                  <a:cubicBezTo>
                    <a:pt x="124" y="143"/>
                    <a:pt x="119" y="143"/>
                    <a:pt x="119" y="143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7" y="184"/>
                    <a:pt x="66" y="189"/>
                    <a:pt x="66" y="190"/>
                  </a:cubicBezTo>
                  <a:cubicBezTo>
                    <a:pt x="65" y="191"/>
                    <a:pt x="62" y="197"/>
                    <a:pt x="61" y="197"/>
                  </a:cubicBezTo>
                  <a:cubicBezTo>
                    <a:pt x="61" y="198"/>
                    <a:pt x="59" y="206"/>
                    <a:pt x="59" y="206"/>
                  </a:cubicBezTo>
                  <a:cubicBezTo>
                    <a:pt x="59" y="207"/>
                    <a:pt x="59" y="215"/>
                    <a:pt x="59" y="215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2" y="223"/>
                    <a:pt x="62" y="223"/>
                  </a:cubicBezTo>
                  <a:cubicBezTo>
                    <a:pt x="61" y="224"/>
                    <a:pt x="61" y="233"/>
                    <a:pt x="61" y="233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4" y="236"/>
                    <a:pt x="53" y="236"/>
                  </a:cubicBezTo>
                  <a:cubicBezTo>
                    <a:pt x="52" y="235"/>
                    <a:pt x="49" y="233"/>
                    <a:pt x="49" y="233"/>
                  </a:cubicBezTo>
                  <a:cubicBezTo>
                    <a:pt x="49" y="233"/>
                    <a:pt x="47" y="227"/>
                    <a:pt x="47" y="226"/>
                  </a:cubicBezTo>
                  <a:cubicBezTo>
                    <a:pt x="46" y="224"/>
                    <a:pt x="46" y="219"/>
                    <a:pt x="45" y="218"/>
                  </a:cubicBezTo>
                  <a:cubicBezTo>
                    <a:pt x="44" y="216"/>
                    <a:pt x="42" y="215"/>
                    <a:pt x="41" y="213"/>
                  </a:cubicBezTo>
                  <a:cubicBezTo>
                    <a:pt x="40" y="212"/>
                    <a:pt x="36" y="208"/>
                    <a:pt x="36" y="207"/>
                  </a:cubicBezTo>
                  <a:cubicBezTo>
                    <a:pt x="36" y="206"/>
                    <a:pt x="37" y="202"/>
                    <a:pt x="37" y="201"/>
                  </a:cubicBezTo>
                  <a:cubicBezTo>
                    <a:pt x="37" y="200"/>
                    <a:pt x="40" y="194"/>
                    <a:pt x="40" y="194"/>
                  </a:cubicBezTo>
                  <a:cubicBezTo>
                    <a:pt x="40" y="194"/>
                    <a:pt x="45" y="192"/>
                    <a:pt x="46" y="192"/>
                  </a:cubicBezTo>
                  <a:cubicBezTo>
                    <a:pt x="47" y="191"/>
                    <a:pt x="48" y="184"/>
                    <a:pt x="48" y="184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78"/>
                    <a:pt x="48" y="177"/>
                    <a:pt x="46" y="175"/>
                  </a:cubicBezTo>
                  <a:cubicBezTo>
                    <a:pt x="44" y="174"/>
                    <a:pt x="34" y="174"/>
                    <a:pt x="34" y="174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3"/>
                    <a:pt x="19" y="159"/>
                    <a:pt x="19" y="158"/>
                  </a:cubicBezTo>
                  <a:cubicBezTo>
                    <a:pt x="19" y="157"/>
                    <a:pt x="21" y="148"/>
                    <a:pt x="21" y="148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9" y="105"/>
                    <a:pt x="8" y="105"/>
                  </a:cubicBezTo>
                  <a:cubicBezTo>
                    <a:pt x="7" y="105"/>
                    <a:pt x="1" y="104"/>
                    <a:pt x="1" y="10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0"/>
                    <a:pt x="49" y="30"/>
                  </a:cubicBezTo>
                  <a:cubicBezTo>
                    <a:pt x="50" y="29"/>
                    <a:pt x="53" y="24"/>
                    <a:pt x="53" y="24"/>
                  </a:cubicBezTo>
                  <a:cubicBezTo>
                    <a:pt x="53" y="24"/>
                    <a:pt x="54" y="16"/>
                    <a:pt x="54" y="16"/>
                  </a:cubicBezTo>
                  <a:cubicBezTo>
                    <a:pt x="54" y="15"/>
                    <a:pt x="55" y="10"/>
                    <a:pt x="55" y="9"/>
                  </a:cubicBezTo>
                  <a:cubicBezTo>
                    <a:pt x="55" y="8"/>
                    <a:pt x="58" y="1"/>
                    <a:pt x="58" y="1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2" name="Freeform 27"/>
            <p:cNvSpPr>
              <a:spLocks/>
            </p:cNvSpPr>
            <p:nvPr/>
          </p:nvSpPr>
          <p:spPr bwMode="auto">
            <a:xfrm>
              <a:off x="9866313" y="2460625"/>
              <a:ext cx="871537" cy="950913"/>
            </a:xfrm>
            <a:custGeom>
              <a:avLst/>
              <a:gdLst>
                <a:gd name="T0" fmla="*/ 4 w 232"/>
                <a:gd name="T1" fmla="*/ 58 h 253"/>
                <a:gd name="T2" fmla="*/ 17 w 232"/>
                <a:gd name="T3" fmla="*/ 47 h 253"/>
                <a:gd name="T4" fmla="*/ 27 w 232"/>
                <a:gd name="T5" fmla="*/ 56 h 253"/>
                <a:gd name="T6" fmla="*/ 41 w 232"/>
                <a:gd name="T7" fmla="*/ 60 h 253"/>
                <a:gd name="T8" fmla="*/ 58 w 232"/>
                <a:gd name="T9" fmla="*/ 55 h 253"/>
                <a:gd name="T10" fmla="*/ 72 w 232"/>
                <a:gd name="T11" fmla="*/ 39 h 253"/>
                <a:gd name="T12" fmla="*/ 73 w 232"/>
                <a:gd name="T13" fmla="*/ 28 h 253"/>
                <a:gd name="T14" fmla="*/ 79 w 232"/>
                <a:gd name="T15" fmla="*/ 19 h 253"/>
                <a:gd name="T16" fmla="*/ 92 w 232"/>
                <a:gd name="T17" fmla="*/ 24 h 253"/>
                <a:gd name="T18" fmla="*/ 111 w 232"/>
                <a:gd name="T19" fmla="*/ 20 h 253"/>
                <a:gd name="T20" fmla="*/ 129 w 232"/>
                <a:gd name="T21" fmla="*/ 9 h 253"/>
                <a:gd name="T22" fmla="*/ 143 w 232"/>
                <a:gd name="T23" fmla="*/ 5 h 253"/>
                <a:gd name="T24" fmla="*/ 146 w 232"/>
                <a:gd name="T25" fmla="*/ 19 h 253"/>
                <a:gd name="T26" fmla="*/ 163 w 232"/>
                <a:gd name="T27" fmla="*/ 18 h 253"/>
                <a:gd name="T28" fmla="*/ 177 w 232"/>
                <a:gd name="T29" fmla="*/ 5 h 253"/>
                <a:gd name="T30" fmla="*/ 188 w 232"/>
                <a:gd name="T31" fmla="*/ 0 h 253"/>
                <a:gd name="T32" fmla="*/ 200 w 232"/>
                <a:gd name="T33" fmla="*/ 5 h 253"/>
                <a:gd name="T34" fmla="*/ 213 w 232"/>
                <a:gd name="T35" fmla="*/ 15 h 253"/>
                <a:gd name="T36" fmla="*/ 218 w 232"/>
                <a:gd name="T37" fmla="*/ 29 h 253"/>
                <a:gd name="T38" fmla="*/ 224 w 232"/>
                <a:gd name="T39" fmla="*/ 37 h 253"/>
                <a:gd name="T40" fmla="*/ 216 w 232"/>
                <a:gd name="T41" fmla="*/ 55 h 253"/>
                <a:gd name="T42" fmla="*/ 219 w 232"/>
                <a:gd name="T43" fmla="*/ 69 h 253"/>
                <a:gd name="T44" fmla="*/ 232 w 232"/>
                <a:gd name="T45" fmla="*/ 81 h 253"/>
                <a:gd name="T46" fmla="*/ 216 w 232"/>
                <a:gd name="T47" fmla="*/ 104 h 253"/>
                <a:gd name="T48" fmla="*/ 206 w 232"/>
                <a:gd name="T49" fmla="*/ 105 h 253"/>
                <a:gd name="T50" fmla="*/ 195 w 232"/>
                <a:gd name="T51" fmla="*/ 110 h 253"/>
                <a:gd name="T52" fmla="*/ 193 w 232"/>
                <a:gd name="T53" fmla="*/ 125 h 253"/>
                <a:gd name="T54" fmla="*/ 191 w 232"/>
                <a:gd name="T55" fmla="*/ 145 h 253"/>
                <a:gd name="T56" fmla="*/ 191 w 232"/>
                <a:gd name="T57" fmla="*/ 156 h 253"/>
                <a:gd name="T58" fmla="*/ 192 w 232"/>
                <a:gd name="T59" fmla="*/ 184 h 253"/>
                <a:gd name="T60" fmla="*/ 193 w 232"/>
                <a:gd name="T61" fmla="*/ 201 h 253"/>
                <a:gd name="T62" fmla="*/ 188 w 232"/>
                <a:gd name="T63" fmla="*/ 221 h 253"/>
                <a:gd name="T64" fmla="*/ 187 w 232"/>
                <a:gd name="T65" fmla="*/ 235 h 253"/>
                <a:gd name="T66" fmla="*/ 175 w 232"/>
                <a:gd name="T67" fmla="*/ 252 h 253"/>
                <a:gd name="T68" fmla="*/ 164 w 232"/>
                <a:gd name="T69" fmla="*/ 246 h 253"/>
                <a:gd name="T70" fmla="*/ 157 w 232"/>
                <a:gd name="T71" fmla="*/ 234 h 253"/>
                <a:gd name="T72" fmla="*/ 161 w 232"/>
                <a:gd name="T73" fmla="*/ 220 h 253"/>
                <a:gd name="T74" fmla="*/ 172 w 232"/>
                <a:gd name="T75" fmla="*/ 203 h 253"/>
                <a:gd name="T76" fmla="*/ 157 w 232"/>
                <a:gd name="T77" fmla="*/ 188 h 253"/>
                <a:gd name="T78" fmla="*/ 137 w 232"/>
                <a:gd name="T79" fmla="*/ 185 h 253"/>
                <a:gd name="T80" fmla="*/ 127 w 232"/>
                <a:gd name="T81" fmla="*/ 174 h 253"/>
                <a:gd name="T82" fmla="*/ 111 w 232"/>
                <a:gd name="T83" fmla="*/ 169 h 253"/>
                <a:gd name="T84" fmla="*/ 92 w 232"/>
                <a:gd name="T85" fmla="*/ 159 h 253"/>
                <a:gd name="T86" fmla="*/ 77 w 232"/>
                <a:gd name="T87" fmla="*/ 159 h 253"/>
                <a:gd name="T88" fmla="*/ 69 w 232"/>
                <a:gd name="T89" fmla="*/ 151 h 253"/>
                <a:gd name="T90" fmla="*/ 54 w 232"/>
                <a:gd name="T91" fmla="*/ 147 h 253"/>
                <a:gd name="T92" fmla="*/ 31 w 232"/>
                <a:gd name="T93" fmla="*/ 158 h 253"/>
                <a:gd name="T94" fmla="*/ 13 w 232"/>
                <a:gd name="T95" fmla="*/ 170 h 253"/>
                <a:gd name="T96" fmla="*/ 9 w 232"/>
                <a:gd name="T97" fmla="*/ 148 h 253"/>
                <a:gd name="T98" fmla="*/ 6 w 232"/>
                <a:gd name="T99" fmla="*/ 129 h 253"/>
                <a:gd name="T100" fmla="*/ 5 w 232"/>
                <a:gd name="T101" fmla="*/ 104 h 253"/>
                <a:gd name="T102" fmla="*/ 8 w 232"/>
                <a:gd name="T103" fmla="*/ 8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253">
                  <a:moveTo>
                    <a:pt x="0" y="7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7" y="21"/>
                    <a:pt x="89" y="21"/>
                  </a:cubicBezTo>
                  <a:cubicBezTo>
                    <a:pt x="91" y="21"/>
                    <a:pt x="92" y="24"/>
                    <a:pt x="92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9" y="53"/>
                    <a:pt x="219" y="53"/>
                    <a:pt x="219" y="53"/>
                  </a:cubicBezTo>
                  <a:cubicBezTo>
                    <a:pt x="216" y="55"/>
                    <a:pt x="216" y="55"/>
                    <a:pt x="216" y="55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0" y="89"/>
                    <a:pt x="230" y="89"/>
                    <a:pt x="230" y="89"/>
                  </a:cubicBezTo>
                  <a:cubicBezTo>
                    <a:pt x="223" y="97"/>
                    <a:pt x="223" y="97"/>
                    <a:pt x="223" y="97"/>
                  </a:cubicBezTo>
                  <a:cubicBezTo>
                    <a:pt x="216" y="104"/>
                    <a:pt x="216" y="104"/>
                    <a:pt x="216" y="104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06" y="105"/>
                    <a:pt x="206" y="105"/>
                    <a:pt x="206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6" y="106"/>
                    <a:pt x="195" y="109"/>
                    <a:pt x="195" y="110"/>
                  </a:cubicBezTo>
                  <a:cubicBezTo>
                    <a:pt x="195" y="111"/>
                    <a:pt x="195" y="114"/>
                    <a:pt x="195" y="11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3" y="125"/>
                    <a:pt x="193" y="125"/>
                    <a:pt x="193" y="125"/>
                  </a:cubicBezTo>
                  <a:cubicBezTo>
                    <a:pt x="189" y="131"/>
                    <a:pt x="189" y="131"/>
                    <a:pt x="189" y="131"/>
                  </a:cubicBezTo>
                  <a:cubicBezTo>
                    <a:pt x="190" y="140"/>
                    <a:pt x="190" y="140"/>
                    <a:pt x="190" y="140"/>
                  </a:cubicBezTo>
                  <a:cubicBezTo>
                    <a:pt x="191" y="145"/>
                    <a:pt x="191" y="145"/>
                    <a:pt x="191" y="145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193" y="201"/>
                    <a:pt x="193" y="201"/>
                    <a:pt x="193" y="201"/>
                  </a:cubicBezTo>
                  <a:cubicBezTo>
                    <a:pt x="191" y="207"/>
                    <a:pt x="191" y="207"/>
                    <a:pt x="191" y="207"/>
                  </a:cubicBezTo>
                  <a:cubicBezTo>
                    <a:pt x="190" y="214"/>
                    <a:pt x="190" y="214"/>
                    <a:pt x="190" y="214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6" y="225"/>
                    <a:pt x="186" y="225"/>
                    <a:pt x="186" y="225"/>
                  </a:cubicBezTo>
                  <a:cubicBezTo>
                    <a:pt x="186" y="233"/>
                    <a:pt x="186" y="233"/>
                    <a:pt x="186" y="233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8"/>
                    <a:pt x="187" y="238"/>
                    <a:pt x="187" y="238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67" y="250"/>
                    <a:pt x="167" y="250"/>
                    <a:pt x="167" y="250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7" y="225"/>
                    <a:pt x="157" y="225"/>
                    <a:pt x="157" y="225"/>
                  </a:cubicBezTo>
                  <a:cubicBezTo>
                    <a:pt x="161" y="220"/>
                    <a:pt x="161" y="220"/>
                    <a:pt x="161" y="220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72" y="203"/>
                    <a:pt x="172" y="203"/>
                    <a:pt x="172" y="203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1" y="185"/>
                    <a:pt x="151" y="185"/>
                    <a:pt x="151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34" y="183"/>
                    <a:pt x="134" y="183"/>
                    <a:pt x="134" y="183"/>
                  </a:cubicBezTo>
                  <a:cubicBezTo>
                    <a:pt x="133" y="179"/>
                    <a:pt x="133" y="179"/>
                    <a:pt x="133" y="179"/>
                  </a:cubicBezTo>
                  <a:cubicBezTo>
                    <a:pt x="127" y="174"/>
                    <a:pt x="127" y="174"/>
                    <a:pt x="127" y="174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18" y="171"/>
                    <a:pt x="116" y="171"/>
                  </a:cubicBezTo>
                  <a:cubicBezTo>
                    <a:pt x="114" y="171"/>
                    <a:pt x="111" y="169"/>
                    <a:pt x="111" y="169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3" y="163"/>
                    <a:pt x="14" y="156"/>
                    <a:pt x="13" y="155"/>
                  </a:cubicBezTo>
                  <a:cubicBezTo>
                    <a:pt x="11" y="153"/>
                    <a:pt x="9" y="148"/>
                    <a:pt x="9" y="148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5" y="76"/>
                    <a:pt x="5" y="76"/>
                    <a:pt x="5" y="76"/>
                  </a:cubicBezTo>
                  <a:lnTo>
                    <a:pt x="0" y="73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3" name="Freeform 28"/>
            <p:cNvSpPr>
              <a:spLocks/>
            </p:cNvSpPr>
            <p:nvPr/>
          </p:nvSpPr>
          <p:spPr bwMode="auto">
            <a:xfrm>
              <a:off x="10696575" y="2551113"/>
              <a:ext cx="134937" cy="187325"/>
            </a:xfrm>
            <a:custGeom>
              <a:avLst/>
              <a:gdLst>
                <a:gd name="T0" fmla="*/ 10 w 85"/>
                <a:gd name="T1" fmla="*/ 2 h 118"/>
                <a:gd name="T2" fmla="*/ 19 w 85"/>
                <a:gd name="T3" fmla="*/ 9 h 118"/>
                <a:gd name="T4" fmla="*/ 33 w 85"/>
                <a:gd name="T5" fmla="*/ 14 h 118"/>
                <a:gd name="T6" fmla="*/ 47 w 85"/>
                <a:gd name="T7" fmla="*/ 21 h 118"/>
                <a:gd name="T8" fmla="*/ 64 w 85"/>
                <a:gd name="T9" fmla="*/ 31 h 118"/>
                <a:gd name="T10" fmla="*/ 83 w 85"/>
                <a:gd name="T11" fmla="*/ 50 h 118"/>
                <a:gd name="T12" fmla="*/ 85 w 85"/>
                <a:gd name="T13" fmla="*/ 52 h 118"/>
                <a:gd name="T14" fmla="*/ 81 w 85"/>
                <a:gd name="T15" fmla="*/ 61 h 118"/>
                <a:gd name="T16" fmla="*/ 62 w 85"/>
                <a:gd name="T17" fmla="*/ 85 h 118"/>
                <a:gd name="T18" fmla="*/ 50 w 85"/>
                <a:gd name="T19" fmla="*/ 99 h 118"/>
                <a:gd name="T20" fmla="*/ 38 w 85"/>
                <a:gd name="T21" fmla="*/ 116 h 118"/>
                <a:gd name="T22" fmla="*/ 28 w 85"/>
                <a:gd name="T23" fmla="*/ 118 h 118"/>
                <a:gd name="T24" fmla="*/ 17 w 85"/>
                <a:gd name="T25" fmla="*/ 116 h 118"/>
                <a:gd name="T26" fmla="*/ 12 w 85"/>
                <a:gd name="T27" fmla="*/ 109 h 118"/>
                <a:gd name="T28" fmla="*/ 5 w 85"/>
                <a:gd name="T29" fmla="*/ 99 h 118"/>
                <a:gd name="T30" fmla="*/ 0 w 85"/>
                <a:gd name="T31" fmla="*/ 90 h 118"/>
                <a:gd name="T32" fmla="*/ 0 w 85"/>
                <a:gd name="T33" fmla="*/ 80 h 118"/>
                <a:gd name="T34" fmla="*/ 12 w 85"/>
                <a:gd name="T35" fmla="*/ 78 h 118"/>
                <a:gd name="T36" fmla="*/ 17 w 85"/>
                <a:gd name="T37" fmla="*/ 64 h 118"/>
                <a:gd name="T38" fmla="*/ 17 w 85"/>
                <a:gd name="T39" fmla="*/ 43 h 118"/>
                <a:gd name="T40" fmla="*/ 17 w 85"/>
                <a:gd name="T41" fmla="*/ 26 h 118"/>
                <a:gd name="T42" fmla="*/ 12 w 85"/>
                <a:gd name="T43" fmla="*/ 16 h 118"/>
                <a:gd name="T44" fmla="*/ 5 w 85"/>
                <a:gd name="T45" fmla="*/ 9 h 118"/>
                <a:gd name="T46" fmla="*/ 5 w 85"/>
                <a:gd name="T47" fmla="*/ 0 h 118"/>
                <a:gd name="T48" fmla="*/ 10 w 85"/>
                <a:gd name="T49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18">
                  <a:moveTo>
                    <a:pt x="10" y="2"/>
                  </a:moveTo>
                  <a:lnTo>
                    <a:pt x="19" y="9"/>
                  </a:lnTo>
                  <a:lnTo>
                    <a:pt x="33" y="14"/>
                  </a:lnTo>
                  <a:lnTo>
                    <a:pt x="47" y="21"/>
                  </a:lnTo>
                  <a:lnTo>
                    <a:pt x="64" y="31"/>
                  </a:lnTo>
                  <a:lnTo>
                    <a:pt x="83" y="50"/>
                  </a:lnTo>
                  <a:lnTo>
                    <a:pt x="85" y="52"/>
                  </a:lnTo>
                  <a:lnTo>
                    <a:pt x="81" y="61"/>
                  </a:lnTo>
                  <a:lnTo>
                    <a:pt x="62" y="85"/>
                  </a:lnTo>
                  <a:lnTo>
                    <a:pt x="50" y="99"/>
                  </a:lnTo>
                  <a:lnTo>
                    <a:pt x="38" y="116"/>
                  </a:lnTo>
                  <a:lnTo>
                    <a:pt x="28" y="118"/>
                  </a:lnTo>
                  <a:lnTo>
                    <a:pt x="17" y="116"/>
                  </a:lnTo>
                  <a:lnTo>
                    <a:pt x="12" y="109"/>
                  </a:lnTo>
                  <a:lnTo>
                    <a:pt x="5" y="99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2" y="78"/>
                  </a:lnTo>
                  <a:lnTo>
                    <a:pt x="17" y="64"/>
                  </a:lnTo>
                  <a:lnTo>
                    <a:pt x="17" y="43"/>
                  </a:lnTo>
                  <a:lnTo>
                    <a:pt x="17" y="26"/>
                  </a:lnTo>
                  <a:lnTo>
                    <a:pt x="12" y="16"/>
                  </a:lnTo>
                  <a:lnTo>
                    <a:pt x="5" y="9"/>
                  </a:lnTo>
                  <a:lnTo>
                    <a:pt x="5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4" name="Freeform 29"/>
            <p:cNvSpPr>
              <a:spLocks/>
            </p:cNvSpPr>
            <p:nvPr/>
          </p:nvSpPr>
          <p:spPr bwMode="auto">
            <a:xfrm>
              <a:off x="10696575" y="2474913"/>
              <a:ext cx="263525" cy="139700"/>
            </a:xfrm>
            <a:custGeom>
              <a:avLst/>
              <a:gdLst>
                <a:gd name="T0" fmla="*/ 0 w 166"/>
                <a:gd name="T1" fmla="*/ 34 h 88"/>
                <a:gd name="T2" fmla="*/ 10 w 166"/>
                <a:gd name="T3" fmla="*/ 41 h 88"/>
                <a:gd name="T4" fmla="*/ 21 w 166"/>
                <a:gd name="T5" fmla="*/ 48 h 88"/>
                <a:gd name="T6" fmla="*/ 36 w 166"/>
                <a:gd name="T7" fmla="*/ 53 h 88"/>
                <a:gd name="T8" fmla="*/ 47 w 166"/>
                <a:gd name="T9" fmla="*/ 60 h 88"/>
                <a:gd name="T10" fmla="*/ 57 w 166"/>
                <a:gd name="T11" fmla="*/ 64 h 88"/>
                <a:gd name="T12" fmla="*/ 66 w 166"/>
                <a:gd name="T13" fmla="*/ 69 h 88"/>
                <a:gd name="T14" fmla="*/ 78 w 166"/>
                <a:gd name="T15" fmla="*/ 79 h 88"/>
                <a:gd name="T16" fmla="*/ 88 w 166"/>
                <a:gd name="T17" fmla="*/ 86 h 88"/>
                <a:gd name="T18" fmla="*/ 100 w 166"/>
                <a:gd name="T19" fmla="*/ 88 h 88"/>
                <a:gd name="T20" fmla="*/ 109 w 166"/>
                <a:gd name="T21" fmla="*/ 81 h 88"/>
                <a:gd name="T22" fmla="*/ 126 w 166"/>
                <a:gd name="T23" fmla="*/ 67 h 88"/>
                <a:gd name="T24" fmla="*/ 140 w 166"/>
                <a:gd name="T25" fmla="*/ 48 h 88"/>
                <a:gd name="T26" fmla="*/ 152 w 166"/>
                <a:gd name="T27" fmla="*/ 36 h 88"/>
                <a:gd name="T28" fmla="*/ 159 w 166"/>
                <a:gd name="T29" fmla="*/ 27 h 88"/>
                <a:gd name="T30" fmla="*/ 163 w 166"/>
                <a:gd name="T31" fmla="*/ 15 h 88"/>
                <a:gd name="T32" fmla="*/ 166 w 166"/>
                <a:gd name="T33" fmla="*/ 5 h 88"/>
                <a:gd name="T34" fmla="*/ 149 w 166"/>
                <a:gd name="T35" fmla="*/ 0 h 88"/>
                <a:gd name="T36" fmla="*/ 135 w 166"/>
                <a:gd name="T37" fmla="*/ 3 h 88"/>
                <a:gd name="T38" fmla="*/ 126 w 166"/>
                <a:gd name="T39" fmla="*/ 5 h 88"/>
                <a:gd name="T40" fmla="*/ 118 w 166"/>
                <a:gd name="T41" fmla="*/ 22 h 88"/>
                <a:gd name="T42" fmla="*/ 107 w 166"/>
                <a:gd name="T43" fmla="*/ 29 h 88"/>
                <a:gd name="T44" fmla="*/ 90 w 166"/>
                <a:gd name="T45" fmla="*/ 31 h 88"/>
                <a:gd name="T46" fmla="*/ 73 w 166"/>
                <a:gd name="T47" fmla="*/ 31 h 88"/>
                <a:gd name="T48" fmla="*/ 57 w 166"/>
                <a:gd name="T49" fmla="*/ 31 h 88"/>
                <a:gd name="T50" fmla="*/ 45 w 166"/>
                <a:gd name="T51" fmla="*/ 27 h 88"/>
                <a:gd name="T52" fmla="*/ 36 w 166"/>
                <a:gd name="T53" fmla="*/ 19 h 88"/>
                <a:gd name="T54" fmla="*/ 28 w 166"/>
                <a:gd name="T55" fmla="*/ 15 h 88"/>
                <a:gd name="T56" fmla="*/ 19 w 166"/>
                <a:gd name="T57" fmla="*/ 15 h 88"/>
                <a:gd name="T58" fmla="*/ 10 w 166"/>
                <a:gd name="T59" fmla="*/ 19 h 88"/>
                <a:gd name="T60" fmla="*/ 2 w 166"/>
                <a:gd name="T61" fmla="*/ 27 h 88"/>
                <a:gd name="T62" fmla="*/ 0 w 166"/>
                <a:gd name="T63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" h="88">
                  <a:moveTo>
                    <a:pt x="0" y="34"/>
                  </a:moveTo>
                  <a:lnTo>
                    <a:pt x="10" y="41"/>
                  </a:lnTo>
                  <a:lnTo>
                    <a:pt x="21" y="48"/>
                  </a:lnTo>
                  <a:lnTo>
                    <a:pt x="36" y="53"/>
                  </a:lnTo>
                  <a:lnTo>
                    <a:pt x="47" y="60"/>
                  </a:lnTo>
                  <a:lnTo>
                    <a:pt x="57" y="64"/>
                  </a:lnTo>
                  <a:lnTo>
                    <a:pt x="66" y="69"/>
                  </a:lnTo>
                  <a:lnTo>
                    <a:pt x="78" y="79"/>
                  </a:lnTo>
                  <a:lnTo>
                    <a:pt x="88" y="86"/>
                  </a:lnTo>
                  <a:lnTo>
                    <a:pt x="100" y="88"/>
                  </a:lnTo>
                  <a:lnTo>
                    <a:pt x="109" y="81"/>
                  </a:lnTo>
                  <a:lnTo>
                    <a:pt x="126" y="67"/>
                  </a:lnTo>
                  <a:lnTo>
                    <a:pt x="140" y="48"/>
                  </a:lnTo>
                  <a:lnTo>
                    <a:pt x="152" y="36"/>
                  </a:lnTo>
                  <a:lnTo>
                    <a:pt x="159" y="27"/>
                  </a:lnTo>
                  <a:lnTo>
                    <a:pt x="163" y="15"/>
                  </a:lnTo>
                  <a:lnTo>
                    <a:pt x="166" y="5"/>
                  </a:lnTo>
                  <a:lnTo>
                    <a:pt x="149" y="0"/>
                  </a:lnTo>
                  <a:lnTo>
                    <a:pt x="135" y="3"/>
                  </a:lnTo>
                  <a:lnTo>
                    <a:pt x="126" y="5"/>
                  </a:lnTo>
                  <a:lnTo>
                    <a:pt x="118" y="22"/>
                  </a:lnTo>
                  <a:lnTo>
                    <a:pt x="107" y="29"/>
                  </a:lnTo>
                  <a:lnTo>
                    <a:pt x="90" y="31"/>
                  </a:lnTo>
                  <a:lnTo>
                    <a:pt x="73" y="31"/>
                  </a:lnTo>
                  <a:lnTo>
                    <a:pt x="57" y="31"/>
                  </a:lnTo>
                  <a:lnTo>
                    <a:pt x="45" y="27"/>
                  </a:lnTo>
                  <a:lnTo>
                    <a:pt x="36" y="19"/>
                  </a:lnTo>
                  <a:lnTo>
                    <a:pt x="28" y="15"/>
                  </a:lnTo>
                  <a:lnTo>
                    <a:pt x="19" y="15"/>
                  </a:lnTo>
                  <a:lnTo>
                    <a:pt x="10" y="19"/>
                  </a:lnTo>
                  <a:lnTo>
                    <a:pt x="2" y="27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5" name="Freeform 30"/>
            <p:cNvSpPr>
              <a:spLocks/>
            </p:cNvSpPr>
            <p:nvPr/>
          </p:nvSpPr>
          <p:spPr bwMode="auto">
            <a:xfrm>
              <a:off x="9910763" y="1885950"/>
              <a:ext cx="533400" cy="777875"/>
            </a:xfrm>
            <a:custGeom>
              <a:avLst/>
              <a:gdLst>
                <a:gd name="T0" fmla="*/ 113 w 142"/>
                <a:gd name="T1" fmla="*/ 0 h 207"/>
                <a:gd name="T2" fmla="*/ 120 w 142"/>
                <a:gd name="T3" fmla="*/ 4 h 207"/>
                <a:gd name="T4" fmla="*/ 116 w 142"/>
                <a:gd name="T5" fmla="*/ 11 h 207"/>
                <a:gd name="T6" fmla="*/ 120 w 142"/>
                <a:gd name="T7" fmla="*/ 20 h 207"/>
                <a:gd name="T8" fmla="*/ 125 w 142"/>
                <a:gd name="T9" fmla="*/ 31 h 207"/>
                <a:gd name="T10" fmla="*/ 127 w 142"/>
                <a:gd name="T11" fmla="*/ 42 h 207"/>
                <a:gd name="T12" fmla="*/ 129 w 142"/>
                <a:gd name="T13" fmla="*/ 70 h 207"/>
                <a:gd name="T14" fmla="*/ 130 w 142"/>
                <a:gd name="T15" fmla="*/ 82 h 207"/>
                <a:gd name="T16" fmla="*/ 134 w 142"/>
                <a:gd name="T17" fmla="*/ 97 h 207"/>
                <a:gd name="T18" fmla="*/ 140 w 142"/>
                <a:gd name="T19" fmla="*/ 104 h 207"/>
                <a:gd name="T20" fmla="*/ 139 w 142"/>
                <a:gd name="T21" fmla="*/ 112 h 207"/>
                <a:gd name="T22" fmla="*/ 136 w 142"/>
                <a:gd name="T23" fmla="*/ 124 h 207"/>
                <a:gd name="T24" fmla="*/ 139 w 142"/>
                <a:gd name="T25" fmla="*/ 134 h 207"/>
                <a:gd name="T26" fmla="*/ 129 w 142"/>
                <a:gd name="T27" fmla="*/ 144 h 207"/>
                <a:gd name="T28" fmla="*/ 115 w 142"/>
                <a:gd name="T29" fmla="*/ 155 h 207"/>
                <a:gd name="T30" fmla="*/ 103 w 142"/>
                <a:gd name="T31" fmla="*/ 166 h 207"/>
                <a:gd name="T32" fmla="*/ 92 w 142"/>
                <a:gd name="T33" fmla="*/ 169 h 207"/>
                <a:gd name="T34" fmla="*/ 81 w 142"/>
                <a:gd name="T35" fmla="*/ 171 h 207"/>
                <a:gd name="T36" fmla="*/ 72 w 142"/>
                <a:gd name="T37" fmla="*/ 168 h 207"/>
                <a:gd name="T38" fmla="*/ 61 w 142"/>
                <a:gd name="T39" fmla="*/ 167 h 207"/>
                <a:gd name="T40" fmla="*/ 55 w 142"/>
                <a:gd name="T41" fmla="*/ 174 h 207"/>
                <a:gd name="T42" fmla="*/ 55 w 142"/>
                <a:gd name="T43" fmla="*/ 184 h 207"/>
                <a:gd name="T44" fmla="*/ 50 w 142"/>
                <a:gd name="T45" fmla="*/ 194 h 207"/>
                <a:gd name="T46" fmla="*/ 41 w 142"/>
                <a:gd name="T47" fmla="*/ 199 h 207"/>
                <a:gd name="T48" fmla="*/ 31 w 142"/>
                <a:gd name="T49" fmla="*/ 205 h 207"/>
                <a:gd name="T50" fmla="*/ 21 w 142"/>
                <a:gd name="T51" fmla="*/ 205 h 207"/>
                <a:gd name="T52" fmla="*/ 15 w 142"/>
                <a:gd name="T53" fmla="*/ 200 h 207"/>
                <a:gd name="T54" fmla="*/ 10 w 142"/>
                <a:gd name="T55" fmla="*/ 195 h 207"/>
                <a:gd name="T56" fmla="*/ 3 w 142"/>
                <a:gd name="T57" fmla="*/ 188 h 207"/>
                <a:gd name="T58" fmla="*/ 3 w 142"/>
                <a:gd name="T59" fmla="*/ 175 h 207"/>
                <a:gd name="T60" fmla="*/ 0 w 142"/>
                <a:gd name="T61" fmla="*/ 162 h 207"/>
                <a:gd name="T62" fmla="*/ 6 w 142"/>
                <a:gd name="T63" fmla="*/ 151 h 207"/>
                <a:gd name="T64" fmla="*/ 11 w 142"/>
                <a:gd name="T65" fmla="*/ 135 h 207"/>
                <a:gd name="T66" fmla="*/ 15 w 142"/>
                <a:gd name="T67" fmla="*/ 127 h 207"/>
                <a:gd name="T68" fmla="*/ 23 w 142"/>
                <a:gd name="T69" fmla="*/ 123 h 207"/>
                <a:gd name="T70" fmla="*/ 35 w 142"/>
                <a:gd name="T71" fmla="*/ 119 h 207"/>
                <a:gd name="T72" fmla="*/ 46 w 142"/>
                <a:gd name="T73" fmla="*/ 108 h 207"/>
                <a:gd name="T74" fmla="*/ 56 w 142"/>
                <a:gd name="T75" fmla="*/ 104 h 207"/>
                <a:gd name="T76" fmla="*/ 66 w 142"/>
                <a:gd name="T77" fmla="*/ 104 h 207"/>
                <a:gd name="T78" fmla="*/ 77 w 142"/>
                <a:gd name="T79" fmla="*/ 102 h 207"/>
                <a:gd name="T80" fmla="*/ 81 w 142"/>
                <a:gd name="T81" fmla="*/ 89 h 207"/>
                <a:gd name="T82" fmla="*/ 77 w 142"/>
                <a:gd name="T83" fmla="*/ 81 h 207"/>
                <a:gd name="T84" fmla="*/ 79 w 142"/>
                <a:gd name="T85" fmla="*/ 70 h 207"/>
                <a:gd name="T86" fmla="*/ 84 w 142"/>
                <a:gd name="T87" fmla="*/ 62 h 207"/>
                <a:gd name="T88" fmla="*/ 82 w 142"/>
                <a:gd name="T89" fmla="*/ 50 h 207"/>
                <a:gd name="T90" fmla="*/ 81 w 142"/>
                <a:gd name="T91" fmla="*/ 36 h 207"/>
                <a:gd name="T92" fmla="*/ 85 w 142"/>
                <a:gd name="T93" fmla="*/ 25 h 207"/>
                <a:gd name="T94" fmla="*/ 93 w 142"/>
                <a:gd name="T95" fmla="*/ 17 h 207"/>
                <a:gd name="T96" fmla="*/ 107 w 142"/>
                <a:gd name="T97" fmla="*/ 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207">
                  <a:moveTo>
                    <a:pt x="109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2" y="92"/>
                    <a:pt x="132" y="92"/>
                    <a:pt x="132" y="92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2" y="108"/>
                    <a:pt x="141" y="111"/>
                    <a:pt x="139" y="112"/>
                  </a:cubicBezTo>
                  <a:cubicBezTo>
                    <a:pt x="138" y="112"/>
                    <a:pt x="136" y="117"/>
                    <a:pt x="136" y="117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1" y="171"/>
                    <a:pt x="81" y="171"/>
                    <a:pt x="81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0" y="194"/>
                    <a:pt x="50" y="194"/>
                    <a:pt x="50" y="194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6" y="207"/>
                    <a:pt x="24" y="205"/>
                    <a:pt x="21" y="205"/>
                  </a:cubicBezTo>
                  <a:cubicBezTo>
                    <a:pt x="18" y="204"/>
                    <a:pt x="18" y="204"/>
                    <a:pt x="18" y="204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7" y="102"/>
                    <a:pt x="77" y="102"/>
                    <a:pt x="77" y="10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7" y="6"/>
                    <a:pt x="107" y="6"/>
                    <a:pt x="107" y="6"/>
                  </a:cubicBezTo>
                  <a:lnTo>
                    <a:pt x="109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6" name="Freeform 31"/>
            <p:cNvSpPr>
              <a:spLocks/>
            </p:cNvSpPr>
            <p:nvPr/>
          </p:nvSpPr>
          <p:spPr bwMode="auto">
            <a:xfrm>
              <a:off x="10372725" y="1885950"/>
              <a:ext cx="381000" cy="473075"/>
            </a:xfrm>
            <a:custGeom>
              <a:avLst/>
              <a:gdLst>
                <a:gd name="T0" fmla="*/ 3 w 101"/>
                <a:gd name="T1" fmla="*/ 0 h 126"/>
                <a:gd name="T2" fmla="*/ 2 w 101"/>
                <a:gd name="T3" fmla="*/ 5 h 126"/>
                <a:gd name="T4" fmla="*/ 0 w 101"/>
                <a:gd name="T5" fmla="*/ 8 h 126"/>
                <a:gd name="T6" fmla="*/ 1 w 101"/>
                <a:gd name="T7" fmla="*/ 14 h 126"/>
                <a:gd name="T8" fmla="*/ 1 w 101"/>
                <a:gd name="T9" fmla="*/ 16 h 126"/>
                <a:gd name="T10" fmla="*/ 3 w 101"/>
                <a:gd name="T11" fmla="*/ 19 h 126"/>
                <a:gd name="T12" fmla="*/ 5 w 101"/>
                <a:gd name="T13" fmla="*/ 23 h 126"/>
                <a:gd name="T14" fmla="*/ 6 w 101"/>
                <a:gd name="T15" fmla="*/ 26 h 126"/>
                <a:gd name="T16" fmla="*/ 6 w 101"/>
                <a:gd name="T17" fmla="*/ 31 h 126"/>
                <a:gd name="T18" fmla="*/ 9 w 101"/>
                <a:gd name="T19" fmla="*/ 36 h 126"/>
                <a:gd name="T20" fmla="*/ 9 w 101"/>
                <a:gd name="T21" fmla="*/ 41 h 126"/>
                <a:gd name="T22" fmla="*/ 9 w 101"/>
                <a:gd name="T23" fmla="*/ 48 h 126"/>
                <a:gd name="T24" fmla="*/ 10 w 101"/>
                <a:gd name="T25" fmla="*/ 54 h 126"/>
                <a:gd name="T26" fmla="*/ 10 w 101"/>
                <a:gd name="T27" fmla="*/ 62 h 126"/>
                <a:gd name="T28" fmla="*/ 11 w 101"/>
                <a:gd name="T29" fmla="*/ 70 h 126"/>
                <a:gd name="T30" fmla="*/ 12 w 101"/>
                <a:gd name="T31" fmla="*/ 78 h 126"/>
                <a:gd name="T32" fmla="*/ 12 w 101"/>
                <a:gd name="T33" fmla="*/ 84 h 126"/>
                <a:gd name="T34" fmla="*/ 13 w 101"/>
                <a:gd name="T35" fmla="*/ 89 h 126"/>
                <a:gd name="T36" fmla="*/ 17 w 101"/>
                <a:gd name="T37" fmla="*/ 97 h 126"/>
                <a:gd name="T38" fmla="*/ 22 w 101"/>
                <a:gd name="T39" fmla="*/ 99 h 126"/>
                <a:gd name="T40" fmla="*/ 23 w 101"/>
                <a:gd name="T41" fmla="*/ 103 h 126"/>
                <a:gd name="T42" fmla="*/ 22 w 101"/>
                <a:gd name="T43" fmla="*/ 108 h 126"/>
                <a:gd name="T44" fmla="*/ 22 w 101"/>
                <a:gd name="T45" fmla="*/ 112 h 126"/>
                <a:gd name="T46" fmla="*/ 21 w 101"/>
                <a:gd name="T47" fmla="*/ 116 h 126"/>
                <a:gd name="T48" fmla="*/ 26 w 101"/>
                <a:gd name="T49" fmla="*/ 117 h 126"/>
                <a:gd name="T50" fmla="*/ 32 w 101"/>
                <a:gd name="T51" fmla="*/ 116 h 126"/>
                <a:gd name="T52" fmla="*/ 39 w 101"/>
                <a:gd name="T53" fmla="*/ 116 h 126"/>
                <a:gd name="T54" fmla="*/ 44 w 101"/>
                <a:gd name="T55" fmla="*/ 116 h 126"/>
                <a:gd name="T56" fmla="*/ 48 w 101"/>
                <a:gd name="T57" fmla="*/ 117 h 126"/>
                <a:gd name="T58" fmla="*/ 53 w 101"/>
                <a:gd name="T59" fmla="*/ 121 h 126"/>
                <a:gd name="T60" fmla="*/ 58 w 101"/>
                <a:gd name="T61" fmla="*/ 126 h 126"/>
                <a:gd name="T62" fmla="*/ 61 w 101"/>
                <a:gd name="T63" fmla="*/ 125 h 126"/>
                <a:gd name="T64" fmla="*/ 66 w 101"/>
                <a:gd name="T65" fmla="*/ 121 h 126"/>
                <a:gd name="T66" fmla="*/ 69 w 101"/>
                <a:gd name="T67" fmla="*/ 117 h 126"/>
                <a:gd name="T68" fmla="*/ 68 w 101"/>
                <a:gd name="T69" fmla="*/ 113 h 126"/>
                <a:gd name="T70" fmla="*/ 66 w 101"/>
                <a:gd name="T71" fmla="*/ 110 h 126"/>
                <a:gd name="T72" fmla="*/ 66 w 101"/>
                <a:gd name="T73" fmla="*/ 104 h 126"/>
                <a:gd name="T74" fmla="*/ 69 w 101"/>
                <a:gd name="T75" fmla="*/ 97 h 126"/>
                <a:gd name="T76" fmla="*/ 70 w 101"/>
                <a:gd name="T77" fmla="*/ 90 h 126"/>
                <a:gd name="T78" fmla="*/ 75 w 101"/>
                <a:gd name="T79" fmla="*/ 82 h 126"/>
                <a:gd name="T80" fmla="*/ 81 w 101"/>
                <a:gd name="T81" fmla="*/ 74 h 126"/>
                <a:gd name="T82" fmla="*/ 86 w 101"/>
                <a:gd name="T83" fmla="*/ 66 h 126"/>
                <a:gd name="T84" fmla="*/ 91 w 101"/>
                <a:gd name="T85" fmla="*/ 58 h 126"/>
                <a:gd name="T86" fmla="*/ 94 w 101"/>
                <a:gd name="T87" fmla="*/ 51 h 126"/>
                <a:gd name="T88" fmla="*/ 101 w 101"/>
                <a:gd name="T89" fmla="*/ 47 h 126"/>
                <a:gd name="T90" fmla="*/ 89 w 101"/>
                <a:gd name="T91" fmla="*/ 36 h 126"/>
                <a:gd name="T92" fmla="*/ 78 w 101"/>
                <a:gd name="T93" fmla="*/ 28 h 126"/>
                <a:gd name="T94" fmla="*/ 75 w 101"/>
                <a:gd name="T95" fmla="*/ 24 h 126"/>
                <a:gd name="T96" fmla="*/ 70 w 101"/>
                <a:gd name="T97" fmla="*/ 21 h 126"/>
                <a:gd name="T98" fmla="*/ 63 w 101"/>
                <a:gd name="T99" fmla="*/ 18 h 126"/>
                <a:gd name="T100" fmla="*/ 57 w 101"/>
                <a:gd name="T101" fmla="*/ 13 h 126"/>
                <a:gd name="T102" fmla="*/ 50 w 101"/>
                <a:gd name="T103" fmla="*/ 8 h 126"/>
                <a:gd name="T104" fmla="*/ 42 w 101"/>
                <a:gd name="T105" fmla="*/ 5 h 126"/>
                <a:gd name="T106" fmla="*/ 35 w 101"/>
                <a:gd name="T107" fmla="*/ 1 h 126"/>
                <a:gd name="T108" fmla="*/ 28 w 101"/>
                <a:gd name="T109" fmla="*/ 1 h 126"/>
                <a:gd name="T110" fmla="*/ 18 w 101"/>
                <a:gd name="T111" fmla="*/ 1 h 126"/>
                <a:gd name="T112" fmla="*/ 13 w 101"/>
                <a:gd name="T113" fmla="*/ 1 h 126"/>
                <a:gd name="T114" fmla="*/ 3 w 101"/>
                <a:gd name="T1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126">
                  <a:moveTo>
                    <a:pt x="3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3" y="87"/>
                    <a:pt x="13" y="89"/>
                  </a:cubicBezTo>
                  <a:cubicBezTo>
                    <a:pt x="14" y="92"/>
                    <a:pt x="17" y="97"/>
                    <a:pt x="17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3" y="110"/>
                    <a:pt x="22" y="112"/>
                  </a:cubicBezTo>
                  <a:cubicBezTo>
                    <a:pt x="20" y="113"/>
                    <a:pt x="21" y="116"/>
                    <a:pt x="21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1" y="21"/>
                    <a:pt x="70" y="21"/>
                  </a:cubicBezTo>
                  <a:cubicBezTo>
                    <a:pt x="68" y="21"/>
                    <a:pt x="63" y="18"/>
                    <a:pt x="63" y="18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7" name="Freeform 32"/>
            <p:cNvSpPr>
              <a:spLocks/>
            </p:cNvSpPr>
            <p:nvPr/>
          </p:nvSpPr>
          <p:spPr bwMode="auto">
            <a:xfrm>
              <a:off x="10658475" y="2084388"/>
              <a:ext cx="315912" cy="184150"/>
            </a:xfrm>
            <a:custGeom>
              <a:avLst/>
              <a:gdLst>
                <a:gd name="T0" fmla="*/ 25 w 84"/>
                <a:gd name="T1" fmla="*/ 0 h 49"/>
                <a:gd name="T2" fmla="*/ 29 w 84"/>
                <a:gd name="T3" fmla="*/ 0 h 49"/>
                <a:gd name="T4" fmla="*/ 35 w 84"/>
                <a:gd name="T5" fmla="*/ 2 h 49"/>
                <a:gd name="T6" fmla="*/ 41 w 84"/>
                <a:gd name="T7" fmla="*/ 5 h 49"/>
                <a:gd name="T8" fmla="*/ 49 w 84"/>
                <a:gd name="T9" fmla="*/ 5 h 49"/>
                <a:gd name="T10" fmla="*/ 58 w 84"/>
                <a:gd name="T11" fmla="*/ 5 h 49"/>
                <a:gd name="T12" fmla="*/ 65 w 84"/>
                <a:gd name="T13" fmla="*/ 5 h 49"/>
                <a:gd name="T14" fmla="*/ 72 w 84"/>
                <a:gd name="T15" fmla="*/ 6 h 49"/>
                <a:gd name="T16" fmla="*/ 77 w 84"/>
                <a:gd name="T17" fmla="*/ 9 h 49"/>
                <a:gd name="T18" fmla="*/ 81 w 84"/>
                <a:gd name="T19" fmla="*/ 13 h 49"/>
                <a:gd name="T20" fmla="*/ 81 w 84"/>
                <a:gd name="T21" fmla="*/ 17 h 49"/>
                <a:gd name="T22" fmla="*/ 84 w 84"/>
                <a:gd name="T23" fmla="*/ 24 h 49"/>
                <a:gd name="T24" fmla="*/ 84 w 84"/>
                <a:gd name="T25" fmla="*/ 29 h 49"/>
                <a:gd name="T26" fmla="*/ 84 w 84"/>
                <a:gd name="T27" fmla="*/ 37 h 49"/>
                <a:gd name="T28" fmla="*/ 83 w 84"/>
                <a:gd name="T29" fmla="*/ 40 h 49"/>
                <a:gd name="T30" fmla="*/ 75 w 84"/>
                <a:gd name="T31" fmla="*/ 40 h 49"/>
                <a:gd name="T32" fmla="*/ 65 w 84"/>
                <a:gd name="T33" fmla="*/ 40 h 49"/>
                <a:gd name="T34" fmla="*/ 59 w 84"/>
                <a:gd name="T35" fmla="*/ 37 h 49"/>
                <a:gd name="T36" fmla="*/ 55 w 84"/>
                <a:gd name="T37" fmla="*/ 36 h 49"/>
                <a:gd name="T38" fmla="*/ 52 w 84"/>
                <a:gd name="T39" fmla="*/ 37 h 49"/>
                <a:gd name="T40" fmla="*/ 49 w 84"/>
                <a:gd name="T41" fmla="*/ 41 h 49"/>
                <a:gd name="T42" fmla="*/ 48 w 84"/>
                <a:gd name="T43" fmla="*/ 44 h 49"/>
                <a:gd name="T44" fmla="*/ 47 w 84"/>
                <a:gd name="T45" fmla="*/ 49 h 49"/>
                <a:gd name="T46" fmla="*/ 43 w 84"/>
                <a:gd name="T47" fmla="*/ 49 h 49"/>
                <a:gd name="T48" fmla="*/ 40 w 84"/>
                <a:gd name="T49" fmla="*/ 45 h 49"/>
                <a:gd name="T50" fmla="*/ 34 w 84"/>
                <a:gd name="T51" fmla="*/ 46 h 49"/>
                <a:gd name="T52" fmla="*/ 32 w 84"/>
                <a:gd name="T53" fmla="*/ 46 h 49"/>
                <a:gd name="T54" fmla="*/ 30 w 84"/>
                <a:gd name="T55" fmla="*/ 43 h 49"/>
                <a:gd name="T56" fmla="*/ 34 w 84"/>
                <a:gd name="T57" fmla="*/ 36 h 49"/>
                <a:gd name="T58" fmla="*/ 34 w 84"/>
                <a:gd name="T59" fmla="*/ 31 h 49"/>
                <a:gd name="T60" fmla="*/ 27 w 84"/>
                <a:gd name="T61" fmla="*/ 30 h 49"/>
                <a:gd name="T62" fmla="*/ 20 w 84"/>
                <a:gd name="T63" fmla="*/ 31 h 49"/>
                <a:gd name="T64" fmla="*/ 16 w 84"/>
                <a:gd name="T65" fmla="*/ 34 h 49"/>
                <a:gd name="T66" fmla="*/ 10 w 84"/>
                <a:gd name="T67" fmla="*/ 38 h 49"/>
                <a:gd name="T68" fmla="*/ 5 w 84"/>
                <a:gd name="T69" fmla="*/ 39 h 49"/>
                <a:gd name="T70" fmla="*/ 0 w 84"/>
                <a:gd name="T71" fmla="*/ 38 h 49"/>
                <a:gd name="T72" fmla="*/ 5 w 84"/>
                <a:gd name="T73" fmla="*/ 31 h 49"/>
                <a:gd name="T74" fmla="*/ 8 w 84"/>
                <a:gd name="T75" fmla="*/ 25 h 49"/>
                <a:gd name="T76" fmla="*/ 15 w 84"/>
                <a:gd name="T77" fmla="*/ 14 h 49"/>
                <a:gd name="T78" fmla="*/ 25 w 84"/>
                <a:gd name="T7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49">
                  <a:moveTo>
                    <a:pt x="2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6" y="39"/>
                    <a:pt x="5" y="39"/>
                  </a:cubicBezTo>
                  <a:cubicBezTo>
                    <a:pt x="4" y="39"/>
                    <a:pt x="0" y="40"/>
                    <a:pt x="0" y="38"/>
                  </a:cubicBezTo>
                  <a:cubicBezTo>
                    <a:pt x="0" y="37"/>
                    <a:pt x="5" y="31"/>
                    <a:pt x="5" y="31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8" name="Freeform 33"/>
            <p:cNvSpPr>
              <a:spLocks/>
            </p:cNvSpPr>
            <p:nvPr/>
          </p:nvSpPr>
          <p:spPr bwMode="auto">
            <a:xfrm>
              <a:off x="10641013" y="2208213"/>
              <a:ext cx="363537" cy="192088"/>
            </a:xfrm>
            <a:custGeom>
              <a:avLst/>
              <a:gdLst>
                <a:gd name="T0" fmla="*/ 2 w 97"/>
                <a:gd name="T1" fmla="*/ 13 h 51"/>
                <a:gd name="T2" fmla="*/ 0 w 97"/>
                <a:gd name="T3" fmla="*/ 19 h 51"/>
                <a:gd name="T4" fmla="*/ 1 w 97"/>
                <a:gd name="T5" fmla="*/ 23 h 51"/>
                <a:gd name="T6" fmla="*/ 3 w 97"/>
                <a:gd name="T7" fmla="*/ 27 h 51"/>
                <a:gd name="T8" fmla="*/ 2 w 97"/>
                <a:gd name="T9" fmla="*/ 33 h 51"/>
                <a:gd name="T10" fmla="*/ 1 w 97"/>
                <a:gd name="T11" fmla="*/ 37 h 51"/>
                <a:gd name="T12" fmla="*/ 4 w 97"/>
                <a:gd name="T13" fmla="*/ 39 h 51"/>
                <a:gd name="T14" fmla="*/ 10 w 97"/>
                <a:gd name="T15" fmla="*/ 39 h 51"/>
                <a:gd name="T16" fmla="*/ 18 w 97"/>
                <a:gd name="T17" fmla="*/ 38 h 51"/>
                <a:gd name="T18" fmla="*/ 24 w 97"/>
                <a:gd name="T19" fmla="*/ 33 h 51"/>
                <a:gd name="T20" fmla="*/ 31 w 97"/>
                <a:gd name="T21" fmla="*/ 29 h 51"/>
                <a:gd name="T22" fmla="*/ 34 w 97"/>
                <a:gd name="T23" fmla="*/ 28 h 51"/>
                <a:gd name="T24" fmla="*/ 42 w 97"/>
                <a:gd name="T25" fmla="*/ 29 h 51"/>
                <a:gd name="T26" fmla="*/ 43 w 97"/>
                <a:gd name="T27" fmla="*/ 34 h 51"/>
                <a:gd name="T28" fmla="*/ 41 w 97"/>
                <a:gd name="T29" fmla="*/ 37 h 51"/>
                <a:gd name="T30" fmla="*/ 39 w 97"/>
                <a:gd name="T31" fmla="*/ 45 h 51"/>
                <a:gd name="T32" fmla="*/ 39 w 97"/>
                <a:gd name="T33" fmla="*/ 48 h 51"/>
                <a:gd name="T34" fmla="*/ 40 w 97"/>
                <a:gd name="T35" fmla="*/ 50 h 51"/>
                <a:gd name="T36" fmla="*/ 44 w 97"/>
                <a:gd name="T37" fmla="*/ 51 h 51"/>
                <a:gd name="T38" fmla="*/ 48 w 97"/>
                <a:gd name="T39" fmla="*/ 47 h 51"/>
                <a:gd name="T40" fmla="*/ 54 w 97"/>
                <a:gd name="T41" fmla="*/ 42 h 51"/>
                <a:gd name="T42" fmla="*/ 58 w 97"/>
                <a:gd name="T43" fmla="*/ 42 h 51"/>
                <a:gd name="T44" fmla="*/ 67 w 97"/>
                <a:gd name="T45" fmla="*/ 41 h 51"/>
                <a:gd name="T46" fmla="*/ 75 w 97"/>
                <a:gd name="T47" fmla="*/ 39 h 51"/>
                <a:gd name="T48" fmla="*/ 80 w 97"/>
                <a:gd name="T49" fmla="*/ 34 h 51"/>
                <a:gd name="T50" fmla="*/ 84 w 97"/>
                <a:gd name="T51" fmla="*/ 31 h 51"/>
                <a:gd name="T52" fmla="*/ 89 w 97"/>
                <a:gd name="T53" fmla="*/ 30 h 51"/>
                <a:gd name="T54" fmla="*/ 97 w 97"/>
                <a:gd name="T55" fmla="*/ 30 h 51"/>
                <a:gd name="T56" fmla="*/ 97 w 97"/>
                <a:gd name="T57" fmla="*/ 25 h 51"/>
                <a:gd name="T58" fmla="*/ 96 w 97"/>
                <a:gd name="T59" fmla="*/ 19 h 51"/>
                <a:gd name="T60" fmla="*/ 93 w 97"/>
                <a:gd name="T61" fmla="*/ 14 h 51"/>
                <a:gd name="T62" fmla="*/ 90 w 97"/>
                <a:gd name="T63" fmla="*/ 12 h 51"/>
                <a:gd name="T64" fmla="*/ 79 w 97"/>
                <a:gd name="T65" fmla="*/ 10 h 51"/>
                <a:gd name="T66" fmla="*/ 71 w 97"/>
                <a:gd name="T67" fmla="*/ 10 h 51"/>
                <a:gd name="T68" fmla="*/ 65 w 97"/>
                <a:gd name="T69" fmla="*/ 10 h 51"/>
                <a:gd name="T70" fmla="*/ 59 w 97"/>
                <a:gd name="T71" fmla="*/ 10 h 51"/>
                <a:gd name="T72" fmla="*/ 57 w 97"/>
                <a:gd name="T73" fmla="*/ 14 h 51"/>
                <a:gd name="T74" fmla="*/ 53 w 97"/>
                <a:gd name="T75" fmla="*/ 19 h 51"/>
                <a:gd name="T76" fmla="*/ 47 w 97"/>
                <a:gd name="T77" fmla="*/ 20 h 51"/>
                <a:gd name="T78" fmla="*/ 43 w 97"/>
                <a:gd name="T79" fmla="*/ 17 h 51"/>
                <a:gd name="T80" fmla="*/ 38 w 97"/>
                <a:gd name="T81" fmla="*/ 18 h 51"/>
                <a:gd name="T82" fmla="*/ 35 w 97"/>
                <a:gd name="T83" fmla="*/ 19 h 51"/>
                <a:gd name="T84" fmla="*/ 31 w 97"/>
                <a:gd name="T85" fmla="*/ 17 h 51"/>
                <a:gd name="T86" fmla="*/ 28 w 97"/>
                <a:gd name="T87" fmla="*/ 12 h 51"/>
                <a:gd name="T88" fmla="*/ 30 w 97"/>
                <a:gd name="T89" fmla="*/ 5 h 51"/>
                <a:gd name="T90" fmla="*/ 34 w 97"/>
                <a:gd name="T91" fmla="*/ 0 h 51"/>
                <a:gd name="T92" fmla="*/ 30 w 97"/>
                <a:gd name="T93" fmla="*/ 0 h 51"/>
                <a:gd name="T94" fmla="*/ 24 w 97"/>
                <a:gd name="T95" fmla="*/ 3 h 51"/>
                <a:gd name="T96" fmla="*/ 22 w 97"/>
                <a:gd name="T97" fmla="*/ 7 h 51"/>
                <a:gd name="T98" fmla="*/ 18 w 97"/>
                <a:gd name="T99" fmla="*/ 9 h 51"/>
                <a:gd name="T100" fmla="*/ 15 w 97"/>
                <a:gd name="T101" fmla="*/ 9 h 51"/>
                <a:gd name="T102" fmla="*/ 8 w 97"/>
                <a:gd name="T103" fmla="*/ 10 h 51"/>
                <a:gd name="T104" fmla="*/ 2 w 97"/>
                <a:gd name="T10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7" h="51">
                  <a:moveTo>
                    <a:pt x="2" y="13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19"/>
                    <a:pt x="96" y="19"/>
                  </a:cubicBezTo>
                  <a:cubicBezTo>
                    <a:pt x="94" y="19"/>
                    <a:pt x="93" y="14"/>
                    <a:pt x="93" y="14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29" name="Freeform 34"/>
            <p:cNvSpPr>
              <a:spLocks/>
            </p:cNvSpPr>
            <p:nvPr/>
          </p:nvSpPr>
          <p:spPr bwMode="auto">
            <a:xfrm>
              <a:off x="10399713" y="2332038"/>
              <a:ext cx="604837" cy="196850"/>
            </a:xfrm>
            <a:custGeom>
              <a:avLst/>
              <a:gdLst>
                <a:gd name="T0" fmla="*/ 12 w 381"/>
                <a:gd name="T1" fmla="*/ 88 h 124"/>
                <a:gd name="T2" fmla="*/ 16 w 381"/>
                <a:gd name="T3" fmla="*/ 105 h 124"/>
                <a:gd name="T4" fmla="*/ 24 w 381"/>
                <a:gd name="T5" fmla="*/ 119 h 124"/>
                <a:gd name="T6" fmla="*/ 35 w 381"/>
                <a:gd name="T7" fmla="*/ 119 h 124"/>
                <a:gd name="T8" fmla="*/ 47 w 381"/>
                <a:gd name="T9" fmla="*/ 100 h 124"/>
                <a:gd name="T10" fmla="*/ 66 w 381"/>
                <a:gd name="T11" fmla="*/ 90 h 124"/>
                <a:gd name="T12" fmla="*/ 90 w 381"/>
                <a:gd name="T13" fmla="*/ 72 h 124"/>
                <a:gd name="T14" fmla="*/ 114 w 381"/>
                <a:gd name="T15" fmla="*/ 72 h 124"/>
                <a:gd name="T16" fmla="*/ 137 w 381"/>
                <a:gd name="T17" fmla="*/ 79 h 124"/>
                <a:gd name="T18" fmla="*/ 163 w 381"/>
                <a:gd name="T19" fmla="*/ 95 h 124"/>
                <a:gd name="T20" fmla="*/ 185 w 381"/>
                <a:gd name="T21" fmla="*/ 105 h 124"/>
                <a:gd name="T22" fmla="*/ 206 w 381"/>
                <a:gd name="T23" fmla="*/ 88 h 124"/>
                <a:gd name="T24" fmla="*/ 227 w 381"/>
                <a:gd name="T25" fmla="*/ 105 h 124"/>
                <a:gd name="T26" fmla="*/ 253 w 381"/>
                <a:gd name="T27" fmla="*/ 112 h 124"/>
                <a:gd name="T28" fmla="*/ 291 w 381"/>
                <a:gd name="T29" fmla="*/ 109 h 124"/>
                <a:gd name="T30" fmla="*/ 303 w 381"/>
                <a:gd name="T31" fmla="*/ 90 h 124"/>
                <a:gd name="T32" fmla="*/ 322 w 381"/>
                <a:gd name="T33" fmla="*/ 83 h 124"/>
                <a:gd name="T34" fmla="*/ 348 w 381"/>
                <a:gd name="T35" fmla="*/ 83 h 124"/>
                <a:gd name="T36" fmla="*/ 365 w 381"/>
                <a:gd name="T37" fmla="*/ 74 h 124"/>
                <a:gd name="T38" fmla="*/ 374 w 381"/>
                <a:gd name="T39" fmla="*/ 48 h 124"/>
                <a:gd name="T40" fmla="*/ 381 w 381"/>
                <a:gd name="T41" fmla="*/ 10 h 124"/>
                <a:gd name="T42" fmla="*/ 358 w 381"/>
                <a:gd name="T43" fmla="*/ 3 h 124"/>
                <a:gd name="T44" fmla="*/ 341 w 381"/>
                <a:gd name="T45" fmla="*/ 15 h 124"/>
                <a:gd name="T46" fmla="*/ 322 w 381"/>
                <a:gd name="T47" fmla="*/ 27 h 124"/>
                <a:gd name="T48" fmla="*/ 296 w 381"/>
                <a:gd name="T49" fmla="*/ 29 h 124"/>
                <a:gd name="T50" fmla="*/ 272 w 381"/>
                <a:gd name="T51" fmla="*/ 38 h 124"/>
                <a:gd name="T52" fmla="*/ 260 w 381"/>
                <a:gd name="T53" fmla="*/ 55 h 124"/>
                <a:gd name="T54" fmla="*/ 239 w 381"/>
                <a:gd name="T55" fmla="*/ 50 h 124"/>
                <a:gd name="T56" fmla="*/ 234 w 381"/>
                <a:gd name="T57" fmla="*/ 24 h 124"/>
                <a:gd name="T58" fmla="*/ 239 w 381"/>
                <a:gd name="T59" fmla="*/ 3 h 124"/>
                <a:gd name="T60" fmla="*/ 223 w 381"/>
                <a:gd name="T61" fmla="*/ 3 h 124"/>
                <a:gd name="T62" fmla="*/ 199 w 381"/>
                <a:gd name="T63" fmla="*/ 19 h 124"/>
                <a:gd name="T64" fmla="*/ 170 w 381"/>
                <a:gd name="T65" fmla="*/ 24 h 124"/>
                <a:gd name="T66" fmla="*/ 152 w 381"/>
                <a:gd name="T67" fmla="*/ 24 h 124"/>
                <a:gd name="T68" fmla="*/ 123 w 381"/>
                <a:gd name="T69" fmla="*/ 27 h 124"/>
                <a:gd name="T70" fmla="*/ 99 w 381"/>
                <a:gd name="T71" fmla="*/ 12 h 124"/>
                <a:gd name="T72" fmla="*/ 78 w 381"/>
                <a:gd name="T73" fmla="*/ 5 h 124"/>
                <a:gd name="T74" fmla="*/ 26 w 381"/>
                <a:gd name="T75" fmla="*/ 3 h 124"/>
                <a:gd name="T76" fmla="*/ 31 w 381"/>
                <a:gd name="T77" fmla="*/ 19 h 124"/>
                <a:gd name="T78" fmla="*/ 35 w 381"/>
                <a:gd name="T79" fmla="*/ 38 h 124"/>
                <a:gd name="T80" fmla="*/ 21 w 381"/>
                <a:gd name="T81" fmla="*/ 57 h 124"/>
                <a:gd name="T82" fmla="*/ 0 w 381"/>
                <a:gd name="T83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1" h="124">
                  <a:moveTo>
                    <a:pt x="0" y="79"/>
                  </a:moveTo>
                  <a:lnTo>
                    <a:pt x="12" y="88"/>
                  </a:lnTo>
                  <a:lnTo>
                    <a:pt x="16" y="98"/>
                  </a:lnTo>
                  <a:lnTo>
                    <a:pt x="16" y="105"/>
                  </a:lnTo>
                  <a:lnTo>
                    <a:pt x="24" y="114"/>
                  </a:lnTo>
                  <a:lnTo>
                    <a:pt x="24" y="119"/>
                  </a:lnTo>
                  <a:lnTo>
                    <a:pt x="26" y="124"/>
                  </a:lnTo>
                  <a:lnTo>
                    <a:pt x="35" y="119"/>
                  </a:lnTo>
                  <a:lnTo>
                    <a:pt x="40" y="112"/>
                  </a:lnTo>
                  <a:lnTo>
                    <a:pt x="47" y="100"/>
                  </a:lnTo>
                  <a:lnTo>
                    <a:pt x="59" y="100"/>
                  </a:lnTo>
                  <a:lnTo>
                    <a:pt x="66" y="90"/>
                  </a:lnTo>
                  <a:lnTo>
                    <a:pt x="76" y="81"/>
                  </a:lnTo>
                  <a:lnTo>
                    <a:pt x="90" y="72"/>
                  </a:lnTo>
                  <a:lnTo>
                    <a:pt x="102" y="69"/>
                  </a:lnTo>
                  <a:lnTo>
                    <a:pt x="114" y="72"/>
                  </a:lnTo>
                  <a:lnTo>
                    <a:pt x="125" y="76"/>
                  </a:lnTo>
                  <a:lnTo>
                    <a:pt x="137" y="79"/>
                  </a:lnTo>
                  <a:lnTo>
                    <a:pt x="149" y="86"/>
                  </a:lnTo>
                  <a:lnTo>
                    <a:pt x="163" y="95"/>
                  </a:lnTo>
                  <a:lnTo>
                    <a:pt x="173" y="105"/>
                  </a:lnTo>
                  <a:lnTo>
                    <a:pt x="185" y="105"/>
                  </a:lnTo>
                  <a:lnTo>
                    <a:pt x="197" y="95"/>
                  </a:lnTo>
                  <a:lnTo>
                    <a:pt x="206" y="88"/>
                  </a:lnTo>
                  <a:lnTo>
                    <a:pt x="215" y="95"/>
                  </a:lnTo>
                  <a:lnTo>
                    <a:pt x="227" y="105"/>
                  </a:lnTo>
                  <a:lnTo>
                    <a:pt x="239" y="107"/>
                  </a:lnTo>
                  <a:lnTo>
                    <a:pt x="253" y="112"/>
                  </a:lnTo>
                  <a:lnTo>
                    <a:pt x="275" y="112"/>
                  </a:lnTo>
                  <a:lnTo>
                    <a:pt x="291" y="109"/>
                  </a:lnTo>
                  <a:lnTo>
                    <a:pt x="296" y="105"/>
                  </a:lnTo>
                  <a:lnTo>
                    <a:pt x="303" y="90"/>
                  </a:lnTo>
                  <a:lnTo>
                    <a:pt x="313" y="86"/>
                  </a:lnTo>
                  <a:lnTo>
                    <a:pt x="322" y="83"/>
                  </a:lnTo>
                  <a:lnTo>
                    <a:pt x="336" y="83"/>
                  </a:lnTo>
                  <a:lnTo>
                    <a:pt x="348" y="83"/>
                  </a:lnTo>
                  <a:lnTo>
                    <a:pt x="360" y="83"/>
                  </a:lnTo>
                  <a:lnTo>
                    <a:pt x="365" y="74"/>
                  </a:lnTo>
                  <a:lnTo>
                    <a:pt x="369" y="62"/>
                  </a:lnTo>
                  <a:lnTo>
                    <a:pt x="374" y="48"/>
                  </a:lnTo>
                  <a:lnTo>
                    <a:pt x="381" y="27"/>
                  </a:lnTo>
                  <a:lnTo>
                    <a:pt x="381" y="10"/>
                  </a:lnTo>
                  <a:lnTo>
                    <a:pt x="372" y="5"/>
                  </a:lnTo>
                  <a:lnTo>
                    <a:pt x="358" y="3"/>
                  </a:lnTo>
                  <a:lnTo>
                    <a:pt x="348" y="10"/>
                  </a:lnTo>
                  <a:lnTo>
                    <a:pt x="341" y="15"/>
                  </a:lnTo>
                  <a:lnTo>
                    <a:pt x="332" y="22"/>
                  </a:lnTo>
                  <a:lnTo>
                    <a:pt x="322" y="27"/>
                  </a:lnTo>
                  <a:lnTo>
                    <a:pt x="308" y="29"/>
                  </a:lnTo>
                  <a:lnTo>
                    <a:pt x="296" y="29"/>
                  </a:lnTo>
                  <a:lnTo>
                    <a:pt x="287" y="34"/>
                  </a:lnTo>
                  <a:lnTo>
                    <a:pt x="272" y="38"/>
                  </a:lnTo>
                  <a:lnTo>
                    <a:pt x="268" y="45"/>
                  </a:lnTo>
                  <a:lnTo>
                    <a:pt x="260" y="55"/>
                  </a:lnTo>
                  <a:lnTo>
                    <a:pt x="246" y="57"/>
                  </a:lnTo>
                  <a:lnTo>
                    <a:pt x="239" y="50"/>
                  </a:lnTo>
                  <a:lnTo>
                    <a:pt x="234" y="38"/>
                  </a:lnTo>
                  <a:lnTo>
                    <a:pt x="234" y="24"/>
                  </a:lnTo>
                  <a:lnTo>
                    <a:pt x="237" y="10"/>
                  </a:lnTo>
                  <a:lnTo>
                    <a:pt x="239" y="3"/>
                  </a:lnTo>
                  <a:lnTo>
                    <a:pt x="232" y="0"/>
                  </a:lnTo>
                  <a:lnTo>
                    <a:pt x="223" y="3"/>
                  </a:lnTo>
                  <a:lnTo>
                    <a:pt x="213" y="10"/>
                  </a:lnTo>
                  <a:lnTo>
                    <a:pt x="199" y="19"/>
                  </a:lnTo>
                  <a:lnTo>
                    <a:pt x="189" y="27"/>
                  </a:lnTo>
                  <a:lnTo>
                    <a:pt x="170" y="24"/>
                  </a:lnTo>
                  <a:lnTo>
                    <a:pt x="163" y="24"/>
                  </a:lnTo>
                  <a:lnTo>
                    <a:pt x="152" y="24"/>
                  </a:lnTo>
                  <a:lnTo>
                    <a:pt x="137" y="24"/>
                  </a:lnTo>
                  <a:lnTo>
                    <a:pt x="123" y="27"/>
                  </a:lnTo>
                  <a:lnTo>
                    <a:pt x="109" y="24"/>
                  </a:lnTo>
                  <a:lnTo>
                    <a:pt x="99" y="12"/>
                  </a:lnTo>
                  <a:lnTo>
                    <a:pt x="88" y="5"/>
                  </a:lnTo>
                  <a:lnTo>
                    <a:pt x="78" y="5"/>
                  </a:lnTo>
                  <a:lnTo>
                    <a:pt x="57" y="3"/>
                  </a:lnTo>
                  <a:lnTo>
                    <a:pt x="26" y="3"/>
                  </a:lnTo>
                  <a:lnTo>
                    <a:pt x="28" y="12"/>
                  </a:lnTo>
                  <a:lnTo>
                    <a:pt x="31" y="19"/>
                  </a:lnTo>
                  <a:lnTo>
                    <a:pt x="35" y="31"/>
                  </a:lnTo>
                  <a:lnTo>
                    <a:pt x="35" y="38"/>
                  </a:lnTo>
                  <a:lnTo>
                    <a:pt x="28" y="48"/>
                  </a:lnTo>
                  <a:lnTo>
                    <a:pt x="21" y="57"/>
                  </a:lnTo>
                  <a:lnTo>
                    <a:pt x="12" y="64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30" name="Grupo 87"/>
          <p:cNvGrpSpPr/>
          <p:nvPr/>
        </p:nvGrpSpPr>
        <p:grpSpPr>
          <a:xfrm>
            <a:off x="881742" y="2648174"/>
            <a:ext cx="2126320" cy="1435236"/>
            <a:chOff x="7100888" y="1057275"/>
            <a:chExt cx="2798762" cy="1889125"/>
          </a:xfrm>
          <a:solidFill>
            <a:schemeClr val="bg1">
              <a:lumMod val="85000"/>
            </a:schemeClr>
          </a:solidFill>
        </p:grpSpPr>
        <p:sp>
          <p:nvSpPr>
            <p:cNvPr id="31" name="Freeform 9"/>
            <p:cNvSpPr>
              <a:spLocks/>
            </p:cNvSpPr>
            <p:nvPr/>
          </p:nvSpPr>
          <p:spPr bwMode="auto">
            <a:xfrm>
              <a:off x="7100888" y="2325688"/>
              <a:ext cx="673100" cy="376238"/>
            </a:xfrm>
            <a:custGeom>
              <a:avLst/>
              <a:gdLst>
                <a:gd name="T0" fmla="*/ 5 w 179"/>
                <a:gd name="T1" fmla="*/ 0 h 100"/>
                <a:gd name="T2" fmla="*/ 85 w 179"/>
                <a:gd name="T3" fmla="*/ 21 h 100"/>
                <a:gd name="T4" fmla="*/ 100 w 179"/>
                <a:gd name="T5" fmla="*/ 30 h 100"/>
                <a:gd name="T6" fmla="*/ 179 w 179"/>
                <a:gd name="T7" fmla="*/ 69 h 100"/>
                <a:gd name="T8" fmla="*/ 178 w 179"/>
                <a:gd name="T9" fmla="*/ 73 h 100"/>
                <a:gd name="T10" fmla="*/ 170 w 179"/>
                <a:gd name="T11" fmla="*/ 78 h 100"/>
                <a:gd name="T12" fmla="*/ 162 w 179"/>
                <a:gd name="T13" fmla="*/ 82 h 100"/>
                <a:gd name="T14" fmla="*/ 158 w 179"/>
                <a:gd name="T15" fmla="*/ 87 h 100"/>
                <a:gd name="T16" fmla="*/ 150 w 179"/>
                <a:gd name="T17" fmla="*/ 88 h 100"/>
                <a:gd name="T18" fmla="*/ 143 w 179"/>
                <a:gd name="T19" fmla="*/ 91 h 100"/>
                <a:gd name="T20" fmla="*/ 138 w 179"/>
                <a:gd name="T21" fmla="*/ 98 h 100"/>
                <a:gd name="T22" fmla="*/ 134 w 179"/>
                <a:gd name="T23" fmla="*/ 100 h 100"/>
                <a:gd name="T24" fmla="*/ 129 w 179"/>
                <a:gd name="T25" fmla="*/ 99 h 100"/>
                <a:gd name="T26" fmla="*/ 122 w 179"/>
                <a:gd name="T27" fmla="*/ 96 h 100"/>
                <a:gd name="T28" fmla="*/ 111 w 179"/>
                <a:gd name="T29" fmla="*/ 96 h 100"/>
                <a:gd name="T30" fmla="*/ 94 w 179"/>
                <a:gd name="T31" fmla="*/ 96 h 100"/>
                <a:gd name="T32" fmla="*/ 85 w 179"/>
                <a:gd name="T33" fmla="*/ 95 h 100"/>
                <a:gd name="T34" fmla="*/ 84 w 179"/>
                <a:gd name="T35" fmla="*/ 89 h 100"/>
                <a:gd name="T36" fmla="*/ 83 w 179"/>
                <a:gd name="T37" fmla="*/ 77 h 100"/>
                <a:gd name="T38" fmla="*/ 85 w 179"/>
                <a:gd name="T39" fmla="*/ 69 h 100"/>
                <a:gd name="T40" fmla="*/ 85 w 179"/>
                <a:gd name="T41" fmla="*/ 60 h 100"/>
                <a:gd name="T42" fmla="*/ 84 w 179"/>
                <a:gd name="T43" fmla="*/ 54 h 100"/>
                <a:gd name="T44" fmla="*/ 76 w 179"/>
                <a:gd name="T45" fmla="*/ 60 h 100"/>
                <a:gd name="T46" fmla="*/ 66 w 179"/>
                <a:gd name="T47" fmla="*/ 67 h 100"/>
                <a:gd name="T48" fmla="*/ 59 w 179"/>
                <a:gd name="T49" fmla="*/ 70 h 100"/>
                <a:gd name="T50" fmla="*/ 42 w 179"/>
                <a:gd name="T51" fmla="*/ 68 h 100"/>
                <a:gd name="T52" fmla="*/ 41 w 179"/>
                <a:gd name="T53" fmla="*/ 60 h 100"/>
                <a:gd name="T54" fmla="*/ 33 w 179"/>
                <a:gd name="T55" fmla="*/ 55 h 100"/>
                <a:gd name="T56" fmla="*/ 28 w 179"/>
                <a:gd name="T57" fmla="*/ 52 h 100"/>
                <a:gd name="T58" fmla="*/ 21 w 179"/>
                <a:gd name="T59" fmla="*/ 52 h 100"/>
                <a:gd name="T60" fmla="*/ 23 w 179"/>
                <a:gd name="T61" fmla="*/ 48 h 100"/>
                <a:gd name="T62" fmla="*/ 23 w 179"/>
                <a:gd name="T63" fmla="*/ 40 h 100"/>
                <a:gd name="T64" fmla="*/ 18 w 179"/>
                <a:gd name="T65" fmla="*/ 35 h 100"/>
                <a:gd name="T66" fmla="*/ 11 w 179"/>
                <a:gd name="T67" fmla="*/ 27 h 100"/>
                <a:gd name="T68" fmla="*/ 5 w 179"/>
                <a:gd name="T69" fmla="*/ 15 h 100"/>
                <a:gd name="T70" fmla="*/ 0 w 179"/>
                <a:gd name="T71" fmla="*/ 6 h 100"/>
                <a:gd name="T72" fmla="*/ 0 w 179"/>
                <a:gd name="T73" fmla="*/ 1 h 100"/>
                <a:gd name="T74" fmla="*/ 5 w 179"/>
                <a:gd name="T7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9" h="100">
                  <a:moveTo>
                    <a:pt x="5" y="0"/>
                  </a:moveTo>
                  <a:cubicBezTo>
                    <a:pt x="5" y="0"/>
                    <a:pt x="45" y="18"/>
                    <a:pt x="85" y="21"/>
                  </a:cubicBezTo>
                  <a:cubicBezTo>
                    <a:pt x="93" y="27"/>
                    <a:pt x="100" y="30"/>
                    <a:pt x="100" y="30"/>
                  </a:cubicBezTo>
                  <a:cubicBezTo>
                    <a:pt x="100" y="30"/>
                    <a:pt x="164" y="65"/>
                    <a:pt x="179" y="69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7119938" y="1373188"/>
              <a:ext cx="1741487" cy="1196975"/>
            </a:xfrm>
            <a:custGeom>
              <a:avLst/>
              <a:gdLst>
                <a:gd name="T0" fmla="*/ 87 w 463"/>
                <a:gd name="T1" fmla="*/ 273 h 318"/>
                <a:gd name="T2" fmla="*/ 185 w 463"/>
                <a:gd name="T3" fmla="*/ 311 h 318"/>
                <a:gd name="T4" fmla="*/ 215 w 463"/>
                <a:gd name="T5" fmla="*/ 304 h 318"/>
                <a:gd name="T6" fmla="*/ 235 w 463"/>
                <a:gd name="T7" fmla="*/ 295 h 318"/>
                <a:gd name="T8" fmla="*/ 252 w 463"/>
                <a:gd name="T9" fmla="*/ 280 h 318"/>
                <a:gd name="T10" fmla="*/ 290 w 463"/>
                <a:gd name="T11" fmla="*/ 275 h 318"/>
                <a:gd name="T12" fmla="*/ 319 w 463"/>
                <a:gd name="T13" fmla="*/ 289 h 318"/>
                <a:gd name="T14" fmla="*/ 405 w 463"/>
                <a:gd name="T15" fmla="*/ 271 h 318"/>
                <a:gd name="T16" fmla="*/ 404 w 463"/>
                <a:gd name="T17" fmla="*/ 235 h 318"/>
                <a:gd name="T18" fmla="*/ 453 w 463"/>
                <a:gd name="T19" fmla="*/ 113 h 318"/>
                <a:gd name="T20" fmla="*/ 409 w 463"/>
                <a:gd name="T21" fmla="*/ 89 h 318"/>
                <a:gd name="T22" fmla="*/ 393 w 463"/>
                <a:gd name="T23" fmla="*/ 51 h 318"/>
                <a:gd name="T24" fmla="*/ 367 w 463"/>
                <a:gd name="T25" fmla="*/ 51 h 318"/>
                <a:gd name="T26" fmla="*/ 352 w 463"/>
                <a:gd name="T27" fmla="*/ 76 h 318"/>
                <a:gd name="T28" fmla="*/ 335 w 463"/>
                <a:gd name="T29" fmla="*/ 77 h 318"/>
                <a:gd name="T30" fmla="*/ 321 w 463"/>
                <a:gd name="T31" fmla="*/ 80 h 318"/>
                <a:gd name="T32" fmla="*/ 312 w 463"/>
                <a:gd name="T33" fmla="*/ 97 h 318"/>
                <a:gd name="T34" fmla="*/ 297 w 463"/>
                <a:gd name="T35" fmla="*/ 84 h 318"/>
                <a:gd name="T36" fmla="*/ 292 w 463"/>
                <a:gd name="T37" fmla="*/ 70 h 318"/>
                <a:gd name="T38" fmla="*/ 289 w 463"/>
                <a:gd name="T39" fmla="*/ 39 h 318"/>
                <a:gd name="T40" fmla="*/ 280 w 463"/>
                <a:gd name="T41" fmla="*/ 15 h 318"/>
                <a:gd name="T42" fmla="*/ 266 w 463"/>
                <a:gd name="T43" fmla="*/ 2 h 318"/>
                <a:gd name="T44" fmla="*/ 255 w 463"/>
                <a:gd name="T45" fmla="*/ 6 h 318"/>
                <a:gd name="T46" fmla="*/ 240 w 463"/>
                <a:gd name="T47" fmla="*/ 20 h 318"/>
                <a:gd name="T48" fmla="*/ 222 w 463"/>
                <a:gd name="T49" fmla="*/ 34 h 318"/>
                <a:gd name="T50" fmla="*/ 209 w 463"/>
                <a:gd name="T51" fmla="*/ 32 h 318"/>
                <a:gd name="T52" fmla="*/ 196 w 463"/>
                <a:gd name="T53" fmla="*/ 35 h 318"/>
                <a:gd name="T54" fmla="*/ 182 w 463"/>
                <a:gd name="T55" fmla="*/ 28 h 318"/>
                <a:gd name="T56" fmla="*/ 166 w 463"/>
                <a:gd name="T57" fmla="*/ 6 h 318"/>
                <a:gd name="T58" fmla="*/ 155 w 463"/>
                <a:gd name="T59" fmla="*/ 7 h 318"/>
                <a:gd name="T60" fmla="*/ 144 w 463"/>
                <a:gd name="T61" fmla="*/ 5 h 318"/>
                <a:gd name="T62" fmla="*/ 118 w 463"/>
                <a:gd name="T63" fmla="*/ 11 h 318"/>
                <a:gd name="T64" fmla="*/ 99 w 463"/>
                <a:gd name="T65" fmla="*/ 16 h 318"/>
                <a:gd name="T66" fmla="*/ 107 w 463"/>
                <a:gd name="T67" fmla="*/ 27 h 318"/>
                <a:gd name="T68" fmla="*/ 117 w 463"/>
                <a:gd name="T69" fmla="*/ 33 h 318"/>
                <a:gd name="T70" fmla="*/ 114 w 463"/>
                <a:gd name="T71" fmla="*/ 43 h 318"/>
                <a:gd name="T72" fmla="*/ 100 w 463"/>
                <a:gd name="T73" fmla="*/ 44 h 318"/>
                <a:gd name="T74" fmla="*/ 98 w 463"/>
                <a:gd name="T75" fmla="*/ 64 h 318"/>
                <a:gd name="T76" fmla="*/ 106 w 463"/>
                <a:gd name="T77" fmla="*/ 76 h 318"/>
                <a:gd name="T78" fmla="*/ 109 w 463"/>
                <a:gd name="T79" fmla="*/ 106 h 318"/>
                <a:gd name="T80" fmla="*/ 104 w 463"/>
                <a:gd name="T81" fmla="*/ 137 h 318"/>
                <a:gd name="T82" fmla="*/ 101 w 463"/>
                <a:gd name="T83" fmla="*/ 163 h 318"/>
                <a:gd name="T84" fmla="*/ 83 w 463"/>
                <a:gd name="T85" fmla="*/ 174 h 318"/>
                <a:gd name="T86" fmla="*/ 70 w 463"/>
                <a:gd name="T87" fmla="*/ 177 h 318"/>
                <a:gd name="T88" fmla="*/ 42 w 463"/>
                <a:gd name="T89" fmla="*/ 182 h 318"/>
                <a:gd name="T90" fmla="*/ 21 w 463"/>
                <a:gd name="T91" fmla="*/ 200 h 318"/>
                <a:gd name="T92" fmla="*/ 13 w 463"/>
                <a:gd name="T93" fmla="*/ 217 h 318"/>
                <a:gd name="T94" fmla="*/ 8 w 463"/>
                <a:gd name="T95" fmla="*/ 2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3" h="318">
                  <a:moveTo>
                    <a:pt x="0" y="245"/>
                  </a:moveTo>
                  <a:cubicBezTo>
                    <a:pt x="12" y="252"/>
                    <a:pt x="12" y="252"/>
                    <a:pt x="12" y="252"/>
                  </a:cubicBezTo>
                  <a:cubicBezTo>
                    <a:pt x="12" y="252"/>
                    <a:pt x="68" y="270"/>
                    <a:pt x="80" y="270"/>
                  </a:cubicBezTo>
                  <a:cubicBezTo>
                    <a:pt x="83" y="270"/>
                    <a:pt x="87" y="273"/>
                    <a:pt x="87" y="273"/>
                  </a:cubicBezTo>
                  <a:cubicBezTo>
                    <a:pt x="94" y="278"/>
                    <a:pt x="94" y="278"/>
                    <a:pt x="94" y="278"/>
                  </a:cubicBezTo>
                  <a:cubicBezTo>
                    <a:pt x="94" y="278"/>
                    <a:pt x="165" y="317"/>
                    <a:pt x="173" y="317"/>
                  </a:cubicBezTo>
                  <a:cubicBezTo>
                    <a:pt x="181" y="318"/>
                    <a:pt x="181" y="315"/>
                    <a:pt x="181" y="315"/>
                  </a:cubicBezTo>
                  <a:cubicBezTo>
                    <a:pt x="185" y="311"/>
                    <a:pt x="185" y="311"/>
                    <a:pt x="185" y="311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15" y="304"/>
                    <a:pt x="215" y="304"/>
                    <a:pt x="215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7" y="297"/>
                    <a:pt x="227" y="297"/>
                    <a:pt x="227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46" y="294"/>
                    <a:pt x="246" y="294"/>
                    <a:pt x="246" y="294"/>
                  </a:cubicBezTo>
                  <a:cubicBezTo>
                    <a:pt x="249" y="289"/>
                    <a:pt x="249" y="289"/>
                    <a:pt x="249" y="289"/>
                  </a:cubicBezTo>
                  <a:cubicBezTo>
                    <a:pt x="252" y="286"/>
                    <a:pt x="252" y="286"/>
                    <a:pt x="252" y="286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1" y="270"/>
                    <a:pt x="261" y="270"/>
                    <a:pt x="261" y="270"/>
                  </a:cubicBezTo>
                  <a:cubicBezTo>
                    <a:pt x="287" y="268"/>
                    <a:pt x="287" y="268"/>
                    <a:pt x="287" y="268"/>
                  </a:cubicBezTo>
                  <a:cubicBezTo>
                    <a:pt x="290" y="275"/>
                    <a:pt x="290" y="275"/>
                    <a:pt x="290" y="275"/>
                  </a:cubicBezTo>
                  <a:cubicBezTo>
                    <a:pt x="296" y="280"/>
                    <a:pt x="296" y="280"/>
                    <a:pt x="296" y="280"/>
                  </a:cubicBezTo>
                  <a:cubicBezTo>
                    <a:pt x="304" y="289"/>
                    <a:pt x="304" y="289"/>
                    <a:pt x="304" y="289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61" y="289"/>
                    <a:pt x="361" y="289"/>
                    <a:pt x="361" y="289"/>
                  </a:cubicBezTo>
                  <a:cubicBezTo>
                    <a:pt x="398" y="289"/>
                    <a:pt x="398" y="289"/>
                    <a:pt x="398" y="289"/>
                  </a:cubicBezTo>
                  <a:cubicBezTo>
                    <a:pt x="404" y="284"/>
                    <a:pt x="404" y="284"/>
                    <a:pt x="404" y="284"/>
                  </a:cubicBezTo>
                  <a:cubicBezTo>
                    <a:pt x="405" y="271"/>
                    <a:pt x="405" y="271"/>
                    <a:pt x="405" y="271"/>
                  </a:cubicBezTo>
                  <a:cubicBezTo>
                    <a:pt x="409" y="261"/>
                    <a:pt x="409" y="261"/>
                    <a:pt x="409" y="261"/>
                  </a:cubicBezTo>
                  <a:cubicBezTo>
                    <a:pt x="410" y="250"/>
                    <a:pt x="410" y="250"/>
                    <a:pt x="410" y="250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4" y="235"/>
                    <a:pt x="404" y="235"/>
                    <a:pt x="404" y="235"/>
                  </a:cubicBezTo>
                  <a:cubicBezTo>
                    <a:pt x="458" y="126"/>
                    <a:pt x="458" y="126"/>
                    <a:pt x="458" y="126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3" y="111"/>
                    <a:pt x="463" y="111"/>
                    <a:pt x="463" y="111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36" y="101"/>
                    <a:pt x="436" y="101"/>
                    <a:pt x="436" y="101"/>
                  </a:cubicBezTo>
                  <a:cubicBezTo>
                    <a:pt x="415" y="99"/>
                    <a:pt x="415" y="99"/>
                    <a:pt x="415" y="99"/>
                  </a:cubicBezTo>
                  <a:cubicBezTo>
                    <a:pt x="409" y="89"/>
                    <a:pt x="409" y="89"/>
                    <a:pt x="409" y="89"/>
                  </a:cubicBezTo>
                  <a:cubicBezTo>
                    <a:pt x="409" y="89"/>
                    <a:pt x="396" y="72"/>
                    <a:pt x="395" y="72"/>
                  </a:cubicBezTo>
                  <a:cubicBezTo>
                    <a:pt x="393" y="74"/>
                    <a:pt x="394" y="67"/>
                    <a:pt x="394" y="67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0" y="50"/>
                    <a:pt x="380" y="50"/>
                    <a:pt x="380" y="50"/>
                  </a:cubicBezTo>
                  <a:cubicBezTo>
                    <a:pt x="370" y="50"/>
                    <a:pt x="370" y="50"/>
                    <a:pt x="370" y="50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3" y="57"/>
                    <a:pt x="363" y="57"/>
                    <a:pt x="363" y="57"/>
                  </a:cubicBezTo>
                  <a:cubicBezTo>
                    <a:pt x="356" y="65"/>
                    <a:pt x="356" y="65"/>
                    <a:pt x="356" y="65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2" y="76"/>
                    <a:pt x="352" y="76"/>
                  </a:cubicBezTo>
                  <a:cubicBezTo>
                    <a:pt x="352" y="77"/>
                    <a:pt x="350" y="79"/>
                    <a:pt x="350" y="79"/>
                  </a:cubicBezTo>
                  <a:cubicBezTo>
                    <a:pt x="346" y="80"/>
                    <a:pt x="346" y="80"/>
                    <a:pt x="346" y="80"/>
                  </a:cubicBezTo>
                  <a:cubicBezTo>
                    <a:pt x="340" y="80"/>
                    <a:pt x="340" y="80"/>
                    <a:pt x="340" y="80"/>
                  </a:cubicBezTo>
                  <a:cubicBezTo>
                    <a:pt x="335" y="77"/>
                    <a:pt x="335" y="77"/>
                    <a:pt x="335" y="77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27" y="74"/>
                    <a:pt x="327" y="74"/>
                    <a:pt x="327" y="74"/>
                  </a:cubicBezTo>
                  <a:cubicBezTo>
                    <a:pt x="327" y="74"/>
                    <a:pt x="324" y="76"/>
                    <a:pt x="324" y="76"/>
                  </a:cubicBezTo>
                  <a:cubicBezTo>
                    <a:pt x="323" y="77"/>
                    <a:pt x="321" y="80"/>
                    <a:pt x="321" y="80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2" y="97"/>
                    <a:pt x="308" y="95"/>
                    <a:pt x="307" y="94"/>
                  </a:cubicBezTo>
                  <a:cubicBezTo>
                    <a:pt x="307" y="94"/>
                    <a:pt x="305" y="92"/>
                    <a:pt x="305" y="92"/>
                  </a:cubicBezTo>
                  <a:cubicBezTo>
                    <a:pt x="305" y="92"/>
                    <a:pt x="301" y="89"/>
                    <a:pt x="301" y="88"/>
                  </a:cubicBezTo>
                  <a:cubicBezTo>
                    <a:pt x="300" y="88"/>
                    <a:pt x="297" y="84"/>
                    <a:pt x="297" y="84"/>
                  </a:cubicBezTo>
                  <a:cubicBezTo>
                    <a:pt x="297" y="84"/>
                    <a:pt x="294" y="81"/>
                    <a:pt x="294" y="81"/>
                  </a:cubicBezTo>
                  <a:cubicBezTo>
                    <a:pt x="294" y="80"/>
                    <a:pt x="292" y="78"/>
                    <a:pt x="292" y="78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2" y="59"/>
                    <a:pt x="291" y="54"/>
                    <a:pt x="291" y="54"/>
                  </a:cubicBezTo>
                  <a:cubicBezTo>
                    <a:pt x="291" y="54"/>
                    <a:pt x="290" y="47"/>
                    <a:pt x="290" y="46"/>
                  </a:cubicBezTo>
                  <a:cubicBezTo>
                    <a:pt x="290" y="46"/>
                    <a:pt x="289" y="39"/>
                    <a:pt x="289" y="39"/>
                  </a:cubicBezTo>
                  <a:cubicBezTo>
                    <a:pt x="289" y="39"/>
                    <a:pt x="289" y="33"/>
                    <a:pt x="289" y="33"/>
                  </a:cubicBezTo>
                  <a:cubicBezTo>
                    <a:pt x="288" y="32"/>
                    <a:pt x="286" y="28"/>
                    <a:pt x="286" y="28"/>
                  </a:cubicBezTo>
                  <a:cubicBezTo>
                    <a:pt x="285" y="27"/>
                    <a:pt x="283" y="22"/>
                    <a:pt x="283" y="22"/>
                  </a:cubicBezTo>
                  <a:cubicBezTo>
                    <a:pt x="280" y="15"/>
                    <a:pt x="280" y="15"/>
                    <a:pt x="280" y="15"/>
                  </a:cubicBezTo>
                  <a:cubicBezTo>
                    <a:pt x="280" y="15"/>
                    <a:pt x="278" y="10"/>
                    <a:pt x="277" y="9"/>
                  </a:cubicBezTo>
                  <a:cubicBezTo>
                    <a:pt x="277" y="8"/>
                    <a:pt x="275" y="4"/>
                    <a:pt x="275" y="4"/>
                  </a:cubicBezTo>
                  <a:cubicBezTo>
                    <a:pt x="274" y="4"/>
                    <a:pt x="274" y="2"/>
                    <a:pt x="274" y="2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20"/>
                    <a:pt x="246" y="20"/>
                    <a:pt x="246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1" y="35"/>
                    <a:pt x="201" y="35"/>
                    <a:pt x="201" y="35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7" y="34"/>
                    <a:pt x="186" y="32"/>
                    <a:pt x="185" y="31"/>
                  </a:cubicBezTo>
                  <a:cubicBezTo>
                    <a:pt x="185" y="31"/>
                    <a:pt x="182" y="28"/>
                    <a:pt x="182" y="28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4" y="12"/>
                    <a:pt x="103" y="12"/>
                  </a:cubicBezTo>
                  <a:cubicBezTo>
                    <a:pt x="103" y="12"/>
                    <a:pt x="100" y="14"/>
                    <a:pt x="100" y="14"/>
                  </a:cubicBezTo>
                  <a:cubicBezTo>
                    <a:pt x="100" y="14"/>
                    <a:pt x="99" y="16"/>
                    <a:pt x="99" y="16"/>
                  </a:cubicBezTo>
                  <a:cubicBezTo>
                    <a:pt x="99" y="17"/>
                    <a:pt x="99" y="22"/>
                    <a:pt x="99" y="22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1" y="27"/>
                    <a:pt x="102" y="27"/>
                  </a:cubicBezTo>
                  <a:cubicBezTo>
                    <a:pt x="103" y="27"/>
                    <a:pt x="107" y="27"/>
                    <a:pt x="107" y="27"/>
                  </a:cubicBezTo>
                  <a:cubicBezTo>
                    <a:pt x="107" y="27"/>
                    <a:pt x="111" y="27"/>
                    <a:pt x="111" y="27"/>
                  </a:cubicBezTo>
                  <a:cubicBezTo>
                    <a:pt x="112" y="27"/>
                    <a:pt x="113" y="28"/>
                    <a:pt x="113" y="28"/>
                  </a:cubicBezTo>
                  <a:cubicBezTo>
                    <a:pt x="113" y="28"/>
                    <a:pt x="115" y="30"/>
                    <a:pt x="115" y="30"/>
                  </a:cubicBezTo>
                  <a:cubicBezTo>
                    <a:pt x="115" y="30"/>
                    <a:pt x="117" y="33"/>
                    <a:pt x="117" y="33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40"/>
                    <a:pt x="118" y="40"/>
                  </a:cubicBezTo>
                  <a:cubicBezTo>
                    <a:pt x="118" y="41"/>
                    <a:pt x="117" y="43"/>
                    <a:pt x="117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100" y="66"/>
                    <a:pt x="101" y="66"/>
                  </a:cubicBezTo>
                  <a:cubicBezTo>
                    <a:pt x="101" y="67"/>
                    <a:pt x="103" y="68"/>
                    <a:pt x="104" y="68"/>
                  </a:cubicBezTo>
                  <a:cubicBezTo>
                    <a:pt x="104" y="69"/>
                    <a:pt x="106" y="70"/>
                    <a:pt x="106" y="70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7" y="120"/>
                    <a:pt x="107" y="121"/>
                  </a:cubicBezTo>
                  <a:cubicBezTo>
                    <a:pt x="107" y="122"/>
                    <a:pt x="105" y="129"/>
                    <a:pt x="105" y="129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3" y="139"/>
                    <a:pt x="103" y="140"/>
                  </a:cubicBezTo>
                  <a:cubicBezTo>
                    <a:pt x="103" y="141"/>
                    <a:pt x="102" y="151"/>
                    <a:pt x="102" y="151"/>
                  </a:cubicBezTo>
                  <a:cubicBezTo>
                    <a:pt x="102" y="151"/>
                    <a:pt x="101" y="155"/>
                    <a:pt x="101" y="156"/>
                  </a:cubicBezTo>
                  <a:cubicBezTo>
                    <a:pt x="100" y="157"/>
                    <a:pt x="101" y="163"/>
                    <a:pt x="101" y="163"/>
                  </a:cubicBezTo>
                  <a:cubicBezTo>
                    <a:pt x="101" y="163"/>
                    <a:pt x="98" y="171"/>
                    <a:pt x="98" y="172"/>
                  </a:cubicBezTo>
                  <a:cubicBezTo>
                    <a:pt x="97" y="172"/>
                    <a:pt x="95" y="176"/>
                    <a:pt x="94" y="176"/>
                  </a:cubicBezTo>
                  <a:cubicBezTo>
                    <a:pt x="94" y="176"/>
                    <a:pt x="89" y="176"/>
                    <a:pt x="89" y="176"/>
                  </a:cubicBezTo>
                  <a:cubicBezTo>
                    <a:pt x="88" y="176"/>
                    <a:pt x="84" y="174"/>
                    <a:pt x="83" y="174"/>
                  </a:cubicBezTo>
                  <a:cubicBezTo>
                    <a:pt x="83" y="174"/>
                    <a:pt x="81" y="172"/>
                    <a:pt x="81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26" y="192"/>
                    <a:pt x="26" y="193"/>
                  </a:cubicBezTo>
                  <a:cubicBezTo>
                    <a:pt x="26" y="193"/>
                    <a:pt x="21" y="199"/>
                    <a:pt x="21" y="200"/>
                  </a:cubicBezTo>
                  <a:cubicBezTo>
                    <a:pt x="20" y="201"/>
                    <a:pt x="19" y="206"/>
                    <a:pt x="19" y="206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14"/>
                    <a:pt x="13" y="217"/>
                    <a:pt x="13" y="217"/>
                  </a:cubicBezTo>
                  <a:cubicBezTo>
                    <a:pt x="13" y="217"/>
                    <a:pt x="14" y="223"/>
                    <a:pt x="14" y="223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3" y="239"/>
                    <a:pt x="3" y="239"/>
                  </a:cubicBezTo>
                  <a:cubicBezTo>
                    <a:pt x="3" y="240"/>
                    <a:pt x="0" y="245"/>
                    <a:pt x="0" y="245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3" name="Freeform 11"/>
            <p:cNvSpPr>
              <a:spLocks/>
            </p:cNvSpPr>
            <p:nvPr/>
          </p:nvSpPr>
          <p:spPr bwMode="auto">
            <a:xfrm>
              <a:off x="8023225" y="1057275"/>
              <a:ext cx="563562" cy="658813"/>
            </a:xfrm>
            <a:custGeom>
              <a:avLst/>
              <a:gdLst>
                <a:gd name="T0" fmla="*/ 11 w 150"/>
                <a:gd name="T1" fmla="*/ 25 h 175"/>
                <a:gd name="T2" fmla="*/ 19 w 150"/>
                <a:gd name="T3" fmla="*/ 33 h 175"/>
                <a:gd name="T4" fmla="*/ 34 w 150"/>
                <a:gd name="T5" fmla="*/ 35 h 175"/>
                <a:gd name="T6" fmla="*/ 42 w 150"/>
                <a:gd name="T7" fmla="*/ 40 h 175"/>
                <a:gd name="T8" fmla="*/ 50 w 150"/>
                <a:gd name="T9" fmla="*/ 37 h 175"/>
                <a:gd name="T10" fmla="*/ 55 w 150"/>
                <a:gd name="T11" fmla="*/ 29 h 175"/>
                <a:gd name="T12" fmla="*/ 71 w 150"/>
                <a:gd name="T13" fmla="*/ 27 h 175"/>
                <a:gd name="T14" fmla="*/ 80 w 150"/>
                <a:gd name="T15" fmla="*/ 22 h 175"/>
                <a:gd name="T16" fmla="*/ 90 w 150"/>
                <a:gd name="T17" fmla="*/ 17 h 175"/>
                <a:gd name="T18" fmla="*/ 102 w 150"/>
                <a:gd name="T19" fmla="*/ 11 h 175"/>
                <a:gd name="T20" fmla="*/ 107 w 150"/>
                <a:gd name="T21" fmla="*/ 0 h 175"/>
                <a:gd name="T22" fmla="*/ 120 w 150"/>
                <a:gd name="T23" fmla="*/ 5 h 175"/>
                <a:gd name="T24" fmla="*/ 116 w 150"/>
                <a:gd name="T25" fmla="*/ 13 h 175"/>
                <a:gd name="T26" fmla="*/ 121 w 150"/>
                <a:gd name="T27" fmla="*/ 18 h 175"/>
                <a:gd name="T28" fmla="*/ 129 w 150"/>
                <a:gd name="T29" fmla="*/ 26 h 175"/>
                <a:gd name="T30" fmla="*/ 130 w 150"/>
                <a:gd name="T31" fmla="*/ 34 h 175"/>
                <a:gd name="T32" fmla="*/ 125 w 150"/>
                <a:gd name="T33" fmla="*/ 42 h 175"/>
                <a:gd name="T34" fmla="*/ 123 w 150"/>
                <a:gd name="T35" fmla="*/ 54 h 175"/>
                <a:gd name="T36" fmla="*/ 122 w 150"/>
                <a:gd name="T37" fmla="*/ 66 h 175"/>
                <a:gd name="T38" fmla="*/ 125 w 150"/>
                <a:gd name="T39" fmla="*/ 74 h 175"/>
                <a:gd name="T40" fmla="*/ 127 w 150"/>
                <a:gd name="T41" fmla="*/ 87 h 175"/>
                <a:gd name="T42" fmla="*/ 137 w 150"/>
                <a:gd name="T43" fmla="*/ 94 h 175"/>
                <a:gd name="T44" fmla="*/ 147 w 150"/>
                <a:gd name="T45" fmla="*/ 103 h 175"/>
                <a:gd name="T46" fmla="*/ 150 w 150"/>
                <a:gd name="T47" fmla="*/ 120 h 175"/>
                <a:gd name="T48" fmla="*/ 146 w 150"/>
                <a:gd name="T49" fmla="*/ 129 h 175"/>
                <a:gd name="T50" fmla="*/ 126 w 150"/>
                <a:gd name="T51" fmla="*/ 129 h 175"/>
                <a:gd name="T52" fmla="*/ 116 w 150"/>
                <a:gd name="T53" fmla="*/ 138 h 175"/>
                <a:gd name="T54" fmla="*/ 114 w 150"/>
                <a:gd name="T55" fmla="*/ 146 h 175"/>
                <a:gd name="T56" fmla="*/ 110 w 150"/>
                <a:gd name="T57" fmla="*/ 150 h 175"/>
                <a:gd name="T58" fmla="*/ 107 w 150"/>
                <a:gd name="T59" fmla="*/ 158 h 175"/>
                <a:gd name="T60" fmla="*/ 102 w 150"/>
                <a:gd name="T61" fmla="*/ 160 h 175"/>
                <a:gd name="T62" fmla="*/ 98 w 150"/>
                <a:gd name="T63" fmla="*/ 155 h 175"/>
                <a:gd name="T64" fmla="*/ 89 w 150"/>
                <a:gd name="T65" fmla="*/ 151 h 175"/>
                <a:gd name="T66" fmla="*/ 81 w 150"/>
                <a:gd name="T67" fmla="*/ 155 h 175"/>
                <a:gd name="T68" fmla="*/ 74 w 150"/>
                <a:gd name="T69" fmla="*/ 162 h 175"/>
                <a:gd name="T70" fmla="*/ 72 w 150"/>
                <a:gd name="T71" fmla="*/ 175 h 175"/>
                <a:gd name="T72" fmla="*/ 63 w 150"/>
                <a:gd name="T73" fmla="*/ 166 h 175"/>
                <a:gd name="T74" fmla="*/ 58 w 150"/>
                <a:gd name="T75" fmla="*/ 160 h 175"/>
                <a:gd name="T76" fmla="*/ 61 w 150"/>
                <a:gd name="T77" fmla="*/ 152 h 175"/>
                <a:gd name="T78" fmla="*/ 57 w 150"/>
                <a:gd name="T79" fmla="*/ 146 h 175"/>
                <a:gd name="T80" fmla="*/ 56 w 150"/>
                <a:gd name="T81" fmla="*/ 135 h 175"/>
                <a:gd name="T82" fmla="*/ 55 w 150"/>
                <a:gd name="T83" fmla="*/ 122 h 175"/>
                <a:gd name="T84" fmla="*/ 52 w 150"/>
                <a:gd name="T85" fmla="*/ 109 h 175"/>
                <a:gd name="T86" fmla="*/ 47 w 150"/>
                <a:gd name="T87" fmla="*/ 102 h 175"/>
                <a:gd name="T88" fmla="*/ 43 w 150"/>
                <a:gd name="T89" fmla="*/ 91 h 175"/>
                <a:gd name="T90" fmla="*/ 39 w 150"/>
                <a:gd name="T91" fmla="*/ 83 h 175"/>
                <a:gd name="T92" fmla="*/ 33 w 150"/>
                <a:gd name="T93" fmla="*/ 79 h 175"/>
                <a:gd name="T94" fmla="*/ 29 w 150"/>
                <a:gd name="T95" fmla="*/ 70 h 175"/>
                <a:gd name="T96" fmla="*/ 19 w 150"/>
                <a:gd name="T97" fmla="*/ 70 h 175"/>
                <a:gd name="T98" fmla="*/ 13 w 150"/>
                <a:gd name="T99" fmla="*/ 68 h 175"/>
                <a:gd name="T100" fmla="*/ 10 w 150"/>
                <a:gd name="T101" fmla="*/ 48 h 175"/>
                <a:gd name="T102" fmla="*/ 14 w 150"/>
                <a:gd name="T103" fmla="*/ 42 h 175"/>
                <a:gd name="T104" fmla="*/ 9 w 150"/>
                <a:gd name="T105" fmla="*/ 31 h 175"/>
                <a:gd name="T106" fmla="*/ 1 w 150"/>
                <a:gd name="T107" fmla="*/ 28 h 175"/>
                <a:gd name="T108" fmla="*/ 1 w 150"/>
                <a:gd name="T109" fmla="*/ 2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" h="175">
                  <a:moveTo>
                    <a:pt x="1" y="25"/>
                  </a:moveTo>
                  <a:cubicBezTo>
                    <a:pt x="2" y="25"/>
                    <a:pt x="11" y="25"/>
                    <a:pt x="11" y="25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47" y="103"/>
                    <a:pt x="147" y="103"/>
                    <a:pt x="147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4" y="131"/>
                    <a:pt x="123" y="131"/>
                  </a:cubicBezTo>
                  <a:cubicBezTo>
                    <a:pt x="122" y="132"/>
                    <a:pt x="116" y="138"/>
                    <a:pt x="116" y="13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22"/>
                    <a:pt x="55" y="122"/>
                    <a:pt x="55" y="122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0" y="70"/>
                    <a:pt x="29" y="70"/>
                  </a:cubicBezTo>
                  <a:cubicBezTo>
                    <a:pt x="28" y="70"/>
                    <a:pt x="22" y="70"/>
                    <a:pt x="22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0" y="49"/>
                    <a:pt x="10" y="48"/>
                  </a:cubicBezTo>
                  <a:cubicBezTo>
                    <a:pt x="10" y="48"/>
                    <a:pt x="13" y="44"/>
                    <a:pt x="13" y="44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1" y="25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4" name="Freeform 12"/>
            <p:cNvSpPr>
              <a:spLocks/>
            </p:cNvSpPr>
            <p:nvPr/>
          </p:nvSpPr>
          <p:spPr bwMode="auto">
            <a:xfrm>
              <a:off x="8609013" y="1331913"/>
              <a:ext cx="1260475" cy="1227138"/>
            </a:xfrm>
            <a:custGeom>
              <a:avLst/>
              <a:gdLst>
                <a:gd name="T0" fmla="*/ 1 w 335"/>
                <a:gd name="T1" fmla="*/ 62 h 326"/>
                <a:gd name="T2" fmla="*/ 8 w 335"/>
                <a:gd name="T3" fmla="*/ 84 h 326"/>
                <a:gd name="T4" fmla="*/ 15 w 335"/>
                <a:gd name="T5" fmla="*/ 97 h 326"/>
                <a:gd name="T6" fmla="*/ 27 w 335"/>
                <a:gd name="T7" fmla="*/ 106 h 326"/>
                <a:gd name="T8" fmla="*/ 37 w 335"/>
                <a:gd name="T9" fmla="*/ 106 h 326"/>
                <a:gd name="T10" fmla="*/ 48 w 335"/>
                <a:gd name="T11" fmla="*/ 113 h 326"/>
                <a:gd name="T12" fmla="*/ 63 w 335"/>
                <a:gd name="T13" fmla="*/ 118 h 326"/>
                <a:gd name="T14" fmla="*/ 75 w 335"/>
                <a:gd name="T15" fmla="*/ 118 h 326"/>
                <a:gd name="T16" fmla="*/ 71 w 335"/>
                <a:gd name="T17" fmla="*/ 126 h 326"/>
                <a:gd name="T18" fmla="*/ 64 w 335"/>
                <a:gd name="T19" fmla="*/ 142 h 326"/>
                <a:gd name="T20" fmla="*/ 14 w 335"/>
                <a:gd name="T21" fmla="*/ 248 h 326"/>
                <a:gd name="T22" fmla="*/ 21 w 335"/>
                <a:gd name="T23" fmla="*/ 260 h 326"/>
                <a:gd name="T24" fmla="*/ 26 w 335"/>
                <a:gd name="T25" fmla="*/ 272 h 326"/>
                <a:gd name="T26" fmla="*/ 32 w 335"/>
                <a:gd name="T27" fmla="*/ 288 h 326"/>
                <a:gd name="T28" fmla="*/ 44 w 335"/>
                <a:gd name="T29" fmla="*/ 307 h 326"/>
                <a:gd name="T30" fmla="*/ 57 w 335"/>
                <a:gd name="T31" fmla="*/ 317 h 326"/>
                <a:gd name="T32" fmla="*/ 84 w 335"/>
                <a:gd name="T33" fmla="*/ 321 h 326"/>
                <a:gd name="T34" fmla="*/ 171 w 335"/>
                <a:gd name="T35" fmla="*/ 324 h 326"/>
                <a:gd name="T36" fmla="*/ 229 w 335"/>
                <a:gd name="T37" fmla="*/ 326 h 326"/>
                <a:gd name="T38" fmla="*/ 245 w 335"/>
                <a:gd name="T39" fmla="*/ 300 h 326"/>
                <a:gd name="T40" fmla="*/ 253 w 335"/>
                <a:gd name="T41" fmla="*/ 281 h 326"/>
                <a:gd name="T42" fmla="*/ 250 w 335"/>
                <a:gd name="T43" fmla="*/ 266 h 326"/>
                <a:gd name="T44" fmla="*/ 255 w 335"/>
                <a:gd name="T45" fmla="*/ 251 h 326"/>
                <a:gd name="T46" fmla="*/ 271 w 335"/>
                <a:gd name="T47" fmla="*/ 240 h 326"/>
                <a:gd name="T48" fmla="*/ 277 w 335"/>
                <a:gd name="T49" fmla="*/ 223 h 326"/>
                <a:gd name="T50" fmla="*/ 269 w 335"/>
                <a:gd name="T51" fmla="*/ 215 h 326"/>
                <a:gd name="T52" fmla="*/ 289 w 335"/>
                <a:gd name="T53" fmla="*/ 190 h 326"/>
                <a:gd name="T54" fmla="*/ 315 w 335"/>
                <a:gd name="T55" fmla="*/ 159 h 326"/>
                <a:gd name="T56" fmla="*/ 325 w 335"/>
                <a:gd name="T57" fmla="*/ 136 h 326"/>
                <a:gd name="T58" fmla="*/ 333 w 335"/>
                <a:gd name="T59" fmla="*/ 110 h 326"/>
                <a:gd name="T60" fmla="*/ 331 w 335"/>
                <a:gd name="T61" fmla="*/ 97 h 326"/>
                <a:gd name="T62" fmla="*/ 313 w 335"/>
                <a:gd name="T63" fmla="*/ 92 h 326"/>
                <a:gd name="T64" fmla="*/ 294 w 335"/>
                <a:gd name="T65" fmla="*/ 89 h 326"/>
                <a:gd name="T66" fmla="*/ 272 w 335"/>
                <a:gd name="T67" fmla="*/ 108 h 326"/>
                <a:gd name="T68" fmla="*/ 251 w 335"/>
                <a:gd name="T69" fmla="*/ 122 h 326"/>
                <a:gd name="T70" fmla="*/ 242 w 335"/>
                <a:gd name="T71" fmla="*/ 123 h 326"/>
                <a:gd name="T72" fmla="*/ 232 w 335"/>
                <a:gd name="T73" fmla="*/ 121 h 326"/>
                <a:gd name="T74" fmla="*/ 212 w 335"/>
                <a:gd name="T75" fmla="*/ 112 h 326"/>
                <a:gd name="T76" fmla="*/ 201 w 335"/>
                <a:gd name="T77" fmla="*/ 102 h 326"/>
                <a:gd name="T78" fmla="*/ 176 w 335"/>
                <a:gd name="T79" fmla="*/ 112 h 326"/>
                <a:gd name="T80" fmla="*/ 181 w 335"/>
                <a:gd name="T81" fmla="*/ 103 h 326"/>
                <a:gd name="T82" fmla="*/ 169 w 335"/>
                <a:gd name="T83" fmla="*/ 95 h 326"/>
                <a:gd name="T84" fmla="*/ 160 w 335"/>
                <a:gd name="T85" fmla="*/ 78 h 326"/>
                <a:gd name="T86" fmla="*/ 148 w 335"/>
                <a:gd name="T87" fmla="*/ 53 h 326"/>
                <a:gd name="T88" fmla="*/ 135 w 335"/>
                <a:gd name="T89" fmla="*/ 33 h 326"/>
                <a:gd name="T90" fmla="*/ 113 w 335"/>
                <a:gd name="T91" fmla="*/ 21 h 326"/>
                <a:gd name="T92" fmla="*/ 104 w 335"/>
                <a:gd name="T93" fmla="*/ 3 h 326"/>
                <a:gd name="T94" fmla="*/ 89 w 335"/>
                <a:gd name="T95" fmla="*/ 1 h 326"/>
                <a:gd name="T96" fmla="*/ 77 w 335"/>
                <a:gd name="T97" fmla="*/ 3 h 326"/>
                <a:gd name="T98" fmla="*/ 76 w 335"/>
                <a:gd name="T99" fmla="*/ 16 h 326"/>
                <a:gd name="T100" fmla="*/ 65 w 335"/>
                <a:gd name="T101" fmla="*/ 18 h 326"/>
                <a:gd name="T102" fmla="*/ 41 w 335"/>
                <a:gd name="T103" fmla="*/ 17 h 326"/>
                <a:gd name="T104" fmla="*/ 20 w 335"/>
                <a:gd name="T105" fmla="*/ 28 h 326"/>
                <a:gd name="T106" fmla="*/ 1 w 335"/>
                <a:gd name="T107" fmla="*/ 3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5" h="326">
                  <a:moveTo>
                    <a:pt x="1" y="36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74"/>
                    <a:pt x="2" y="75"/>
                  </a:cubicBezTo>
                  <a:cubicBezTo>
                    <a:pt x="2" y="76"/>
                    <a:pt x="4" y="81"/>
                    <a:pt x="4" y="81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8" y="256"/>
                    <a:pt x="21" y="259"/>
                    <a:pt x="21" y="260"/>
                  </a:cubicBezTo>
                  <a:cubicBezTo>
                    <a:pt x="21" y="261"/>
                    <a:pt x="21" y="266"/>
                    <a:pt x="21" y="266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6" y="272"/>
                    <a:pt x="26" y="272"/>
                    <a:pt x="26" y="272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8" y="302"/>
                    <a:pt x="38" y="302"/>
                    <a:pt x="38" y="302"/>
                  </a:cubicBezTo>
                  <a:cubicBezTo>
                    <a:pt x="44" y="307"/>
                    <a:pt x="44" y="307"/>
                    <a:pt x="44" y="307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54" y="316"/>
                    <a:pt x="54" y="316"/>
                    <a:pt x="54" y="316"/>
                  </a:cubicBezTo>
                  <a:cubicBezTo>
                    <a:pt x="57" y="317"/>
                    <a:pt x="57" y="317"/>
                    <a:pt x="57" y="317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81" y="319"/>
                    <a:pt x="81" y="319"/>
                    <a:pt x="81" y="319"/>
                  </a:cubicBezTo>
                  <a:cubicBezTo>
                    <a:pt x="84" y="321"/>
                    <a:pt x="84" y="321"/>
                    <a:pt x="84" y="321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92" y="324"/>
                    <a:pt x="192" y="324"/>
                    <a:pt x="192" y="324"/>
                  </a:cubicBezTo>
                  <a:cubicBezTo>
                    <a:pt x="220" y="325"/>
                    <a:pt x="220" y="325"/>
                    <a:pt x="220" y="325"/>
                  </a:cubicBezTo>
                  <a:cubicBezTo>
                    <a:pt x="229" y="326"/>
                    <a:pt x="229" y="326"/>
                    <a:pt x="229" y="326"/>
                  </a:cubicBezTo>
                  <a:cubicBezTo>
                    <a:pt x="232" y="318"/>
                    <a:pt x="232" y="318"/>
                    <a:pt x="232" y="318"/>
                  </a:cubicBezTo>
                  <a:cubicBezTo>
                    <a:pt x="239" y="306"/>
                    <a:pt x="239" y="306"/>
                    <a:pt x="239" y="306"/>
                  </a:cubicBezTo>
                  <a:cubicBezTo>
                    <a:pt x="239" y="306"/>
                    <a:pt x="245" y="301"/>
                    <a:pt x="245" y="300"/>
                  </a:cubicBezTo>
                  <a:cubicBezTo>
                    <a:pt x="246" y="300"/>
                    <a:pt x="250" y="296"/>
                    <a:pt x="250" y="296"/>
                  </a:cubicBezTo>
                  <a:cubicBezTo>
                    <a:pt x="252" y="288"/>
                    <a:pt x="252" y="288"/>
                    <a:pt x="252" y="288"/>
                  </a:cubicBezTo>
                  <a:cubicBezTo>
                    <a:pt x="253" y="281"/>
                    <a:pt x="253" y="281"/>
                    <a:pt x="253" y="281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49" y="273"/>
                    <a:pt x="249" y="273"/>
                    <a:pt x="249" y="273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5" y="251"/>
                    <a:pt x="255" y="251"/>
                    <a:pt x="255" y="251"/>
                  </a:cubicBezTo>
                  <a:cubicBezTo>
                    <a:pt x="255" y="251"/>
                    <a:pt x="257" y="250"/>
                    <a:pt x="259" y="249"/>
                  </a:cubicBezTo>
                  <a:cubicBezTo>
                    <a:pt x="260" y="248"/>
                    <a:pt x="266" y="243"/>
                    <a:pt x="266" y="243"/>
                  </a:cubicBezTo>
                  <a:cubicBezTo>
                    <a:pt x="271" y="240"/>
                    <a:pt x="271" y="240"/>
                    <a:pt x="271" y="240"/>
                  </a:cubicBezTo>
                  <a:cubicBezTo>
                    <a:pt x="273" y="237"/>
                    <a:pt x="273" y="237"/>
                    <a:pt x="273" y="237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23"/>
                    <a:pt x="277" y="223"/>
                    <a:pt x="277" y="223"/>
                  </a:cubicBezTo>
                  <a:cubicBezTo>
                    <a:pt x="277" y="217"/>
                    <a:pt x="277" y="217"/>
                    <a:pt x="277" y="217"/>
                  </a:cubicBezTo>
                  <a:cubicBezTo>
                    <a:pt x="274" y="217"/>
                    <a:pt x="274" y="217"/>
                    <a:pt x="274" y="217"/>
                  </a:cubicBezTo>
                  <a:cubicBezTo>
                    <a:pt x="269" y="215"/>
                    <a:pt x="269" y="215"/>
                    <a:pt x="269" y="215"/>
                  </a:cubicBezTo>
                  <a:cubicBezTo>
                    <a:pt x="268" y="210"/>
                    <a:pt x="268" y="210"/>
                    <a:pt x="268" y="210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15" y="159"/>
                    <a:pt x="315" y="159"/>
                    <a:pt x="315" y="159"/>
                  </a:cubicBezTo>
                  <a:cubicBezTo>
                    <a:pt x="323" y="148"/>
                    <a:pt x="323" y="148"/>
                    <a:pt x="323" y="148"/>
                  </a:cubicBezTo>
                  <a:cubicBezTo>
                    <a:pt x="323" y="140"/>
                    <a:pt x="323" y="140"/>
                    <a:pt x="323" y="140"/>
                  </a:cubicBezTo>
                  <a:cubicBezTo>
                    <a:pt x="325" y="136"/>
                    <a:pt x="325" y="136"/>
                    <a:pt x="325" y="136"/>
                  </a:cubicBezTo>
                  <a:cubicBezTo>
                    <a:pt x="328" y="130"/>
                    <a:pt x="328" y="130"/>
                    <a:pt x="328" y="130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33" y="110"/>
                    <a:pt x="333" y="110"/>
                    <a:pt x="333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31" y="97"/>
                    <a:pt x="331" y="97"/>
                    <a:pt x="331" y="97"/>
                  </a:cubicBezTo>
                  <a:cubicBezTo>
                    <a:pt x="324" y="97"/>
                    <a:pt x="324" y="97"/>
                    <a:pt x="324" y="97"/>
                  </a:cubicBezTo>
                  <a:cubicBezTo>
                    <a:pt x="322" y="93"/>
                    <a:pt x="322" y="93"/>
                    <a:pt x="322" y="93"/>
                  </a:cubicBezTo>
                  <a:cubicBezTo>
                    <a:pt x="322" y="93"/>
                    <a:pt x="314" y="92"/>
                    <a:pt x="313" y="92"/>
                  </a:cubicBezTo>
                  <a:cubicBezTo>
                    <a:pt x="312" y="91"/>
                    <a:pt x="307" y="91"/>
                    <a:pt x="307" y="91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58" y="122"/>
                    <a:pt x="258" y="122"/>
                    <a:pt x="258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47" y="120"/>
                    <a:pt x="247" y="120"/>
                    <a:pt x="247" y="120"/>
                  </a:cubicBezTo>
                  <a:cubicBezTo>
                    <a:pt x="244" y="120"/>
                    <a:pt x="244" y="120"/>
                    <a:pt x="244" y="120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9"/>
                    <a:pt x="217" y="117"/>
                    <a:pt x="216" y="117"/>
                  </a:cubicBezTo>
                  <a:cubicBezTo>
                    <a:pt x="215" y="116"/>
                    <a:pt x="212" y="112"/>
                    <a:pt x="212" y="112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9"/>
                    <a:pt x="170" y="95"/>
                    <a:pt x="169" y="95"/>
                  </a:cubicBezTo>
                  <a:cubicBezTo>
                    <a:pt x="168" y="94"/>
                    <a:pt x="164" y="89"/>
                    <a:pt x="164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1" y="62"/>
                    <a:pt x="150" y="60"/>
                  </a:cubicBezTo>
                  <a:cubicBezTo>
                    <a:pt x="149" y="58"/>
                    <a:pt x="148" y="54"/>
                    <a:pt x="148" y="53"/>
                  </a:cubicBezTo>
                  <a:cubicBezTo>
                    <a:pt x="148" y="51"/>
                    <a:pt x="145" y="47"/>
                    <a:pt x="143" y="46"/>
                  </a:cubicBezTo>
                  <a:cubicBezTo>
                    <a:pt x="142" y="45"/>
                    <a:pt x="141" y="39"/>
                    <a:pt x="140" y="37"/>
                  </a:cubicBezTo>
                  <a:cubicBezTo>
                    <a:pt x="139" y="36"/>
                    <a:pt x="135" y="33"/>
                    <a:pt x="135" y="33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14" y="22"/>
                    <a:pt x="113" y="21"/>
                  </a:cubicBezTo>
                  <a:cubicBezTo>
                    <a:pt x="112" y="20"/>
                    <a:pt x="107" y="18"/>
                    <a:pt x="106" y="17"/>
                  </a:cubicBezTo>
                  <a:cubicBezTo>
                    <a:pt x="106" y="16"/>
                    <a:pt x="105" y="10"/>
                    <a:pt x="105" y="10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96" y="0"/>
                    <a:pt x="95" y="0"/>
                  </a:cubicBezTo>
                  <a:cubicBezTo>
                    <a:pt x="95" y="0"/>
                    <a:pt x="89" y="1"/>
                    <a:pt x="89" y="1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2" y="17"/>
                    <a:pt x="41" y="17"/>
                  </a:cubicBezTo>
                  <a:cubicBezTo>
                    <a:pt x="39" y="18"/>
                    <a:pt x="33" y="22"/>
                    <a:pt x="33" y="2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5"/>
                    <a:pt x="4" y="35"/>
                    <a:pt x="4" y="35"/>
                  </a:cubicBezTo>
                  <a:lnTo>
                    <a:pt x="1" y="36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5" name="Freeform 13"/>
            <p:cNvSpPr>
              <a:spLocks/>
            </p:cNvSpPr>
            <p:nvPr/>
          </p:nvSpPr>
          <p:spPr bwMode="auto">
            <a:xfrm>
              <a:off x="9023350" y="1163638"/>
              <a:ext cx="469900" cy="525463"/>
            </a:xfrm>
            <a:custGeom>
              <a:avLst/>
              <a:gdLst>
                <a:gd name="T0" fmla="*/ 2 w 125"/>
                <a:gd name="T1" fmla="*/ 52 h 140"/>
                <a:gd name="T2" fmla="*/ 10 w 125"/>
                <a:gd name="T3" fmla="*/ 54 h 140"/>
                <a:gd name="T4" fmla="*/ 14 w 125"/>
                <a:gd name="T5" fmla="*/ 55 h 140"/>
                <a:gd name="T6" fmla="*/ 19 w 125"/>
                <a:gd name="T7" fmla="*/ 55 h 140"/>
                <a:gd name="T8" fmla="*/ 21 w 125"/>
                <a:gd name="T9" fmla="*/ 52 h 140"/>
                <a:gd name="T10" fmla="*/ 26 w 125"/>
                <a:gd name="T11" fmla="*/ 52 h 140"/>
                <a:gd name="T12" fmla="*/ 31 w 125"/>
                <a:gd name="T13" fmla="*/ 52 h 140"/>
                <a:gd name="T14" fmla="*/ 36 w 125"/>
                <a:gd name="T15" fmla="*/ 54 h 140"/>
                <a:gd name="T16" fmla="*/ 40 w 125"/>
                <a:gd name="T17" fmla="*/ 55 h 140"/>
                <a:gd name="T18" fmla="*/ 46 w 125"/>
                <a:gd name="T19" fmla="*/ 55 h 140"/>
                <a:gd name="T20" fmla="*/ 53 w 125"/>
                <a:gd name="T21" fmla="*/ 51 h 140"/>
                <a:gd name="T22" fmla="*/ 56 w 125"/>
                <a:gd name="T23" fmla="*/ 45 h 140"/>
                <a:gd name="T24" fmla="*/ 61 w 125"/>
                <a:gd name="T25" fmla="*/ 33 h 140"/>
                <a:gd name="T26" fmla="*/ 68 w 125"/>
                <a:gd name="T27" fmla="*/ 22 h 140"/>
                <a:gd name="T28" fmla="*/ 74 w 125"/>
                <a:gd name="T29" fmla="*/ 12 h 140"/>
                <a:gd name="T30" fmla="*/ 80 w 125"/>
                <a:gd name="T31" fmla="*/ 5 h 140"/>
                <a:gd name="T32" fmla="*/ 85 w 125"/>
                <a:gd name="T33" fmla="*/ 0 h 140"/>
                <a:gd name="T34" fmla="*/ 90 w 125"/>
                <a:gd name="T35" fmla="*/ 4 h 140"/>
                <a:gd name="T36" fmla="*/ 93 w 125"/>
                <a:gd name="T37" fmla="*/ 7 h 140"/>
                <a:gd name="T38" fmla="*/ 93 w 125"/>
                <a:gd name="T39" fmla="*/ 13 h 140"/>
                <a:gd name="T40" fmla="*/ 94 w 125"/>
                <a:gd name="T41" fmla="*/ 26 h 140"/>
                <a:gd name="T42" fmla="*/ 95 w 125"/>
                <a:gd name="T43" fmla="*/ 29 h 140"/>
                <a:gd name="T44" fmla="*/ 97 w 125"/>
                <a:gd name="T45" fmla="*/ 33 h 140"/>
                <a:gd name="T46" fmla="*/ 99 w 125"/>
                <a:gd name="T47" fmla="*/ 36 h 140"/>
                <a:gd name="T48" fmla="*/ 100 w 125"/>
                <a:gd name="T49" fmla="*/ 44 h 140"/>
                <a:gd name="T50" fmla="*/ 102 w 125"/>
                <a:gd name="T51" fmla="*/ 53 h 140"/>
                <a:gd name="T52" fmla="*/ 104 w 125"/>
                <a:gd name="T53" fmla="*/ 57 h 140"/>
                <a:gd name="T54" fmla="*/ 108 w 125"/>
                <a:gd name="T55" fmla="*/ 62 h 140"/>
                <a:gd name="T56" fmla="*/ 113 w 125"/>
                <a:gd name="T57" fmla="*/ 66 h 140"/>
                <a:gd name="T58" fmla="*/ 119 w 125"/>
                <a:gd name="T59" fmla="*/ 66 h 140"/>
                <a:gd name="T60" fmla="*/ 122 w 125"/>
                <a:gd name="T61" fmla="*/ 69 h 140"/>
                <a:gd name="T62" fmla="*/ 125 w 125"/>
                <a:gd name="T63" fmla="*/ 74 h 140"/>
                <a:gd name="T64" fmla="*/ 124 w 125"/>
                <a:gd name="T65" fmla="*/ 80 h 140"/>
                <a:gd name="T66" fmla="*/ 121 w 125"/>
                <a:gd name="T67" fmla="*/ 82 h 140"/>
                <a:gd name="T68" fmla="*/ 112 w 125"/>
                <a:gd name="T69" fmla="*/ 90 h 140"/>
                <a:gd name="T70" fmla="*/ 105 w 125"/>
                <a:gd name="T71" fmla="*/ 100 h 140"/>
                <a:gd name="T72" fmla="*/ 98 w 125"/>
                <a:gd name="T73" fmla="*/ 105 h 140"/>
                <a:gd name="T74" fmla="*/ 92 w 125"/>
                <a:gd name="T75" fmla="*/ 109 h 140"/>
                <a:gd name="T76" fmla="*/ 87 w 125"/>
                <a:gd name="T77" fmla="*/ 113 h 140"/>
                <a:gd name="T78" fmla="*/ 84 w 125"/>
                <a:gd name="T79" fmla="*/ 121 h 140"/>
                <a:gd name="T80" fmla="*/ 80 w 125"/>
                <a:gd name="T81" fmla="*/ 126 h 140"/>
                <a:gd name="T82" fmla="*/ 76 w 125"/>
                <a:gd name="T83" fmla="*/ 132 h 140"/>
                <a:gd name="T84" fmla="*/ 74 w 125"/>
                <a:gd name="T85" fmla="*/ 138 h 140"/>
                <a:gd name="T86" fmla="*/ 72 w 125"/>
                <a:gd name="T87" fmla="*/ 140 h 140"/>
                <a:gd name="T88" fmla="*/ 66 w 125"/>
                <a:gd name="T89" fmla="*/ 140 h 140"/>
                <a:gd name="T90" fmla="*/ 64 w 125"/>
                <a:gd name="T91" fmla="*/ 136 h 140"/>
                <a:gd name="T92" fmla="*/ 60 w 125"/>
                <a:gd name="T93" fmla="*/ 129 h 140"/>
                <a:gd name="T94" fmla="*/ 56 w 125"/>
                <a:gd name="T95" fmla="*/ 121 h 140"/>
                <a:gd name="T96" fmla="*/ 52 w 125"/>
                <a:gd name="T97" fmla="*/ 115 h 140"/>
                <a:gd name="T98" fmla="*/ 47 w 125"/>
                <a:gd name="T99" fmla="*/ 108 h 140"/>
                <a:gd name="T100" fmla="*/ 44 w 125"/>
                <a:gd name="T101" fmla="*/ 104 h 140"/>
                <a:gd name="T102" fmla="*/ 43 w 125"/>
                <a:gd name="T103" fmla="*/ 97 h 140"/>
                <a:gd name="T104" fmla="*/ 39 w 125"/>
                <a:gd name="T105" fmla="*/ 88 h 140"/>
                <a:gd name="T106" fmla="*/ 34 w 125"/>
                <a:gd name="T107" fmla="*/ 78 h 140"/>
                <a:gd name="T108" fmla="*/ 30 w 125"/>
                <a:gd name="T109" fmla="*/ 72 h 140"/>
                <a:gd name="T110" fmla="*/ 23 w 125"/>
                <a:gd name="T111" fmla="*/ 69 h 140"/>
                <a:gd name="T112" fmla="*/ 16 w 125"/>
                <a:gd name="T113" fmla="*/ 66 h 140"/>
                <a:gd name="T114" fmla="*/ 9 w 125"/>
                <a:gd name="T115" fmla="*/ 63 h 140"/>
                <a:gd name="T116" fmla="*/ 4 w 125"/>
                <a:gd name="T117" fmla="*/ 60 h 140"/>
                <a:gd name="T118" fmla="*/ 0 w 125"/>
                <a:gd name="T119" fmla="*/ 54 h 140"/>
                <a:gd name="T120" fmla="*/ 2 w 125"/>
                <a:gd name="T121" fmla="*/ 5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40">
                  <a:moveTo>
                    <a:pt x="2" y="52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5" y="46"/>
                    <a:pt x="56" y="45"/>
                  </a:cubicBezTo>
                  <a:cubicBezTo>
                    <a:pt x="57" y="44"/>
                    <a:pt x="61" y="33"/>
                    <a:pt x="61" y="3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12"/>
                    <a:pt x="93" y="13"/>
                  </a:cubicBezTo>
                  <a:cubicBezTo>
                    <a:pt x="93" y="14"/>
                    <a:pt x="94" y="26"/>
                    <a:pt x="94" y="26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9" y="35"/>
                    <a:pt x="99" y="36"/>
                  </a:cubicBezTo>
                  <a:cubicBezTo>
                    <a:pt x="99" y="38"/>
                    <a:pt x="100" y="43"/>
                    <a:pt x="100" y="44"/>
                  </a:cubicBezTo>
                  <a:cubicBezTo>
                    <a:pt x="100" y="45"/>
                    <a:pt x="102" y="53"/>
                    <a:pt x="102" y="53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2" y="81"/>
                    <a:pt x="121" y="82"/>
                  </a:cubicBezTo>
                  <a:cubicBezTo>
                    <a:pt x="120" y="83"/>
                    <a:pt x="115" y="88"/>
                    <a:pt x="112" y="90"/>
                  </a:cubicBezTo>
                  <a:cubicBezTo>
                    <a:pt x="110" y="93"/>
                    <a:pt x="105" y="100"/>
                    <a:pt x="105" y="100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4" y="108"/>
                    <a:pt x="92" y="109"/>
                  </a:cubicBezTo>
                  <a:cubicBezTo>
                    <a:pt x="90" y="110"/>
                    <a:pt x="87" y="113"/>
                    <a:pt x="87" y="113"/>
                  </a:cubicBezTo>
                  <a:cubicBezTo>
                    <a:pt x="87" y="114"/>
                    <a:pt x="84" y="121"/>
                    <a:pt x="84" y="121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4" y="138"/>
                    <a:pt x="73" y="140"/>
                    <a:pt x="72" y="140"/>
                  </a:cubicBezTo>
                  <a:cubicBezTo>
                    <a:pt x="70" y="140"/>
                    <a:pt x="66" y="140"/>
                    <a:pt x="66" y="140"/>
                  </a:cubicBezTo>
                  <a:cubicBezTo>
                    <a:pt x="66" y="140"/>
                    <a:pt x="65" y="137"/>
                    <a:pt x="64" y="136"/>
                  </a:cubicBezTo>
                  <a:cubicBezTo>
                    <a:pt x="63" y="135"/>
                    <a:pt x="61" y="131"/>
                    <a:pt x="60" y="129"/>
                  </a:cubicBezTo>
                  <a:cubicBezTo>
                    <a:pt x="59" y="127"/>
                    <a:pt x="56" y="121"/>
                    <a:pt x="56" y="121"/>
                  </a:cubicBezTo>
                  <a:cubicBezTo>
                    <a:pt x="56" y="121"/>
                    <a:pt x="53" y="117"/>
                    <a:pt x="52" y="115"/>
                  </a:cubicBezTo>
                  <a:cubicBezTo>
                    <a:pt x="51" y="114"/>
                    <a:pt x="49" y="109"/>
                    <a:pt x="47" y="108"/>
                  </a:cubicBezTo>
                  <a:cubicBezTo>
                    <a:pt x="46" y="107"/>
                    <a:pt x="44" y="104"/>
                    <a:pt x="44" y="104"/>
                  </a:cubicBezTo>
                  <a:cubicBezTo>
                    <a:pt x="44" y="104"/>
                    <a:pt x="44" y="99"/>
                    <a:pt x="43" y="97"/>
                  </a:cubicBezTo>
                  <a:cubicBezTo>
                    <a:pt x="43" y="96"/>
                    <a:pt x="41" y="89"/>
                    <a:pt x="39" y="88"/>
                  </a:cubicBezTo>
                  <a:cubicBezTo>
                    <a:pt x="38" y="86"/>
                    <a:pt x="35" y="78"/>
                    <a:pt x="34" y="78"/>
                  </a:cubicBezTo>
                  <a:cubicBezTo>
                    <a:pt x="33" y="77"/>
                    <a:pt x="32" y="73"/>
                    <a:pt x="30" y="72"/>
                  </a:cubicBezTo>
                  <a:cubicBezTo>
                    <a:pt x="28" y="72"/>
                    <a:pt x="25" y="71"/>
                    <a:pt x="23" y="69"/>
                  </a:cubicBezTo>
                  <a:cubicBezTo>
                    <a:pt x="21" y="68"/>
                    <a:pt x="17" y="67"/>
                    <a:pt x="16" y="66"/>
                  </a:cubicBezTo>
                  <a:cubicBezTo>
                    <a:pt x="14" y="66"/>
                    <a:pt x="12" y="63"/>
                    <a:pt x="9" y="63"/>
                  </a:cubicBezTo>
                  <a:cubicBezTo>
                    <a:pt x="7" y="62"/>
                    <a:pt x="5" y="61"/>
                    <a:pt x="4" y="60"/>
                  </a:cubicBezTo>
                  <a:cubicBezTo>
                    <a:pt x="3" y="59"/>
                    <a:pt x="0" y="56"/>
                    <a:pt x="0" y="54"/>
                  </a:cubicBezTo>
                  <a:cubicBezTo>
                    <a:pt x="0" y="53"/>
                    <a:pt x="2" y="52"/>
                    <a:pt x="2" y="52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6" name="Freeform 15"/>
            <p:cNvSpPr>
              <a:spLocks/>
            </p:cNvSpPr>
            <p:nvPr/>
          </p:nvSpPr>
          <p:spPr bwMode="auto">
            <a:xfrm>
              <a:off x="7815263" y="2403475"/>
              <a:ext cx="666750" cy="542925"/>
            </a:xfrm>
            <a:custGeom>
              <a:avLst/>
              <a:gdLst>
                <a:gd name="T0" fmla="*/ 145 w 177"/>
                <a:gd name="T1" fmla="*/ 142 h 144"/>
                <a:gd name="T2" fmla="*/ 126 w 177"/>
                <a:gd name="T3" fmla="*/ 141 h 144"/>
                <a:gd name="T4" fmla="*/ 117 w 177"/>
                <a:gd name="T5" fmla="*/ 133 h 144"/>
                <a:gd name="T6" fmla="*/ 105 w 177"/>
                <a:gd name="T7" fmla="*/ 130 h 144"/>
                <a:gd name="T8" fmla="*/ 96 w 177"/>
                <a:gd name="T9" fmla="*/ 125 h 144"/>
                <a:gd name="T10" fmla="*/ 91 w 177"/>
                <a:gd name="T11" fmla="*/ 118 h 144"/>
                <a:gd name="T12" fmla="*/ 84 w 177"/>
                <a:gd name="T13" fmla="*/ 118 h 144"/>
                <a:gd name="T14" fmla="*/ 77 w 177"/>
                <a:gd name="T15" fmla="*/ 116 h 144"/>
                <a:gd name="T16" fmla="*/ 70 w 177"/>
                <a:gd name="T17" fmla="*/ 113 h 144"/>
                <a:gd name="T18" fmla="*/ 56 w 177"/>
                <a:gd name="T19" fmla="*/ 112 h 144"/>
                <a:gd name="T20" fmla="*/ 44 w 177"/>
                <a:gd name="T21" fmla="*/ 100 h 144"/>
                <a:gd name="T22" fmla="*/ 37 w 177"/>
                <a:gd name="T23" fmla="*/ 91 h 144"/>
                <a:gd name="T24" fmla="*/ 35 w 177"/>
                <a:gd name="T25" fmla="*/ 73 h 144"/>
                <a:gd name="T26" fmla="*/ 32 w 177"/>
                <a:gd name="T27" fmla="*/ 62 h 144"/>
                <a:gd name="T28" fmla="*/ 35 w 177"/>
                <a:gd name="T29" fmla="*/ 46 h 144"/>
                <a:gd name="T30" fmla="*/ 28 w 177"/>
                <a:gd name="T31" fmla="*/ 42 h 144"/>
                <a:gd name="T32" fmla="*/ 7 w 177"/>
                <a:gd name="T33" fmla="*/ 44 h 144"/>
                <a:gd name="T34" fmla="*/ 0 w 177"/>
                <a:gd name="T35" fmla="*/ 44 h 144"/>
                <a:gd name="T36" fmla="*/ 5 w 177"/>
                <a:gd name="T37" fmla="*/ 39 h 144"/>
                <a:gd name="T38" fmla="*/ 15 w 177"/>
                <a:gd name="T39" fmla="*/ 38 h 144"/>
                <a:gd name="T40" fmla="*/ 30 w 177"/>
                <a:gd name="T41" fmla="*/ 36 h 144"/>
                <a:gd name="T42" fmla="*/ 43 w 177"/>
                <a:gd name="T43" fmla="*/ 34 h 144"/>
                <a:gd name="T44" fmla="*/ 49 w 177"/>
                <a:gd name="T45" fmla="*/ 26 h 144"/>
                <a:gd name="T46" fmla="*/ 65 w 177"/>
                <a:gd name="T47" fmla="*/ 25 h 144"/>
                <a:gd name="T48" fmla="*/ 71 w 177"/>
                <a:gd name="T49" fmla="*/ 17 h 144"/>
                <a:gd name="T50" fmla="*/ 74 w 177"/>
                <a:gd name="T51" fmla="*/ 8 h 144"/>
                <a:gd name="T52" fmla="*/ 81 w 177"/>
                <a:gd name="T53" fmla="*/ 2 h 144"/>
                <a:gd name="T54" fmla="*/ 88 w 177"/>
                <a:gd name="T55" fmla="*/ 0 h 144"/>
                <a:gd name="T56" fmla="*/ 100 w 177"/>
                <a:gd name="T57" fmla="*/ 4 h 144"/>
                <a:gd name="T58" fmla="*/ 112 w 177"/>
                <a:gd name="T59" fmla="*/ 13 h 144"/>
                <a:gd name="T60" fmla="*/ 120 w 177"/>
                <a:gd name="T61" fmla="*/ 20 h 144"/>
                <a:gd name="T62" fmla="*/ 126 w 177"/>
                <a:gd name="T63" fmla="*/ 20 h 144"/>
                <a:gd name="T64" fmla="*/ 132 w 177"/>
                <a:gd name="T65" fmla="*/ 26 h 144"/>
                <a:gd name="T66" fmla="*/ 132 w 177"/>
                <a:gd name="T67" fmla="*/ 35 h 144"/>
                <a:gd name="T68" fmla="*/ 132 w 177"/>
                <a:gd name="T69" fmla="*/ 47 h 144"/>
                <a:gd name="T70" fmla="*/ 132 w 177"/>
                <a:gd name="T71" fmla="*/ 61 h 144"/>
                <a:gd name="T72" fmla="*/ 132 w 177"/>
                <a:gd name="T73" fmla="*/ 69 h 144"/>
                <a:gd name="T74" fmla="*/ 133 w 177"/>
                <a:gd name="T75" fmla="*/ 76 h 144"/>
                <a:gd name="T76" fmla="*/ 143 w 177"/>
                <a:gd name="T77" fmla="*/ 79 h 144"/>
                <a:gd name="T78" fmla="*/ 165 w 177"/>
                <a:gd name="T79" fmla="*/ 79 h 144"/>
                <a:gd name="T80" fmla="*/ 172 w 177"/>
                <a:gd name="T81" fmla="*/ 84 h 144"/>
                <a:gd name="T82" fmla="*/ 175 w 177"/>
                <a:gd name="T83" fmla="*/ 89 h 144"/>
                <a:gd name="T84" fmla="*/ 171 w 177"/>
                <a:gd name="T85" fmla="*/ 97 h 144"/>
                <a:gd name="T86" fmla="*/ 177 w 177"/>
                <a:gd name="T87" fmla="*/ 109 h 144"/>
                <a:gd name="T88" fmla="*/ 175 w 177"/>
                <a:gd name="T89" fmla="*/ 124 h 144"/>
                <a:gd name="T90" fmla="*/ 156 w 177"/>
                <a:gd name="T9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144">
                  <a:moveTo>
                    <a:pt x="156" y="144"/>
                  </a:moveTo>
                  <a:cubicBezTo>
                    <a:pt x="156" y="144"/>
                    <a:pt x="147" y="142"/>
                    <a:pt x="145" y="142"/>
                  </a:cubicBezTo>
                  <a:cubicBezTo>
                    <a:pt x="144" y="142"/>
                    <a:pt x="135" y="142"/>
                    <a:pt x="134" y="142"/>
                  </a:cubicBezTo>
                  <a:cubicBezTo>
                    <a:pt x="132" y="142"/>
                    <a:pt x="126" y="141"/>
                    <a:pt x="126" y="141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18" y="42"/>
                    <a:pt x="17" y="42"/>
                  </a:cubicBezTo>
                  <a:cubicBezTo>
                    <a:pt x="15" y="42"/>
                    <a:pt x="7" y="44"/>
                    <a:pt x="7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9" y="38"/>
                    <a:pt x="9" y="38"/>
                  </a:cubicBezTo>
                  <a:cubicBezTo>
                    <a:pt x="10" y="38"/>
                    <a:pt x="15" y="38"/>
                    <a:pt x="15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5" y="26"/>
                    <a:pt x="65" y="25"/>
                  </a:cubicBezTo>
                  <a:cubicBezTo>
                    <a:pt x="66" y="24"/>
                    <a:pt x="66" y="19"/>
                    <a:pt x="66" y="19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69" y="132"/>
                    <a:pt x="169" y="132"/>
                    <a:pt x="169" y="132"/>
                  </a:cubicBezTo>
                  <a:lnTo>
                    <a:pt x="156" y="144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9444038" y="2122488"/>
              <a:ext cx="455612" cy="796925"/>
            </a:xfrm>
            <a:custGeom>
              <a:avLst/>
              <a:gdLst>
                <a:gd name="T0" fmla="*/ 61 w 121"/>
                <a:gd name="T1" fmla="*/ 1 h 212"/>
                <a:gd name="T2" fmla="*/ 74 w 121"/>
                <a:gd name="T3" fmla="*/ 6 h 212"/>
                <a:gd name="T4" fmla="*/ 79 w 121"/>
                <a:gd name="T5" fmla="*/ 21 h 212"/>
                <a:gd name="T6" fmla="*/ 77 w 121"/>
                <a:gd name="T7" fmla="*/ 41 h 212"/>
                <a:gd name="T8" fmla="*/ 73 w 121"/>
                <a:gd name="T9" fmla="*/ 50 h 212"/>
                <a:gd name="T10" fmla="*/ 80 w 121"/>
                <a:gd name="T11" fmla="*/ 59 h 212"/>
                <a:gd name="T12" fmla="*/ 87 w 121"/>
                <a:gd name="T13" fmla="*/ 69 h 212"/>
                <a:gd name="T14" fmla="*/ 101 w 121"/>
                <a:gd name="T15" fmla="*/ 72 h 212"/>
                <a:gd name="T16" fmla="*/ 101 w 121"/>
                <a:gd name="T17" fmla="*/ 82 h 212"/>
                <a:gd name="T18" fmla="*/ 93 w 121"/>
                <a:gd name="T19" fmla="*/ 89 h 212"/>
                <a:gd name="T20" fmla="*/ 91 w 121"/>
                <a:gd name="T21" fmla="*/ 99 h 212"/>
                <a:gd name="T22" fmla="*/ 98 w 121"/>
                <a:gd name="T23" fmla="*/ 109 h 212"/>
                <a:gd name="T24" fmla="*/ 101 w 121"/>
                <a:gd name="T25" fmla="*/ 118 h 212"/>
                <a:gd name="T26" fmla="*/ 106 w 121"/>
                <a:gd name="T27" fmla="*/ 128 h 212"/>
                <a:gd name="T28" fmla="*/ 113 w 121"/>
                <a:gd name="T29" fmla="*/ 133 h 212"/>
                <a:gd name="T30" fmla="*/ 121 w 121"/>
                <a:gd name="T31" fmla="*/ 137 h 212"/>
                <a:gd name="T32" fmla="*/ 113 w 121"/>
                <a:gd name="T33" fmla="*/ 144 h 212"/>
                <a:gd name="T34" fmla="*/ 107 w 121"/>
                <a:gd name="T35" fmla="*/ 154 h 212"/>
                <a:gd name="T36" fmla="*/ 106 w 121"/>
                <a:gd name="T37" fmla="*/ 165 h 212"/>
                <a:gd name="T38" fmla="*/ 112 w 121"/>
                <a:gd name="T39" fmla="*/ 172 h 212"/>
                <a:gd name="T40" fmla="*/ 110 w 121"/>
                <a:gd name="T41" fmla="*/ 185 h 212"/>
                <a:gd name="T42" fmla="*/ 111 w 121"/>
                <a:gd name="T43" fmla="*/ 194 h 212"/>
                <a:gd name="T44" fmla="*/ 107 w 121"/>
                <a:gd name="T45" fmla="*/ 200 h 212"/>
                <a:gd name="T46" fmla="*/ 88 w 121"/>
                <a:gd name="T47" fmla="*/ 207 h 212"/>
                <a:gd name="T48" fmla="*/ 73 w 121"/>
                <a:gd name="T49" fmla="*/ 210 h 212"/>
                <a:gd name="T50" fmla="*/ 65 w 121"/>
                <a:gd name="T51" fmla="*/ 209 h 212"/>
                <a:gd name="T52" fmla="*/ 56 w 121"/>
                <a:gd name="T53" fmla="*/ 205 h 212"/>
                <a:gd name="T54" fmla="*/ 47 w 121"/>
                <a:gd name="T55" fmla="*/ 198 h 212"/>
                <a:gd name="T56" fmla="*/ 36 w 121"/>
                <a:gd name="T57" fmla="*/ 199 h 212"/>
                <a:gd name="T58" fmla="*/ 28 w 121"/>
                <a:gd name="T59" fmla="*/ 207 h 212"/>
                <a:gd name="T60" fmla="*/ 18 w 121"/>
                <a:gd name="T61" fmla="*/ 203 h 212"/>
                <a:gd name="T62" fmla="*/ 10 w 121"/>
                <a:gd name="T63" fmla="*/ 192 h 212"/>
                <a:gd name="T64" fmla="*/ 2 w 121"/>
                <a:gd name="T65" fmla="*/ 192 h 212"/>
                <a:gd name="T66" fmla="*/ 0 w 121"/>
                <a:gd name="T67" fmla="*/ 168 h 212"/>
                <a:gd name="T68" fmla="*/ 6 w 121"/>
                <a:gd name="T69" fmla="*/ 137 h 212"/>
                <a:gd name="T70" fmla="*/ 13 w 121"/>
                <a:gd name="T71" fmla="*/ 120 h 212"/>
                <a:gd name="T72" fmla="*/ 16 w 121"/>
                <a:gd name="T73" fmla="*/ 104 h 212"/>
                <a:gd name="T74" fmla="*/ 28 w 121"/>
                <a:gd name="T75" fmla="*/ 92 h 212"/>
                <a:gd name="T76" fmla="*/ 34 w 121"/>
                <a:gd name="T77" fmla="*/ 81 h 212"/>
                <a:gd name="T78" fmla="*/ 36 w 121"/>
                <a:gd name="T79" fmla="*/ 67 h 212"/>
                <a:gd name="T80" fmla="*/ 35 w 121"/>
                <a:gd name="T81" fmla="*/ 53 h 212"/>
                <a:gd name="T82" fmla="*/ 44 w 121"/>
                <a:gd name="T83" fmla="*/ 41 h 212"/>
                <a:gd name="T84" fmla="*/ 55 w 121"/>
                <a:gd name="T85" fmla="*/ 30 h 212"/>
                <a:gd name="T86" fmla="*/ 60 w 121"/>
                <a:gd name="T87" fmla="*/ 15 h 212"/>
                <a:gd name="T88" fmla="*/ 56 w 121"/>
                <a:gd name="T89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212">
                  <a:moveTo>
                    <a:pt x="54" y="0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7" y="139"/>
                    <a:pt x="117" y="139"/>
                    <a:pt x="117" y="139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12" y="169"/>
                    <a:pt x="112" y="169"/>
                    <a:pt x="112" y="169"/>
                  </a:cubicBezTo>
                  <a:cubicBezTo>
                    <a:pt x="112" y="169"/>
                    <a:pt x="112" y="170"/>
                    <a:pt x="112" y="172"/>
                  </a:cubicBezTo>
                  <a:cubicBezTo>
                    <a:pt x="111" y="174"/>
                    <a:pt x="112" y="182"/>
                    <a:pt x="112" y="182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0" y="191"/>
                    <a:pt x="110" y="191"/>
                    <a:pt x="110" y="191"/>
                  </a:cubicBezTo>
                  <a:cubicBezTo>
                    <a:pt x="111" y="194"/>
                    <a:pt x="111" y="194"/>
                    <a:pt x="111" y="194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96" y="205"/>
                    <a:pt x="96" y="205"/>
                    <a:pt x="96" y="20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78" y="209"/>
                    <a:pt x="78" y="209"/>
                    <a:pt x="78" y="209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2" y="212"/>
                    <a:pt x="72" y="212"/>
                    <a:pt x="72" y="212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56" y="205"/>
                    <a:pt x="56" y="205"/>
                    <a:pt x="56" y="205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10" y="192"/>
                    <a:pt x="11" y="188"/>
                    <a:pt x="9" y="188"/>
                  </a:cubicBezTo>
                  <a:cubicBezTo>
                    <a:pt x="7" y="188"/>
                    <a:pt x="2" y="192"/>
                    <a:pt x="2" y="19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6" y="3"/>
                    <a:pt x="56" y="3"/>
                    <a:pt x="56" y="3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9455150" y="1611313"/>
              <a:ext cx="184150" cy="138113"/>
            </a:xfrm>
            <a:custGeom>
              <a:avLst/>
              <a:gdLst>
                <a:gd name="T0" fmla="*/ 2 w 49"/>
                <a:gd name="T1" fmla="*/ 37 h 37"/>
                <a:gd name="T2" fmla="*/ 5 w 49"/>
                <a:gd name="T3" fmla="*/ 35 h 37"/>
                <a:gd name="T4" fmla="*/ 9 w 49"/>
                <a:gd name="T5" fmla="*/ 34 h 37"/>
                <a:gd name="T6" fmla="*/ 11 w 49"/>
                <a:gd name="T7" fmla="*/ 35 h 37"/>
                <a:gd name="T8" fmla="*/ 14 w 49"/>
                <a:gd name="T9" fmla="*/ 36 h 37"/>
                <a:gd name="T10" fmla="*/ 17 w 49"/>
                <a:gd name="T11" fmla="*/ 34 h 37"/>
                <a:gd name="T12" fmla="*/ 20 w 49"/>
                <a:gd name="T13" fmla="*/ 31 h 37"/>
                <a:gd name="T14" fmla="*/ 23 w 49"/>
                <a:gd name="T15" fmla="*/ 30 h 37"/>
                <a:gd name="T16" fmla="*/ 27 w 49"/>
                <a:gd name="T17" fmla="*/ 31 h 37"/>
                <a:gd name="T18" fmla="*/ 29 w 49"/>
                <a:gd name="T19" fmla="*/ 30 h 37"/>
                <a:gd name="T20" fmla="*/ 33 w 49"/>
                <a:gd name="T21" fmla="*/ 26 h 37"/>
                <a:gd name="T22" fmla="*/ 39 w 49"/>
                <a:gd name="T23" fmla="*/ 25 h 37"/>
                <a:gd name="T24" fmla="*/ 43 w 49"/>
                <a:gd name="T25" fmla="*/ 19 h 37"/>
                <a:gd name="T26" fmla="*/ 47 w 49"/>
                <a:gd name="T27" fmla="*/ 13 h 37"/>
                <a:gd name="T28" fmla="*/ 48 w 49"/>
                <a:gd name="T29" fmla="*/ 9 h 37"/>
                <a:gd name="T30" fmla="*/ 49 w 49"/>
                <a:gd name="T31" fmla="*/ 4 h 37"/>
                <a:gd name="T32" fmla="*/ 41 w 49"/>
                <a:gd name="T33" fmla="*/ 3 h 37"/>
                <a:gd name="T34" fmla="*/ 36 w 49"/>
                <a:gd name="T35" fmla="*/ 2 h 37"/>
                <a:gd name="T36" fmla="*/ 29 w 49"/>
                <a:gd name="T37" fmla="*/ 2 h 37"/>
                <a:gd name="T38" fmla="*/ 26 w 49"/>
                <a:gd name="T39" fmla="*/ 3 h 37"/>
                <a:gd name="T40" fmla="*/ 20 w 49"/>
                <a:gd name="T41" fmla="*/ 3 h 37"/>
                <a:gd name="T42" fmla="*/ 15 w 49"/>
                <a:gd name="T43" fmla="*/ 1 h 37"/>
                <a:gd name="T44" fmla="*/ 10 w 49"/>
                <a:gd name="T45" fmla="*/ 0 h 37"/>
                <a:gd name="T46" fmla="*/ 5 w 49"/>
                <a:gd name="T47" fmla="*/ 1 h 37"/>
                <a:gd name="T48" fmla="*/ 3 w 49"/>
                <a:gd name="T49" fmla="*/ 6 h 37"/>
                <a:gd name="T50" fmla="*/ 2 w 49"/>
                <a:gd name="T51" fmla="*/ 10 h 37"/>
                <a:gd name="T52" fmla="*/ 2 w 49"/>
                <a:gd name="T53" fmla="*/ 15 h 37"/>
                <a:gd name="T54" fmla="*/ 2 w 49"/>
                <a:gd name="T55" fmla="*/ 22 h 37"/>
                <a:gd name="T56" fmla="*/ 0 w 49"/>
                <a:gd name="T57" fmla="*/ 30 h 37"/>
                <a:gd name="T58" fmla="*/ 0 w 49"/>
                <a:gd name="T59" fmla="*/ 36 h 37"/>
                <a:gd name="T60" fmla="*/ 2 w 49"/>
                <a:gd name="T6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37">
                  <a:moveTo>
                    <a:pt x="2" y="37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21"/>
                    <a:pt x="2" y="22"/>
                  </a:cubicBezTo>
                  <a:cubicBezTo>
                    <a:pt x="1" y="23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" y="37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9523413" y="1570038"/>
              <a:ext cx="30162" cy="30163"/>
            </a:xfrm>
            <a:custGeom>
              <a:avLst/>
              <a:gdLst>
                <a:gd name="T0" fmla="*/ 7 w 19"/>
                <a:gd name="T1" fmla="*/ 19 h 19"/>
                <a:gd name="T2" fmla="*/ 19 w 19"/>
                <a:gd name="T3" fmla="*/ 9 h 19"/>
                <a:gd name="T4" fmla="*/ 14 w 19"/>
                <a:gd name="T5" fmla="*/ 0 h 19"/>
                <a:gd name="T6" fmla="*/ 5 w 19"/>
                <a:gd name="T7" fmla="*/ 2 h 19"/>
                <a:gd name="T8" fmla="*/ 0 w 19"/>
                <a:gd name="T9" fmla="*/ 11 h 19"/>
                <a:gd name="T10" fmla="*/ 7 w 1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lnTo>
                    <a:pt x="19" y="9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11"/>
                  </a:lnTo>
                  <a:lnTo>
                    <a:pt x="7" y="1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9466263" y="1539875"/>
              <a:ext cx="53975" cy="41275"/>
            </a:xfrm>
            <a:custGeom>
              <a:avLst/>
              <a:gdLst>
                <a:gd name="T0" fmla="*/ 14 w 14"/>
                <a:gd name="T1" fmla="*/ 2 h 11"/>
                <a:gd name="T2" fmla="*/ 12 w 14"/>
                <a:gd name="T3" fmla="*/ 8 h 11"/>
                <a:gd name="T4" fmla="*/ 11 w 14"/>
                <a:gd name="T5" fmla="*/ 11 h 11"/>
                <a:gd name="T6" fmla="*/ 7 w 14"/>
                <a:gd name="T7" fmla="*/ 10 h 11"/>
                <a:gd name="T8" fmla="*/ 0 w 14"/>
                <a:gd name="T9" fmla="*/ 10 h 11"/>
                <a:gd name="T10" fmla="*/ 2 w 14"/>
                <a:gd name="T11" fmla="*/ 5 h 11"/>
                <a:gd name="T12" fmla="*/ 7 w 14"/>
                <a:gd name="T13" fmla="*/ 0 h 11"/>
                <a:gd name="T14" fmla="*/ 14 w 14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8" y="10"/>
                    <a:pt x="7" y="10"/>
                  </a:cubicBezTo>
                  <a:cubicBezTo>
                    <a:pt x="6" y="10"/>
                    <a:pt x="0" y="10"/>
                    <a:pt x="0" y="1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9388475" y="1576388"/>
              <a:ext cx="44450" cy="57150"/>
            </a:xfrm>
            <a:custGeom>
              <a:avLst/>
              <a:gdLst>
                <a:gd name="T0" fmla="*/ 16 w 28"/>
                <a:gd name="T1" fmla="*/ 22 h 36"/>
                <a:gd name="T2" fmla="*/ 2 w 28"/>
                <a:gd name="T3" fmla="*/ 36 h 36"/>
                <a:gd name="T4" fmla="*/ 0 w 28"/>
                <a:gd name="T5" fmla="*/ 22 h 36"/>
                <a:gd name="T6" fmla="*/ 4 w 28"/>
                <a:gd name="T7" fmla="*/ 7 h 36"/>
                <a:gd name="T8" fmla="*/ 16 w 28"/>
                <a:gd name="T9" fmla="*/ 0 h 36"/>
                <a:gd name="T10" fmla="*/ 28 w 28"/>
                <a:gd name="T11" fmla="*/ 0 h 36"/>
                <a:gd name="T12" fmla="*/ 28 w 28"/>
                <a:gd name="T13" fmla="*/ 7 h 36"/>
                <a:gd name="T14" fmla="*/ 23 w 28"/>
                <a:gd name="T15" fmla="*/ 17 h 36"/>
                <a:gd name="T16" fmla="*/ 16 w 28"/>
                <a:gd name="T1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16" y="22"/>
                  </a:moveTo>
                  <a:lnTo>
                    <a:pt x="2" y="36"/>
                  </a:lnTo>
                  <a:lnTo>
                    <a:pt x="0" y="22"/>
                  </a:lnTo>
                  <a:lnTo>
                    <a:pt x="4" y="7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3" y="17"/>
                  </a:lnTo>
                  <a:lnTo>
                    <a:pt x="16" y="2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9312275" y="1652588"/>
              <a:ext cx="46037" cy="63500"/>
            </a:xfrm>
            <a:custGeom>
              <a:avLst/>
              <a:gdLst>
                <a:gd name="T0" fmla="*/ 29 w 29"/>
                <a:gd name="T1" fmla="*/ 9 h 40"/>
                <a:gd name="T2" fmla="*/ 19 w 29"/>
                <a:gd name="T3" fmla="*/ 21 h 40"/>
                <a:gd name="T4" fmla="*/ 10 w 29"/>
                <a:gd name="T5" fmla="*/ 35 h 40"/>
                <a:gd name="T6" fmla="*/ 0 w 29"/>
                <a:gd name="T7" fmla="*/ 40 h 40"/>
                <a:gd name="T8" fmla="*/ 7 w 29"/>
                <a:gd name="T9" fmla="*/ 23 h 40"/>
                <a:gd name="T10" fmla="*/ 17 w 29"/>
                <a:gd name="T11" fmla="*/ 4 h 40"/>
                <a:gd name="T12" fmla="*/ 24 w 29"/>
                <a:gd name="T13" fmla="*/ 0 h 40"/>
                <a:gd name="T14" fmla="*/ 29 w 29"/>
                <a:gd name="T1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lnTo>
                    <a:pt x="19" y="21"/>
                  </a:lnTo>
                  <a:lnTo>
                    <a:pt x="10" y="35"/>
                  </a:lnTo>
                  <a:lnTo>
                    <a:pt x="0" y="40"/>
                  </a:lnTo>
                  <a:lnTo>
                    <a:pt x="7" y="23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9402763" y="1655763"/>
              <a:ext cx="41275" cy="26988"/>
            </a:xfrm>
            <a:custGeom>
              <a:avLst/>
              <a:gdLst>
                <a:gd name="T0" fmla="*/ 12 w 26"/>
                <a:gd name="T1" fmla="*/ 2 h 17"/>
                <a:gd name="T2" fmla="*/ 5 w 26"/>
                <a:gd name="T3" fmla="*/ 5 h 17"/>
                <a:gd name="T4" fmla="*/ 0 w 26"/>
                <a:gd name="T5" fmla="*/ 12 h 17"/>
                <a:gd name="T6" fmla="*/ 7 w 26"/>
                <a:gd name="T7" fmla="*/ 14 h 17"/>
                <a:gd name="T8" fmla="*/ 14 w 26"/>
                <a:gd name="T9" fmla="*/ 17 h 17"/>
                <a:gd name="T10" fmla="*/ 26 w 26"/>
                <a:gd name="T11" fmla="*/ 10 h 17"/>
                <a:gd name="T12" fmla="*/ 19 w 26"/>
                <a:gd name="T13" fmla="*/ 0 h 17"/>
                <a:gd name="T14" fmla="*/ 12 w 26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7">
                  <a:moveTo>
                    <a:pt x="12" y="2"/>
                  </a:moveTo>
                  <a:lnTo>
                    <a:pt x="5" y="5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14" y="17"/>
                  </a:lnTo>
                  <a:lnTo>
                    <a:pt x="26" y="10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9429750" y="1603375"/>
              <a:ext cx="19050" cy="22225"/>
            </a:xfrm>
            <a:custGeom>
              <a:avLst/>
              <a:gdLst>
                <a:gd name="T0" fmla="*/ 0 w 12"/>
                <a:gd name="T1" fmla="*/ 14 h 14"/>
                <a:gd name="T2" fmla="*/ 9 w 12"/>
                <a:gd name="T3" fmla="*/ 14 h 14"/>
                <a:gd name="T4" fmla="*/ 12 w 12"/>
                <a:gd name="T5" fmla="*/ 0 h 14"/>
                <a:gd name="T6" fmla="*/ 2 w 12"/>
                <a:gd name="T7" fmla="*/ 5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lnTo>
                    <a:pt x="9" y="14"/>
                  </a:lnTo>
                  <a:lnTo>
                    <a:pt x="12" y="0"/>
                  </a:lnTo>
                  <a:lnTo>
                    <a:pt x="2" y="5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9418638" y="1701800"/>
              <a:ext cx="22225" cy="25400"/>
            </a:xfrm>
            <a:custGeom>
              <a:avLst/>
              <a:gdLst>
                <a:gd name="T0" fmla="*/ 14 w 14"/>
                <a:gd name="T1" fmla="*/ 7 h 16"/>
                <a:gd name="T2" fmla="*/ 11 w 14"/>
                <a:gd name="T3" fmla="*/ 16 h 16"/>
                <a:gd name="T4" fmla="*/ 2 w 14"/>
                <a:gd name="T5" fmla="*/ 16 h 16"/>
                <a:gd name="T6" fmla="*/ 0 w 14"/>
                <a:gd name="T7" fmla="*/ 7 h 16"/>
                <a:gd name="T8" fmla="*/ 2 w 14"/>
                <a:gd name="T9" fmla="*/ 0 h 16"/>
                <a:gd name="T10" fmla="*/ 9 w 14"/>
                <a:gd name="T11" fmla="*/ 0 h 16"/>
                <a:gd name="T12" fmla="*/ 14 w 14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7"/>
                  </a:moveTo>
                  <a:lnTo>
                    <a:pt x="11" y="16"/>
                  </a:lnTo>
                  <a:lnTo>
                    <a:pt x="2" y="16"/>
                  </a:lnTo>
                  <a:lnTo>
                    <a:pt x="0" y="7"/>
                  </a:lnTo>
                  <a:lnTo>
                    <a:pt x="2" y="0"/>
                  </a:lnTo>
                  <a:lnTo>
                    <a:pt x="9" y="0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46" name="Grupo 83"/>
          <p:cNvGrpSpPr/>
          <p:nvPr/>
        </p:nvGrpSpPr>
        <p:grpSpPr>
          <a:xfrm>
            <a:off x="1818281" y="3622076"/>
            <a:ext cx="1187989" cy="1253118"/>
            <a:chOff x="8328025" y="2344738"/>
            <a:chExt cx="1563687" cy="1649413"/>
          </a:xfrm>
          <a:solidFill>
            <a:srgbClr val="009999"/>
          </a:solidFill>
        </p:grpSpPr>
        <p:sp>
          <p:nvSpPr>
            <p:cNvPr id="47" name="Freeform 16"/>
            <p:cNvSpPr>
              <a:spLocks/>
            </p:cNvSpPr>
            <p:nvPr/>
          </p:nvSpPr>
          <p:spPr bwMode="auto">
            <a:xfrm>
              <a:off x="8328025" y="2344738"/>
              <a:ext cx="1135062" cy="1044575"/>
            </a:xfrm>
            <a:custGeom>
              <a:avLst/>
              <a:gdLst>
                <a:gd name="T0" fmla="*/ 84 w 302"/>
                <a:gd name="T1" fmla="*/ 37 h 278"/>
                <a:gd name="T2" fmla="*/ 89 w 302"/>
                <a:gd name="T3" fmla="*/ 24 h 278"/>
                <a:gd name="T4" fmla="*/ 90 w 302"/>
                <a:gd name="T5" fmla="*/ 9 h 278"/>
                <a:gd name="T6" fmla="*/ 92 w 302"/>
                <a:gd name="T7" fmla="*/ 0 h 278"/>
                <a:gd name="T8" fmla="*/ 96 w 302"/>
                <a:gd name="T9" fmla="*/ 2 h 278"/>
                <a:gd name="T10" fmla="*/ 99 w 302"/>
                <a:gd name="T11" fmla="*/ 11 h 278"/>
                <a:gd name="T12" fmla="*/ 103 w 302"/>
                <a:gd name="T13" fmla="*/ 33 h 278"/>
                <a:gd name="T14" fmla="*/ 128 w 302"/>
                <a:gd name="T15" fmla="*/ 54 h 278"/>
                <a:gd name="T16" fmla="*/ 172 w 302"/>
                <a:gd name="T17" fmla="*/ 57 h 278"/>
                <a:gd name="T18" fmla="*/ 302 w 302"/>
                <a:gd name="T19" fmla="*/ 64 h 278"/>
                <a:gd name="T20" fmla="*/ 299 w 302"/>
                <a:gd name="T21" fmla="*/ 74 h 278"/>
                <a:gd name="T22" fmla="*/ 291 w 302"/>
                <a:gd name="T23" fmla="*/ 104 h 278"/>
                <a:gd name="T24" fmla="*/ 293 w 302"/>
                <a:gd name="T25" fmla="*/ 143 h 278"/>
                <a:gd name="T26" fmla="*/ 284 w 302"/>
                <a:gd name="T27" fmla="*/ 172 h 278"/>
                <a:gd name="T28" fmla="*/ 278 w 302"/>
                <a:gd name="T29" fmla="*/ 195 h 278"/>
                <a:gd name="T30" fmla="*/ 266 w 302"/>
                <a:gd name="T31" fmla="*/ 203 h 278"/>
                <a:gd name="T32" fmla="*/ 260 w 302"/>
                <a:gd name="T33" fmla="*/ 215 h 278"/>
                <a:gd name="T34" fmla="*/ 249 w 302"/>
                <a:gd name="T35" fmla="*/ 222 h 278"/>
                <a:gd name="T36" fmla="*/ 237 w 302"/>
                <a:gd name="T37" fmla="*/ 237 h 278"/>
                <a:gd name="T38" fmla="*/ 227 w 302"/>
                <a:gd name="T39" fmla="*/ 252 h 278"/>
                <a:gd name="T40" fmla="*/ 222 w 302"/>
                <a:gd name="T41" fmla="*/ 261 h 278"/>
                <a:gd name="T42" fmla="*/ 224 w 302"/>
                <a:gd name="T43" fmla="*/ 271 h 278"/>
                <a:gd name="T44" fmla="*/ 224 w 302"/>
                <a:gd name="T45" fmla="*/ 278 h 278"/>
                <a:gd name="T46" fmla="*/ 213 w 302"/>
                <a:gd name="T47" fmla="*/ 275 h 278"/>
                <a:gd name="T48" fmla="*/ 213 w 302"/>
                <a:gd name="T49" fmla="*/ 265 h 278"/>
                <a:gd name="T50" fmla="*/ 205 w 302"/>
                <a:gd name="T51" fmla="*/ 260 h 278"/>
                <a:gd name="T52" fmla="*/ 198 w 302"/>
                <a:gd name="T53" fmla="*/ 266 h 278"/>
                <a:gd name="T54" fmla="*/ 185 w 302"/>
                <a:gd name="T55" fmla="*/ 264 h 278"/>
                <a:gd name="T56" fmla="*/ 169 w 302"/>
                <a:gd name="T57" fmla="*/ 265 h 278"/>
                <a:gd name="T58" fmla="*/ 156 w 302"/>
                <a:gd name="T59" fmla="*/ 258 h 278"/>
                <a:gd name="T60" fmla="*/ 137 w 302"/>
                <a:gd name="T61" fmla="*/ 256 h 278"/>
                <a:gd name="T62" fmla="*/ 124 w 302"/>
                <a:gd name="T63" fmla="*/ 261 h 278"/>
                <a:gd name="T64" fmla="*/ 118 w 302"/>
                <a:gd name="T65" fmla="*/ 270 h 278"/>
                <a:gd name="T66" fmla="*/ 110 w 302"/>
                <a:gd name="T67" fmla="*/ 269 h 278"/>
                <a:gd name="T68" fmla="*/ 100 w 302"/>
                <a:gd name="T69" fmla="*/ 263 h 278"/>
                <a:gd name="T70" fmla="*/ 89 w 302"/>
                <a:gd name="T71" fmla="*/ 257 h 278"/>
                <a:gd name="T72" fmla="*/ 85 w 302"/>
                <a:gd name="T73" fmla="*/ 243 h 278"/>
                <a:gd name="T74" fmla="*/ 88 w 302"/>
                <a:gd name="T75" fmla="*/ 237 h 278"/>
                <a:gd name="T76" fmla="*/ 89 w 302"/>
                <a:gd name="T77" fmla="*/ 230 h 278"/>
                <a:gd name="T78" fmla="*/ 39 w 302"/>
                <a:gd name="T79" fmla="*/ 220 h 278"/>
                <a:gd name="T80" fmla="*/ 35 w 302"/>
                <a:gd name="T81" fmla="*/ 209 h 278"/>
                <a:gd name="T82" fmla="*/ 31 w 302"/>
                <a:gd name="T83" fmla="*/ 202 h 278"/>
                <a:gd name="T84" fmla="*/ 37 w 302"/>
                <a:gd name="T85" fmla="*/ 196 h 278"/>
                <a:gd name="T86" fmla="*/ 34 w 302"/>
                <a:gd name="T87" fmla="*/ 182 h 278"/>
                <a:gd name="T88" fmla="*/ 28 w 302"/>
                <a:gd name="T89" fmla="*/ 163 h 278"/>
                <a:gd name="T90" fmla="*/ 46 w 302"/>
                <a:gd name="T91" fmla="*/ 138 h 278"/>
                <a:gd name="T92" fmla="*/ 43 w 302"/>
                <a:gd name="T93" fmla="*/ 115 h 278"/>
                <a:gd name="T94" fmla="*/ 43 w 302"/>
                <a:gd name="T95" fmla="*/ 105 h 278"/>
                <a:gd name="T96" fmla="*/ 41 w 302"/>
                <a:gd name="T97" fmla="*/ 94 h 278"/>
                <a:gd name="T98" fmla="*/ 24 w 302"/>
                <a:gd name="T99" fmla="*/ 89 h 278"/>
                <a:gd name="T100" fmla="*/ 3 w 302"/>
                <a:gd name="T101" fmla="*/ 76 h 278"/>
                <a:gd name="T102" fmla="*/ 2 w 302"/>
                <a:gd name="T103" fmla="*/ 6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" h="278">
                  <a:moveTo>
                    <a:pt x="2" y="36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302" y="64"/>
                    <a:pt x="302" y="64"/>
                    <a:pt x="302" y="64"/>
                  </a:cubicBezTo>
                  <a:cubicBezTo>
                    <a:pt x="302" y="66"/>
                    <a:pt x="302" y="66"/>
                    <a:pt x="302" y="66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292" y="95"/>
                    <a:pt x="291" y="94"/>
                    <a:pt x="291" y="104"/>
                  </a:cubicBezTo>
                  <a:cubicBezTo>
                    <a:pt x="291" y="114"/>
                    <a:pt x="291" y="135"/>
                    <a:pt x="291" y="135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3" y="143"/>
                    <a:pt x="294" y="152"/>
                    <a:pt x="290" y="157"/>
                  </a:cubicBezTo>
                  <a:cubicBezTo>
                    <a:pt x="286" y="162"/>
                    <a:pt x="284" y="172"/>
                    <a:pt x="284" y="172"/>
                  </a:cubicBezTo>
                  <a:cubicBezTo>
                    <a:pt x="281" y="190"/>
                    <a:pt x="281" y="190"/>
                    <a:pt x="281" y="190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15"/>
                    <a:pt x="260" y="215"/>
                    <a:pt x="260" y="215"/>
                  </a:cubicBezTo>
                  <a:cubicBezTo>
                    <a:pt x="256" y="217"/>
                    <a:pt x="256" y="217"/>
                    <a:pt x="256" y="217"/>
                  </a:cubicBezTo>
                  <a:cubicBezTo>
                    <a:pt x="249" y="222"/>
                    <a:pt x="249" y="222"/>
                    <a:pt x="249" y="222"/>
                  </a:cubicBezTo>
                  <a:cubicBezTo>
                    <a:pt x="244" y="227"/>
                    <a:pt x="244" y="227"/>
                    <a:pt x="244" y="22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2" y="245"/>
                    <a:pt x="232" y="245"/>
                    <a:pt x="232" y="245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8"/>
                    <a:pt x="224" y="278"/>
                    <a:pt x="224" y="278"/>
                  </a:cubicBezTo>
                  <a:cubicBezTo>
                    <a:pt x="214" y="278"/>
                    <a:pt x="214" y="278"/>
                    <a:pt x="214" y="278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4" y="269"/>
                    <a:pt x="214" y="269"/>
                    <a:pt x="214" y="269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10" y="260"/>
                    <a:pt x="210" y="260"/>
                    <a:pt x="210" y="260"/>
                  </a:cubicBezTo>
                  <a:cubicBezTo>
                    <a:pt x="205" y="260"/>
                    <a:pt x="205" y="260"/>
                    <a:pt x="205" y="260"/>
                  </a:cubicBezTo>
                  <a:cubicBezTo>
                    <a:pt x="200" y="263"/>
                    <a:pt x="200" y="263"/>
                    <a:pt x="200" y="263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198" y="266"/>
                    <a:pt x="193" y="266"/>
                    <a:pt x="191" y="266"/>
                  </a:cubicBezTo>
                  <a:cubicBezTo>
                    <a:pt x="189" y="266"/>
                    <a:pt x="185" y="264"/>
                    <a:pt x="185" y="264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69" y="265"/>
                    <a:pt x="169" y="265"/>
                    <a:pt x="169" y="265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0" y="261"/>
                    <a:pt x="156" y="258"/>
                  </a:cubicBezTo>
                  <a:cubicBezTo>
                    <a:pt x="152" y="255"/>
                    <a:pt x="149" y="255"/>
                    <a:pt x="148" y="255"/>
                  </a:cubicBezTo>
                  <a:cubicBezTo>
                    <a:pt x="146" y="255"/>
                    <a:pt x="140" y="255"/>
                    <a:pt x="137" y="256"/>
                  </a:cubicBezTo>
                  <a:cubicBezTo>
                    <a:pt x="133" y="257"/>
                    <a:pt x="135" y="257"/>
                    <a:pt x="132" y="257"/>
                  </a:cubicBezTo>
                  <a:cubicBezTo>
                    <a:pt x="129" y="257"/>
                    <a:pt x="125" y="260"/>
                    <a:pt x="124" y="261"/>
                  </a:cubicBezTo>
                  <a:cubicBezTo>
                    <a:pt x="123" y="261"/>
                    <a:pt x="120" y="266"/>
                    <a:pt x="120" y="266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0" y="269"/>
                    <a:pt x="110" y="269"/>
                    <a:pt x="110" y="269"/>
                  </a:cubicBezTo>
                  <a:cubicBezTo>
                    <a:pt x="107" y="267"/>
                    <a:pt x="107" y="267"/>
                    <a:pt x="107" y="267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95" y="261"/>
                    <a:pt x="95" y="261"/>
                    <a:pt x="95" y="261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40" y="229"/>
                    <a:pt x="40" y="229"/>
                    <a:pt x="40" y="229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5" y="99"/>
                    <a:pt x="44" y="98"/>
                  </a:cubicBezTo>
                  <a:cubicBezTo>
                    <a:pt x="43" y="97"/>
                    <a:pt x="42" y="95"/>
                    <a:pt x="41" y="94"/>
                  </a:cubicBezTo>
                  <a:cubicBezTo>
                    <a:pt x="40" y="93"/>
                    <a:pt x="33" y="92"/>
                    <a:pt x="33" y="92"/>
                  </a:cubicBezTo>
                  <a:cubicBezTo>
                    <a:pt x="33" y="92"/>
                    <a:pt x="25" y="89"/>
                    <a:pt x="24" y="89"/>
                  </a:cubicBezTo>
                  <a:cubicBezTo>
                    <a:pt x="23" y="89"/>
                    <a:pt x="2" y="89"/>
                    <a:pt x="2" y="89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2" y="64"/>
                    <a:pt x="2" y="64"/>
                    <a:pt x="2" y="64"/>
                  </a:cubicBezTo>
                  <a:lnTo>
                    <a:pt x="2" y="36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auto">
            <a:xfrm>
              <a:off x="8677275" y="3325813"/>
              <a:ext cx="700087" cy="668338"/>
            </a:xfrm>
            <a:custGeom>
              <a:avLst/>
              <a:gdLst>
                <a:gd name="T0" fmla="*/ 11 w 186"/>
                <a:gd name="T1" fmla="*/ 16 h 178"/>
                <a:gd name="T2" fmla="*/ 15 w 186"/>
                <a:gd name="T3" fmla="*/ 28 h 178"/>
                <a:gd name="T4" fmla="*/ 10 w 186"/>
                <a:gd name="T5" fmla="*/ 42 h 178"/>
                <a:gd name="T6" fmla="*/ 6 w 186"/>
                <a:gd name="T7" fmla="*/ 56 h 178"/>
                <a:gd name="T8" fmla="*/ 1 w 186"/>
                <a:gd name="T9" fmla="*/ 66 h 178"/>
                <a:gd name="T10" fmla="*/ 2 w 186"/>
                <a:gd name="T11" fmla="*/ 77 h 178"/>
                <a:gd name="T12" fmla="*/ 1 w 186"/>
                <a:gd name="T13" fmla="*/ 87 h 178"/>
                <a:gd name="T14" fmla="*/ 6 w 186"/>
                <a:gd name="T15" fmla="*/ 100 h 178"/>
                <a:gd name="T16" fmla="*/ 7 w 186"/>
                <a:gd name="T17" fmla="*/ 120 h 178"/>
                <a:gd name="T18" fmla="*/ 16 w 186"/>
                <a:gd name="T19" fmla="*/ 128 h 178"/>
                <a:gd name="T20" fmla="*/ 30 w 186"/>
                <a:gd name="T21" fmla="*/ 129 h 178"/>
                <a:gd name="T22" fmla="*/ 53 w 186"/>
                <a:gd name="T23" fmla="*/ 130 h 178"/>
                <a:gd name="T24" fmla="*/ 62 w 186"/>
                <a:gd name="T25" fmla="*/ 136 h 178"/>
                <a:gd name="T26" fmla="*/ 66 w 186"/>
                <a:gd name="T27" fmla="*/ 149 h 178"/>
                <a:gd name="T28" fmla="*/ 69 w 186"/>
                <a:gd name="T29" fmla="*/ 158 h 178"/>
                <a:gd name="T30" fmla="*/ 72 w 186"/>
                <a:gd name="T31" fmla="*/ 168 h 178"/>
                <a:gd name="T32" fmla="*/ 75 w 186"/>
                <a:gd name="T33" fmla="*/ 178 h 178"/>
                <a:gd name="T34" fmla="*/ 87 w 186"/>
                <a:gd name="T35" fmla="*/ 175 h 178"/>
                <a:gd name="T36" fmla="*/ 97 w 186"/>
                <a:gd name="T37" fmla="*/ 173 h 178"/>
                <a:gd name="T38" fmla="*/ 103 w 186"/>
                <a:gd name="T39" fmla="*/ 177 h 178"/>
                <a:gd name="T40" fmla="*/ 106 w 186"/>
                <a:gd name="T41" fmla="*/ 166 h 178"/>
                <a:gd name="T42" fmla="*/ 113 w 186"/>
                <a:gd name="T43" fmla="*/ 158 h 178"/>
                <a:gd name="T44" fmla="*/ 120 w 186"/>
                <a:gd name="T45" fmla="*/ 148 h 178"/>
                <a:gd name="T46" fmla="*/ 138 w 186"/>
                <a:gd name="T47" fmla="*/ 137 h 178"/>
                <a:gd name="T48" fmla="*/ 158 w 186"/>
                <a:gd name="T49" fmla="*/ 120 h 178"/>
                <a:gd name="T50" fmla="*/ 162 w 186"/>
                <a:gd name="T51" fmla="*/ 110 h 178"/>
                <a:gd name="T52" fmla="*/ 167 w 186"/>
                <a:gd name="T53" fmla="*/ 97 h 178"/>
                <a:gd name="T54" fmla="*/ 179 w 186"/>
                <a:gd name="T55" fmla="*/ 81 h 178"/>
                <a:gd name="T56" fmla="*/ 186 w 186"/>
                <a:gd name="T57" fmla="*/ 76 h 178"/>
                <a:gd name="T58" fmla="*/ 179 w 186"/>
                <a:gd name="T59" fmla="*/ 55 h 178"/>
                <a:gd name="T60" fmla="*/ 157 w 186"/>
                <a:gd name="T61" fmla="*/ 45 h 178"/>
                <a:gd name="T62" fmla="*/ 142 w 186"/>
                <a:gd name="T63" fmla="*/ 40 h 178"/>
                <a:gd name="T64" fmla="*/ 135 w 186"/>
                <a:gd name="T65" fmla="*/ 29 h 178"/>
                <a:gd name="T66" fmla="*/ 128 w 186"/>
                <a:gd name="T67" fmla="*/ 22 h 178"/>
                <a:gd name="T68" fmla="*/ 111 w 186"/>
                <a:gd name="T69" fmla="*/ 21 h 178"/>
                <a:gd name="T70" fmla="*/ 112 w 186"/>
                <a:gd name="T71" fmla="*/ 12 h 178"/>
                <a:gd name="T72" fmla="*/ 115 w 186"/>
                <a:gd name="T73" fmla="*/ 4 h 178"/>
                <a:gd name="T74" fmla="*/ 111 w 186"/>
                <a:gd name="T75" fmla="*/ 6 h 178"/>
                <a:gd name="T76" fmla="*/ 99 w 186"/>
                <a:gd name="T77" fmla="*/ 8 h 178"/>
                <a:gd name="T78" fmla="*/ 85 w 186"/>
                <a:gd name="T79" fmla="*/ 9 h 178"/>
                <a:gd name="T80" fmla="*/ 71 w 186"/>
                <a:gd name="T81" fmla="*/ 8 h 178"/>
                <a:gd name="T82" fmla="*/ 57 w 186"/>
                <a:gd name="T83" fmla="*/ 1 h 178"/>
                <a:gd name="T84" fmla="*/ 46 w 186"/>
                <a:gd name="T85" fmla="*/ 1 h 178"/>
                <a:gd name="T86" fmla="*/ 34 w 186"/>
                <a:gd name="T87" fmla="*/ 6 h 178"/>
                <a:gd name="T88" fmla="*/ 26 w 186"/>
                <a:gd name="T89" fmla="*/ 14 h 178"/>
                <a:gd name="T90" fmla="*/ 16 w 186"/>
                <a:gd name="T91" fmla="*/ 1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6" h="178">
                  <a:moveTo>
                    <a:pt x="9" y="9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4" y="21"/>
                    <a:pt x="14" y="22"/>
                  </a:cubicBezTo>
                  <a:cubicBezTo>
                    <a:pt x="15" y="23"/>
                    <a:pt x="15" y="28"/>
                    <a:pt x="15" y="28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8"/>
                    <a:pt x="11" y="49"/>
                  </a:cubicBezTo>
                  <a:cubicBezTo>
                    <a:pt x="11" y="50"/>
                    <a:pt x="6" y="56"/>
                    <a:pt x="6" y="56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0" y="80"/>
                    <a:pt x="0" y="81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4" y="94"/>
                    <a:pt x="4" y="95"/>
                  </a:cubicBezTo>
                  <a:cubicBezTo>
                    <a:pt x="4" y="96"/>
                    <a:pt x="6" y="100"/>
                    <a:pt x="6" y="10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9" y="158"/>
                    <a:pt x="69" y="158"/>
                    <a:pt x="69" y="158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9" y="176"/>
                    <a:pt x="99" y="176"/>
                    <a:pt x="99" y="176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8" y="120"/>
                    <a:pt x="158" y="116"/>
                    <a:pt x="159" y="115"/>
                  </a:cubicBezTo>
                  <a:cubicBezTo>
                    <a:pt x="159" y="114"/>
                    <a:pt x="162" y="110"/>
                    <a:pt x="162" y="110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59" y="46"/>
                    <a:pt x="157" y="45"/>
                  </a:cubicBezTo>
                  <a:cubicBezTo>
                    <a:pt x="156" y="44"/>
                    <a:pt x="151" y="42"/>
                    <a:pt x="150" y="41"/>
                  </a:cubicBezTo>
                  <a:cubicBezTo>
                    <a:pt x="149" y="40"/>
                    <a:pt x="144" y="40"/>
                    <a:pt x="142" y="40"/>
                  </a:cubicBezTo>
                  <a:cubicBezTo>
                    <a:pt x="140" y="40"/>
                    <a:pt x="137" y="40"/>
                    <a:pt x="135" y="39"/>
                  </a:cubicBezTo>
                  <a:cubicBezTo>
                    <a:pt x="134" y="38"/>
                    <a:pt x="135" y="29"/>
                    <a:pt x="135" y="29"/>
                  </a:cubicBezTo>
                  <a:cubicBezTo>
                    <a:pt x="135" y="29"/>
                    <a:pt x="130" y="27"/>
                    <a:pt x="129" y="26"/>
                  </a:cubicBezTo>
                  <a:cubicBezTo>
                    <a:pt x="128" y="25"/>
                    <a:pt x="130" y="23"/>
                    <a:pt x="128" y="22"/>
                  </a:cubicBezTo>
                  <a:cubicBezTo>
                    <a:pt x="126" y="21"/>
                    <a:pt x="121" y="21"/>
                    <a:pt x="119" y="21"/>
                  </a:cubicBezTo>
                  <a:cubicBezTo>
                    <a:pt x="117" y="21"/>
                    <a:pt x="111" y="21"/>
                    <a:pt x="111" y="21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3" y="8"/>
                    <a:pt x="92" y="8"/>
                  </a:cubicBezTo>
                  <a:cubicBezTo>
                    <a:pt x="91" y="8"/>
                    <a:pt x="85" y="9"/>
                    <a:pt x="85" y="9"/>
                  </a:cubicBezTo>
                  <a:cubicBezTo>
                    <a:pt x="85" y="9"/>
                    <a:pt x="80" y="9"/>
                    <a:pt x="78" y="9"/>
                  </a:cubicBezTo>
                  <a:cubicBezTo>
                    <a:pt x="76" y="9"/>
                    <a:pt x="73" y="9"/>
                    <a:pt x="71" y="8"/>
                  </a:cubicBezTo>
                  <a:cubicBezTo>
                    <a:pt x="69" y="7"/>
                    <a:pt x="66" y="6"/>
                    <a:pt x="65" y="5"/>
                  </a:cubicBezTo>
                  <a:cubicBezTo>
                    <a:pt x="64" y="5"/>
                    <a:pt x="57" y="1"/>
                    <a:pt x="57" y="1"/>
                  </a:cubicBezTo>
                  <a:cubicBezTo>
                    <a:pt x="57" y="1"/>
                    <a:pt x="55" y="0"/>
                    <a:pt x="53" y="0"/>
                  </a:cubicBezTo>
                  <a:cubicBezTo>
                    <a:pt x="52" y="0"/>
                    <a:pt x="47" y="1"/>
                    <a:pt x="46" y="1"/>
                  </a:cubicBezTo>
                  <a:cubicBezTo>
                    <a:pt x="45" y="1"/>
                    <a:pt x="38" y="3"/>
                    <a:pt x="38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18" y="13"/>
                    <a:pt x="16" y="13"/>
                  </a:cubicBezTo>
                  <a:cubicBezTo>
                    <a:pt x="15" y="13"/>
                    <a:pt x="9" y="9"/>
                    <a:pt x="9" y="9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auto">
            <a:xfrm>
              <a:off x="9185275" y="2878138"/>
              <a:ext cx="706437" cy="654050"/>
            </a:xfrm>
            <a:custGeom>
              <a:avLst/>
              <a:gdLst>
                <a:gd name="T0" fmla="*/ 78 w 188"/>
                <a:gd name="T1" fmla="*/ 3 h 174"/>
                <a:gd name="T2" fmla="*/ 89 w 188"/>
                <a:gd name="T3" fmla="*/ 8 h 174"/>
                <a:gd name="T4" fmla="*/ 101 w 188"/>
                <a:gd name="T5" fmla="*/ 15 h 174"/>
                <a:gd name="T6" fmla="*/ 107 w 188"/>
                <a:gd name="T7" fmla="*/ 4 h 174"/>
                <a:gd name="T8" fmla="*/ 117 w 188"/>
                <a:gd name="T9" fmla="*/ 9 h 174"/>
                <a:gd name="T10" fmla="*/ 122 w 188"/>
                <a:gd name="T11" fmla="*/ 14 h 174"/>
                <a:gd name="T12" fmla="*/ 134 w 188"/>
                <a:gd name="T13" fmla="*/ 14 h 174"/>
                <a:gd name="T14" fmla="*/ 141 w 188"/>
                <a:gd name="T15" fmla="*/ 18 h 174"/>
                <a:gd name="T16" fmla="*/ 148 w 188"/>
                <a:gd name="T17" fmla="*/ 15 h 174"/>
                <a:gd name="T18" fmla="*/ 159 w 188"/>
                <a:gd name="T19" fmla="*/ 10 h 174"/>
                <a:gd name="T20" fmla="*/ 173 w 188"/>
                <a:gd name="T21" fmla="*/ 7 h 174"/>
                <a:gd name="T22" fmla="*/ 182 w 188"/>
                <a:gd name="T23" fmla="*/ 6 h 174"/>
                <a:gd name="T24" fmla="*/ 180 w 188"/>
                <a:gd name="T25" fmla="*/ 17 h 174"/>
                <a:gd name="T26" fmla="*/ 183 w 188"/>
                <a:gd name="T27" fmla="*/ 37 h 174"/>
                <a:gd name="T28" fmla="*/ 188 w 188"/>
                <a:gd name="T29" fmla="*/ 42 h 174"/>
                <a:gd name="T30" fmla="*/ 187 w 188"/>
                <a:gd name="T31" fmla="*/ 54 h 174"/>
                <a:gd name="T32" fmla="*/ 181 w 188"/>
                <a:gd name="T33" fmla="*/ 51 h 174"/>
                <a:gd name="T34" fmla="*/ 173 w 188"/>
                <a:gd name="T35" fmla="*/ 50 h 174"/>
                <a:gd name="T36" fmla="*/ 172 w 188"/>
                <a:gd name="T37" fmla="*/ 57 h 174"/>
                <a:gd name="T38" fmla="*/ 162 w 188"/>
                <a:gd name="T39" fmla="*/ 59 h 174"/>
                <a:gd name="T40" fmla="*/ 162 w 188"/>
                <a:gd name="T41" fmla="*/ 72 h 174"/>
                <a:gd name="T42" fmla="*/ 163 w 188"/>
                <a:gd name="T43" fmla="*/ 77 h 174"/>
                <a:gd name="T44" fmla="*/ 160 w 188"/>
                <a:gd name="T45" fmla="*/ 81 h 174"/>
                <a:gd name="T46" fmla="*/ 150 w 188"/>
                <a:gd name="T47" fmla="*/ 88 h 174"/>
                <a:gd name="T48" fmla="*/ 149 w 188"/>
                <a:gd name="T49" fmla="*/ 99 h 174"/>
                <a:gd name="T50" fmla="*/ 152 w 188"/>
                <a:gd name="T51" fmla="*/ 105 h 174"/>
                <a:gd name="T52" fmla="*/ 155 w 188"/>
                <a:gd name="T53" fmla="*/ 112 h 174"/>
                <a:gd name="T54" fmla="*/ 147 w 188"/>
                <a:gd name="T55" fmla="*/ 119 h 174"/>
                <a:gd name="T56" fmla="*/ 147 w 188"/>
                <a:gd name="T57" fmla="*/ 126 h 174"/>
                <a:gd name="T58" fmla="*/ 151 w 188"/>
                <a:gd name="T59" fmla="*/ 129 h 174"/>
                <a:gd name="T60" fmla="*/ 151 w 188"/>
                <a:gd name="T61" fmla="*/ 138 h 174"/>
                <a:gd name="T62" fmla="*/ 142 w 188"/>
                <a:gd name="T63" fmla="*/ 143 h 174"/>
                <a:gd name="T64" fmla="*/ 138 w 188"/>
                <a:gd name="T65" fmla="*/ 150 h 174"/>
                <a:gd name="T66" fmla="*/ 128 w 188"/>
                <a:gd name="T67" fmla="*/ 147 h 174"/>
                <a:gd name="T68" fmla="*/ 113 w 188"/>
                <a:gd name="T69" fmla="*/ 146 h 174"/>
                <a:gd name="T70" fmla="*/ 102 w 188"/>
                <a:gd name="T71" fmla="*/ 149 h 174"/>
                <a:gd name="T72" fmla="*/ 91 w 188"/>
                <a:gd name="T73" fmla="*/ 151 h 174"/>
                <a:gd name="T74" fmla="*/ 75 w 188"/>
                <a:gd name="T75" fmla="*/ 154 h 174"/>
                <a:gd name="T76" fmla="*/ 65 w 188"/>
                <a:gd name="T77" fmla="*/ 164 h 174"/>
                <a:gd name="T78" fmla="*/ 56 w 188"/>
                <a:gd name="T79" fmla="*/ 174 h 174"/>
                <a:gd name="T80" fmla="*/ 43 w 188"/>
                <a:gd name="T81" fmla="*/ 167 h 174"/>
                <a:gd name="T82" fmla="*/ 29 w 188"/>
                <a:gd name="T83" fmla="*/ 160 h 174"/>
                <a:gd name="T84" fmla="*/ 17 w 188"/>
                <a:gd name="T85" fmla="*/ 153 h 174"/>
                <a:gd name="T86" fmla="*/ 8 w 188"/>
                <a:gd name="T87" fmla="*/ 148 h 174"/>
                <a:gd name="T88" fmla="*/ 3 w 188"/>
                <a:gd name="T89" fmla="*/ 141 h 174"/>
                <a:gd name="T90" fmla="*/ 2 w 188"/>
                <a:gd name="T91" fmla="*/ 131 h 174"/>
                <a:gd name="T92" fmla="*/ 0 w 188"/>
                <a:gd name="T93" fmla="*/ 117 h 174"/>
                <a:gd name="T94" fmla="*/ 9 w 188"/>
                <a:gd name="T95" fmla="*/ 106 h 174"/>
                <a:gd name="T96" fmla="*/ 16 w 188"/>
                <a:gd name="T97" fmla="*/ 95 h 174"/>
                <a:gd name="T98" fmla="*/ 30 w 188"/>
                <a:gd name="T99" fmla="*/ 82 h 174"/>
                <a:gd name="T100" fmla="*/ 37 w 188"/>
                <a:gd name="T101" fmla="*/ 76 h 174"/>
                <a:gd name="T102" fmla="*/ 44 w 188"/>
                <a:gd name="T103" fmla="*/ 63 h 174"/>
                <a:gd name="T104" fmla="*/ 54 w 188"/>
                <a:gd name="T105" fmla="*/ 56 h 174"/>
                <a:gd name="T106" fmla="*/ 59 w 188"/>
                <a:gd name="T107" fmla="*/ 39 h 174"/>
                <a:gd name="T108" fmla="*/ 64 w 188"/>
                <a:gd name="T109" fmla="*/ 25 h 174"/>
                <a:gd name="T110" fmla="*/ 68 w 188"/>
                <a:gd name="T111" fmla="*/ 9 h 174"/>
                <a:gd name="T112" fmla="*/ 73 w 188"/>
                <a:gd name="T1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8" h="174">
                  <a:moveTo>
                    <a:pt x="73" y="0"/>
                  </a:moveTo>
                  <a:cubicBezTo>
                    <a:pt x="78" y="3"/>
                    <a:pt x="78" y="3"/>
                    <a:pt x="78" y="3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4"/>
                    <a:pt x="184" y="54"/>
                    <a:pt x="184" y="54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09" y="147"/>
                    <a:pt x="108" y="147"/>
                  </a:cubicBezTo>
                  <a:cubicBezTo>
                    <a:pt x="107" y="147"/>
                    <a:pt x="102" y="149"/>
                    <a:pt x="102" y="149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1" y="153"/>
                    <a:pt x="76" y="154"/>
                    <a:pt x="75" y="154"/>
                  </a:cubicBezTo>
                  <a:cubicBezTo>
                    <a:pt x="74" y="154"/>
                    <a:pt x="70" y="158"/>
                    <a:pt x="70" y="158"/>
                  </a:cubicBezTo>
                  <a:cubicBezTo>
                    <a:pt x="65" y="164"/>
                    <a:pt x="65" y="164"/>
                    <a:pt x="65" y="164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67"/>
                    <a:pt x="39" y="164"/>
                    <a:pt x="38" y="164"/>
                  </a:cubicBezTo>
                  <a:cubicBezTo>
                    <a:pt x="36" y="164"/>
                    <a:pt x="30" y="160"/>
                    <a:pt x="29" y="160"/>
                  </a:cubicBezTo>
                  <a:cubicBezTo>
                    <a:pt x="28" y="160"/>
                    <a:pt x="23" y="157"/>
                    <a:pt x="23" y="157"/>
                  </a:cubicBezTo>
                  <a:cubicBezTo>
                    <a:pt x="22" y="156"/>
                    <a:pt x="20" y="154"/>
                    <a:pt x="17" y="153"/>
                  </a:cubicBezTo>
                  <a:cubicBezTo>
                    <a:pt x="14" y="152"/>
                    <a:pt x="11" y="151"/>
                    <a:pt x="11" y="151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1"/>
                    <a:pt x="65" y="19"/>
                  </a:cubicBezTo>
                  <a:cubicBezTo>
                    <a:pt x="67" y="16"/>
                    <a:pt x="67" y="10"/>
                    <a:pt x="68" y="9"/>
                  </a:cubicBezTo>
                  <a:cubicBezTo>
                    <a:pt x="69" y="9"/>
                    <a:pt x="71" y="3"/>
                    <a:pt x="71" y="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50" name="Grupo 84"/>
          <p:cNvGrpSpPr/>
          <p:nvPr/>
        </p:nvGrpSpPr>
        <p:grpSpPr>
          <a:xfrm>
            <a:off x="2479877" y="4142259"/>
            <a:ext cx="991398" cy="820136"/>
            <a:chOff x="9215438" y="3032125"/>
            <a:chExt cx="1304924" cy="1079501"/>
          </a:xfrm>
          <a:solidFill>
            <a:srgbClr val="ED7D31"/>
          </a:solidFill>
        </p:grpSpPr>
        <p:sp>
          <p:nvSpPr>
            <p:cNvPr id="51" name="Freeform 20"/>
            <p:cNvSpPr>
              <a:spLocks/>
            </p:cNvSpPr>
            <p:nvPr/>
          </p:nvSpPr>
          <p:spPr bwMode="auto">
            <a:xfrm>
              <a:off x="9215438" y="3595688"/>
              <a:ext cx="838200" cy="515938"/>
            </a:xfrm>
            <a:custGeom>
              <a:avLst/>
              <a:gdLst>
                <a:gd name="T0" fmla="*/ 9 w 223"/>
                <a:gd name="T1" fmla="*/ 69 h 137"/>
                <a:gd name="T2" fmla="*/ 26 w 223"/>
                <a:gd name="T3" fmla="*/ 69 h 137"/>
                <a:gd name="T4" fmla="*/ 39 w 223"/>
                <a:gd name="T5" fmla="*/ 71 h 137"/>
                <a:gd name="T6" fmla="*/ 49 w 223"/>
                <a:gd name="T7" fmla="*/ 76 h 137"/>
                <a:gd name="T8" fmla="*/ 65 w 223"/>
                <a:gd name="T9" fmla="*/ 76 h 137"/>
                <a:gd name="T10" fmla="*/ 78 w 223"/>
                <a:gd name="T11" fmla="*/ 77 h 137"/>
                <a:gd name="T12" fmla="*/ 83 w 223"/>
                <a:gd name="T13" fmla="*/ 83 h 137"/>
                <a:gd name="T14" fmla="*/ 87 w 223"/>
                <a:gd name="T15" fmla="*/ 89 h 137"/>
                <a:gd name="T16" fmla="*/ 87 w 223"/>
                <a:gd name="T17" fmla="*/ 98 h 137"/>
                <a:gd name="T18" fmla="*/ 88 w 223"/>
                <a:gd name="T19" fmla="*/ 105 h 137"/>
                <a:gd name="T20" fmla="*/ 91 w 223"/>
                <a:gd name="T21" fmla="*/ 109 h 137"/>
                <a:gd name="T22" fmla="*/ 93 w 223"/>
                <a:gd name="T23" fmla="*/ 115 h 137"/>
                <a:gd name="T24" fmla="*/ 93 w 223"/>
                <a:gd name="T25" fmla="*/ 123 h 137"/>
                <a:gd name="T26" fmla="*/ 109 w 223"/>
                <a:gd name="T27" fmla="*/ 124 h 137"/>
                <a:gd name="T28" fmla="*/ 113 w 223"/>
                <a:gd name="T29" fmla="*/ 127 h 137"/>
                <a:gd name="T30" fmla="*/ 115 w 223"/>
                <a:gd name="T31" fmla="*/ 134 h 137"/>
                <a:gd name="T32" fmla="*/ 124 w 223"/>
                <a:gd name="T33" fmla="*/ 136 h 137"/>
                <a:gd name="T34" fmla="*/ 128 w 223"/>
                <a:gd name="T35" fmla="*/ 136 h 137"/>
                <a:gd name="T36" fmla="*/ 138 w 223"/>
                <a:gd name="T37" fmla="*/ 127 h 137"/>
                <a:gd name="T38" fmla="*/ 151 w 223"/>
                <a:gd name="T39" fmla="*/ 118 h 137"/>
                <a:gd name="T40" fmla="*/ 161 w 223"/>
                <a:gd name="T41" fmla="*/ 109 h 137"/>
                <a:gd name="T42" fmla="*/ 172 w 223"/>
                <a:gd name="T43" fmla="*/ 105 h 137"/>
                <a:gd name="T44" fmla="*/ 179 w 223"/>
                <a:gd name="T45" fmla="*/ 100 h 137"/>
                <a:gd name="T46" fmla="*/ 198 w 223"/>
                <a:gd name="T47" fmla="*/ 96 h 137"/>
                <a:gd name="T48" fmla="*/ 209 w 223"/>
                <a:gd name="T49" fmla="*/ 90 h 137"/>
                <a:gd name="T50" fmla="*/ 219 w 223"/>
                <a:gd name="T51" fmla="*/ 88 h 137"/>
                <a:gd name="T52" fmla="*/ 219 w 223"/>
                <a:gd name="T53" fmla="*/ 82 h 137"/>
                <a:gd name="T54" fmla="*/ 223 w 223"/>
                <a:gd name="T55" fmla="*/ 73 h 137"/>
                <a:gd name="T56" fmla="*/ 214 w 223"/>
                <a:gd name="T57" fmla="*/ 70 h 137"/>
                <a:gd name="T58" fmla="*/ 203 w 223"/>
                <a:gd name="T59" fmla="*/ 72 h 137"/>
                <a:gd name="T60" fmla="*/ 193 w 223"/>
                <a:gd name="T61" fmla="*/ 76 h 137"/>
                <a:gd name="T62" fmla="*/ 187 w 223"/>
                <a:gd name="T63" fmla="*/ 81 h 137"/>
                <a:gd name="T64" fmla="*/ 170 w 223"/>
                <a:gd name="T65" fmla="*/ 81 h 137"/>
                <a:gd name="T66" fmla="*/ 164 w 223"/>
                <a:gd name="T67" fmla="*/ 74 h 137"/>
                <a:gd name="T68" fmla="*/ 161 w 223"/>
                <a:gd name="T69" fmla="*/ 65 h 137"/>
                <a:gd name="T70" fmla="*/ 160 w 223"/>
                <a:gd name="T71" fmla="*/ 51 h 137"/>
                <a:gd name="T72" fmla="*/ 161 w 223"/>
                <a:gd name="T73" fmla="*/ 42 h 137"/>
                <a:gd name="T74" fmla="*/ 151 w 223"/>
                <a:gd name="T75" fmla="*/ 39 h 137"/>
                <a:gd name="T76" fmla="*/ 146 w 223"/>
                <a:gd name="T77" fmla="*/ 26 h 137"/>
                <a:gd name="T78" fmla="*/ 145 w 223"/>
                <a:gd name="T79" fmla="*/ 14 h 137"/>
                <a:gd name="T80" fmla="*/ 139 w 223"/>
                <a:gd name="T81" fmla="*/ 5 h 137"/>
                <a:gd name="T82" fmla="*/ 131 w 223"/>
                <a:gd name="T83" fmla="*/ 6 h 137"/>
                <a:gd name="T84" fmla="*/ 112 w 223"/>
                <a:gd name="T85" fmla="*/ 7 h 137"/>
                <a:gd name="T86" fmla="*/ 106 w 223"/>
                <a:gd name="T87" fmla="*/ 12 h 137"/>
                <a:gd name="T88" fmla="*/ 100 w 223"/>
                <a:gd name="T89" fmla="*/ 13 h 137"/>
                <a:gd name="T90" fmla="*/ 91 w 223"/>
                <a:gd name="T91" fmla="*/ 6 h 137"/>
                <a:gd name="T92" fmla="*/ 79 w 223"/>
                <a:gd name="T93" fmla="*/ 2 h 137"/>
                <a:gd name="T94" fmla="*/ 61 w 223"/>
                <a:gd name="T95" fmla="*/ 0 h 137"/>
                <a:gd name="T96" fmla="*/ 54 w 223"/>
                <a:gd name="T97" fmla="*/ 2 h 137"/>
                <a:gd name="T98" fmla="*/ 44 w 223"/>
                <a:gd name="T99" fmla="*/ 10 h 137"/>
                <a:gd name="T100" fmla="*/ 31 w 223"/>
                <a:gd name="T101" fmla="*/ 22 h 137"/>
                <a:gd name="T102" fmla="*/ 26 w 223"/>
                <a:gd name="T103" fmla="*/ 33 h 137"/>
                <a:gd name="T104" fmla="*/ 22 w 223"/>
                <a:gd name="T105" fmla="*/ 43 h 137"/>
                <a:gd name="T106" fmla="*/ 19 w 223"/>
                <a:gd name="T107" fmla="*/ 52 h 137"/>
                <a:gd name="T108" fmla="*/ 7 w 223"/>
                <a:gd name="T109" fmla="*/ 6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137">
                  <a:moveTo>
                    <a:pt x="0" y="68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8" y="127"/>
                    <a:pt x="138" y="127"/>
                    <a:pt x="138" y="127"/>
                  </a:cubicBezTo>
                  <a:cubicBezTo>
                    <a:pt x="138" y="127"/>
                    <a:pt x="141" y="125"/>
                    <a:pt x="141" y="124"/>
                  </a:cubicBezTo>
                  <a:cubicBezTo>
                    <a:pt x="142" y="123"/>
                    <a:pt x="151" y="118"/>
                    <a:pt x="151" y="118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72" y="105"/>
                    <a:pt x="172" y="105"/>
                    <a:pt x="172" y="105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81"/>
                    <a:pt x="187" y="81"/>
                  </a:cubicBezTo>
                  <a:cubicBezTo>
                    <a:pt x="186" y="81"/>
                    <a:pt x="178" y="81"/>
                    <a:pt x="178" y="81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0"/>
                    <a:pt x="161" y="66"/>
                    <a:pt x="161" y="65"/>
                  </a:cubicBezTo>
                  <a:cubicBezTo>
                    <a:pt x="160" y="64"/>
                    <a:pt x="160" y="58"/>
                    <a:pt x="160" y="58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7" y="41"/>
                    <a:pt x="152" y="41"/>
                    <a:pt x="151" y="39"/>
                  </a:cubicBezTo>
                  <a:cubicBezTo>
                    <a:pt x="150" y="37"/>
                    <a:pt x="147" y="33"/>
                    <a:pt x="147" y="32"/>
                  </a:cubicBezTo>
                  <a:cubicBezTo>
                    <a:pt x="147" y="31"/>
                    <a:pt x="146" y="28"/>
                    <a:pt x="146" y="26"/>
                  </a:cubicBezTo>
                  <a:cubicBezTo>
                    <a:pt x="146" y="24"/>
                    <a:pt x="145" y="21"/>
                    <a:pt x="145" y="19"/>
                  </a:cubicBezTo>
                  <a:cubicBezTo>
                    <a:pt x="145" y="16"/>
                    <a:pt x="145" y="15"/>
                    <a:pt x="145" y="14"/>
                  </a:cubicBezTo>
                  <a:cubicBezTo>
                    <a:pt x="145" y="13"/>
                    <a:pt x="143" y="8"/>
                    <a:pt x="143" y="8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89" y="3"/>
                    <a:pt x="87" y="2"/>
                  </a:cubicBezTo>
                  <a:cubicBezTo>
                    <a:pt x="85" y="2"/>
                    <a:pt x="82" y="2"/>
                    <a:pt x="79" y="2"/>
                  </a:cubicBezTo>
                  <a:cubicBezTo>
                    <a:pt x="76" y="2"/>
                    <a:pt x="67" y="2"/>
                    <a:pt x="67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0" y="68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2" name="Freeform 21"/>
            <p:cNvSpPr>
              <a:spLocks/>
            </p:cNvSpPr>
            <p:nvPr/>
          </p:nvSpPr>
          <p:spPr bwMode="auto">
            <a:xfrm>
              <a:off x="10045700" y="3702050"/>
              <a:ext cx="346075" cy="198438"/>
            </a:xfrm>
            <a:custGeom>
              <a:avLst/>
              <a:gdLst>
                <a:gd name="T0" fmla="*/ 0 w 92"/>
                <a:gd name="T1" fmla="*/ 39 h 53"/>
                <a:gd name="T2" fmla="*/ 8 w 92"/>
                <a:gd name="T3" fmla="*/ 34 h 53"/>
                <a:gd name="T4" fmla="*/ 13 w 92"/>
                <a:gd name="T5" fmla="*/ 33 h 53"/>
                <a:gd name="T6" fmla="*/ 23 w 92"/>
                <a:gd name="T7" fmla="*/ 33 h 53"/>
                <a:gd name="T8" fmla="*/ 29 w 92"/>
                <a:gd name="T9" fmla="*/ 31 h 53"/>
                <a:gd name="T10" fmla="*/ 33 w 92"/>
                <a:gd name="T11" fmla="*/ 31 h 53"/>
                <a:gd name="T12" fmla="*/ 37 w 92"/>
                <a:gd name="T13" fmla="*/ 31 h 53"/>
                <a:gd name="T14" fmla="*/ 44 w 92"/>
                <a:gd name="T15" fmla="*/ 29 h 53"/>
                <a:gd name="T16" fmla="*/ 49 w 92"/>
                <a:gd name="T17" fmla="*/ 26 h 53"/>
                <a:gd name="T18" fmla="*/ 52 w 92"/>
                <a:gd name="T19" fmla="*/ 25 h 53"/>
                <a:gd name="T20" fmla="*/ 56 w 92"/>
                <a:gd name="T21" fmla="*/ 24 h 53"/>
                <a:gd name="T22" fmla="*/ 58 w 92"/>
                <a:gd name="T23" fmla="*/ 21 h 53"/>
                <a:gd name="T24" fmla="*/ 62 w 92"/>
                <a:gd name="T25" fmla="*/ 17 h 53"/>
                <a:gd name="T26" fmla="*/ 63 w 92"/>
                <a:gd name="T27" fmla="*/ 11 h 53"/>
                <a:gd name="T28" fmla="*/ 64 w 92"/>
                <a:gd name="T29" fmla="*/ 7 h 53"/>
                <a:gd name="T30" fmla="*/ 64 w 92"/>
                <a:gd name="T31" fmla="*/ 3 h 53"/>
                <a:gd name="T32" fmla="*/ 69 w 92"/>
                <a:gd name="T33" fmla="*/ 0 h 53"/>
                <a:gd name="T34" fmla="*/ 71 w 92"/>
                <a:gd name="T35" fmla="*/ 2 h 53"/>
                <a:gd name="T36" fmla="*/ 72 w 92"/>
                <a:gd name="T37" fmla="*/ 5 h 53"/>
                <a:gd name="T38" fmla="*/ 76 w 92"/>
                <a:gd name="T39" fmla="*/ 7 h 53"/>
                <a:gd name="T40" fmla="*/ 81 w 92"/>
                <a:gd name="T41" fmla="*/ 8 h 53"/>
                <a:gd name="T42" fmla="*/ 88 w 92"/>
                <a:gd name="T43" fmla="*/ 8 h 53"/>
                <a:gd name="T44" fmla="*/ 90 w 92"/>
                <a:gd name="T45" fmla="*/ 8 h 53"/>
                <a:gd name="T46" fmla="*/ 91 w 92"/>
                <a:gd name="T47" fmla="*/ 19 h 53"/>
                <a:gd name="T48" fmla="*/ 92 w 92"/>
                <a:gd name="T49" fmla="*/ 21 h 53"/>
                <a:gd name="T50" fmla="*/ 92 w 92"/>
                <a:gd name="T51" fmla="*/ 24 h 53"/>
                <a:gd name="T52" fmla="*/ 89 w 92"/>
                <a:gd name="T53" fmla="*/ 26 h 53"/>
                <a:gd name="T54" fmla="*/ 84 w 92"/>
                <a:gd name="T55" fmla="*/ 29 h 53"/>
                <a:gd name="T56" fmla="*/ 82 w 92"/>
                <a:gd name="T57" fmla="*/ 30 h 53"/>
                <a:gd name="T58" fmla="*/ 77 w 92"/>
                <a:gd name="T59" fmla="*/ 32 h 53"/>
                <a:gd name="T60" fmla="*/ 73 w 92"/>
                <a:gd name="T61" fmla="*/ 35 h 53"/>
                <a:gd name="T62" fmla="*/ 71 w 92"/>
                <a:gd name="T63" fmla="*/ 39 h 53"/>
                <a:gd name="T64" fmla="*/ 68 w 92"/>
                <a:gd name="T65" fmla="*/ 43 h 53"/>
                <a:gd name="T66" fmla="*/ 67 w 92"/>
                <a:gd name="T67" fmla="*/ 46 h 53"/>
                <a:gd name="T68" fmla="*/ 67 w 92"/>
                <a:gd name="T69" fmla="*/ 49 h 53"/>
                <a:gd name="T70" fmla="*/ 61 w 92"/>
                <a:gd name="T71" fmla="*/ 50 h 53"/>
                <a:gd name="T72" fmla="*/ 51 w 92"/>
                <a:gd name="T73" fmla="*/ 50 h 53"/>
                <a:gd name="T74" fmla="*/ 43 w 92"/>
                <a:gd name="T75" fmla="*/ 50 h 53"/>
                <a:gd name="T76" fmla="*/ 41 w 92"/>
                <a:gd name="T77" fmla="*/ 47 h 53"/>
                <a:gd name="T78" fmla="*/ 41 w 92"/>
                <a:gd name="T79" fmla="*/ 44 h 53"/>
                <a:gd name="T80" fmla="*/ 36 w 92"/>
                <a:gd name="T81" fmla="*/ 44 h 53"/>
                <a:gd name="T82" fmla="*/ 33 w 92"/>
                <a:gd name="T83" fmla="*/ 45 h 53"/>
                <a:gd name="T84" fmla="*/ 33 w 92"/>
                <a:gd name="T85" fmla="*/ 50 h 53"/>
                <a:gd name="T86" fmla="*/ 31 w 92"/>
                <a:gd name="T87" fmla="*/ 52 h 53"/>
                <a:gd name="T88" fmla="*/ 22 w 92"/>
                <a:gd name="T89" fmla="*/ 52 h 53"/>
                <a:gd name="T90" fmla="*/ 18 w 92"/>
                <a:gd name="T91" fmla="*/ 51 h 53"/>
                <a:gd name="T92" fmla="*/ 13 w 92"/>
                <a:gd name="T93" fmla="*/ 49 h 53"/>
                <a:gd name="T94" fmla="*/ 10 w 92"/>
                <a:gd name="T95" fmla="*/ 52 h 53"/>
                <a:gd name="T96" fmla="*/ 8 w 92"/>
                <a:gd name="T97" fmla="*/ 53 h 53"/>
                <a:gd name="T98" fmla="*/ 6 w 92"/>
                <a:gd name="T99" fmla="*/ 50 h 53"/>
                <a:gd name="T100" fmla="*/ 8 w 92"/>
                <a:gd name="T101" fmla="*/ 46 h 53"/>
                <a:gd name="T102" fmla="*/ 7 w 92"/>
                <a:gd name="T103" fmla="*/ 42 h 53"/>
                <a:gd name="T104" fmla="*/ 4 w 92"/>
                <a:gd name="T105" fmla="*/ 41 h 53"/>
                <a:gd name="T106" fmla="*/ 0 w 92"/>
                <a:gd name="T107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2" h="53">
                  <a:moveTo>
                    <a:pt x="0" y="39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5" y="7"/>
                    <a:pt x="76" y="7"/>
                  </a:cubicBezTo>
                  <a:cubicBezTo>
                    <a:pt x="77" y="8"/>
                    <a:pt x="81" y="8"/>
                    <a:pt x="8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52" y="50"/>
                    <a:pt x="51" y="50"/>
                  </a:cubicBezTo>
                  <a:cubicBezTo>
                    <a:pt x="50" y="50"/>
                    <a:pt x="43" y="50"/>
                    <a:pt x="43" y="5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23" y="52"/>
                    <a:pt x="22" y="52"/>
                  </a:cubicBezTo>
                  <a:cubicBezTo>
                    <a:pt x="21" y="52"/>
                    <a:pt x="18" y="51"/>
                    <a:pt x="18" y="5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4" y="41"/>
                    <a:pt x="4" y="41"/>
                    <a:pt x="4" y="41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3" name="Freeform 22"/>
            <p:cNvSpPr>
              <a:spLocks/>
            </p:cNvSpPr>
            <p:nvPr/>
          </p:nvSpPr>
          <p:spPr bwMode="auto">
            <a:xfrm>
              <a:off x="10325100" y="3405188"/>
              <a:ext cx="195262" cy="311150"/>
            </a:xfrm>
            <a:custGeom>
              <a:avLst/>
              <a:gdLst>
                <a:gd name="T0" fmla="*/ 2 w 52"/>
                <a:gd name="T1" fmla="*/ 80 h 83"/>
                <a:gd name="T2" fmla="*/ 6 w 52"/>
                <a:gd name="T3" fmla="*/ 82 h 83"/>
                <a:gd name="T4" fmla="*/ 9 w 52"/>
                <a:gd name="T5" fmla="*/ 83 h 83"/>
                <a:gd name="T6" fmla="*/ 19 w 52"/>
                <a:gd name="T7" fmla="*/ 82 h 83"/>
                <a:gd name="T8" fmla="*/ 22 w 52"/>
                <a:gd name="T9" fmla="*/ 79 h 83"/>
                <a:gd name="T10" fmla="*/ 25 w 52"/>
                <a:gd name="T11" fmla="*/ 76 h 83"/>
                <a:gd name="T12" fmla="*/ 28 w 52"/>
                <a:gd name="T13" fmla="*/ 72 h 83"/>
                <a:gd name="T14" fmla="*/ 32 w 52"/>
                <a:gd name="T15" fmla="*/ 67 h 83"/>
                <a:gd name="T16" fmla="*/ 35 w 52"/>
                <a:gd name="T17" fmla="*/ 62 h 83"/>
                <a:gd name="T18" fmla="*/ 37 w 52"/>
                <a:gd name="T19" fmla="*/ 59 h 83"/>
                <a:gd name="T20" fmla="*/ 40 w 52"/>
                <a:gd name="T21" fmla="*/ 52 h 83"/>
                <a:gd name="T22" fmla="*/ 41 w 52"/>
                <a:gd name="T23" fmla="*/ 46 h 83"/>
                <a:gd name="T24" fmla="*/ 48 w 52"/>
                <a:gd name="T25" fmla="*/ 43 h 83"/>
                <a:gd name="T26" fmla="*/ 50 w 52"/>
                <a:gd name="T27" fmla="*/ 40 h 83"/>
                <a:gd name="T28" fmla="*/ 51 w 52"/>
                <a:gd name="T29" fmla="*/ 32 h 83"/>
                <a:gd name="T30" fmla="*/ 52 w 52"/>
                <a:gd name="T31" fmla="*/ 21 h 83"/>
                <a:gd name="T32" fmla="*/ 52 w 52"/>
                <a:gd name="T33" fmla="*/ 13 h 83"/>
                <a:gd name="T34" fmla="*/ 49 w 52"/>
                <a:gd name="T35" fmla="*/ 7 h 83"/>
                <a:gd name="T36" fmla="*/ 45 w 52"/>
                <a:gd name="T37" fmla="*/ 4 h 83"/>
                <a:gd name="T38" fmla="*/ 41 w 52"/>
                <a:gd name="T39" fmla="*/ 1 h 83"/>
                <a:gd name="T40" fmla="*/ 37 w 52"/>
                <a:gd name="T41" fmla="*/ 0 h 83"/>
                <a:gd name="T42" fmla="*/ 29 w 52"/>
                <a:gd name="T43" fmla="*/ 0 h 83"/>
                <a:gd name="T44" fmla="*/ 26 w 52"/>
                <a:gd name="T45" fmla="*/ 1 h 83"/>
                <a:gd name="T46" fmla="*/ 23 w 52"/>
                <a:gd name="T47" fmla="*/ 3 h 83"/>
                <a:gd name="T48" fmla="*/ 21 w 52"/>
                <a:gd name="T49" fmla="*/ 5 h 83"/>
                <a:gd name="T50" fmla="*/ 21 w 52"/>
                <a:gd name="T51" fmla="*/ 9 h 83"/>
                <a:gd name="T52" fmla="*/ 21 w 52"/>
                <a:gd name="T53" fmla="*/ 13 h 83"/>
                <a:gd name="T54" fmla="*/ 22 w 52"/>
                <a:gd name="T55" fmla="*/ 17 h 83"/>
                <a:gd name="T56" fmla="*/ 23 w 52"/>
                <a:gd name="T57" fmla="*/ 21 h 83"/>
                <a:gd name="T58" fmla="*/ 22 w 52"/>
                <a:gd name="T59" fmla="*/ 24 h 83"/>
                <a:gd name="T60" fmla="*/ 21 w 52"/>
                <a:gd name="T61" fmla="*/ 27 h 83"/>
                <a:gd name="T62" fmla="*/ 21 w 52"/>
                <a:gd name="T63" fmla="*/ 32 h 83"/>
                <a:gd name="T64" fmla="*/ 20 w 52"/>
                <a:gd name="T65" fmla="*/ 38 h 83"/>
                <a:gd name="T66" fmla="*/ 18 w 52"/>
                <a:gd name="T67" fmla="*/ 45 h 83"/>
                <a:gd name="T68" fmla="*/ 16 w 52"/>
                <a:gd name="T69" fmla="*/ 49 h 83"/>
                <a:gd name="T70" fmla="*/ 13 w 52"/>
                <a:gd name="T71" fmla="*/ 53 h 83"/>
                <a:gd name="T72" fmla="*/ 12 w 52"/>
                <a:gd name="T73" fmla="*/ 57 h 83"/>
                <a:gd name="T74" fmla="*/ 10 w 52"/>
                <a:gd name="T75" fmla="*/ 60 h 83"/>
                <a:gd name="T76" fmla="*/ 5 w 52"/>
                <a:gd name="T77" fmla="*/ 61 h 83"/>
                <a:gd name="T78" fmla="*/ 1 w 52"/>
                <a:gd name="T79" fmla="*/ 63 h 83"/>
                <a:gd name="T80" fmla="*/ 1 w 52"/>
                <a:gd name="T81" fmla="*/ 68 h 83"/>
                <a:gd name="T82" fmla="*/ 1 w 52"/>
                <a:gd name="T83" fmla="*/ 73 h 83"/>
                <a:gd name="T84" fmla="*/ 0 w 52"/>
                <a:gd name="T85" fmla="*/ 79 h 83"/>
                <a:gd name="T86" fmla="*/ 2 w 52"/>
                <a:gd name="T87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3">
                  <a:moveTo>
                    <a:pt x="2" y="80"/>
                  </a:moveTo>
                  <a:cubicBezTo>
                    <a:pt x="6" y="82"/>
                    <a:pt x="6" y="82"/>
                    <a:pt x="6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50" y="41"/>
                    <a:pt x="50" y="40"/>
                  </a:cubicBezTo>
                  <a:cubicBezTo>
                    <a:pt x="50" y="39"/>
                    <a:pt x="51" y="32"/>
                    <a:pt x="51" y="3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2" y="8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4" name="Freeform 23"/>
            <p:cNvSpPr>
              <a:spLocks/>
            </p:cNvSpPr>
            <p:nvPr/>
          </p:nvSpPr>
          <p:spPr bwMode="auto">
            <a:xfrm>
              <a:off x="9402763" y="3032125"/>
              <a:ext cx="1087437" cy="854075"/>
            </a:xfrm>
            <a:custGeom>
              <a:avLst/>
              <a:gdLst>
                <a:gd name="T0" fmla="*/ 9 w 289"/>
                <a:gd name="T1" fmla="*/ 146 h 227"/>
                <a:gd name="T2" fmla="*/ 37 w 289"/>
                <a:gd name="T3" fmla="*/ 147 h 227"/>
                <a:gd name="T4" fmla="*/ 48 w 289"/>
                <a:gd name="T5" fmla="*/ 155 h 227"/>
                <a:gd name="T6" fmla="*/ 57 w 289"/>
                <a:gd name="T7" fmla="*/ 152 h 227"/>
                <a:gd name="T8" fmla="*/ 76 w 289"/>
                <a:gd name="T9" fmla="*/ 150 h 227"/>
                <a:gd name="T10" fmla="*/ 93 w 289"/>
                <a:gd name="T11" fmla="*/ 150 h 227"/>
                <a:gd name="T12" fmla="*/ 99 w 289"/>
                <a:gd name="T13" fmla="*/ 160 h 227"/>
                <a:gd name="T14" fmla="*/ 101 w 289"/>
                <a:gd name="T15" fmla="*/ 175 h 227"/>
                <a:gd name="T16" fmla="*/ 107 w 289"/>
                <a:gd name="T17" fmla="*/ 184 h 227"/>
                <a:gd name="T18" fmla="*/ 117 w 289"/>
                <a:gd name="T19" fmla="*/ 189 h 227"/>
                <a:gd name="T20" fmla="*/ 117 w 289"/>
                <a:gd name="T21" fmla="*/ 200 h 227"/>
                <a:gd name="T22" fmla="*/ 116 w 289"/>
                <a:gd name="T23" fmla="*/ 212 h 227"/>
                <a:gd name="T24" fmla="*/ 121 w 289"/>
                <a:gd name="T25" fmla="*/ 222 h 227"/>
                <a:gd name="T26" fmla="*/ 125 w 289"/>
                <a:gd name="T27" fmla="*/ 227 h 227"/>
                <a:gd name="T28" fmla="*/ 135 w 289"/>
                <a:gd name="T29" fmla="*/ 221 h 227"/>
                <a:gd name="T30" fmla="*/ 145 w 289"/>
                <a:gd name="T31" fmla="*/ 220 h 227"/>
                <a:gd name="T32" fmla="*/ 157 w 289"/>
                <a:gd name="T33" fmla="*/ 215 h 227"/>
                <a:gd name="T34" fmla="*/ 171 w 289"/>
                <a:gd name="T35" fmla="*/ 211 h 227"/>
                <a:gd name="T36" fmla="*/ 184 w 289"/>
                <a:gd name="T37" fmla="*/ 207 h 227"/>
                <a:gd name="T38" fmla="*/ 197 w 289"/>
                <a:gd name="T39" fmla="*/ 205 h 227"/>
                <a:gd name="T40" fmla="*/ 214 w 289"/>
                <a:gd name="T41" fmla="*/ 203 h 227"/>
                <a:gd name="T42" fmla="*/ 228 w 289"/>
                <a:gd name="T43" fmla="*/ 192 h 227"/>
                <a:gd name="T44" fmla="*/ 234 w 289"/>
                <a:gd name="T45" fmla="*/ 176 h 227"/>
                <a:gd name="T46" fmla="*/ 241 w 289"/>
                <a:gd name="T47" fmla="*/ 164 h 227"/>
                <a:gd name="T48" fmla="*/ 252 w 289"/>
                <a:gd name="T49" fmla="*/ 155 h 227"/>
                <a:gd name="T50" fmla="*/ 260 w 289"/>
                <a:gd name="T51" fmla="*/ 142 h 227"/>
                <a:gd name="T52" fmla="*/ 261 w 289"/>
                <a:gd name="T53" fmla="*/ 125 h 227"/>
                <a:gd name="T54" fmla="*/ 262 w 289"/>
                <a:gd name="T55" fmla="*/ 117 h 227"/>
                <a:gd name="T56" fmla="*/ 260 w 289"/>
                <a:gd name="T57" fmla="*/ 106 h 227"/>
                <a:gd name="T58" fmla="*/ 265 w 289"/>
                <a:gd name="T59" fmla="*/ 95 h 227"/>
                <a:gd name="T60" fmla="*/ 272 w 289"/>
                <a:gd name="T61" fmla="*/ 94 h 227"/>
                <a:gd name="T62" fmla="*/ 282 w 289"/>
                <a:gd name="T63" fmla="*/ 92 h 227"/>
                <a:gd name="T64" fmla="*/ 274 w 289"/>
                <a:gd name="T65" fmla="*/ 74 h 227"/>
                <a:gd name="T66" fmla="*/ 282 w 289"/>
                <a:gd name="T67" fmla="*/ 66 h 227"/>
                <a:gd name="T68" fmla="*/ 287 w 289"/>
                <a:gd name="T69" fmla="*/ 54 h 227"/>
                <a:gd name="T70" fmla="*/ 283 w 289"/>
                <a:gd name="T71" fmla="*/ 43 h 227"/>
                <a:gd name="T72" fmla="*/ 270 w 289"/>
                <a:gd name="T73" fmla="*/ 39 h 227"/>
                <a:gd name="T74" fmla="*/ 258 w 289"/>
                <a:gd name="T75" fmla="*/ 40 h 227"/>
                <a:gd name="T76" fmla="*/ 253 w 289"/>
                <a:gd name="T77" fmla="*/ 32 h 227"/>
                <a:gd name="T78" fmla="*/ 244 w 289"/>
                <a:gd name="T79" fmla="*/ 25 h 227"/>
                <a:gd name="T80" fmla="*/ 232 w 289"/>
                <a:gd name="T81" fmla="*/ 24 h 227"/>
                <a:gd name="T82" fmla="*/ 214 w 289"/>
                <a:gd name="T83" fmla="*/ 13 h 227"/>
                <a:gd name="T84" fmla="*/ 202 w 289"/>
                <a:gd name="T85" fmla="*/ 10 h 227"/>
                <a:gd name="T86" fmla="*/ 192 w 289"/>
                <a:gd name="T87" fmla="*/ 13 h 227"/>
                <a:gd name="T88" fmla="*/ 186 w 289"/>
                <a:gd name="T89" fmla="*/ 3 h 227"/>
                <a:gd name="T90" fmla="*/ 174 w 289"/>
                <a:gd name="T91" fmla="*/ 0 h 227"/>
                <a:gd name="T92" fmla="*/ 138 w 289"/>
                <a:gd name="T93" fmla="*/ 22 h 227"/>
                <a:gd name="T94" fmla="*/ 128 w 289"/>
                <a:gd name="T95" fmla="*/ 19 h 227"/>
                <a:gd name="T96" fmla="*/ 117 w 289"/>
                <a:gd name="T97" fmla="*/ 19 h 227"/>
                <a:gd name="T98" fmla="*/ 111 w 289"/>
                <a:gd name="T99" fmla="*/ 28 h 227"/>
                <a:gd name="T100" fmla="*/ 111 w 289"/>
                <a:gd name="T101" fmla="*/ 43 h 227"/>
                <a:gd name="T102" fmla="*/ 99 w 289"/>
                <a:gd name="T103" fmla="*/ 47 h 227"/>
                <a:gd name="T104" fmla="*/ 100 w 289"/>
                <a:gd name="T105" fmla="*/ 61 h 227"/>
                <a:gd name="T106" fmla="*/ 101 w 289"/>
                <a:gd name="T107" fmla="*/ 74 h 227"/>
                <a:gd name="T108" fmla="*/ 96 w 289"/>
                <a:gd name="T109" fmla="*/ 83 h 227"/>
                <a:gd name="T110" fmla="*/ 98 w 289"/>
                <a:gd name="T111" fmla="*/ 94 h 227"/>
                <a:gd name="T112" fmla="*/ 92 w 289"/>
                <a:gd name="T113" fmla="*/ 106 h 227"/>
                <a:gd name="T114" fmla="*/ 79 w 289"/>
                <a:gd name="T115" fmla="*/ 116 h 227"/>
                <a:gd name="T116" fmla="*/ 67 w 289"/>
                <a:gd name="T117" fmla="*/ 110 h 227"/>
                <a:gd name="T118" fmla="*/ 49 w 289"/>
                <a:gd name="T119" fmla="*/ 110 h 227"/>
                <a:gd name="T120" fmla="*/ 37 w 289"/>
                <a:gd name="T121" fmla="*/ 115 h 227"/>
                <a:gd name="T122" fmla="*/ 21 w 289"/>
                <a:gd name="T123" fmla="*/ 117 h 227"/>
                <a:gd name="T124" fmla="*/ 6 w 289"/>
                <a:gd name="T125" fmla="*/ 13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" h="227">
                  <a:moveTo>
                    <a:pt x="0" y="144"/>
                  </a:moveTo>
                  <a:cubicBezTo>
                    <a:pt x="1" y="146"/>
                    <a:pt x="1" y="146"/>
                    <a:pt x="1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8" y="155"/>
                    <a:pt x="48" y="155"/>
                    <a:pt x="48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4" y="154"/>
                    <a:pt x="55" y="152"/>
                    <a:pt x="57" y="152"/>
                  </a:cubicBezTo>
                  <a:cubicBezTo>
                    <a:pt x="58" y="152"/>
                    <a:pt x="63" y="152"/>
                    <a:pt x="64" y="152"/>
                  </a:cubicBezTo>
                  <a:cubicBezTo>
                    <a:pt x="66" y="152"/>
                    <a:pt x="68" y="150"/>
                    <a:pt x="69" y="150"/>
                  </a:cubicBezTo>
                  <a:cubicBezTo>
                    <a:pt x="70" y="150"/>
                    <a:pt x="76" y="150"/>
                    <a:pt x="76" y="150"/>
                  </a:cubicBezTo>
                  <a:cubicBezTo>
                    <a:pt x="76" y="150"/>
                    <a:pt x="81" y="149"/>
                    <a:pt x="82" y="149"/>
                  </a:cubicBezTo>
                  <a:cubicBezTo>
                    <a:pt x="83" y="149"/>
                    <a:pt x="88" y="149"/>
                    <a:pt x="88" y="149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2" y="178"/>
                    <a:pt x="102" y="178"/>
                    <a:pt x="102" y="178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7" y="196"/>
                    <a:pt x="117" y="196"/>
                    <a:pt x="117" y="196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21" y="222"/>
                    <a:pt x="121" y="222"/>
                    <a:pt x="121" y="222"/>
                  </a:cubicBezTo>
                  <a:cubicBezTo>
                    <a:pt x="121" y="225"/>
                    <a:pt x="121" y="225"/>
                    <a:pt x="121" y="225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5" y="221"/>
                    <a:pt x="135" y="221"/>
                    <a:pt x="135" y="221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41" y="221"/>
                    <a:pt x="141" y="221"/>
                    <a:pt x="141" y="221"/>
                  </a:cubicBezTo>
                  <a:cubicBezTo>
                    <a:pt x="141" y="221"/>
                    <a:pt x="144" y="221"/>
                    <a:pt x="145" y="220"/>
                  </a:cubicBezTo>
                  <a:cubicBezTo>
                    <a:pt x="145" y="220"/>
                    <a:pt x="147" y="219"/>
                    <a:pt x="147" y="219"/>
                  </a:cubicBezTo>
                  <a:cubicBezTo>
                    <a:pt x="153" y="217"/>
                    <a:pt x="153" y="217"/>
                    <a:pt x="153" y="217"/>
                  </a:cubicBezTo>
                  <a:cubicBezTo>
                    <a:pt x="157" y="215"/>
                    <a:pt x="157" y="215"/>
                    <a:pt x="157" y="215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8" y="208"/>
                    <a:pt x="178" y="208"/>
                    <a:pt x="178" y="208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9" y="205"/>
                    <a:pt x="209" y="205"/>
                    <a:pt x="209" y="205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20" y="200"/>
                    <a:pt x="220" y="200"/>
                  </a:cubicBezTo>
                  <a:cubicBezTo>
                    <a:pt x="220" y="199"/>
                    <a:pt x="225" y="196"/>
                    <a:pt x="225" y="196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2" y="180"/>
                    <a:pt x="232" y="180"/>
                    <a:pt x="232" y="180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9" y="169"/>
                    <a:pt x="239" y="169"/>
                    <a:pt x="239" y="169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142"/>
                    <a:pt x="260" y="139"/>
                    <a:pt x="260" y="137"/>
                  </a:cubicBezTo>
                  <a:cubicBezTo>
                    <a:pt x="260" y="136"/>
                    <a:pt x="262" y="129"/>
                    <a:pt x="262" y="129"/>
                  </a:cubicBezTo>
                  <a:cubicBezTo>
                    <a:pt x="261" y="125"/>
                    <a:pt x="261" y="125"/>
                    <a:pt x="261" y="125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2" y="117"/>
                    <a:pt x="262" y="117"/>
                    <a:pt x="262" y="117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59" y="111"/>
                    <a:pt x="260" y="107"/>
                    <a:pt x="260" y="106"/>
                  </a:cubicBezTo>
                  <a:cubicBezTo>
                    <a:pt x="260" y="105"/>
                    <a:pt x="262" y="101"/>
                    <a:pt x="262" y="101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3" y="100"/>
                    <a:pt x="263" y="96"/>
                    <a:pt x="265" y="95"/>
                  </a:cubicBezTo>
                  <a:cubicBezTo>
                    <a:pt x="266" y="94"/>
                    <a:pt x="268" y="94"/>
                    <a:pt x="268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2" y="94"/>
                    <a:pt x="272" y="94"/>
                    <a:pt x="272" y="94"/>
                  </a:cubicBezTo>
                  <a:cubicBezTo>
                    <a:pt x="278" y="94"/>
                    <a:pt x="278" y="94"/>
                    <a:pt x="278" y="94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7"/>
                    <a:pt x="274" y="83"/>
                    <a:pt x="273" y="82"/>
                  </a:cubicBezTo>
                  <a:cubicBezTo>
                    <a:pt x="273" y="81"/>
                    <a:pt x="274" y="74"/>
                    <a:pt x="274" y="74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82" y="66"/>
                    <a:pt x="282" y="66"/>
                    <a:pt x="282" y="66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39"/>
                    <a:pt x="271" y="39"/>
                    <a:pt x="270" y="39"/>
                  </a:cubicBezTo>
                  <a:cubicBezTo>
                    <a:pt x="270" y="39"/>
                    <a:pt x="265" y="39"/>
                    <a:pt x="265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4" y="25"/>
                    <a:pt x="241" y="24"/>
                    <a:pt x="240" y="24"/>
                  </a:cubicBezTo>
                  <a:cubicBezTo>
                    <a:pt x="239" y="24"/>
                    <a:pt x="235" y="24"/>
                    <a:pt x="235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28" y="22"/>
                    <a:pt x="228" y="22"/>
                    <a:pt x="228" y="22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10" y="10"/>
                    <a:pt x="207" y="10"/>
                    <a:pt x="206" y="10"/>
                  </a:cubicBezTo>
                  <a:cubicBezTo>
                    <a:pt x="206" y="10"/>
                    <a:pt x="202" y="10"/>
                    <a:pt x="202" y="10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5" y="16"/>
                    <a:pt x="124" y="16"/>
                  </a:cubicBezTo>
                  <a:cubicBezTo>
                    <a:pt x="123" y="16"/>
                    <a:pt x="120" y="16"/>
                    <a:pt x="120" y="16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7" y="100"/>
                    <a:pt x="97" y="101"/>
                  </a:cubicBezTo>
                  <a:cubicBezTo>
                    <a:pt x="96" y="103"/>
                    <a:pt x="92" y="106"/>
                    <a:pt x="92" y="106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3" y="110"/>
                    <a:pt x="71" y="110"/>
                  </a:cubicBezTo>
                  <a:cubicBezTo>
                    <a:pt x="70" y="110"/>
                    <a:pt x="67" y="110"/>
                    <a:pt x="67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1" y="117"/>
                    <a:pt x="18" y="117"/>
                    <a:pt x="18" y="118"/>
                  </a:cubicBezTo>
                  <a:cubicBezTo>
                    <a:pt x="17" y="119"/>
                    <a:pt x="14" y="120"/>
                    <a:pt x="13" y="122"/>
                  </a:cubicBezTo>
                  <a:cubicBezTo>
                    <a:pt x="13" y="125"/>
                    <a:pt x="6" y="132"/>
                    <a:pt x="6" y="132"/>
                  </a:cubicBezTo>
                  <a:cubicBezTo>
                    <a:pt x="6" y="132"/>
                    <a:pt x="2" y="137"/>
                    <a:pt x="1" y="139"/>
                  </a:cubicBezTo>
                  <a:cubicBezTo>
                    <a:pt x="0" y="140"/>
                    <a:pt x="0" y="144"/>
                    <a:pt x="0" y="144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55" name="Grupo 85"/>
          <p:cNvGrpSpPr/>
          <p:nvPr/>
        </p:nvGrpSpPr>
        <p:grpSpPr>
          <a:xfrm>
            <a:off x="2122654" y="4782006"/>
            <a:ext cx="707969" cy="837020"/>
            <a:chOff x="8737600" y="3878263"/>
            <a:chExt cx="931862" cy="1101725"/>
          </a:xfrm>
          <a:solidFill>
            <a:srgbClr val="0060AA"/>
          </a:solidFill>
        </p:grpSpPr>
        <p:sp>
          <p:nvSpPr>
            <p:cNvPr id="56" name="Freeform 19"/>
            <p:cNvSpPr>
              <a:spLocks/>
            </p:cNvSpPr>
            <p:nvPr/>
          </p:nvSpPr>
          <p:spPr bwMode="auto">
            <a:xfrm>
              <a:off x="9048750" y="3878263"/>
              <a:ext cx="620712" cy="384175"/>
            </a:xfrm>
            <a:custGeom>
              <a:avLst/>
              <a:gdLst>
                <a:gd name="T0" fmla="*/ 17 w 391"/>
                <a:gd name="T1" fmla="*/ 109 h 242"/>
                <a:gd name="T2" fmla="*/ 15 w 391"/>
                <a:gd name="T3" fmla="*/ 156 h 242"/>
                <a:gd name="T4" fmla="*/ 0 w 391"/>
                <a:gd name="T5" fmla="*/ 171 h 242"/>
                <a:gd name="T6" fmla="*/ 12 w 391"/>
                <a:gd name="T7" fmla="*/ 173 h 242"/>
                <a:gd name="T8" fmla="*/ 22 w 391"/>
                <a:gd name="T9" fmla="*/ 171 h 242"/>
                <a:gd name="T10" fmla="*/ 36 w 391"/>
                <a:gd name="T11" fmla="*/ 197 h 242"/>
                <a:gd name="T12" fmla="*/ 55 w 391"/>
                <a:gd name="T13" fmla="*/ 218 h 242"/>
                <a:gd name="T14" fmla="*/ 88 w 391"/>
                <a:gd name="T15" fmla="*/ 223 h 242"/>
                <a:gd name="T16" fmla="*/ 124 w 391"/>
                <a:gd name="T17" fmla="*/ 225 h 242"/>
                <a:gd name="T18" fmla="*/ 147 w 391"/>
                <a:gd name="T19" fmla="*/ 235 h 242"/>
                <a:gd name="T20" fmla="*/ 190 w 391"/>
                <a:gd name="T21" fmla="*/ 242 h 242"/>
                <a:gd name="T22" fmla="*/ 195 w 391"/>
                <a:gd name="T23" fmla="*/ 227 h 242"/>
                <a:gd name="T24" fmla="*/ 218 w 391"/>
                <a:gd name="T25" fmla="*/ 216 h 242"/>
                <a:gd name="T26" fmla="*/ 235 w 391"/>
                <a:gd name="T27" fmla="*/ 206 h 242"/>
                <a:gd name="T28" fmla="*/ 259 w 391"/>
                <a:gd name="T29" fmla="*/ 201 h 242"/>
                <a:gd name="T30" fmla="*/ 294 w 391"/>
                <a:gd name="T31" fmla="*/ 201 h 242"/>
                <a:gd name="T32" fmla="*/ 306 w 391"/>
                <a:gd name="T33" fmla="*/ 213 h 242"/>
                <a:gd name="T34" fmla="*/ 325 w 391"/>
                <a:gd name="T35" fmla="*/ 206 h 242"/>
                <a:gd name="T36" fmla="*/ 344 w 391"/>
                <a:gd name="T37" fmla="*/ 204 h 242"/>
                <a:gd name="T38" fmla="*/ 363 w 391"/>
                <a:gd name="T39" fmla="*/ 208 h 242"/>
                <a:gd name="T40" fmla="*/ 372 w 391"/>
                <a:gd name="T41" fmla="*/ 199 h 242"/>
                <a:gd name="T42" fmla="*/ 384 w 391"/>
                <a:gd name="T43" fmla="*/ 182 h 242"/>
                <a:gd name="T44" fmla="*/ 391 w 391"/>
                <a:gd name="T45" fmla="*/ 171 h 242"/>
                <a:gd name="T46" fmla="*/ 384 w 391"/>
                <a:gd name="T47" fmla="*/ 154 h 242"/>
                <a:gd name="T48" fmla="*/ 365 w 391"/>
                <a:gd name="T49" fmla="*/ 154 h 242"/>
                <a:gd name="T50" fmla="*/ 363 w 391"/>
                <a:gd name="T51" fmla="*/ 140 h 242"/>
                <a:gd name="T52" fmla="*/ 320 w 391"/>
                <a:gd name="T53" fmla="*/ 130 h 242"/>
                <a:gd name="T54" fmla="*/ 316 w 391"/>
                <a:gd name="T55" fmla="*/ 97 h 242"/>
                <a:gd name="T56" fmla="*/ 299 w 391"/>
                <a:gd name="T57" fmla="*/ 78 h 242"/>
                <a:gd name="T58" fmla="*/ 294 w 391"/>
                <a:gd name="T59" fmla="*/ 47 h 242"/>
                <a:gd name="T60" fmla="*/ 285 w 391"/>
                <a:gd name="T61" fmla="*/ 21 h 242"/>
                <a:gd name="T62" fmla="*/ 226 w 391"/>
                <a:gd name="T63" fmla="*/ 19 h 242"/>
                <a:gd name="T64" fmla="*/ 207 w 391"/>
                <a:gd name="T65" fmla="*/ 7 h 242"/>
                <a:gd name="T66" fmla="*/ 190 w 391"/>
                <a:gd name="T67" fmla="*/ 2 h 242"/>
                <a:gd name="T68" fmla="*/ 145 w 391"/>
                <a:gd name="T69" fmla="*/ 0 h 242"/>
                <a:gd name="T70" fmla="*/ 119 w 391"/>
                <a:gd name="T71" fmla="*/ 0 h 242"/>
                <a:gd name="T72" fmla="*/ 93 w 391"/>
                <a:gd name="T73" fmla="*/ 0 h 242"/>
                <a:gd name="T74" fmla="*/ 72 w 391"/>
                <a:gd name="T75" fmla="*/ 7 h 242"/>
                <a:gd name="T76" fmla="*/ 45 w 391"/>
                <a:gd name="T77" fmla="*/ 28 h 242"/>
                <a:gd name="T78" fmla="*/ 27 w 391"/>
                <a:gd name="T79" fmla="*/ 57 h 242"/>
                <a:gd name="T80" fmla="*/ 17 w 391"/>
                <a:gd name="T81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1" h="242">
                  <a:moveTo>
                    <a:pt x="17" y="81"/>
                  </a:moveTo>
                  <a:lnTo>
                    <a:pt x="17" y="109"/>
                  </a:lnTo>
                  <a:lnTo>
                    <a:pt x="15" y="133"/>
                  </a:lnTo>
                  <a:lnTo>
                    <a:pt x="15" y="156"/>
                  </a:lnTo>
                  <a:lnTo>
                    <a:pt x="5" y="168"/>
                  </a:lnTo>
                  <a:lnTo>
                    <a:pt x="0" y="171"/>
                  </a:lnTo>
                  <a:lnTo>
                    <a:pt x="5" y="173"/>
                  </a:lnTo>
                  <a:lnTo>
                    <a:pt x="12" y="173"/>
                  </a:lnTo>
                  <a:lnTo>
                    <a:pt x="17" y="168"/>
                  </a:lnTo>
                  <a:lnTo>
                    <a:pt x="22" y="171"/>
                  </a:lnTo>
                  <a:lnTo>
                    <a:pt x="31" y="185"/>
                  </a:lnTo>
                  <a:lnTo>
                    <a:pt x="36" y="197"/>
                  </a:lnTo>
                  <a:lnTo>
                    <a:pt x="41" y="211"/>
                  </a:lnTo>
                  <a:lnTo>
                    <a:pt x="55" y="218"/>
                  </a:lnTo>
                  <a:lnTo>
                    <a:pt x="72" y="220"/>
                  </a:lnTo>
                  <a:lnTo>
                    <a:pt x="88" y="223"/>
                  </a:lnTo>
                  <a:lnTo>
                    <a:pt x="107" y="223"/>
                  </a:lnTo>
                  <a:lnTo>
                    <a:pt x="124" y="225"/>
                  </a:lnTo>
                  <a:lnTo>
                    <a:pt x="131" y="230"/>
                  </a:lnTo>
                  <a:lnTo>
                    <a:pt x="147" y="235"/>
                  </a:lnTo>
                  <a:lnTo>
                    <a:pt x="171" y="239"/>
                  </a:lnTo>
                  <a:lnTo>
                    <a:pt x="190" y="242"/>
                  </a:lnTo>
                  <a:lnTo>
                    <a:pt x="195" y="235"/>
                  </a:lnTo>
                  <a:lnTo>
                    <a:pt x="195" y="227"/>
                  </a:lnTo>
                  <a:lnTo>
                    <a:pt x="199" y="218"/>
                  </a:lnTo>
                  <a:lnTo>
                    <a:pt x="218" y="216"/>
                  </a:lnTo>
                  <a:lnTo>
                    <a:pt x="228" y="216"/>
                  </a:lnTo>
                  <a:lnTo>
                    <a:pt x="235" y="206"/>
                  </a:lnTo>
                  <a:lnTo>
                    <a:pt x="242" y="201"/>
                  </a:lnTo>
                  <a:lnTo>
                    <a:pt x="259" y="201"/>
                  </a:lnTo>
                  <a:lnTo>
                    <a:pt x="280" y="201"/>
                  </a:lnTo>
                  <a:lnTo>
                    <a:pt x="294" y="201"/>
                  </a:lnTo>
                  <a:lnTo>
                    <a:pt x="299" y="211"/>
                  </a:lnTo>
                  <a:lnTo>
                    <a:pt x="306" y="213"/>
                  </a:lnTo>
                  <a:lnTo>
                    <a:pt x="313" y="213"/>
                  </a:lnTo>
                  <a:lnTo>
                    <a:pt x="325" y="206"/>
                  </a:lnTo>
                  <a:lnTo>
                    <a:pt x="334" y="204"/>
                  </a:lnTo>
                  <a:lnTo>
                    <a:pt x="344" y="204"/>
                  </a:lnTo>
                  <a:lnTo>
                    <a:pt x="356" y="204"/>
                  </a:lnTo>
                  <a:lnTo>
                    <a:pt x="363" y="208"/>
                  </a:lnTo>
                  <a:lnTo>
                    <a:pt x="370" y="208"/>
                  </a:lnTo>
                  <a:lnTo>
                    <a:pt x="372" y="199"/>
                  </a:lnTo>
                  <a:lnTo>
                    <a:pt x="377" y="190"/>
                  </a:lnTo>
                  <a:lnTo>
                    <a:pt x="384" y="182"/>
                  </a:lnTo>
                  <a:lnTo>
                    <a:pt x="387" y="175"/>
                  </a:lnTo>
                  <a:lnTo>
                    <a:pt x="391" y="171"/>
                  </a:lnTo>
                  <a:lnTo>
                    <a:pt x="391" y="159"/>
                  </a:lnTo>
                  <a:lnTo>
                    <a:pt x="384" y="154"/>
                  </a:lnTo>
                  <a:lnTo>
                    <a:pt x="375" y="154"/>
                  </a:lnTo>
                  <a:lnTo>
                    <a:pt x="365" y="154"/>
                  </a:lnTo>
                  <a:lnTo>
                    <a:pt x="361" y="152"/>
                  </a:lnTo>
                  <a:lnTo>
                    <a:pt x="363" y="140"/>
                  </a:lnTo>
                  <a:lnTo>
                    <a:pt x="363" y="130"/>
                  </a:lnTo>
                  <a:lnTo>
                    <a:pt x="320" y="130"/>
                  </a:lnTo>
                  <a:lnTo>
                    <a:pt x="316" y="114"/>
                  </a:lnTo>
                  <a:lnTo>
                    <a:pt x="316" y="97"/>
                  </a:lnTo>
                  <a:lnTo>
                    <a:pt x="308" y="85"/>
                  </a:lnTo>
                  <a:lnTo>
                    <a:pt x="299" y="78"/>
                  </a:lnTo>
                  <a:lnTo>
                    <a:pt x="297" y="69"/>
                  </a:lnTo>
                  <a:lnTo>
                    <a:pt x="294" y="47"/>
                  </a:lnTo>
                  <a:lnTo>
                    <a:pt x="294" y="31"/>
                  </a:lnTo>
                  <a:lnTo>
                    <a:pt x="285" y="21"/>
                  </a:lnTo>
                  <a:lnTo>
                    <a:pt x="271" y="19"/>
                  </a:lnTo>
                  <a:lnTo>
                    <a:pt x="226" y="19"/>
                  </a:lnTo>
                  <a:lnTo>
                    <a:pt x="214" y="12"/>
                  </a:lnTo>
                  <a:lnTo>
                    <a:pt x="207" y="7"/>
                  </a:lnTo>
                  <a:lnTo>
                    <a:pt x="197" y="5"/>
                  </a:lnTo>
                  <a:lnTo>
                    <a:pt x="190" y="2"/>
                  </a:lnTo>
                  <a:lnTo>
                    <a:pt x="169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19" y="0"/>
                  </a:lnTo>
                  <a:lnTo>
                    <a:pt x="107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2" y="7"/>
                  </a:lnTo>
                  <a:lnTo>
                    <a:pt x="60" y="17"/>
                  </a:lnTo>
                  <a:lnTo>
                    <a:pt x="45" y="28"/>
                  </a:lnTo>
                  <a:lnTo>
                    <a:pt x="43" y="40"/>
                  </a:lnTo>
                  <a:lnTo>
                    <a:pt x="27" y="57"/>
                  </a:lnTo>
                  <a:lnTo>
                    <a:pt x="22" y="66"/>
                  </a:lnTo>
                  <a:lnTo>
                    <a:pt x="17" y="81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7" name="Freeform 24"/>
            <p:cNvSpPr>
              <a:spLocks/>
            </p:cNvSpPr>
            <p:nvPr/>
          </p:nvSpPr>
          <p:spPr bwMode="auto">
            <a:xfrm>
              <a:off x="9124950" y="4213225"/>
              <a:ext cx="508000" cy="315913"/>
            </a:xfrm>
            <a:custGeom>
              <a:avLst/>
              <a:gdLst>
                <a:gd name="T0" fmla="*/ 0 w 135"/>
                <a:gd name="T1" fmla="*/ 15 h 84"/>
                <a:gd name="T2" fmla="*/ 1 w 135"/>
                <a:gd name="T3" fmla="*/ 26 h 84"/>
                <a:gd name="T4" fmla="*/ 13 w 135"/>
                <a:gd name="T5" fmla="*/ 27 h 84"/>
                <a:gd name="T6" fmla="*/ 27 w 135"/>
                <a:gd name="T7" fmla="*/ 28 h 84"/>
                <a:gd name="T8" fmla="*/ 42 w 135"/>
                <a:gd name="T9" fmla="*/ 33 h 84"/>
                <a:gd name="T10" fmla="*/ 52 w 135"/>
                <a:gd name="T11" fmla="*/ 36 h 84"/>
                <a:gd name="T12" fmla="*/ 61 w 135"/>
                <a:gd name="T13" fmla="*/ 39 h 84"/>
                <a:gd name="T14" fmla="*/ 88 w 135"/>
                <a:gd name="T15" fmla="*/ 62 h 84"/>
                <a:gd name="T16" fmla="*/ 102 w 135"/>
                <a:gd name="T17" fmla="*/ 62 h 84"/>
                <a:gd name="T18" fmla="*/ 106 w 135"/>
                <a:gd name="T19" fmla="*/ 67 h 84"/>
                <a:gd name="T20" fmla="*/ 104 w 135"/>
                <a:gd name="T21" fmla="*/ 74 h 84"/>
                <a:gd name="T22" fmla="*/ 98 w 135"/>
                <a:gd name="T23" fmla="*/ 82 h 84"/>
                <a:gd name="T24" fmla="*/ 106 w 135"/>
                <a:gd name="T25" fmla="*/ 84 h 84"/>
                <a:gd name="T26" fmla="*/ 114 w 135"/>
                <a:gd name="T27" fmla="*/ 76 h 84"/>
                <a:gd name="T28" fmla="*/ 127 w 135"/>
                <a:gd name="T29" fmla="*/ 67 h 84"/>
                <a:gd name="T30" fmla="*/ 132 w 135"/>
                <a:gd name="T31" fmla="*/ 55 h 84"/>
                <a:gd name="T32" fmla="*/ 135 w 135"/>
                <a:gd name="T33" fmla="*/ 40 h 84"/>
                <a:gd name="T34" fmla="*/ 135 w 135"/>
                <a:gd name="T35" fmla="*/ 24 h 84"/>
                <a:gd name="T36" fmla="*/ 134 w 135"/>
                <a:gd name="T37" fmla="*/ 9 h 84"/>
                <a:gd name="T38" fmla="*/ 128 w 135"/>
                <a:gd name="T39" fmla="*/ 0 h 84"/>
                <a:gd name="T40" fmla="*/ 118 w 135"/>
                <a:gd name="T41" fmla="*/ 2 h 84"/>
                <a:gd name="T42" fmla="*/ 113 w 135"/>
                <a:gd name="T43" fmla="*/ 5 h 84"/>
                <a:gd name="T44" fmla="*/ 105 w 135"/>
                <a:gd name="T45" fmla="*/ 5 h 84"/>
                <a:gd name="T46" fmla="*/ 101 w 135"/>
                <a:gd name="T47" fmla="*/ 1 h 84"/>
                <a:gd name="T48" fmla="*/ 92 w 135"/>
                <a:gd name="T49" fmla="*/ 1 h 84"/>
                <a:gd name="T50" fmla="*/ 82 w 135"/>
                <a:gd name="T51" fmla="*/ 2 h 84"/>
                <a:gd name="T52" fmla="*/ 75 w 135"/>
                <a:gd name="T53" fmla="*/ 8 h 84"/>
                <a:gd name="T54" fmla="*/ 68 w 135"/>
                <a:gd name="T55" fmla="*/ 10 h 84"/>
                <a:gd name="T56" fmla="*/ 64 w 135"/>
                <a:gd name="T57" fmla="*/ 17 h 84"/>
                <a:gd name="T58" fmla="*/ 55 w 135"/>
                <a:gd name="T59" fmla="*/ 17 h 84"/>
                <a:gd name="T60" fmla="*/ 44 w 135"/>
                <a:gd name="T61" fmla="*/ 16 h 84"/>
                <a:gd name="T62" fmla="*/ 32 w 135"/>
                <a:gd name="T63" fmla="*/ 12 h 84"/>
                <a:gd name="T64" fmla="*/ 22 w 135"/>
                <a:gd name="T65" fmla="*/ 10 h 84"/>
                <a:gd name="T66" fmla="*/ 11 w 135"/>
                <a:gd name="T67" fmla="*/ 9 h 84"/>
                <a:gd name="T68" fmla="*/ 0 w 135"/>
                <a:gd name="T6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84">
                  <a:moveTo>
                    <a:pt x="0" y="9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4" y="61"/>
                    <a:pt x="104" y="63"/>
                  </a:cubicBezTo>
                  <a:cubicBezTo>
                    <a:pt x="105" y="65"/>
                    <a:pt x="106" y="67"/>
                    <a:pt x="106" y="67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7"/>
                    <a:pt x="130" y="65"/>
                    <a:pt x="130" y="64"/>
                  </a:cubicBezTo>
                  <a:cubicBezTo>
                    <a:pt x="130" y="63"/>
                    <a:pt x="132" y="55"/>
                    <a:pt x="132" y="55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18"/>
                    <a:pt x="135" y="17"/>
                  </a:cubicBezTo>
                  <a:cubicBezTo>
                    <a:pt x="135" y="16"/>
                    <a:pt x="134" y="9"/>
                    <a:pt x="134" y="9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58" name="Freeform 25"/>
            <p:cNvSpPr>
              <a:spLocks/>
            </p:cNvSpPr>
            <p:nvPr/>
          </p:nvSpPr>
          <p:spPr bwMode="auto">
            <a:xfrm>
              <a:off x="8737600" y="4333875"/>
              <a:ext cx="769937" cy="646113"/>
            </a:xfrm>
            <a:custGeom>
              <a:avLst/>
              <a:gdLst>
                <a:gd name="T0" fmla="*/ 7 w 205"/>
                <a:gd name="T1" fmla="*/ 78 h 172"/>
                <a:gd name="T2" fmla="*/ 16 w 205"/>
                <a:gd name="T3" fmla="*/ 73 h 172"/>
                <a:gd name="T4" fmla="*/ 25 w 205"/>
                <a:gd name="T5" fmla="*/ 79 h 172"/>
                <a:gd name="T6" fmla="*/ 39 w 205"/>
                <a:gd name="T7" fmla="*/ 92 h 172"/>
                <a:gd name="T8" fmla="*/ 41 w 205"/>
                <a:gd name="T9" fmla="*/ 99 h 172"/>
                <a:gd name="T10" fmla="*/ 49 w 205"/>
                <a:gd name="T11" fmla="*/ 96 h 172"/>
                <a:gd name="T12" fmla="*/ 55 w 205"/>
                <a:gd name="T13" fmla="*/ 97 h 172"/>
                <a:gd name="T14" fmla="*/ 60 w 205"/>
                <a:gd name="T15" fmla="*/ 103 h 172"/>
                <a:gd name="T16" fmla="*/ 69 w 205"/>
                <a:gd name="T17" fmla="*/ 106 h 172"/>
                <a:gd name="T18" fmla="*/ 77 w 205"/>
                <a:gd name="T19" fmla="*/ 112 h 172"/>
                <a:gd name="T20" fmla="*/ 85 w 205"/>
                <a:gd name="T21" fmla="*/ 119 h 172"/>
                <a:gd name="T22" fmla="*/ 93 w 205"/>
                <a:gd name="T23" fmla="*/ 123 h 172"/>
                <a:gd name="T24" fmla="*/ 99 w 205"/>
                <a:gd name="T25" fmla="*/ 130 h 172"/>
                <a:gd name="T26" fmla="*/ 106 w 205"/>
                <a:gd name="T27" fmla="*/ 138 h 172"/>
                <a:gd name="T28" fmla="*/ 113 w 205"/>
                <a:gd name="T29" fmla="*/ 142 h 172"/>
                <a:gd name="T30" fmla="*/ 115 w 205"/>
                <a:gd name="T31" fmla="*/ 152 h 172"/>
                <a:gd name="T32" fmla="*/ 109 w 205"/>
                <a:gd name="T33" fmla="*/ 159 h 172"/>
                <a:gd name="T34" fmla="*/ 111 w 205"/>
                <a:gd name="T35" fmla="*/ 169 h 172"/>
                <a:gd name="T36" fmla="*/ 123 w 205"/>
                <a:gd name="T37" fmla="*/ 162 h 172"/>
                <a:gd name="T38" fmla="*/ 131 w 205"/>
                <a:gd name="T39" fmla="*/ 151 h 172"/>
                <a:gd name="T40" fmla="*/ 136 w 205"/>
                <a:gd name="T41" fmla="*/ 135 h 172"/>
                <a:gd name="T42" fmla="*/ 139 w 205"/>
                <a:gd name="T43" fmla="*/ 122 h 172"/>
                <a:gd name="T44" fmla="*/ 145 w 205"/>
                <a:gd name="T45" fmla="*/ 114 h 172"/>
                <a:gd name="T46" fmla="*/ 153 w 205"/>
                <a:gd name="T47" fmla="*/ 105 h 172"/>
                <a:gd name="T48" fmla="*/ 157 w 205"/>
                <a:gd name="T49" fmla="*/ 95 h 172"/>
                <a:gd name="T50" fmla="*/ 165 w 205"/>
                <a:gd name="T51" fmla="*/ 79 h 172"/>
                <a:gd name="T52" fmla="*/ 172 w 205"/>
                <a:gd name="T53" fmla="*/ 78 h 172"/>
                <a:gd name="T54" fmla="*/ 176 w 205"/>
                <a:gd name="T55" fmla="*/ 82 h 172"/>
                <a:gd name="T56" fmla="*/ 182 w 205"/>
                <a:gd name="T57" fmla="*/ 78 h 172"/>
                <a:gd name="T58" fmla="*/ 186 w 205"/>
                <a:gd name="T59" fmla="*/ 86 h 172"/>
                <a:gd name="T60" fmla="*/ 179 w 205"/>
                <a:gd name="T61" fmla="*/ 94 h 172"/>
                <a:gd name="T62" fmla="*/ 169 w 205"/>
                <a:gd name="T63" fmla="*/ 106 h 172"/>
                <a:gd name="T64" fmla="*/ 160 w 205"/>
                <a:gd name="T65" fmla="*/ 115 h 172"/>
                <a:gd name="T66" fmla="*/ 148 w 205"/>
                <a:gd name="T67" fmla="*/ 121 h 172"/>
                <a:gd name="T68" fmla="*/ 145 w 205"/>
                <a:gd name="T69" fmla="*/ 128 h 172"/>
                <a:gd name="T70" fmla="*/ 151 w 205"/>
                <a:gd name="T71" fmla="*/ 127 h 172"/>
                <a:gd name="T72" fmla="*/ 163 w 205"/>
                <a:gd name="T73" fmla="*/ 120 h 172"/>
                <a:gd name="T74" fmla="*/ 175 w 205"/>
                <a:gd name="T75" fmla="*/ 108 h 172"/>
                <a:gd name="T76" fmla="*/ 189 w 205"/>
                <a:gd name="T77" fmla="*/ 90 h 172"/>
                <a:gd name="T78" fmla="*/ 199 w 205"/>
                <a:gd name="T79" fmla="*/ 70 h 172"/>
                <a:gd name="T80" fmla="*/ 205 w 205"/>
                <a:gd name="T81" fmla="*/ 57 h 172"/>
                <a:gd name="T82" fmla="*/ 198 w 205"/>
                <a:gd name="T83" fmla="*/ 54 h 172"/>
                <a:gd name="T84" fmla="*/ 200 w 205"/>
                <a:gd name="T85" fmla="*/ 42 h 172"/>
                <a:gd name="T86" fmla="*/ 203 w 205"/>
                <a:gd name="T87" fmla="*/ 34 h 172"/>
                <a:gd name="T88" fmla="*/ 188 w 205"/>
                <a:gd name="T89" fmla="*/ 33 h 172"/>
                <a:gd name="T90" fmla="*/ 176 w 205"/>
                <a:gd name="T91" fmla="*/ 25 h 172"/>
                <a:gd name="T92" fmla="*/ 167 w 205"/>
                <a:gd name="T93" fmla="*/ 16 h 172"/>
                <a:gd name="T94" fmla="*/ 153 w 205"/>
                <a:gd name="T95" fmla="*/ 9 h 172"/>
                <a:gd name="T96" fmla="*/ 135 w 205"/>
                <a:gd name="T97" fmla="*/ 5 h 172"/>
                <a:gd name="T98" fmla="*/ 112 w 205"/>
                <a:gd name="T99" fmla="*/ 0 h 172"/>
                <a:gd name="T100" fmla="*/ 89 w 205"/>
                <a:gd name="T101" fmla="*/ 0 h 172"/>
                <a:gd name="T102" fmla="*/ 79 w 205"/>
                <a:gd name="T103" fmla="*/ 8 h 172"/>
                <a:gd name="T104" fmla="*/ 66 w 205"/>
                <a:gd name="T105" fmla="*/ 15 h 172"/>
                <a:gd name="T106" fmla="*/ 56 w 205"/>
                <a:gd name="T107" fmla="*/ 21 h 172"/>
                <a:gd name="T108" fmla="*/ 2 w 205"/>
                <a:gd name="T109" fmla="*/ 7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5" h="172">
                  <a:moveTo>
                    <a:pt x="2" y="79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7" y="138"/>
                    <a:pt x="108" y="139"/>
                  </a:cubicBezTo>
                  <a:cubicBezTo>
                    <a:pt x="109" y="139"/>
                    <a:pt x="113" y="142"/>
                    <a:pt x="113" y="142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3" y="155"/>
                    <a:pt x="109" y="158"/>
                    <a:pt x="109" y="159"/>
                  </a:cubicBezTo>
                  <a:cubicBezTo>
                    <a:pt x="109" y="160"/>
                    <a:pt x="108" y="172"/>
                    <a:pt x="108" y="172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3" y="119"/>
                    <a:pt x="149" y="121"/>
                    <a:pt x="148" y="121"/>
                  </a:cubicBezTo>
                  <a:cubicBezTo>
                    <a:pt x="147" y="122"/>
                    <a:pt x="145" y="124"/>
                    <a:pt x="145" y="124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6" y="124"/>
                    <a:pt x="156" y="124"/>
                    <a:pt x="156" y="124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201" y="64"/>
                    <a:pt x="201" y="64"/>
                    <a:pt x="201" y="6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1" y="12"/>
                    <a:pt x="160" y="11"/>
                  </a:cubicBezTo>
                  <a:cubicBezTo>
                    <a:pt x="159" y="10"/>
                    <a:pt x="153" y="9"/>
                    <a:pt x="153" y="9"/>
                  </a:cubicBezTo>
                  <a:cubicBezTo>
                    <a:pt x="153" y="9"/>
                    <a:pt x="146" y="6"/>
                    <a:pt x="144" y="6"/>
                  </a:cubicBezTo>
                  <a:cubicBezTo>
                    <a:pt x="142" y="6"/>
                    <a:pt x="137" y="6"/>
                    <a:pt x="135" y="5"/>
                  </a:cubicBezTo>
                  <a:cubicBezTo>
                    <a:pt x="133" y="4"/>
                    <a:pt x="125" y="3"/>
                    <a:pt x="124" y="2"/>
                  </a:cubicBezTo>
                  <a:cubicBezTo>
                    <a:pt x="123" y="2"/>
                    <a:pt x="118" y="0"/>
                    <a:pt x="112" y="0"/>
                  </a:cubicBezTo>
                  <a:cubicBezTo>
                    <a:pt x="106" y="0"/>
                    <a:pt x="99" y="0"/>
                    <a:pt x="96" y="0"/>
                  </a:cubicBezTo>
                  <a:cubicBezTo>
                    <a:pt x="94" y="0"/>
                    <a:pt x="89" y="0"/>
                    <a:pt x="89" y="0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0" y="78"/>
                    <a:pt x="0" y="78"/>
                    <a:pt x="0" y="78"/>
                  </a:cubicBezTo>
                  <a:lnTo>
                    <a:pt x="2" y="7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59" name="Grupo 86"/>
          <p:cNvGrpSpPr/>
          <p:nvPr/>
        </p:nvGrpSpPr>
        <p:grpSpPr>
          <a:xfrm>
            <a:off x="2829937" y="3151713"/>
            <a:ext cx="1010696" cy="1285683"/>
            <a:chOff x="9674225" y="1719263"/>
            <a:chExt cx="1330325" cy="1692275"/>
          </a:xfrm>
          <a:solidFill>
            <a:srgbClr val="0099FF"/>
          </a:solidFill>
        </p:grpSpPr>
        <p:sp>
          <p:nvSpPr>
            <p:cNvPr id="60" name="Freeform 14"/>
            <p:cNvSpPr>
              <a:spLocks/>
            </p:cNvSpPr>
            <p:nvPr/>
          </p:nvSpPr>
          <p:spPr bwMode="auto">
            <a:xfrm>
              <a:off x="9674225" y="1719263"/>
              <a:ext cx="631825" cy="892175"/>
            </a:xfrm>
            <a:custGeom>
              <a:avLst/>
              <a:gdLst>
                <a:gd name="T0" fmla="*/ 65 w 168"/>
                <a:gd name="T1" fmla="*/ 0 h 237"/>
                <a:gd name="T2" fmla="*/ 74 w 168"/>
                <a:gd name="T3" fmla="*/ 5 h 237"/>
                <a:gd name="T4" fmla="*/ 85 w 168"/>
                <a:gd name="T5" fmla="*/ 7 h 237"/>
                <a:gd name="T6" fmla="*/ 95 w 168"/>
                <a:gd name="T7" fmla="*/ 16 h 237"/>
                <a:gd name="T8" fmla="*/ 100 w 168"/>
                <a:gd name="T9" fmla="*/ 27 h 237"/>
                <a:gd name="T10" fmla="*/ 94 w 168"/>
                <a:gd name="T11" fmla="*/ 37 h 237"/>
                <a:gd name="T12" fmla="*/ 93 w 168"/>
                <a:gd name="T13" fmla="*/ 47 h 237"/>
                <a:gd name="T14" fmla="*/ 100 w 168"/>
                <a:gd name="T15" fmla="*/ 49 h 237"/>
                <a:gd name="T16" fmla="*/ 108 w 168"/>
                <a:gd name="T17" fmla="*/ 41 h 237"/>
                <a:gd name="T18" fmla="*/ 114 w 168"/>
                <a:gd name="T19" fmla="*/ 38 h 237"/>
                <a:gd name="T20" fmla="*/ 127 w 168"/>
                <a:gd name="T21" fmla="*/ 35 h 237"/>
                <a:gd name="T22" fmla="*/ 134 w 168"/>
                <a:gd name="T23" fmla="*/ 32 h 237"/>
                <a:gd name="T24" fmla="*/ 145 w 168"/>
                <a:gd name="T25" fmla="*/ 36 h 237"/>
                <a:gd name="T26" fmla="*/ 155 w 168"/>
                <a:gd name="T27" fmla="*/ 41 h 237"/>
                <a:gd name="T28" fmla="*/ 168 w 168"/>
                <a:gd name="T29" fmla="*/ 44 h 237"/>
                <a:gd name="T30" fmla="*/ 164 w 168"/>
                <a:gd name="T31" fmla="*/ 52 h 237"/>
                <a:gd name="T32" fmla="*/ 157 w 168"/>
                <a:gd name="T33" fmla="*/ 56 h 237"/>
                <a:gd name="T34" fmla="*/ 146 w 168"/>
                <a:gd name="T35" fmla="*/ 64 h 237"/>
                <a:gd name="T36" fmla="*/ 139 w 168"/>
                <a:gd name="T37" fmla="*/ 76 h 237"/>
                <a:gd name="T38" fmla="*/ 141 w 168"/>
                <a:gd name="T39" fmla="*/ 99 h 237"/>
                <a:gd name="T40" fmla="*/ 136 w 168"/>
                <a:gd name="T41" fmla="*/ 116 h 237"/>
                <a:gd name="T42" fmla="*/ 135 w 168"/>
                <a:gd name="T43" fmla="*/ 128 h 237"/>
                <a:gd name="T44" fmla="*/ 139 w 168"/>
                <a:gd name="T45" fmla="*/ 140 h 237"/>
                <a:gd name="T46" fmla="*/ 130 w 168"/>
                <a:gd name="T47" fmla="*/ 144 h 237"/>
                <a:gd name="T48" fmla="*/ 119 w 168"/>
                <a:gd name="T49" fmla="*/ 143 h 237"/>
                <a:gd name="T50" fmla="*/ 110 w 168"/>
                <a:gd name="T51" fmla="*/ 145 h 237"/>
                <a:gd name="T52" fmla="*/ 100 w 168"/>
                <a:gd name="T53" fmla="*/ 155 h 237"/>
                <a:gd name="T54" fmla="*/ 88 w 168"/>
                <a:gd name="T55" fmla="*/ 163 h 237"/>
                <a:gd name="T56" fmla="*/ 71 w 168"/>
                <a:gd name="T57" fmla="*/ 172 h 237"/>
                <a:gd name="T58" fmla="*/ 67 w 168"/>
                <a:gd name="T59" fmla="*/ 184 h 237"/>
                <a:gd name="T60" fmla="*/ 61 w 168"/>
                <a:gd name="T61" fmla="*/ 197 h 237"/>
                <a:gd name="T62" fmla="*/ 59 w 168"/>
                <a:gd name="T63" fmla="*/ 215 h 237"/>
                <a:gd name="T64" fmla="*/ 62 w 168"/>
                <a:gd name="T65" fmla="*/ 223 h 237"/>
                <a:gd name="T66" fmla="*/ 58 w 168"/>
                <a:gd name="T67" fmla="*/ 237 h 237"/>
                <a:gd name="T68" fmla="*/ 49 w 168"/>
                <a:gd name="T69" fmla="*/ 233 h 237"/>
                <a:gd name="T70" fmla="*/ 45 w 168"/>
                <a:gd name="T71" fmla="*/ 218 h 237"/>
                <a:gd name="T72" fmla="*/ 36 w 168"/>
                <a:gd name="T73" fmla="*/ 207 h 237"/>
                <a:gd name="T74" fmla="*/ 40 w 168"/>
                <a:gd name="T75" fmla="*/ 194 h 237"/>
                <a:gd name="T76" fmla="*/ 48 w 168"/>
                <a:gd name="T77" fmla="*/ 184 h 237"/>
                <a:gd name="T78" fmla="*/ 46 w 168"/>
                <a:gd name="T79" fmla="*/ 175 h 237"/>
                <a:gd name="T80" fmla="*/ 28 w 168"/>
                <a:gd name="T81" fmla="*/ 171 h 237"/>
                <a:gd name="T82" fmla="*/ 19 w 168"/>
                <a:gd name="T83" fmla="*/ 158 h 237"/>
                <a:gd name="T84" fmla="*/ 23 w 168"/>
                <a:gd name="T85" fmla="*/ 125 h 237"/>
                <a:gd name="T86" fmla="*/ 20 w 168"/>
                <a:gd name="T87" fmla="*/ 112 h 237"/>
                <a:gd name="T88" fmla="*/ 1 w 168"/>
                <a:gd name="T89" fmla="*/ 104 h 237"/>
                <a:gd name="T90" fmla="*/ 7 w 168"/>
                <a:gd name="T91" fmla="*/ 92 h 237"/>
                <a:gd name="T92" fmla="*/ 21 w 168"/>
                <a:gd name="T93" fmla="*/ 83 h 237"/>
                <a:gd name="T94" fmla="*/ 33 w 168"/>
                <a:gd name="T95" fmla="*/ 63 h 237"/>
                <a:gd name="T96" fmla="*/ 44 w 168"/>
                <a:gd name="T97" fmla="*/ 47 h 237"/>
                <a:gd name="T98" fmla="*/ 47 w 168"/>
                <a:gd name="T99" fmla="*/ 38 h 237"/>
                <a:gd name="T100" fmla="*/ 49 w 168"/>
                <a:gd name="T101" fmla="*/ 30 h 237"/>
                <a:gd name="T102" fmla="*/ 54 w 168"/>
                <a:gd name="T103" fmla="*/ 16 h 237"/>
                <a:gd name="T104" fmla="*/ 58 w 168"/>
                <a:gd name="T105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37">
                  <a:moveTo>
                    <a:pt x="5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9" y="21"/>
                    <a:pt x="99" y="22"/>
                  </a:cubicBezTo>
                  <a:cubicBezTo>
                    <a:pt x="99" y="22"/>
                    <a:pt x="100" y="26"/>
                    <a:pt x="100" y="27"/>
                  </a:cubicBezTo>
                  <a:cubicBezTo>
                    <a:pt x="100" y="28"/>
                    <a:pt x="100" y="32"/>
                    <a:pt x="99" y="32"/>
                  </a:cubicBezTo>
                  <a:cubicBezTo>
                    <a:pt x="98" y="32"/>
                    <a:pt x="94" y="37"/>
                    <a:pt x="94" y="37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8"/>
                    <a:pt x="116" y="36"/>
                    <a:pt x="118" y="36"/>
                  </a:cubicBezTo>
                  <a:cubicBezTo>
                    <a:pt x="120" y="36"/>
                    <a:pt x="127" y="35"/>
                    <a:pt x="127" y="3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59" y="55"/>
                    <a:pt x="159" y="55"/>
                    <a:pt x="159" y="55"/>
                  </a:cubicBezTo>
                  <a:cubicBezTo>
                    <a:pt x="157" y="56"/>
                    <a:pt x="157" y="56"/>
                    <a:pt x="157" y="56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85"/>
                    <a:pt x="139" y="89"/>
                  </a:cubicBezTo>
                  <a:cubicBezTo>
                    <a:pt x="139" y="93"/>
                    <a:pt x="141" y="97"/>
                    <a:pt x="141" y="99"/>
                  </a:cubicBezTo>
                  <a:cubicBezTo>
                    <a:pt x="141" y="100"/>
                    <a:pt x="142" y="105"/>
                    <a:pt x="141" y="107"/>
                  </a:cubicBezTo>
                  <a:cubicBezTo>
                    <a:pt x="139" y="109"/>
                    <a:pt x="138" y="115"/>
                    <a:pt x="136" y="116"/>
                  </a:cubicBezTo>
                  <a:cubicBezTo>
                    <a:pt x="134" y="118"/>
                    <a:pt x="135" y="124"/>
                    <a:pt x="135" y="124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44"/>
                    <a:pt x="126" y="143"/>
                    <a:pt x="125" y="143"/>
                  </a:cubicBezTo>
                  <a:cubicBezTo>
                    <a:pt x="124" y="143"/>
                    <a:pt x="119" y="143"/>
                    <a:pt x="119" y="143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7" y="184"/>
                    <a:pt x="66" y="189"/>
                    <a:pt x="66" y="190"/>
                  </a:cubicBezTo>
                  <a:cubicBezTo>
                    <a:pt x="65" y="191"/>
                    <a:pt x="62" y="197"/>
                    <a:pt x="61" y="197"/>
                  </a:cubicBezTo>
                  <a:cubicBezTo>
                    <a:pt x="61" y="198"/>
                    <a:pt x="59" y="206"/>
                    <a:pt x="59" y="206"/>
                  </a:cubicBezTo>
                  <a:cubicBezTo>
                    <a:pt x="59" y="207"/>
                    <a:pt x="59" y="215"/>
                    <a:pt x="59" y="215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2" y="223"/>
                    <a:pt x="62" y="223"/>
                  </a:cubicBezTo>
                  <a:cubicBezTo>
                    <a:pt x="61" y="224"/>
                    <a:pt x="61" y="233"/>
                    <a:pt x="61" y="233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4" y="236"/>
                    <a:pt x="53" y="236"/>
                  </a:cubicBezTo>
                  <a:cubicBezTo>
                    <a:pt x="52" y="235"/>
                    <a:pt x="49" y="233"/>
                    <a:pt x="49" y="233"/>
                  </a:cubicBezTo>
                  <a:cubicBezTo>
                    <a:pt x="49" y="233"/>
                    <a:pt x="47" y="227"/>
                    <a:pt x="47" y="226"/>
                  </a:cubicBezTo>
                  <a:cubicBezTo>
                    <a:pt x="46" y="224"/>
                    <a:pt x="46" y="219"/>
                    <a:pt x="45" y="218"/>
                  </a:cubicBezTo>
                  <a:cubicBezTo>
                    <a:pt x="44" y="216"/>
                    <a:pt x="42" y="215"/>
                    <a:pt x="41" y="213"/>
                  </a:cubicBezTo>
                  <a:cubicBezTo>
                    <a:pt x="40" y="212"/>
                    <a:pt x="36" y="208"/>
                    <a:pt x="36" y="207"/>
                  </a:cubicBezTo>
                  <a:cubicBezTo>
                    <a:pt x="36" y="206"/>
                    <a:pt x="37" y="202"/>
                    <a:pt x="37" y="201"/>
                  </a:cubicBezTo>
                  <a:cubicBezTo>
                    <a:pt x="37" y="200"/>
                    <a:pt x="40" y="194"/>
                    <a:pt x="40" y="194"/>
                  </a:cubicBezTo>
                  <a:cubicBezTo>
                    <a:pt x="40" y="194"/>
                    <a:pt x="45" y="192"/>
                    <a:pt x="46" y="192"/>
                  </a:cubicBezTo>
                  <a:cubicBezTo>
                    <a:pt x="47" y="191"/>
                    <a:pt x="48" y="184"/>
                    <a:pt x="48" y="184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78"/>
                    <a:pt x="48" y="177"/>
                    <a:pt x="46" y="175"/>
                  </a:cubicBezTo>
                  <a:cubicBezTo>
                    <a:pt x="44" y="174"/>
                    <a:pt x="34" y="174"/>
                    <a:pt x="34" y="174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3"/>
                    <a:pt x="19" y="159"/>
                    <a:pt x="19" y="158"/>
                  </a:cubicBezTo>
                  <a:cubicBezTo>
                    <a:pt x="19" y="157"/>
                    <a:pt x="21" y="148"/>
                    <a:pt x="21" y="148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9" y="105"/>
                    <a:pt x="8" y="105"/>
                  </a:cubicBezTo>
                  <a:cubicBezTo>
                    <a:pt x="7" y="105"/>
                    <a:pt x="1" y="104"/>
                    <a:pt x="1" y="10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0"/>
                    <a:pt x="49" y="30"/>
                  </a:cubicBezTo>
                  <a:cubicBezTo>
                    <a:pt x="50" y="29"/>
                    <a:pt x="53" y="24"/>
                    <a:pt x="53" y="24"/>
                  </a:cubicBezTo>
                  <a:cubicBezTo>
                    <a:pt x="53" y="24"/>
                    <a:pt x="54" y="16"/>
                    <a:pt x="54" y="16"/>
                  </a:cubicBezTo>
                  <a:cubicBezTo>
                    <a:pt x="54" y="15"/>
                    <a:pt x="55" y="10"/>
                    <a:pt x="55" y="9"/>
                  </a:cubicBezTo>
                  <a:cubicBezTo>
                    <a:pt x="55" y="8"/>
                    <a:pt x="58" y="1"/>
                    <a:pt x="58" y="1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9866313" y="2460625"/>
              <a:ext cx="871537" cy="950913"/>
            </a:xfrm>
            <a:custGeom>
              <a:avLst/>
              <a:gdLst>
                <a:gd name="T0" fmla="*/ 4 w 232"/>
                <a:gd name="T1" fmla="*/ 58 h 253"/>
                <a:gd name="T2" fmla="*/ 17 w 232"/>
                <a:gd name="T3" fmla="*/ 47 h 253"/>
                <a:gd name="T4" fmla="*/ 27 w 232"/>
                <a:gd name="T5" fmla="*/ 56 h 253"/>
                <a:gd name="T6" fmla="*/ 41 w 232"/>
                <a:gd name="T7" fmla="*/ 60 h 253"/>
                <a:gd name="T8" fmla="*/ 58 w 232"/>
                <a:gd name="T9" fmla="*/ 55 h 253"/>
                <a:gd name="T10" fmla="*/ 72 w 232"/>
                <a:gd name="T11" fmla="*/ 39 h 253"/>
                <a:gd name="T12" fmla="*/ 73 w 232"/>
                <a:gd name="T13" fmla="*/ 28 h 253"/>
                <a:gd name="T14" fmla="*/ 79 w 232"/>
                <a:gd name="T15" fmla="*/ 19 h 253"/>
                <a:gd name="T16" fmla="*/ 92 w 232"/>
                <a:gd name="T17" fmla="*/ 24 h 253"/>
                <a:gd name="T18" fmla="*/ 111 w 232"/>
                <a:gd name="T19" fmla="*/ 20 h 253"/>
                <a:gd name="T20" fmla="*/ 129 w 232"/>
                <a:gd name="T21" fmla="*/ 9 h 253"/>
                <a:gd name="T22" fmla="*/ 143 w 232"/>
                <a:gd name="T23" fmla="*/ 5 h 253"/>
                <a:gd name="T24" fmla="*/ 146 w 232"/>
                <a:gd name="T25" fmla="*/ 19 h 253"/>
                <a:gd name="T26" fmla="*/ 163 w 232"/>
                <a:gd name="T27" fmla="*/ 18 h 253"/>
                <a:gd name="T28" fmla="*/ 177 w 232"/>
                <a:gd name="T29" fmla="*/ 5 h 253"/>
                <a:gd name="T30" fmla="*/ 188 w 232"/>
                <a:gd name="T31" fmla="*/ 0 h 253"/>
                <a:gd name="T32" fmla="*/ 200 w 232"/>
                <a:gd name="T33" fmla="*/ 5 h 253"/>
                <a:gd name="T34" fmla="*/ 213 w 232"/>
                <a:gd name="T35" fmla="*/ 15 h 253"/>
                <a:gd name="T36" fmla="*/ 218 w 232"/>
                <a:gd name="T37" fmla="*/ 29 h 253"/>
                <a:gd name="T38" fmla="*/ 224 w 232"/>
                <a:gd name="T39" fmla="*/ 37 h 253"/>
                <a:gd name="T40" fmla="*/ 216 w 232"/>
                <a:gd name="T41" fmla="*/ 55 h 253"/>
                <a:gd name="T42" fmla="*/ 219 w 232"/>
                <a:gd name="T43" fmla="*/ 69 h 253"/>
                <a:gd name="T44" fmla="*/ 232 w 232"/>
                <a:gd name="T45" fmla="*/ 81 h 253"/>
                <a:gd name="T46" fmla="*/ 216 w 232"/>
                <a:gd name="T47" fmla="*/ 104 h 253"/>
                <a:gd name="T48" fmla="*/ 206 w 232"/>
                <a:gd name="T49" fmla="*/ 105 h 253"/>
                <a:gd name="T50" fmla="*/ 195 w 232"/>
                <a:gd name="T51" fmla="*/ 110 h 253"/>
                <a:gd name="T52" fmla="*/ 193 w 232"/>
                <a:gd name="T53" fmla="*/ 125 h 253"/>
                <a:gd name="T54" fmla="*/ 191 w 232"/>
                <a:gd name="T55" fmla="*/ 145 h 253"/>
                <a:gd name="T56" fmla="*/ 191 w 232"/>
                <a:gd name="T57" fmla="*/ 156 h 253"/>
                <a:gd name="T58" fmla="*/ 192 w 232"/>
                <a:gd name="T59" fmla="*/ 184 h 253"/>
                <a:gd name="T60" fmla="*/ 193 w 232"/>
                <a:gd name="T61" fmla="*/ 201 h 253"/>
                <a:gd name="T62" fmla="*/ 188 w 232"/>
                <a:gd name="T63" fmla="*/ 221 h 253"/>
                <a:gd name="T64" fmla="*/ 187 w 232"/>
                <a:gd name="T65" fmla="*/ 235 h 253"/>
                <a:gd name="T66" fmla="*/ 175 w 232"/>
                <a:gd name="T67" fmla="*/ 252 h 253"/>
                <a:gd name="T68" fmla="*/ 164 w 232"/>
                <a:gd name="T69" fmla="*/ 246 h 253"/>
                <a:gd name="T70" fmla="*/ 157 w 232"/>
                <a:gd name="T71" fmla="*/ 234 h 253"/>
                <a:gd name="T72" fmla="*/ 161 w 232"/>
                <a:gd name="T73" fmla="*/ 220 h 253"/>
                <a:gd name="T74" fmla="*/ 172 w 232"/>
                <a:gd name="T75" fmla="*/ 203 h 253"/>
                <a:gd name="T76" fmla="*/ 157 w 232"/>
                <a:gd name="T77" fmla="*/ 188 h 253"/>
                <a:gd name="T78" fmla="*/ 137 w 232"/>
                <a:gd name="T79" fmla="*/ 185 h 253"/>
                <a:gd name="T80" fmla="*/ 127 w 232"/>
                <a:gd name="T81" fmla="*/ 174 h 253"/>
                <a:gd name="T82" fmla="*/ 111 w 232"/>
                <a:gd name="T83" fmla="*/ 169 h 253"/>
                <a:gd name="T84" fmla="*/ 92 w 232"/>
                <a:gd name="T85" fmla="*/ 159 h 253"/>
                <a:gd name="T86" fmla="*/ 77 w 232"/>
                <a:gd name="T87" fmla="*/ 159 h 253"/>
                <a:gd name="T88" fmla="*/ 69 w 232"/>
                <a:gd name="T89" fmla="*/ 151 h 253"/>
                <a:gd name="T90" fmla="*/ 54 w 232"/>
                <a:gd name="T91" fmla="*/ 147 h 253"/>
                <a:gd name="T92" fmla="*/ 31 w 232"/>
                <a:gd name="T93" fmla="*/ 158 h 253"/>
                <a:gd name="T94" fmla="*/ 13 w 232"/>
                <a:gd name="T95" fmla="*/ 170 h 253"/>
                <a:gd name="T96" fmla="*/ 9 w 232"/>
                <a:gd name="T97" fmla="*/ 148 h 253"/>
                <a:gd name="T98" fmla="*/ 6 w 232"/>
                <a:gd name="T99" fmla="*/ 129 h 253"/>
                <a:gd name="T100" fmla="*/ 5 w 232"/>
                <a:gd name="T101" fmla="*/ 104 h 253"/>
                <a:gd name="T102" fmla="*/ 8 w 232"/>
                <a:gd name="T103" fmla="*/ 8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253">
                  <a:moveTo>
                    <a:pt x="0" y="7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7" y="21"/>
                    <a:pt x="89" y="21"/>
                  </a:cubicBezTo>
                  <a:cubicBezTo>
                    <a:pt x="91" y="21"/>
                    <a:pt x="92" y="24"/>
                    <a:pt x="92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9" y="53"/>
                    <a:pt x="219" y="53"/>
                    <a:pt x="219" y="53"/>
                  </a:cubicBezTo>
                  <a:cubicBezTo>
                    <a:pt x="216" y="55"/>
                    <a:pt x="216" y="55"/>
                    <a:pt x="216" y="55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0" y="89"/>
                    <a:pt x="230" y="89"/>
                    <a:pt x="230" y="89"/>
                  </a:cubicBezTo>
                  <a:cubicBezTo>
                    <a:pt x="223" y="97"/>
                    <a:pt x="223" y="97"/>
                    <a:pt x="223" y="97"/>
                  </a:cubicBezTo>
                  <a:cubicBezTo>
                    <a:pt x="216" y="104"/>
                    <a:pt x="216" y="104"/>
                    <a:pt x="216" y="104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06" y="105"/>
                    <a:pt x="206" y="105"/>
                    <a:pt x="206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6" y="106"/>
                    <a:pt x="195" y="109"/>
                    <a:pt x="195" y="110"/>
                  </a:cubicBezTo>
                  <a:cubicBezTo>
                    <a:pt x="195" y="111"/>
                    <a:pt x="195" y="114"/>
                    <a:pt x="195" y="11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3" y="125"/>
                    <a:pt x="193" y="125"/>
                    <a:pt x="193" y="125"/>
                  </a:cubicBezTo>
                  <a:cubicBezTo>
                    <a:pt x="189" y="131"/>
                    <a:pt x="189" y="131"/>
                    <a:pt x="189" y="131"/>
                  </a:cubicBezTo>
                  <a:cubicBezTo>
                    <a:pt x="190" y="140"/>
                    <a:pt x="190" y="140"/>
                    <a:pt x="190" y="140"/>
                  </a:cubicBezTo>
                  <a:cubicBezTo>
                    <a:pt x="191" y="145"/>
                    <a:pt x="191" y="145"/>
                    <a:pt x="191" y="145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193" y="201"/>
                    <a:pt x="193" y="201"/>
                    <a:pt x="193" y="201"/>
                  </a:cubicBezTo>
                  <a:cubicBezTo>
                    <a:pt x="191" y="207"/>
                    <a:pt x="191" y="207"/>
                    <a:pt x="191" y="207"/>
                  </a:cubicBezTo>
                  <a:cubicBezTo>
                    <a:pt x="190" y="214"/>
                    <a:pt x="190" y="214"/>
                    <a:pt x="190" y="214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6" y="225"/>
                    <a:pt x="186" y="225"/>
                    <a:pt x="186" y="225"/>
                  </a:cubicBezTo>
                  <a:cubicBezTo>
                    <a:pt x="186" y="233"/>
                    <a:pt x="186" y="233"/>
                    <a:pt x="186" y="233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8"/>
                    <a:pt x="187" y="238"/>
                    <a:pt x="187" y="238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67" y="250"/>
                    <a:pt x="167" y="250"/>
                    <a:pt x="167" y="250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7" y="225"/>
                    <a:pt x="157" y="225"/>
                    <a:pt x="157" y="225"/>
                  </a:cubicBezTo>
                  <a:cubicBezTo>
                    <a:pt x="161" y="220"/>
                    <a:pt x="161" y="220"/>
                    <a:pt x="161" y="220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72" y="203"/>
                    <a:pt x="172" y="203"/>
                    <a:pt x="172" y="203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1" y="185"/>
                    <a:pt x="151" y="185"/>
                    <a:pt x="151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34" y="183"/>
                    <a:pt x="134" y="183"/>
                    <a:pt x="134" y="183"/>
                  </a:cubicBezTo>
                  <a:cubicBezTo>
                    <a:pt x="133" y="179"/>
                    <a:pt x="133" y="179"/>
                    <a:pt x="133" y="179"/>
                  </a:cubicBezTo>
                  <a:cubicBezTo>
                    <a:pt x="127" y="174"/>
                    <a:pt x="127" y="174"/>
                    <a:pt x="127" y="174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18" y="171"/>
                    <a:pt x="116" y="171"/>
                  </a:cubicBezTo>
                  <a:cubicBezTo>
                    <a:pt x="114" y="171"/>
                    <a:pt x="111" y="169"/>
                    <a:pt x="111" y="169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3" y="163"/>
                    <a:pt x="14" y="156"/>
                    <a:pt x="13" y="155"/>
                  </a:cubicBezTo>
                  <a:cubicBezTo>
                    <a:pt x="11" y="153"/>
                    <a:pt x="9" y="148"/>
                    <a:pt x="9" y="148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5" y="76"/>
                    <a:pt x="5" y="76"/>
                    <a:pt x="5" y="76"/>
                  </a:cubicBezTo>
                  <a:lnTo>
                    <a:pt x="0" y="73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10696575" y="2551113"/>
              <a:ext cx="134937" cy="187325"/>
            </a:xfrm>
            <a:custGeom>
              <a:avLst/>
              <a:gdLst>
                <a:gd name="T0" fmla="*/ 10 w 85"/>
                <a:gd name="T1" fmla="*/ 2 h 118"/>
                <a:gd name="T2" fmla="*/ 19 w 85"/>
                <a:gd name="T3" fmla="*/ 9 h 118"/>
                <a:gd name="T4" fmla="*/ 33 w 85"/>
                <a:gd name="T5" fmla="*/ 14 h 118"/>
                <a:gd name="T6" fmla="*/ 47 w 85"/>
                <a:gd name="T7" fmla="*/ 21 h 118"/>
                <a:gd name="T8" fmla="*/ 64 w 85"/>
                <a:gd name="T9" fmla="*/ 31 h 118"/>
                <a:gd name="T10" fmla="*/ 83 w 85"/>
                <a:gd name="T11" fmla="*/ 50 h 118"/>
                <a:gd name="T12" fmla="*/ 85 w 85"/>
                <a:gd name="T13" fmla="*/ 52 h 118"/>
                <a:gd name="T14" fmla="*/ 81 w 85"/>
                <a:gd name="T15" fmla="*/ 61 h 118"/>
                <a:gd name="T16" fmla="*/ 62 w 85"/>
                <a:gd name="T17" fmla="*/ 85 h 118"/>
                <a:gd name="T18" fmla="*/ 50 w 85"/>
                <a:gd name="T19" fmla="*/ 99 h 118"/>
                <a:gd name="T20" fmla="*/ 38 w 85"/>
                <a:gd name="T21" fmla="*/ 116 h 118"/>
                <a:gd name="T22" fmla="*/ 28 w 85"/>
                <a:gd name="T23" fmla="*/ 118 h 118"/>
                <a:gd name="T24" fmla="*/ 17 w 85"/>
                <a:gd name="T25" fmla="*/ 116 h 118"/>
                <a:gd name="T26" fmla="*/ 12 w 85"/>
                <a:gd name="T27" fmla="*/ 109 h 118"/>
                <a:gd name="T28" fmla="*/ 5 w 85"/>
                <a:gd name="T29" fmla="*/ 99 h 118"/>
                <a:gd name="T30" fmla="*/ 0 w 85"/>
                <a:gd name="T31" fmla="*/ 90 h 118"/>
                <a:gd name="T32" fmla="*/ 0 w 85"/>
                <a:gd name="T33" fmla="*/ 80 h 118"/>
                <a:gd name="T34" fmla="*/ 12 w 85"/>
                <a:gd name="T35" fmla="*/ 78 h 118"/>
                <a:gd name="T36" fmla="*/ 17 w 85"/>
                <a:gd name="T37" fmla="*/ 64 h 118"/>
                <a:gd name="T38" fmla="*/ 17 w 85"/>
                <a:gd name="T39" fmla="*/ 43 h 118"/>
                <a:gd name="T40" fmla="*/ 17 w 85"/>
                <a:gd name="T41" fmla="*/ 26 h 118"/>
                <a:gd name="T42" fmla="*/ 12 w 85"/>
                <a:gd name="T43" fmla="*/ 16 h 118"/>
                <a:gd name="T44" fmla="*/ 5 w 85"/>
                <a:gd name="T45" fmla="*/ 9 h 118"/>
                <a:gd name="T46" fmla="*/ 5 w 85"/>
                <a:gd name="T47" fmla="*/ 0 h 118"/>
                <a:gd name="T48" fmla="*/ 10 w 85"/>
                <a:gd name="T49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18">
                  <a:moveTo>
                    <a:pt x="10" y="2"/>
                  </a:moveTo>
                  <a:lnTo>
                    <a:pt x="19" y="9"/>
                  </a:lnTo>
                  <a:lnTo>
                    <a:pt x="33" y="14"/>
                  </a:lnTo>
                  <a:lnTo>
                    <a:pt x="47" y="21"/>
                  </a:lnTo>
                  <a:lnTo>
                    <a:pt x="64" y="31"/>
                  </a:lnTo>
                  <a:lnTo>
                    <a:pt x="83" y="50"/>
                  </a:lnTo>
                  <a:lnTo>
                    <a:pt x="85" y="52"/>
                  </a:lnTo>
                  <a:lnTo>
                    <a:pt x="81" y="61"/>
                  </a:lnTo>
                  <a:lnTo>
                    <a:pt x="62" y="85"/>
                  </a:lnTo>
                  <a:lnTo>
                    <a:pt x="50" y="99"/>
                  </a:lnTo>
                  <a:lnTo>
                    <a:pt x="38" y="116"/>
                  </a:lnTo>
                  <a:lnTo>
                    <a:pt x="28" y="118"/>
                  </a:lnTo>
                  <a:lnTo>
                    <a:pt x="17" y="116"/>
                  </a:lnTo>
                  <a:lnTo>
                    <a:pt x="12" y="109"/>
                  </a:lnTo>
                  <a:lnTo>
                    <a:pt x="5" y="99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2" y="78"/>
                  </a:lnTo>
                  <a:lnTo>
                    <a:pt x="17" y="64"/>
                  </a:lnTo>
                  <a:lnTo>
                    <a:pt x="17" y="43"/>
                  </a:lnTo>
                  <a:lnTo>
                    <a:pt x="17" y="26"/>
                  </a:lnTo>
                  <a:lnTo>
                    <a:pt x="12" y="16"/>
                  </a:lnTo>
                  <a:lnTo>
                    <a:pt x="5" y="9"/>
                  </a:lnTo>
                  <a:lnTo>
                    <a:pt x="5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10696575" y="2474913"/>
              <a:ext cx="263525" cy="139700"/>
            </a:xfrm>
            <a:custGeom>
              <a:avLst/>
              <a:gdLst>
                <a:gd name="T0" fmla="*/ 0 w 166"/>
                <a:gd name="T1" fmla="*/ 34 h 88"/>
                <a:gd name="T2" fmla="*/ 10 w 166"/>
                <a:gd name="T3" fmla="*/ 41 h 88"/>
                <a:gd name="T4" fmla="*/ 21 w 166"/>
                <a:gd name="T5" fmla="*/ 48 h 88"/>
                <a:gd name="T6" fmla="*/ 36 w 166"/>
                <a:gd name="T7" fmla="*/ 53 h 88"/>
                <a:gd name="T8" fmla="*/ 47 w 166"/>
                <a:gd name="T9" fmla="*/ 60 h 88"/>
                <a:gd name="T10" fmla="*/ 57 w 166"/>
                <a:gd name="T11" fmla="*/ 64 h 88"/>
                <a:gd name="T12" fmla="*/ 66 w 166"/>
                <a:gd name="T13" fmla="*/ 69 h 88"/>
                <a:gd name="T14" fmla="*/ 78 w 166"/>
                <a:gd name="T15" fmla="*/ 79 h 88"/>
                <a:gd name="T16" fmla="*/ 88 w 166"/>
                <a:gd name="T17" fmla="*/ 86 h 88"/>
                <a:gd name="T18" fmla="*/ 100 w 166"/>
                <a:gd name="T19" fmla="*/ 88 h 88"/>
                <a:gd name="T20" fmla="*/ 109 w 166"/>
                <a:gd name="T21" fmla="*/ 81 h 88"/>
                <a:gd name="T22" fmla="*/ 126 w 166"/>
                <a:gd name="T23" fmla="*/ 67 h 88"/>
                <a:gd name="T24" fmla="*/ 140 w 166"/>
                <a:gd name="T25" fmla="*/ 48 h 88"/>
                <a:gd name="T26" fmla="*/ 152 w 166"/>
                <a:gd name="T27" fmla="*/ 36 h 88"/>
                <a:gd name="T28" fmla="*/ 159 w 166"/>
                <a:gd name="T29" fmla="*/ 27 h 88"/>
                <a:gd name="T30" fmla="*/ 163 w 166"/>
                <a:gd name="T31" fmla="*/ 15 h 88"/>
                <a:gd name="T32" fmla="*/ 166 w 166"/>
                <a:gd name="T33" fmla="*/ 5 h 88"/>
                <a:gd name="T34" fmla="*/ 149 w 166"/>
                <a:gd name="T35" fmla="*/ 0 h 88"/>
                <a:gd name="T36" fmla="*/ 135 w 166"/>
                <a:gd name="T37" fmla="*/ 3 h 88"/>
                <a:gd name="T38" fmla="*/ 126 w 166"/>
                <a:gd name="T39" fmla="*/ 5 h 88"/>
                <a:gd name="T40" fmla="*/ 118 w 166"/>
                <a:gd name="T41" fmla="*/ 22 h 88"/>
                <a:gd name="T42" fmla="*/ 107 w 166"/>
                <a:gd name="T43" fmla="*/ 29 h 88"/>
                <a:gd name="T44" fmla="*/ 90 w 166"/>
                <a:gd name="T45" fmla="*/ 31 h 88"/>
                <a:gd name="T46" fmla="*/ 73 w 166"/>
                <a:gd name="T47" fmla="*/ 31 h 88"/>
                <a:gd name="T48" fmla="*/ 57 w 166"/>
                <a:gd name="T49" fmla="*/ 31 h 88"/>
                <a:gd name="T50" fmla="*/ 45 w 166"/>
                <a:gd name="T51" fmla="*/ 27 h 88"/>
                <a:gd name="T52" fmla="*/ 36 w 166"/>
                <a:gd name="T53" fmla="*/ 19 h 88"/>
                <a:gd name="T54" fmla="*/ 28 w 166"/>
                <a:gd name="T55" fmla="*/ 15 h 88"/>
                <a:gd name="T56" fmla="*/ 19 w 166"/>
                <a:gd name="T57" fmla="*/ 15 h 88"/>
                <a:gd name="T58" fmla="*/ 10 w 166"/>
                <a:gd name="T59" fmla="*/ 19 h 88"/>
                <a:gd name="T60" fmla="*/ 2 w 166"/>
                <a:gd name="T61" fmla="*/ 27 h 88"/>
                <a:gd name="T62" fmla="*/ 0 w 166"/>
                <a:gd name="T63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" h="88">
                  <a:moveTo>
                    <a:pt x="0" y="34"/>
                  </a:moveTo>
                  <a:lnTo>
                    <a:pt x="10" y="41"/>
                  </a:lnTo>
                  <a:lnTo>
                    <a:pt x="21" y="48"/>
                  </a:lnTo>
                  <a:lnTo>
                    <a:pt x="36" y="53"/>
                  </a:lnTo>
                  <a:lnTo>
                    <a:pt x="47" y="60"/>
                  </a:lnTo>
                  <a:lnTo>
                    <a:pt x="57" y="64"/>
                  </a:lnTo>
                  <a:lnTo>
                    <a:pt x="66" y="69"/>
                  </a:lnTo>
                  <a:lnTo>
                    <a:pt x="78" y="79"/>
                  </a:lnTo>
                  <a:lnTo>
                    <a:pt x="88" y="86"/>
                  </a:lnTo>
                  <a:lnTo>
                    <a:pt x="100" y="88"/>
                  </a:lnTo>
                  <a:lnTo>
                    <a:pt x="109" y="81"/>
                  </a:lnTo>
                  <a:lnTo>
                    <a:pt x="126" y="67"/>
                  </a:lnTo>
                  <a:lnTo>
                    <a:pt x="140" y="48"/>
                  </a:lnTo>
                  <a:lnTo>
                    <a:pt x="152" y="36"/>
                  </a:lnTo>
                  <a:lnTo>
                    <a:pt x="159" y="27"/>
                  </a:lnTo>
                  <a:lnTo>
                    <a:pt x="163" y="15"/>
                  </a:lnTo>
                  <a:lnTo>
                    <a:pt x="166" y="5"/>
                  </a:lnTo>
                  <a:lnTo>
                    <a:pt x="149" y="0"/>
                  </a:lnTo>
                  <a:lnTo>
                    <a:pt x="135" y="3"/>
                  </a:lnTo>
                  <a:lnTo>
                    <a:pt x="126" y="5"/>
                  </a:lnTo>
                  <a:lnTo>
                    <a:pt x="118" y="22"/>
                  </a:lnTo>
                  <a:lnTo>
                    <a:pt x="107" y="29"/>
                  </a:lnTo>
                  <a:lnTo>
                    <a:pt x="90" y="31"/>
                  </a:lnTo>
                  <a:lnTo>
                    <a:pt x="73" y="31"/>
                  </a:lnTo>
                  <a:lnTo>
                    <a:pt x="57" y="31"/>
                  </a:lnTo>
                  <a:lnTo>
                    <a:pt x="45" y="27"/>
                  </a:lnTo>
                  <a:lnTo>
                    <a:pt x="36" y="19"/>
                  </a:lnTo>
                  <a:lnTo>
                    <a:pt x="28" y="15"/>
                  </a:lnTo>
                  <a:lnTo>
                    <a:pt x="19" y="15"/>
                  </a:lnTo>
                  <a:lnTo>
                    <a:pt x="10" y="19"/>
                  </a:lnTo>
                  <a:lnTo>
                    <a:pt x="2" y="27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9910763" y="1885950"/>
              <a:ext cx="533400" cy="777875"/>
            </a:xfrm>
            <a:custGeom>
              <a:avLst/>
              <a:gdLst>
                <a:gd name="T0" fmla="*/ 113 w 142"/>
                <a:gd name="T1" fmla="*/ 0 h 207"/>
                <a:gd name="T2" fmla="*/ 120 w 142"/>
                <a:gd name="T3" fmla="*/ 4 h 207"/>
                <a:gd name="T4" fmla="*/ 116 w 142"/>
                <a:gd name="T5" fmla="*/ 11 h 207"/>
                <a:gd name="T6" fmla="*/ 120 w 142"/>
                <a:gd name="T7" fmla="*/ 20 h 207"/>
                <a:gd name="T8" fmla="*/ 125 w 142"/>
                <a:gd name="T9" fmla="*/ 31 h 207"/>
                <a:gd name="T10" fmla="*/ 127 w 142"/>
                <a:gd name="T11" fmla="*/ 42 h 207"/>
                <a:gd name="T12" fmla="*/ 129 w 142"/>
                <a:gd name="T13" fmla="*/ 70 h 207"/>
                <a:gd name="T14" fmla="*/ 130 w 142"/>
                <a:gd name="T15" fmla="*/ 82 h 207"/>
                <a:gd name="T16" fmla="*/ 134 w 142"/>
                <a:gd name="T17" fmla="*/ 97 h 207"/>
                <a:gd name="T18" fmla="*/ 140 w 142"/>
                <a:gd name="T19" fmla="*/ 104 h 207"/>
                <a:gd name="T20" fmla="*/ 139 w 142"/>
                <a:gd name="T21" fmla="*/ 112 h 207"/>
                <a:gd name="T22" fmla="*/ 136 w 142"/>
                <a:gd name="T23" fmla="*/ 124 h 207"/>
                <a:gd name="T24" fmla="*/ 139 w 142"/>
                <a:gd name="T25" fmla="*/ 134 h 207"/>
                <a:gd name="T26" fmla="*/ 129 w 142"/>
                <a:gd name="T27" fmla="*/ 144 h 207"/>
                <a:gd name="T28" fmla="*/ 115 w 142"/>
                <a:gd name="T29" fmla="*/ 155 h 207"/>
                <a:gd name="T30" fmla="*/ 103 w 142"/>
                <a:gd name="T31" fmla="*/ 166 h 207"/>
                <a:gd name="T32" fmla="*/ 92 w 142"/>
                <a:gd name="T33" fmla="*/ 169 h 207"/>
                <a:gd name="T34" fmla="*/ 81 w 142"/>
                <a:gd name="T35" fmla="*/ 171 h 207"/>
                <a:gd name="T36" fmla="*/ 72 w 142"/>
                <a:gd name="T37" fmla="*/ 168 h 207"/>
                <a:gd name="T38" fmla="*/ 61 w 142"/>
                <a:gd name="T39" fmla="*/ 167 h 207"/>
                <a:gd name="T40" fmla="*/ 55 w 142"/>
                <a:gd name="T41" fmla="*/ 174 h 207"/>
                <a:gd name="T42" fmla="*/ 55 w 142"/>
                <a:gd name="T43" fmla="*/ 184 h 207"/>
                <a:gd name="T44" fmla="*/ 50 w 142"/>
                <a:gd name="T45" fmla="*/ 194 h 207"/>
                <a:gd name="T46" fmla="*/ 41 w 142"/>
                <a:gd name="T47" fmla="*/ 199 h 207"/>
                <a:gd name="T48" fmla="*/ 31 w 142"/>
                <a:gd name="T49" fmla="*/ 205 h 207"/>
                <a:gd name="T50" fmla="*/ 21 w 142"/>
                <a:gd name="T51" fmla="*/ 205 h 207"/>
                <a:gd name="T52" fmla="*/ 15 w 142"/>
                <a:gd name="T53" fmla="*/ 200 h 207"/>
                <a:gd name="T54" fmla="*/ 10 w 142"/>
                <a:gd name="T55" fmla="*/ 195 h 207"/>
                <a:gd name="T56" fmla="*/ 3 w 142"/>
                <a:gd name="T57" fmla="*/ 188 h 207"/>
                <a:gd name="T58" fmla="*/ 3 w 142"/>
                <a:gd name="T59" fmla="*/ 175 h 207"/>
                <a:gd name="T60" fmla="*/ 0 w 142"/>
                <a:gd name="T61" fmla="*/ 162 h 207"/>
                <a:gd name="T62" fmla="*/ 6 w 142"/>
                <a:gd name="T63" fmla="*/ 151 h 207"/>
                <a:gd name="T64" fmla="*/ 11 w 142"/>
                <a:gd name="T65" fmla="*/ 135 h 207"/>
                <a:gd name="T66" fmla="*/ 15 w 142"/>
                <a:gd name="T67" fmla="*/ 127 h 207"/>
                <a:gd name="T68" fmla="*/ 23 w 142"/>
                <a:gd name="T69" fmla="*/ 123 h 207"/>
                <a:gd name="T70" fmla="*/ 35 w 142"/>
                <a:gd name="T71" fmla="*/ 119 h 207"/>
                <a:gd name="T72" fmla="*/ 46 w 142"/>
                <a:gd name="T73" fmla="*/ 108 h 207"/>
                <a:gd name="T74" fmla="*/ 56 w 142"/>
                <a:gd name="T75" fmla="*/ 104 h 207"/>
                <a:gd name="T76" fmla="*/ 66 w 142"/>
                <a:gd name="T77" fmla="*/ 104 h 207"/>
                <a:gd name="T78" fmla="*/ 77 w 142"/>
                <a:gd name="T79" fmla="*/ 102 h 207"/>
                <a:gd name="T80" fmla="*/ 81 w 142"/>
                <a:gd name="T81" fmla="*/ 89 h 207"/>
                <a:gd name="T82" fmla="*/ 77 w 142"/>
                <a:gd name="T83" fmla="*/ 81 h 207"/>
                <a:gd name="T84" fmla="*/ 79 w 142"/>
                <a:gd name="T85" fmla="*/ 70 h 207"/>
                <a:gd name="T86" fmla="*/ 84 w 142"/>
                <a:gd name="T87" fmla="*/ 62 h 207"/>
                <a:gd name="T88" fmla="*/ 82 w 142"/>
                <a:gd name="T89" fmla="*/ 50 h 207"/>
                <a:gd name="T90" fmla="*/ 81 w 142"/>
                <a:gd name="T91" fmla="*/ 36 h 207"/>
                <a:gd name="T92" fmla="*/ 85 w 142"/>
                <a:gd name="T93" fmla="*/ 25 h 207"/>
                <a:gd name="T94" fmla="*/ 93 w 142"/>
                <a:gd name="T95" fmla="*/ 17 h 207"/>
                <a:gd name="T96" fmla="*/ 107 w 142"/>
                <a:gd name="T97" fmla="*/ 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207">
                  <a:moveTo>
                    <a:pt x="109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2" y="92"/>
                    <a:pt x="132" y="92"/>
                    <a:pt x="132" y="92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2" y="108"/>
                    <a:pt x="141" y="111"/>
                    <a:pt x="139" y="112"/>
                  </a:cubicBezTo>
                  <a:cubicBezTo>
                    <a:pt x="138" y="112"/>
                    <a:pt x="136" y="117"/>
                    <a:pt x="136" y="117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1" y="171"/>
                    <a:pt x="81" y="171"/>
                    <a:pt x="81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0" y="194"/>
                    <a:pt x="50" y="194"/>
                    <a:pt x="50" y="194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6" y="207"/>
                    <a:pt x="24" y="205"/>
                    <a:pt x="21" y="205"/>
                  </a:cubicBezTo>
                  <a:cubicBezTo>
                    <a:pt x="18" y="204"/>
                    <a:pt x="18" y="204"/>
                    <a:pt x="18" y="204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7" y="102"/>
                    <a:pt x="77" y="102"/>
                    <a:pt x="77" y="10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7" y="6"/>
                    <a:pt x="107" y="6"/>
                    <a:pt x="107" y="6"/>
                  </a:cubicBezTo>
                  <a:lnTo>
                    <a:pt x="109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10372725" y="1885950"/>
              <a:ext cx="381000" cy="473075"/>
            </a:xfrm>
            <a:custGeom>
              <a:avLst/>
              <a:gdLst>
                <a:gd name="T0" fmla="*/ 3 w 101"/>
                <a:gd name="T1" fmla="*/ 0 h 126"/>
                <a:gd name="T2" fmla="*/ 2 w 101"/>
                <a:gd name="T3" fmla="*/ 5 h 126"/>
                <a:gd name="T4" fmla="*/ 0 w 101"/>
                <a:gd name="T5" fmla="*/ 8 h 126"/>
                <a:gd name="T6" fmla="*/ 1 w 101"/>
                <a:gd name="T7" fmla="*/ 14 h 126"/>
                <a:gd name="T8" fmla="*/ 1 w 101"/>
                <a:gd name="T9" fmla="*/ 16 h 126"/>
                <a:gd name="T10" fmla="*/ 3 w 101"/>
                <a:gd name="T11" fmla="*/ 19 h 126"/>
                <a:gd name="T12" fmla="*/ 5 w 101"/>
                <a:gd name="T13" fmla="*/ 23 h 126"/>
                <a:gd name="T14" fmla="*/ 6 w 101"/>
                <a:gd name="T15" fmla="*/ 26 h 126"/>
                <a:gd name="T16" fmla="*/ 6 w 101"/>
                <a:gd name="T17" fmla="*/ 31 h 126"/>
                <a:gd name="T18" fmla="*/ 9 w 101"/>
                <a:gd name="T19" fmla="*/ 36 h 126"/>
                <a:gd name="T20" fmla="*/ 9 w 101"/>
                <a:gd name="T21" fmla="*/ 41 h 126"/>
                <a:gd name="T22" fmla="*/ 9 w 101"/>
                <a:gd name="T23" fmla="*/ 48 h 126"/>
                <a:gd name="T24" fmla="*/ 10 w 101"/>
                <a:gd name="T25" fmla="*/ 54 h 126"/>
                <a:gd name="T26" fmla="*/ 10 w 101"/>
                <a:gd name="T27" fmla="*/ 62 h 126"/>
                <a:gd name="T28" fmla="*/ 11 w 101"/>
                <a:gd name="T29" fmla="*/ 70 h 126"/>
                <a:gd name="T30" fmla="*/ 12 w 101"/>
                <a:gd name="T31" fmla="*/ 78 h 126"/>
                <a:gd name="T32" fmla="*/ 12 w 101"/>
                <a:gd name="T33" fmla="*/ 84 h 126"/>
                <a:gd name="T34" fmla="*/ 13 w 101"/>
                <a:gd name="T35" fmla="*/ 89 h 126"/>
                <a:gd name="T36" fmla="*/ 17 w 101"/>
                <a:gd name="T37" fmla="*/ 97 h 126"/>
                <a:gd name="T38" fmla="*/ 22 w 101"/>
                <a:gd name="T39" fmla="*/ 99 h 126"/>
                <a:gd name="T40" fmla="*/ 23 w 101"/>
                <a:gd name="T41" fmla="*/ 103 h 126"/>
                <a:gd name="T42" fmla="*/ 22 w 101"/>
                <a:gd name="T43" fmla="*/ 108 h 126"/>
                <a:gd name="T44" fmla="*/ 22 w 101"/>
                <a:gd name="T45" fmla="*/ 112 h 126"/>
                <a:gd name="T46" fmla="*/ 21 w 101"/>
                <a:gd name="T47" fmla="*/ 116 h 126"/>
                <a:gd name="T48" fmla="*/ 26 w 101"/>
                <a:gd name="T49" fmla="*/ 117 h 126"/>
                <a:gd name="T50" fmla="*/ 32 w 101"/>
                <a:gd name="T51" fmla="*/ 116 h 126"/>
                <a:gd name="T52" fmla="*/ 39 w 101"/>
                <a:gd name="T53" fmla="*/ 116 h 126"/>
                <a:gd name="T54" fmla="*/ 44 w 101"/>
                <a:gd name="T55" fmla="*/ 116 h 126"/>
                <a:gd name="T56" fmla="*/ 48 w 101"/>
                <a:gd name="T57" fmla="*/ 117 h 126"/>
                <a:gd name="T58" fmla="*/ 53 w 101"/>
                <a:gd name="T59" fmla="*/ 121 h 126"/>
                <a:gd name="T60" fmla="*/ 58 w 101"/>
                <a:gd name="T61" fmla="*/ 126 h 126"/>
                <a:gd name="T62" fmla="*/ 61 w 101"/>
                <a:gd name="T63" fmla="*/ 125 h 126"/>
                <a:gd name="T64" fmla="*/ 66 w 101"/>
                <a:gd name="T65" fmla="*/ 121 h 126"/>
                <a:gd name="T66" fmla="*/ 69 w 101"/>
                <a:gd name="T67" fmla="*/ 117 h 126"/>
                <a:gd name="T68" fmla="*/ 68 w 101"/>
                <a:gd name="T69" fmla="*/ 113 h 126"/>
                <a:gd name="T70" fmla="*/ 66 w 101"/>
                <a:gd name="T71" fmla="*/ 110 h 126"/>
                <a:gd name="T72" fmla="*/ 66 w 101"/>
                <a:gd name="T73" fmla="*/ 104 h 126"/>
                <a:gd name="T74" fmla="*/ 69 w 101"/>
                <a:gd name="T75" fmla="*/ 97 h 126"/>
                <a:gd name="T76" fmla="*/ 70 w 101"/>
                <a:gd name="T77" fmla="*/ 90 h 126"/>
                <a:gd name="T78" fmla="*/ 75 w 101"/>
                <a:gd name="T79" fmla="*/ 82 h 126"/>
                <a:gd name="T80" fmla="*/ 81 w 101"/>
                <a:gd name="T81" fmla="*/ 74 h 126"/>
                <a:gd name="T82" fmla="*/ 86 w 101"/>
                <a:gd name="T83" fmla="*/ 66 h 126"/>
                <a:gd name="T84" fmla="*/ 91 w 101"/>
                <a:gd name="T85" fmla="*/ 58 h 126"/>
                <a:gd name="T86" fmla="*/ 94 w 101"/>
                <a:gd name="T87" fmla="*/ 51 h 126"/>
                <a:gd name="T88" fmla="*/ 101 w 101"/>
                <a:gd name="T89" fmla="*/ 47 h 126"/>
                <a:gd name="T90" fmla="*/ 89 w 101"/>
                <a:gd name="T91" fmla="*/ 36 h 126"/>
                <a:gd name="T92" fmla="*/ 78 w 101"/>
                <a:gd name="T93" fmla="*/ 28 h 126"/>
                <a:gd name="T94" fmla="*/ 75 w 101"/>
                <a:gd name="T95" fmla="*/ 24 h 126"/>
                <a:gd name="T96" fmla="*/ 70 w 101"/>
                <a:gd name="T97" fmla="*/ 21 h 126"/>
                <a:gd name="T98" fmla="*/ 63 w 101"/>
                <a:gd name="T99" fmla="*/ 18 h 126"/>
                <a:gd name="T100" fmla="*/ 57 w 101"/>
                <a:gd name="T101" fmla="*/ 13 h 126"/>
                <a:gd name="T102" fmla="*/ 50 w 101"/>
                <a:gd name="T103" fmla="*/ 8 h 126"/>
                <a:gd name="T104" fmla="*/ 42 w 101"/>
                <a:gd name="T105" fmla="*/ 5 h 126"/>
                <a:gd name="T106" fmla="*/ 35 w 101"/>
                <a:gd name="T107" fmla="*/ 1 h 126"/>
                <a:gd name="T108" fmla="*/ 28 w 101"/>
                <a:gd name="T109" fmla="*/ 1 h 126"/>
                <a:gd name="T110" fmla="*/ 18 w 101"/>
                <a:gd name="T111" fmla="*/ 1 h 126"/>
                <a:gd name="T112" fmla="*/ 13 w 101"/>
                <a:gd name="T113" fmla="*/ 1 h 126"/>
                <a:gd name="T114" fmla="*/ 3 w 101"/>
                <a:gd name="T1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126">
                  <a:moveTo>
                    <a:pt x="3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3" y="87"/>
                    <a:pt x="13" y="89"/>
                  </a:cubicBezTo>
                  <a:cubicBezTo>
                    <a:pt x="14" y="92"/>
                    <a:pt x="17" y="97"/>
                    <a:pt x="17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3" y="110"/>
                    <a:pt x="22" y="112"/>
                  </a:cubicBezTo>
                  <a:cubicBezTo>
                    <a:pt x="20" y="113"/>
                    <a:pt x="21" y="116"/>
                    <a:pt x="21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1" y="21"/>
                    <a:pt x="70" y="21"/>
                  </a:cubicBezTo>
                  <a:cubicBezTo>
                    <a:pt x="68" y="21"/>
                    <a:pt x="63" y="18"/>
                    <a:pt x="63" y="18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10658475" y="2084388"/>
              <a:ext cx="315912" cy="184150"/>
            </a:xfrm>
            <a:custGeom>
              <a:avLst/>
              <a:gdLst>
                <a:gd name="T0" fmla="*/ 25 w 84"/>
                <a:gd name="T1" fmla="*/ 0 h 49"/>
                <a:gd name="T2" fmla="*/ 29 w 84"/>
                <a:gd name="T3" fmla="*/ 0 h 49"/>
                <a:gd name="T4" fmla="*/ 35 w 84"/>
                <a:gd name="T5" fmla="*/ 2 h 49"/>
                <a:gd name="T6" fmla="*/ 41 w 84"/>
                <a:gd name="T7" fmla="*/ 5 h 49"/>
                <a:gd name="T8" fmla="*/ 49 w 84"/>
                <a:gd name="T9" fmla="*/ 5 h 49"/>
                <a:gd name="T10" fmla="*/ 58 w 84"/>
                <a:gd name="T11" fmla="*/ 5 h 49"/>
                <a:gd name="T12" fmla="*/ 65 w 84"/>
                <a:gd name="T13" fmla="*/ 5 h 49"/>
                <a:gd name="T14" fmla="*/ 72 w 84"/>
                <a:gd name="T15" fmla="*/ 6 h 49"/>
                <a:gd name="T16" fmla="*/ 77 w 84"/>
                <a:gd name="T17" fmla="*/ 9 h 49"/>
                <a:gd name="T18" fmla="*/ 81 w 84"/>
                <a:gd name="T19" fmla="*/ 13 h 49"/>
                <a:gd name="T20" fmla="*/ 81 w 84"/>
                <a:gd name="T21" fmla="*/ 17 h 49"/>
                <a:gd name="T22" fmla="*/ 84 w 84"/>
                <a:gd name="T23" fmla="*/ 24 h 49"/>
                <a:gd name="T24" fmla="*/ 84 w 84"/>
                <a:gd name="T25" fmla="*/ 29 h 49"/>
                <a:gd name="T26" fmla="*/ 84 w 84"/>
                <a:gd name="T27" fmla="*/ 37 h 49"/>
                <a:gd name="T28" fmla="*/ 83 w 84"/>
                <a:gd name="T29" fmla="*/ 40 h 49"/>
                <a:gd name="T30" fmla="*/ 75 w 84"/>
                <a:gd name="T31" fmla="*/ 40 h 49"/>
                <a:gd name="T32" fmla="*/ 65 w 84"/>
                <a:gd name="T33" fmla="*/ 40 h 49"/>
                <a:gd name="T34" fmla="*/ 59 w 84"/>
                <a:gd name="T35" fmla="*/ 37 h 49"/>
                <a:gd name="T36" fmla="*/ 55 w 84"/>
                <a:gd name="T37" fmla="*/ 36 h 49"/>
                <a:gd name="T38" fmla="*/ 52 w 84"/>
                <a:gd name="T39" fmla="*/ 37 h 49"/>
                <a:gd name="T40" fmla="*/ 49 w 84"/>
                <a:gd name="T41" fmla="*/ 41 h 49"/>
                <a:gd name="T42" fmla="*/ 48 w 84"/>
                <a:gd name="T43" fmla="*/ 44 h 49"/>
                <a:gd name="T44" fmla="*/ 47 w 84"/>
                <a:gd name="T45" fmla="*/ 49 h 49"/>
                <a:gd name="T46" fmla="*/ 43 w 84"/>
                <a:gd name="T47" fmla="*/ 49 h 49"/>
                <a:gd name="T48" fmla="*/ 40 w 84"/>
                <a:gd name="T49" fmla="*/ 45 h 49"/>
                <a:gd name="T50" fmla="*/ 34 w 84"/>
                <a:gd name="T51" fmla="*/ 46 h 49"/>
                <a:gd name="T52" fmla="*/ 32 w 84"/>
                <a:gd name="T53" fmla="*/ 46 h 49"/>
                <a:gd name="T54" fmla="*/ 30 w 84"/>
                <a:gd name="T55" fmla="*/ 43 h 49"/>
                <a:gd name="T56" fmla="*/ 34 w 84"/>
                <a:gd name="T57" fmla="*/ 36 h 49"/>
                <a:gd name="T58" fmla="*/ 34 w 84"/>
                <a:gd name="T59" fmla="*/ 31 h 49"/>
                <a:gd name="T60" fmla="*/ 27 w 84"/>
                <a:gd name="T61" fmla="*/ 30 h 49"/>
                <a:gd name="T62" fmla="*/ 20 w 84"/>
                <a:gd name="T63" fmla="*/ 31 h 49"/>
                <a:gd name="T64" fmla="*/ 16 w 84"/>
                <a:gd name="T65" fmla="*/ 34 h 49"/>
                <a:gd name="T66" fmla="*/ 10 w 84"/>
                <a:gd name="T67" fmla="*/ 38 h 49"/>
                <a:gd name="T68" fmla="*/ 5 w 84"/>
                <a:gd name="T69" fmla="*/ 39 h 49"/>
                <a:gd name="T70" fmla="*/ 0 w 84"/>
                <a:gd name="T71" fmla="*/ 38 h 49"/>
                <a:gd name="T72" fmla="*/ 5 w 84"/>
                <a:gd name="T73" fmla="*/ 31 h 49"/>
                <a:gd name="T74" fmla="*/ 8 w 84"/>
                <a:gd name="T75" fmla="*/ 25 h 49"/>
                <a:gd name="T76" fmla="*/ 15 w 84"/>
                <a:gd name="T77" fmla="*/ 14 h 49"/>
                <a:gd name="T78" fmla="*/ 25 w 84"/>
                <a:gd name="T7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49">
                  <a:moveTo>
                    <a:pt x="2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6" y="39"/>
                    <a:pt x="5" y="39"/>
                  </a:cubicBezTo>
                  <a:cubicBezTo>
                    <a:pt x="4" y="39"/>
                    <a:pt x="0" y="40"/>
                    <a:pt x="0" y="38"/>
                  </a:cubicBezTo>
                  <a:cubicBezTo>
                    <a:pt x="0" y="37"/>
                    <a:pt x="5" y="31"/>
                    <a:pt x="5" y="31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10641013" y="2208213"/>
              <a:ext cx="363537" cy="192088"/>
            </a:xfrm>
            <a:custGeom>
              <a:avLst/>
              <a:gdLst>
                <a:gd name="T0" fmla="*/ 2 w 97"/>
                <a:gd name="T1" fmla="*/ 13 h 51"/>
                <a:gd name="T2" fmla="*/ 0 w 97"/>
                <a:gd name="T3" fmla="*/ 19 h 51"/>
                <a:gd name="T4" fmla="*/ 1 w 97"/>
                <a:gd name="T5" fmla="*/ 23 h 51"/>
                <a:gd name="T6" fmla="*/ 3 w 97"/>
                <a:gd name="T7" fmla="*/ 27 h 51"/>
                <a:gd name="T8" fmla="*/ 2 w 97"/>
                <a:gd name="T9" fmla="*/ 33 h 51"/>
                <a:gd name="T10" fmla="*/ 1 w 97"/>
                <a:gd name="T11" fmla="*/ 37 h 51"/>
                <a:gd name="T12" fmla="*/ 4 w 97"/>
                <a:gd name="T13" fmla="*/ 39 h 51"/>
                <a:gd name="T14" fmla="*/ 10 w 97"/>
                <a:gd name="T15" fmla="*/ 39 h 51"/>
                <a:gd name="T16" fmla="*/ 18 w 97"/>
                <a:gd name="T17" fmla="*/ 38 h 51"/>
                <a:gd name="T18" fmla="*/ 24 w 97"/>
                <a:gd name="T19" fmla="*/ 33 h 51"/>
                <a:gd name="T20" fmla="*/ 31 w 97"/>
                <a:gd name="T21" fmla="*/ 29 h 51"/>
                <a:gd name="T22" fmla="*/ 34 w 97"/>
                <a:gd name="T23" fmla="*/ 28 h 51"/>
                <a:gd name="T24" fmla="*/ 42 w 97"/>
                <a:gd name="T25" fmla="*/ 29 h 51"/>
                <a:gd name="T26" fmla="*/ 43 w 97"/>
                <a:gd name="T27" fmla="*/ 34 h 51"/>
                <a:gd name="T28" fmla="*/ 41 w 97"/>
                <a:gd name="T29" fmla="*/ 37 h 51"/>
                <a:gd name="T30" fmla="*/ 39 w 97"/>
                <a:gd name="T31" fmla="*/ 45 h 51"/>
                <a:gd name="T32" fmla="*/ 39 w 97"/>
                <a:gd name="T33" fmla="*/ 48 h 51"/>
                <a:gd name="T34" fmla="*/ 40 w 97"/>
                <a:gd name="T35" fmla="*/ 50 h 51"/>
                <a:gd name="T36" fmla="*/ 44 w 97"/>
                <a:gd name="T37" fmla="*/ 51 h 51"/>
                <a:gd name="T38" fmla="*/ 48 w 97"/>
                <a:gd name="T39" fmla="*/ 47 h 51"/>
                <a:gd name="T40" fmla="*/ 54 w 97"/>
                <a:gd name="T41" fmla="*/ 42 h 51"/>
                <a:gd name="T42" fmla="*/ 58 w 97"/>
                <a:gd name="T43" fmla="*/ 42 h 51"/>
                <a:gd name="T44" fmla="*/ 67 w 97"/>
                <a:gd name="T45" fmla="*/ 41 h 51"/>
                <a:gd name="T46" fmla="*/ 75 w 97"/>
                <a:gd name="T47" fmla="*/ 39 h 51"/>
                <a:gd name="T48" fmla="*/ 80 w 97"/>
                <a:gd name="T49" fmla="*/ 34 h 51"/>
                <a:gd name="T50" fmla="*/ 84 w 97"/>
                <a:gd name="T51" fmla="*/ 31 h 51"/>
                <a:gd name="T52" fmla="*/ 89 w 97"/>
                <a:gd name="T53" fmla="*/ 30 h 51"/>
                <a:gd name="T54" fmla="*/ 97 w 97"/>
                <a:gd name="T55" fmla="*/ 30 h 51"/>
                <a:gd name="T56" fmla="*/ 97 w 97"/>
                <a:gd name="T57" fmla="*/ 25 h 51"/>
                <a:gd name="T58" fmla="*/ 96 w 97"/>
                <a:gd name="T59" fmla="*/ 19 h 51"/>
                <a:gd name="T60" fmla="*/ 93 w 97"/>
                <a:gd name="T61" fmla="*/ 14 h 51"/>
                <a:gd name="T62" fmla="*/ 90 w 97"/>
                <a:gd name="T63" fmla="*/ 12 h 51"/>
                <a:gd name="T64" fmla="*/ 79 w 97"/>
                <a:gd name="T65" fmla="*/ 10 h 51"/>
                <a:gd name="T66" fmla="*/ 71 w 97"/>
                <a:gd name="T67" fmla="*/ 10 h 51"/>
                <a:gd name="T68" fmla="*/ 65 w 97"/>
                <a:gd name="T69" fmla="*/ 10 h 51"/>
                <a:gd name="T70" fmla="*/ 59 w 97"/>
                <a:gd name="T71" fmla="*/ 10 h 51"/>
                <a:gd name="T72" fmla="*/ 57 w 97"/>
                <a:gd name="T73" fmla="*/ 14 h 51"/>
                <a:gd name="T74" fmla="*/ 53 w 97"/>
                <a:gd name="T75" fmla="*/ 19 h 51"/>
                <a:gd name="T76" fmla="*/ 47 w 97"/>
                <a:gd name="T77" fmla="*/ 20 h 51"/>
                <a:gd name="T78" fmla="*/ 43 w 97"/>
                <a:gd name="T79" fmla="*/ 17 h 51"/>
                <a:gd name="T80" fmla="*/ 38 w 97"/>
                <a:gd name="T81" fmla="*/ 18 h 51"/>
                <a:gd name="T82" fmla="*/ 35 w 97"/>
                <a:gd name="T83" fmla="*/ 19 h 51"/>
                <a:gd name="T84" fmla="*/ 31 w 97"/>
                <a:gd name="T85" fmla="*/ 17 h 51"/>
                <a:gd name="T86" fmla="*/ 28 w 97"/>
                <a:gd name="T87" fmla="*/ 12 h 51"/>
                <a:gd name="T88" fmla="*/ 30 w 97"/>
                <a:gd name="T89" fmla="*/ 5 h 51"/>
                <a:gd name="T90" fmla="*/ 34 w 97"/>
                <a:gd name="T91" fmla="*/ 0 h 51"/>
                <a:gd name="T92" fmla="*/ 30 w 97"/>
                <a:gd name="T93" fmla="*/ 0 h 51"/>
                <a:gd name="T94" fmla="*/ 24 w 97"/>
                <a:gd name="T95" fmla="*/ 3 h 51"/>
                <a:gd name="T96" fmla="*/ 22 w 97"/>
                <a:gd name="T97" fmla="*/ 7 h 51"/>
                <a:gd name="T98" fmla="*/ 18 w 97"/>
                <a:gd name="T99" fmla="*/ 9 h 51"/>
                <a:gd name="T100" fmla="*/ 15 w 97"/>
                <a:gd name="T101" fmla="*/ 9 h 51"/>
                <a:gd name="T102" fmla="*/ 8 w 97"/>
                <a:gd name="T103" fmla="*/ 10 h 51"/>
                <a:gd name="T104" fmla="*/ 2 w 97"/>
                <a:gd name="T10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7" h="51">
                  <a:moveTo>
                    <a:pt x="2" y="13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19"/>
                    <a:pt x="96" y="19"/>
                  </a:cubicBezTo>
                  <a:cubicBezTo>
                    <a:pt x="94" y="19"/>
                    <a:pt x="93" y="14"/>
                    <a:pt x="93" y="14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10399713" y="2332038"/>
              <a:ext cx="604837" cy="196850"/>
            </a:xfrm>
            <a:custGeom>
              <a:avLst/>
              <a:gdLst>
                <a:gd name="T0" fmla="*/ 12 w 381"/>
                <a:gd name="T1" fmla="*/ 88 h 124"/>
                <a:gd name="T2" fmla="*/ 16 w 381"/>
                <a:gd name="T3" fmla="*/ 105 h 124"/>
                <a:gd name="T4" fmla="*/ 24 w 381"/>
                <a:gd name="T5" fmla="*/ 119 h 124"/>
                <a:gd name="T6" fmla="*/ 35 w 381"/>
                <a:gd name="T7" fmla="*/ 119 h 124"/>
                <a:gd name="T8" fmla="*/ 47 w 381"/>
                <a:gd name="T9" fmla="*/ 100 h 124"/>
                <a:gd name="T10" fmla="*/ 66 w 381"/>
                <a:gd name="T11" fmla="*/ 90 h 124"/>
                <a:gd name="T12" fmla="*/ 90 w 381"/>
                <a:gd name="T13" fmla="*/ 72 h 124"/>
                <a:gd name="T14" fmla="*/ 114 w 381"/>
                <a:gd name="T15" fmla="*/ 72 h 124"/>
                <a:gd name="T16" fmla="*/ 137 w 381"/>
                <a:gd name="T17" fmla="*/ 79 h 124"/>
                <a:gd name="T18" fmla="*/ 163 w 381"/>
                <a:gd name="T19" fmla="*/ 95 h 124"/>
                <a:gd name="T20" fmla="*/ 185 w 381"/>
                <a:gd name="T21" fmla="*/ 105 h 124"/>
                <a:gd name="T22" fmla="*/ 206 w 381"/>
                <a:gd name="T23" fmla="*/ 88 h 124"/>
                <a:gd name="T24" fmla="*/ 227 w 381"/>
                <a:gd name="T25" fmla="*/ 105 h 124"/>
                <a:gd name="T26" fmla="*/ 253 w 381"/>
                <a:gd name="T27" fmla="*/ 112 h 124"/>
                <a:gd name="T28" fmla="*/ 291 w 381"/>
                <a:gd name="T29" fmla="*/ 109 h 124"/>
                <a:gd name="T30" fmla="*/ 303 w 381"/>
                <a:gd name="T31" fmla="*/ 90 h 124"/>
                <a:gd name="T32" fmla="*/ 322 w 381"/>
                <a:gd name="T33" fmla="*/ 83 h 124"/>
                <a:gd name="T34" fmla="*/ 348 w 381"/>
                <a:gd name="T35" fmla="*/ 83 h 124"/>
                <a:gd name="T36" fmla="*/ 365 w 381"/>
                <a:gd name="T37" fmla="*/ 74 h 124"/>
                <a:gd name="T38" fmla="*/ 374 w 381"/>
                <a:gd name="T39" fmla="*/ 48 h 124"/>
                <a:gd name="T40" fmla="*/ 381 w 381"/>
                <a:gd name="T41" fmla="*/ 10 h 124"/>
                <a:gd name="T42" fmla="*/ 358 w 381"/>
                <a:gd name="T43" fmla="*/ 3 h 124"/>
                <a:gd name="T44" fmla="*/ 341 w 381"/>
                <a:gd name="T45" fmla="*/ 15 h 124"/>
                <a:gd name="T46" fmla="*/ 322 w 381"/>
                <a:gd name="T47" fmla="*/ 27 h 124"/>
                <a:gd name="T48" fmla="*/ 296 w 381"/>
                <a:gd name="T49" fmla="*/ 29 h 124"/>
                <a:gd name="T50" fmla="*/ 272 w 381"/>
                <a:gd name="T51" fmla="*/ 38 h 124"/>
                <a:gd name="T52" fmla="*/ 260 w 381"/>
                <a:gd name="T53" fmla="*/ 55 h 124"/>
                <a:gd name="T54" fmla="*/ 239 w 381"/>
                <a:gd name="T55" fmla="*/ 50 h 124"/>
                <a:gd name="T56" fmla="*/ 234 w 381"/>
                <a:gd name="T57" fmla="*/ 24 h 124"/>
                <a:gd name="T58" fmla="*/ 239 w 381"/>
                <a:gd name="T59" fmla="*/ 3 h 124"/>
                <a:gd name="T60" fmla="*/ 223 w 381"/>
                <a:gd name="T61" fmla="*/ 3 h 124"/>
                <a:gd name="T62" fmla="*/ 199 w 381"/>
                <a:gd name="T63" fmla="*/ 19 h 124"/>
                <a:gd name="T64" fmla="*/ 170 w 381"/>
                <a:gd name="T65" fmla="*/ 24 h 124"/>
                <a:gd name="T66" fmla="*/ 152 w 381"/>
                <a:gd name="T67" fmla="*/ 24 h 124"/>
                <a:gd name="T68" fmla="*/ 123 w 381"/>
                <a:gd name="T69" fmla="*/ 27 h 124"/>
                <a:gd name="T70" fmla="*/ 99 w 381"/>
                <a:gd name="T71" fmla="*/ 12 h 124"/>
                <a:gd name="T72" fmla="*/ 78 w 381"/>
                <a:gd name="T73" fmla="*/ 5 h 124"/>
                <a:gd name="T74" fmla="*/ 26 w 381"/>
                <a:gd name="T75" fmla="*/ 3 h 124"/>
                <a:gd name="T76" fmla="*/ 31 w 381"/>
                <a:gd name="T77" fmla="*/ 19 h 124"/>
                <a:gd name="T78" fmla="*/ 35 w 381"/>
                <a:gd name="T79" fmla="*/ 38 h 124"/>
                <a:gd name="T80" fmla="*/ 21 w 381"/>
                <a:gd name="T81" fmla="*/ 57 h 124"/>
                <a:gd name="T82" fmla="*/ 0 w 381"/>
                <a:gd name="T83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1" h="124">
                  <a:moveTo>
                    <a:pt x="0" y="79"/>
                  </a:moveTo>
                  <a:lnTo>
                    <a:pt x="12" y="88"/>
                  </a:lnTo>
                  <a:lnTo>
                    <a:pt x="16" y="98"/>
                  </a:lnTo>
                  <a:lnTo>
                    <a:pt x="16" y="105"/>
                  </a:lnTo>
                  <a:lnTo>
                    <a:pt x="24" y="114"/>
                  </a:lnTo>
                  <a:lnTo>
                    <a:pt x="24" y="119"/>
                  </a:lnTo>
                  <a:lnTo>
                    <a:pt x="26" y="124"/>
                  </a:lnTo>
                  <a:lnTo>
                    <a:pt x="35" y="119"/>
                  </a:lnTo>
                  <a:lnTo>
                    <a:pt x="40" y="112"/>
                  </a:lnTo>
                  <a:lnTo>
                    <a:pt x="47" y="100"/>
                  </a:lnTo>
                  <a:lnTo>
                    <a:pt x="59" y="100"/>
                  </a:lnTo>
                  <a:lnTo>
                    <a:pt x="66" y="90"/>
                  </a:lnTo>
                  <a:lnTo>
                    <a:pt x="76" y="81"/>
                  </a:lnTo>
                  <a:lnTo>
                    <a:pt x="90" y="72"/>
                  </a:lnTo>
                  <a:lnTo>
                    <a:pt x="102" y="69"/>
                  </a:lnTo>
                  <a:lnTo>
                    <a:pt x="114" y="72"/>
                  </a:lnTo>
                  <a:lnTo>
                    <a:pt x="125" y="76"/>
                  </a:lnTo>
                  <a:lnTo>
                    <a:pt x="137" y="79"/>
                  </a:lnTo>
                  <a:lnTo>
                    <a:pt x="149" y="86"/>
                  </a:lnTo>
                  <a:lnTo>
                    <a:pt x="163" y="95"/>
                  </a:lnTo>
                  <a:lnTo>
                    <a:pt x="173" y="105"/>
                  </a:lnTo>
                  <a:lnTo>
                    <a:pt x="185" y="105"/>
                  </a:lnTo>
                  <a:lnTo>
                    <a:pt x="197" y="95"/>
                  </a:lnTo>
                  <a:lnTo>
                    <a:pt x="206" y="88"/>
                  </a:lnTo>
                  <a:lnTo>
                    <a:pt x="215" y="95"/>
                  </a:lnTo>
                  <a:lnTo>
                    <a:pt x="227" y="105"/>
                  </a:lnTo>
                  <a:lnTo>
                    <a:pt x="239" y="107"/>
                  </a:lnTo>
                  <a:lnTo>
                    <a:pt x="253" y="112"/>
                  </a:lnTo>
                  <a:lnTo>
                    <a:pt x="275" y="112"/>
                  </a:lnTo>
                  <a:lnTo>
                    <a:pt x="291" y="109"/>
                  </a:lnTo>
                  <a:lnTo>
                    <a:pt x="296" y="105"/>
                  </a:lnTo>
                  <a:lnTo>
                    <a:pt x="303" y="90"/>
                  </a:lnTo>
                  <a:lnTo>
                    <a:pt x="313" y="86"/>
                  </a:lnTo>
                  <a:lnTo>
                    <a:pt x="322" y="83"/>
                  </a:lnTo>
                  <a:lnTo>
                    <a:pt x="336" y="83"/>
                  </a:lnTo>
                  <a:lnTo>
                    <a:pt x="348" y="83"/>
                  </a:lnTo>
                  <a:lnTo>
                    <a:pt x="360" y="83"/>
                  </a:lnTo>
                  <a:lnTo>
                    <a:pt x="365" y="74"/>
                  </a:lnTo>
                  <a:lnTo>
                    <a:pt x="369" y="62"/>
                  </a:lnTo>
                  <a:lnTo>
                    <a:pt x="374" y="48"/>
                  </a:lnTo>
                  <a:lnTo>
                    <a:pt x="381" y="27"/>
                  </a:lnTo>
                  <a:lnTo>
                    <a:pt x="381" y="10"/>
                  </a:lnTo>
                  <a:lnTo>
                    <a:pt x="372" y="5"/>
                  </a:lnTo>
                  <a:lnTo>
                    <a:pt x="358" y="3"/>
                  </a:lnTo>
                  <a:lnTo>
                    <a:pt x="348" y="10"/>
                  </a:lnTo>
                  <a:lnTo>
                    <a:pt x="341" y="15"/>
                  </a:lnTo>
                  <a:lnTo>
                    <a:pt x="332" y="22"/>
                  </a:lnTo>
                  <a:lnTo>
                    <a:pt x="322" y="27"/>
                  </a:lnTo>
                  <a:lnTo>
                    <a:pt x="308" y="29"/>
                  </a:lnTo>
                  <a:lnTo>
                    <a:pt x="296" y="29"/>
                  </a:lnTo>
                  <a:lnTo>
                    <a:pt x="287" y="34"/>
                  </a:lnTo>
                  <a:lnTo>
                    <a:pt x="272" y="38"/>
                  </a:lnTo>
                  <a:lnTo>
                    <a:pt x="268" y="45"/>
                  </a:lnTo>
                  <a:lnTo>
                    <a:pt x="260" y="55"/>
                  </a:lnTo>
                  <a:lnTo>
                    <a:pt x="246" y="57"/>
                  </a:lnTo>
                  <a:lnTo>
                    <a:pt x="239" y="50"/>
                  </a:lnTo>
                  <a:lnTo>
                    <a:pt x="234" y="38"/>
                  </a:lnTo>
                  <a:lnTo>
                    <a:pt x="234" y="24"/>
                  </a:lnTo>
                  <a:lnTo>
                    <a:pt x="237" y="10"/>
                  </a:lnTo>
                  <a:lnTo>
                    <a:pt x="239" y="3"/>
                  </a:lnTo>
                  <a:lnTo>
                    <a:pt x="232" y="0"/>
                  </a:lnTo>
                  <a:lnTo>
                    <a:pt x="223" y="3"/>
                  </a:lnTo>
                  <a:lnTo>
                    <a:pt x="213" y="10"/>
                  </a:lnTo>
                  <a:lnTo>
                    <a:pt x="199" y="19"/>
                  </a:lnTo>
                  <a:lnTo>
                    <a:pt x="189" y="27"/>
                  </a:lnTo>
                  <a:lnTo>
                    <a:pt x="170" y="24"/>
                  </a:lnTo>
                  <a:lnTo>
                    <a:pt x="163" y="24"/>
                  </a:lnTo>
                  <a:lnTo>
                    <a:pt x="152" y="24"/>
                  </a:lnTo>
                  <a:lnTo>
                    <a:pt x="137" y="24"/>
                  </a:lnTo>
                  <a:lnTo>
                    <a:pt x="123" y="27"/>
                  </a:lnTo>
                  <a:lnTo>
                    <a:pt x="109" y="24"/>
                  </a:lnTo>
                  <a:lnTo>
                    <a:pt x="99" y="12"/>
                  </a:lnTo>
                  <a:lnTo>
                    <a:pt x="88" y="5"/>
                  </a:lnTo>
                  <a:lnTo>
                    <a:pt x="78" y="5"/>
                  </a:lnTo>
                  <a:lnTo>
                    <a:pt x="57" y="3"/>
                  </a:lnTo>
                  <a:lnTo>
                    <a:pt x="26" y="3"/>
                  </a:lnTo>
                  <a:lnTo>
                    <a:pt x="28" y="12"/>
                  </a:lnTo>
                  <a:lnTo>
                    <a:pt x="31" y="19"/>
                  </a:lnTo>
                  <a:lnTo>
                    <a:pt x="35" y="31"/>
                  </a:lnTo>
                  <a:lnTo>
                    <a:pt x="35" y="38"/>
                  </a:lnTo>
                  <a:lnTo>
                    <a:pt x="28" y="48"/>
                  </a:lnTo>
                  <a:lnTo>
                    <a:pt x="21" y="57"/>
                  </a:lnTo>
                  <a:lnTo>
                    <a:pt x="12" y="64"/>
                  </a:lnTo>
                  <a:lnTo>
                    <a:pt x="0" y="7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pSp>
        <p:nvGrpSpPr>
          <p:cNvPr id="69" name="Grupo 87"/>
          <p:cNvGrpSpPr/>
          <p:nvPr/>
        </p:nvGrpSpPr>
        <p:grpSpPr>
          <a:xfrm>
            <a:off x="881742" y="2648174"/>
            <a:ext cx="2126320" cy="1435236"/>
            <a:chOff x="7100888" y="1057275"/>
            <a:chExt cx="2798762" cy="1889125"/>
          </a:xfrm>
          <a:solidFill>
            <a:srgbClr val="FFC000"/>
          </a:solidFill>
        </p:grpSpPr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7100888" y="2325688"/>
              <a:ext cx="673100" cy="376238"/>
            </a:xfrm>
            <a:custGeom>
              <a:avLst/>
              <a:gdLst>
                <a:gd name="T0" fmla="*/ 5 w 179"/>
                <a:gd name="T1" fmla="*/ 0 h 100"/>
                <a:gd name="T2" fmla="*/ 85 w 179"/>
                <a:gd name="T3" fmla="*/ 21 h 100"/>
                <a:gd name="T4" fmla="*/ 100 w 179"/>
                <a:gd name="T5" fmla="*/ 30 h 100"/>
                <a:gd name="T6" fmla="*/ 179 w 179"/>
                <a:gd name="T7" fmla="*/ 69 h 100"/>
                <a:gd name="T8" fmla="*/ 178 w 179"/>
                <a:gd name="T9" fmla="*/ 73 h 100"/>
                <a:gd name="T10" fmla="*/ 170 w 179"/>
                <a:gd name="T11" fmla="*/ 78 h 100"/>
                <a:gd name="T12" fmla="*/ 162 w 179"/>
                <a:gd name="T13" fmla="*/ 82 h 100"/>
                <a:gd name="T14" fmla="*/ 158 w 179"/>
                <a:gd name="T15" fmla="*/ 87 h 100"/>
                <a:gd name="T16" fmla="*/ 150 w 179"/>
                <a:gd name="T17" fmla="*/ 88 h 100"/>
                <a:gd name="T18" fmla="*/ 143 w 179"/>
                <a:gd name="T19" fmla="*/ 91 h 100"/>
                <a:gd name="T20" fmla="*/ 138 w 179"/>
                <a:gd name="T21" fmla="*/ 98 h 100"/>
                <a:gd name="T22" fmla="*/ 134 w 179"/>
                <a:gd name="T23" fmla="*/ 100 h 100"/>
                <a:gd name="T24" fmla="*/ 129 w 179"/>
                <a:gd name="T25" fmla="*/ 99 h 100"/>
                <a:gd name="T26" fmla="*/ 122 w 179"/>
                <a:gd name="T27" fmla="*/ 96 h 100"/>
                <a:gd name="T28" fmla="*/ 111 w 179"/>
                <a:gd name="T29" fmla="*/ 96 h 100"/>
                <a:gd name="T30" fmla="*/ 94 w 179"/>
                <a:gd name="T31" fmla="*/ 96 h 100"/>
                <a:gd name="T32" fmla="*/ 85 w 179"/>
                <a:gd name="T33" fmla="*/ 95 h 100"/>
                <a:gd name="T34" fmla="*/ 84 w 179"/>
                <a:gd name="T35" fmla="*/ 89 h 100"/>
                <a:gd name="T36" fmla="*/ 83 w 179"/>
                <a:gd name="T37" fmla="*/ 77 h 100"/>
                <a:gd name="T38" fmla="*/ 85 w 179"/>
                <a:gd name="T39" fmla="*/ 69 h 100"/>
                <a:gd name="T40" fmla="*/ 85 w 179"/>
                <a:gd name="T41" fmla="*/ 60 h 100"/>
                <a:gd name="T42" fmla="*/ 84 w 179"/>
                <a:gd name="T43" fmla="*/ 54 h 100"/>
                <a:gd name="T44" fmla="*/ 76 w 179"/>
                <a:gd name="T45" fmla="*/ 60 h 100"/>
                <a:gd name="T46" fmla="*/ 66 w 179"/>
                <a:gd name="T47" fmla="*/ 67 h 100"/>
                <a:gd name="T48" fmla="*/ 59 w 179"/>
                <a:gd name="T49" fmla="*/ 70 h 100"/>
                <a:gd name="T50" fmla="*/ 42 w 179"/>
                <a:gd name="T51" fmla="*/ 68 h 100"/>
                <a:gd name="T52" fmla="*/ 41 w 179"/>
                <a:gd name="T53" fmla="*/ 60 h 100"/>
                <a:gd name="T54" fmla="*/ 33 w 179"/>
                <a:gd name="T55" fmla="*/ 55 h 100"/>
                <a:gd name="T56" fmla="*/ 28 w 179"/>
                <a:gd name="T57" fmla="*/ 52 h 100"/>
                <a:gd name="T58" fmla="*/ 21 w 179"/>
                <a:gd name="T59" fmla="*/ 52 h 100"/>
                <a:gd name="T60" fmla="*/ 23 w 179"/>
                <a:gd name="T61" fmla="*/ 48 h 100"/>
                <a:gd name="T62" fmla="*/ 23 w 179"/>
                <a:gd name="T63" fmla="*/ 40 h 100"/>
                <a:gd name="T64" fmla="*/ 18 w 179"/>
                <a:gd name="T65" fmla="*/ 35 h 100"/>
                <a:gd name="T66" fmla="*/ 11 w 179"/>
                <a:gd name="T67" fmla="*/ 27 h 100"/>
                <a:gd name="T68" fmla="*/ 5 w 179"/>
                <a:gd name="T69" fmla="*/ 15 h 100"/>
                <a:gd name="T70" fmla="*/ 0 w 179"/>
                <a:gd name="T71" fmla="*/ 6 h 100"/>
                <a:gd name="T72" fmla="*/ 0 w 179"/>
                <a:gd name="T73" fmla="*/ 1 h 100"/>
                <a:gd name="T74" fmla="*/ 5 w 179"/>
                <a:gd name="T7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9" h="100">
                  <a:moveTo>
                    <a:pt x="5" y="0"/>
                  </a:moveTo>
                  <a:cubicBezTo>
                    <a:pt x="5" y="0"/>
                    <a:pt x="45" y="18"/>
                    <a:pt x="85" y="21"/>
                  </a:cubicBezTo>
                  <a:cubicBezTo>
                    <a:pt x="93" y="27"/>
                    <a:pt x="100" y="30"/>
                    <a:pt x="100" y="30"/>
                  </a:cubicBezTo>
                  <a:cubicBezTo>
                    <a:pt x="100" y="30"/>
                    <a:pt x="164" y="65"/>
                    <a:pt x="179" y="69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7119938" y="1373188"/>
              <a:ext cx="1741487" cy="1196975"/>
            </a:xfrm>
            <a:custGeom>
              <a:avLst/>
              <a:gdLst>
                <a:gd name="T0" fmla="*/ 87 w 463"/>
                <a:gd name="T1" fmla="*/ 273 h 318"/>
                <a:gd name="T2" fmla="*/ 185 w 463"/>
                <a:gd name="T3" fmla="*/ 311 h 318"/>
                <a:gd name="T4" fmla="*/ 215 w 463"/>
                <a:gd name="T5" fmla="*/ 304 h 318"/>
                <a:gd name="T6" fmla="*/ 235 w 463"/>
                <a:gd name="T7" fmla="*/ 295 h 318"/>
                <a:gd name="T8" fmla="*/ 252 w 463"/>
                <a:gd name="T9" fmla="*/ 280 h 318"/>
                <a:gd name="T10" fmla="*/ 290 w 463"/>
                <a:gd name="T11" fmla="*/ 275 h 318"/>
                <a:gd name="T12" fmla="*/ 319 w 463"/>
                <a:gd name="T13" fmla="*/ 289 h 318"/>
                <a:gd name="T14" fmla="*/ 405 w 463"/>
                <a:gd name="T15" fmla="*/ 271 h 318"/>
                <a:gd name="T16" fmla="*/ 404 w 463"/>
                <a:gd name="T17" fmla="*/ 235 h 318"/>
                <a:gd name="T18" fmla="*/ 453 w 463"/>
                <a:gd name="T19" fmla="*/ 113 h 318"/>
                <a:gd name="T20" fmla="*/ 409 w 463"/>
                <a:gd name="T21" fmla="*/ 89 h 318"/>
                <a:gd name="T22" fmla="*/ 393 w 463"/>
                <a:gd name="T23" fmla="*/ 51 h 318"/>
                <a:gd name="T24" fmla="*/ 367 w 463"/>
                <a:gd name="T25" fmla="*/ 51 h 318"/>
                <a:gd name="T26" fmla="*/ 352 w 463"/>
                <a:gd name="T27" fmla="*/ 76 h 318"/>
                <a:gd name="T28" fmla="*/ 335 w 463"/>
                <a:gd name="T29" fmla="*/ 77 h 318"/>
                <a:gd name="T30" fmla="*/ 321 w 463"/>
                <a:gd name="T31" fmla="*/ 80 h 318"/>
                <a:gd name="T32" fmla="*/ 312 w 463"/>
                <a:gd name="T33" fmla="*/ 97 h 318"/>
                <a:gd name="T34" fmla="*/ 297 w 463"/>
                <a:gd name="T35" fmla="*/ 84 h 318"/>
                <a:gd name="T36" fmla="*/ 292 w 463"/>
                <a:gd name="T37" fmla="*/ 70 h 318"/>
                <a:gd name="T38" fmla="*/ 289 w 463"/>
                <a:gd name="T39" fmla="*/ 39 h 318"/>
                <a:gd name="T40" fmla="*/ 280 w 463"/>
                <a:gd name="T41" fmla="*/ 15 h 318"/>
                <a:gd name="T42" fmla="*/ 266 w 463"/>
                <a:gd name="T43" fmla="*/ 2 h 318"/>
                <a:gd name="T44" fmla="*/ 255 w 463"/>
                <a:gd name="T45" fmla="*/ 6 h 318"/>
                <a:gd name="T46" fmla="*/ 240 w 463"/>
                <a:gd name="T47" fmla="*/ 20 h 318"/>
                <a:gd name="T48" fmla="*/ 222 w 463"/>
                <a:gd name="T49" fmla="*/ 34 h 318"/>
                <a:gd name="T50" fmla="*/ 209 w 463"/>
                <a:gd name="T51" fmla="*/ 32 h 318"/>
                <a:gd name="T52" fmla="*/ 196 w 463"/>
                <a:gd name="T53" fmla="*/ 35 h 318"/>
                <a:gd name="T54" fmla="*/ 182 w 463"/>
                <a:gd name="T55" fmla="*/ 28 h 318"/>
                <a:gd name="T56" fmla="*/ 166 w 463"/>
                <a:gd name="T57" fmla="*/ 6 h 318"/>
                <a:gd name="T58" fmla="*/ 155 w 463"/>
                <a:gd name="T59" fmla="*/ 7 h 318"/>
                <a:gd name="T60" fmla="*/ 144 w 463"/>
                <a:gd name="T61" fmla="*/ 5 h 318"/>
                <a:gd name="T62" fmla="*/ 118 w 463"/>
                <a:gd name="T63" fmla="*/ 11 h 318"/>
                <a:gd name="T64" fmla="*/ 99 w 463"/>
                <a:gd name="T65" fmla="*/ 16 h 318"/>
                <a:gd name="T66" fmla="*/ 107 w 463"/>
                <a:gd name="T67" fmla="*/ 27 h 318"/>
                <a:gd name="T68" fmla="*/ 117 w 463"/>
                <a:gd name="T69" fmla="*/ 33 h 318"/>
                <a:gd name="T70" fmla="*/ 114 w 463"/>
                <a:gd name="T71" fmla="*/ 43 h 318"/>
                <a:gd name="T72" fmla="*/ 100 w 463"/>
                <a:gd name="T73" fmla="*/ 44 h 318"/>
                <a:gd name="T74" fmla="*/ 98 w 463"/>
                <a:gd name="T75" fmla="*/ 64 h 318"/>
                <a:gd name="T76" fmla="*/ 106 w 463"/>
                <a:gd name="T77" fmla="*/ 76 h 318"/>
                <a:gd name="T78" fmla="*/ 109 w 463"/>
                <a:gd name="T79" fmla="*/ 106 h 318"/>
                <a:gd name="T80" fmla="*/ 104 w 463"/>
                <a:gd name="T81" fmla="*/ 137 h 318"/>
                <a:gd name="T82" fmla="*/ 101 w 463"/>
                <a:gd name="T83" fmla="*/ 163 h 318"/>
                <a:gd name="T84" fmla="*/ 83 w 463"/>
                <a:gd name="T85" fmla="*/ 174 h 318"/>
                <a:gd name="T86" fmla="*/ 70 w 463"/>
                <a:gd name="T87" fmla="*/ 177 h 318"/>
                <a:gd name="T88" fmla="*/ 42 w 463"/>
                <a:gd name="T89" fmla="*/ 182 h 318"/>
                <a:gd name="T90" fmla="*/ 21 w 463"/>
                <a:gd name="T91" fmla="*/ 200 h 318"/>
                <a:gd name="T92" fmla="*/ 13 w 463"/>
                <a:gd name="T93" fmla="*/ 217 h 318"/>
                <a:gd name="T94" fmla="*/ 8 w 463"/>
                <a:gd name="T95" fmla="*/ 2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3" h="318">
                  <a:moveTo>
                    <a:pt x="0" y="245"/>
                  </a:moveTo>
                  <a:cubicBezTo>
                    <a:pt x="12" y="252"/>
                    <a:pt x="12" y="252"/>
                    <a:pt x="12" y="252"/>
                  </a:cubicBezTo>
                  <a:cubicBezTo>
                    <a:pt x="12" y="252"/>
                    <a:pt x="68" y="270"/>
                    <a:pt x="80" y="270"/>
                  </a:cubicBezTo>
                  <a:cubicBezTo>
                    <a:pt x="83" y="270"/>
                    <a:pt x="87" y="273"/>
                    <a:pt x="87" y="273"/>
                  </a:cubicBezTo>
                  <a:cubicBezTo>
                    <a:pt x="94" y="278"/>
                    <a:pt x="94" y="278"/>
                    <a:pt x="94" y="278"/>
                  </a:cubicBezTo>
                  <a:cubicBezTo>
                    <a:pt x="94" y="278"/>
                    <a:pt x="165" y="317"/>
                    <a:pt x="173" y="317"/>
                  </a:cubicBezTo>
                  <a:cubicBezTo>
                    <a:pt x="181" y="318"/>
                    <a:pt x="181" y="315"/>
                    <a:pt x="181" y="315"/>
                  </a:cubicBezTo>
                  <a:cubicBezTo>
                    <a:pt x="185" y="311"/>
                    <a:pt x="185" y="311"/>
                    <a:pt x="185" y="311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15" y="304"/>
                    <a:pt x="215" y="304"/>
                    <a:pt x="215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7" y="297"/>
                    <a:pt x="227" y="297"/>
                    <a:pt x="227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46" y="294"/>
                    <a:pt x="246" y="294"/>
                    <a:pt x="246" y="294"/>
                  </a:cubicBezTo>
                  <a:cubicBezTo>
                    <a:pt x="249" y="289"/>
                    <a:pt x="249" y="289"/>
                    <a:pt x="249" y="289"/>
                  </a:cubicBezTo>
                  <a:cubicBezTo>
                    <a:pt x="252" y="286"/>
                    <a:pt x="252" y="286"/>
                    <a:pt x="252" y="286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1" y="270"/>
                    <a:pt x="261" y="270"/>
                    <a:pt x="261" y="270"/>
                  </a:cubicBezTo>
                  <a:cubicBezTo>
                    <a:pt x="287" y="268"/>
                    <a:pt x="287" y="268"/>
                    <a:pt x="287" y="268"/>
                  </a:cubicBezTo>
                  <a:cubicBezTo>
                    <a:pt x="290" y="275"/>
                    <a:pt x="290" y="275"/>
                    <a:pt x="290" y="275"/>
                  </a:cubicBezTo>
                  <a:cubicBezTo>
                    <a:pt x="296" y="280"/>
                    <a:pt x="296" y="280"/>
                    <a:pt x="296" y="280"/>
                  </a:cubicBezTo>
                  <a:cubicBezTo>
                    <a:pt x="304" y="289"/>
                    <a:pt x="304" y="289"/>
                    <a:pt x="304" y="289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61" y="289"/>
                    <a:pt x="361" y="289"/>
                    <a:pt x="361" y="289"/>
                  </a:cubicBezTo>
                  <a:cubicBezTo>
                    <a:pt x="398" y="289"/>
                    <a:pt x="398" y="289"/>
                    <a:pt x="398" y="289"/>
                  </a:cubicBezTo>
                  <a:cubicBezTo>
                    <a:pt x="404" y="284"/>
                    <a:pt x="404" y="284"/>
                    <a:pt x="404" y="284"/>
                  </a:cubicBezTo>
                  <a:cubicBezTo>
                    <a:pt x="405" y="271"/>
                    <a:pt x="405" y="271"/>
                    <a:pt x="405" y="271"/>
                  </a:cubicBezTo>
                  <a:cubicBezTo>
                    <a:pt x="409" y="261"/>
                    <a:pt x="409" y="261"/>
                    <a:pt x="409" y="261"/>
                  </a:cubicBezTo>
                  <a:cubicBezTo>
                    <a:pt x="410" y="250"/>
                    <a:pt x="410" y="250"/>
                    <a:pt x="410" y="250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4" y="235"/>
                    <a:pt x="404" y="235"/>
                    <a:pt x="404" y="235"/>
                  </a:cubicBezTo>
                  <a:cubicBezTo>
                    <a:pt x="458" y="126"/>
                    <a:pt x="458" y="126"/>
                    <a:pt x="458" y="126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3" y="111"/>
                    <a:pt x="463" y="111"/>
                    <a:pt x="463" y="111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36" y="101"/>
                    <a:pt x="436" y="101"/>
                    <a:pt x="436" y="101"/>
                  </a:cubicBezTo>
                  <a:cubicBezTo>
                    <a:pt x="415" y="99"/>
                    <a:pt x="415" y="99"/>
                    <a:pt x="415" y="99"/>
                  </a:cubicBezTo>
                  <a:cubicBezTo>
                    <a:pt x="409" y="89"/>
                    <a:pt x="409" y="89"/>
                    <a:pt x="409" y="89"/>
                  </a:cubicBezTo>
                  <a:cubicBezTo>
                    <a:pt x="409" y="89"/>
                    <a:pt x="396" y="72"/>
                    <a:pt x="395" y="72"/>
                  </a:cubicBezTo>
                  <a:cubicBezTo>
                    <a:pt x="393" y="74"/>
                    <a:pt x="394" y="67"/>
                    <a:pt x="394" y="67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0" y="50"/>
                    <a:pt x="380" y="50"/>
                    <a:pt x="380" y="50"/>
                  </a:cubicBezTo>
                  <a:cubicBezTo>
                    <a:pt x="370" y="50"/>
                    <a:pt x="370" y="50"/>
                    <a:pt x="370" y="50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3" y="57"/>
                    <a:pt x="363" y="57"/>
                    <a:pt x="363" y="57"/>
                  </a:cubicBezTo>
                  <a:cubicBezTo>
                    <a:pt x="356" y="65"/>
                    <a:pt x="356" y="65"/>
                    <a:pt x="356" y="65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2" y="76"/>
                    <a:pt x="352" y="76"/>
                  </a:cubicBezTo>
                  <a:cubicBezTo>
                    <a:pt x="352" y="77"/>
                    <a:pt x="350" y="79"/>
                    <a:pt x="350" y="79"/>
                  </a:cubicBezTo>
                  <a:cubicBezTo>
                    <a:pt x="346" y="80"/>
                    <a:pt x="346" y="80"/>
                    <a:pt x="346" y="80"/>
                  </a:cubicBezTo>
                  <a:cubicBezTo>
                    <a:pt x="340" y="80"/>
                    <a:pt x="340" y="80"/>
                    <a:pt x="340" y="80"/>
                  </a:cubicBezTo>
                  <a:cubicBezTo>
                    <a:pt x="335" y="77"/>
                    <a:pt x="335" y="77"/>
                    <a:pt x="335" y="77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27" y="74"/>
                    <a:pt x="327" y="74"/>
                    <a:pt x="327" y="74"/>
                  </a:cubicBezTo>
                  <a:cubicBezTo>
                    <a:pt x="327" y="74"/>
                    <a:pt x="324" y="76"/>
                    <a:pt x="324" y="76"/>
                  </a:cubicBezTo>
                  <a:cubicBezTo>
                    <a:pt x="323" y="77"/>
                    <a:pt x="321" y="80"/>
                    <a:pt x="321" y="80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2" y="97"/>
                    <a:pt x="308" y="95"/>
                    <a:pt x="307" y="94"/>
                  </a:cubicBezTo>
                  <a:cubicBezTo>
                    <a:pt x="307" y="94"/>
                    <a:pt x="305" y="92"/>
                    <a:pt x="305" y="92"/>
                  </a:cubicBezTo>
                  <a:cubicBezTo>
                    <a:pt x="305" y="92"/>
                    <a:pt x="301" y="89"/>
                    <a:pt x="301" y="88"/>
                  </a:cubicBezTo>
                  <a:cubicBezTo>
                    <a:pt x="300" y="88"/>
                    <a:pt x="297" y="84"/>
                    <a:pt x="297" y="84"/>
                  </a:cubicBezTo>
                  <a:cubicBezTo>
                    <a:pt x="297" y="84"/>
                    <a:pt x="294" y="81"/>
                    <a:pt x="294" y="81"/>
                  </a:cubicBezTo>
                  <a:cubicBezTo>
                    <a:pt x="294" y="80"/>
                    <a:pt x="292" y="78"/>
                    <a:pt x="292" y="78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2" y="59"/>
                    <a:pt x="291" y="54"/>
                    <a:pt x="291" y="54"/>
                  </a:cubicBezTo>
                  <a:cubicBezTo>
                    <a:pt x="291" y="54"/>
                    <a:pt x="290" y="47"/>
                    <a:pt x="290" y="46"/>
                  </a:cubicBezTo>
                  <a:cubicBezTo>
                    <a:pt x="290" y="46"/>
                    <a:pt x="289" y="39"/>
                    <a:pt x="289" y="39"/>
                  </a:cubicBezTo>
                  <a:cubicBezTo>
                    <a:pt x="289" y="39"/>
                    <a:pt x="289" y="33"/>
                    <a:pt x="289" y="33"/>
                  </a:cubicBezTo>
                  <a:cubicBezTo>
                    <a:pt x="288" y="32"/>
                    <a:pt x="286" y="28"/>
                    <a:pt x="286" y="28"/>
                  </a:cubicBezTo>
                  <a:cubicBezTo>
                    <a:pt x="285" y="27"/>
                    <a:pt x="283" y="22"/>
                    <a:pt x="283" y="22"/>
                  </a:cubicBezTo>
                  <a:cubicBezTo>
                    <a:pt x="280" y="15"/>
                    <a:pt x="280" y="15"/>
                    <a:pt x="280" y="15"/>
                  </a:cubicBezTo>
                  <a:cubicBezTo>
                    <a:pt x="280" y="15"/>
                    <a:pt x="278" y="10"/>
                    <a:pt x="277" y="9"/>
                  </a:cubicBezTo>
                  <a:cubicBezTo>
                    <a:pt x="277" y="8"/>
                    <a:pt x="275" y="4"/>
                    <a:pt x="275" y="4"/>
                  </a:cubicBezTo>
                  <a:cubicBezTo>
                    <a:pt x="274" y="4"/>
                    <a:pt x="274" y="2"/>
                    <a:pt x="274" y="2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20"/>
                    <a:pt x="246" y="20"/>
                    <a:pt x="246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1" y="35"/>
                    <a:pt x="201" y="35"/>
                    <a:pt x="201" y="35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7" y="34"/>
                    <a:pt x="186" y="32"/>
                    <a:pt x="185" y="31"/>
                  </a:cubicBezTo>
                  <a:cubicBezTo>
                    <a:pt x="185" y="31"/>
                    <a:pt x="182" y="28"/>
                    <a:pt x="182" y="28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4" y="12"/>
                    <a:pt x="103" y="12"/>
                  </a:cubicBezTo>
                  <a:cubicBezTo>
                    <a:pt x="103" y="12"/>
                    <a:pt x="100" y="14"/>
                    <a:pt x="100" y="14"/>
                  </a:cubicBezTo>
                  <a:cubicBezTo>
                    <a:pt x="100" y="14"/>
                    <a:pt x="99" y="16"/>
                    <a:pt x="99" y="16"/>
                  </a:cubicBezTo>
                  <a:cubicBezTo>
                    <a:pt x="99" y="17"/>
                    <a:pt x="99" y="22"/>
                    <a:pt x="99" y="22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1" y="27"/>
                    <a:pt x="102" y="27"/>
                  </a:cubicBezTo>
                  <a:cubicBezTo>
                    <a:pt x="103" y="27"/>
                    <a:pt x="107" y="27"/>
                    <a:pt x="107" y="27"/>
                  </a:cubicBezTo>
                  <a:cubicBezTo>
                    <a:pt x="107" y="27"/>
                    <a:pt x="111" y="27"/>
                    <a:pt x="111" y="27"/>
                  </a:cubicBezTo>
                  <a:cubicBezTo>
                    <a:pt x="112" y="27"/>
                    <a:pt x="113" y="28"/>
                    <a:pt x="113" y="28"/>
                  </a:cubicBezTo>
                  <a:cubicBezTo>
                    <a:pt x="113" y="28"/>
                    <a:pt x="115" y="30"/>
                    <a:pt x="115" y="30"/>
                  </a:cubicBezTo>
                  <a:cubicBezTo>
                    <a:pt x="115" y="30"/>
                    <a:pt x="117" y="33"/>
                    <a:pt x="117" y="33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40"/>
                    <a:pt x="118" y="40"/>
                  </a:cubicBezTo>
                  <a:cubicBezTo>
                    <a:pt x="118" y="41"/>
                    <a:pt x="117" y="43"/>
                    <a:pt x="117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100" y="66"/>
                    <a:pt x="101" y="66"/>
                  </a:cubicBezTo>
                  <a:cubicBezTo>
                    <a:pt x="101" y="67"/>
                    <a:pt x="103" y="68"/>
                    <a:pt x="104" y="68"/>
                  </a:cubicBezTo>
                  <a:cubicBezTo>
                    <a:pt x="104" y="69"/>
                    <a:pt x="106" y="70"/>
                    <a:pt x="106" y="70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7" y="120"/>
                    <a:pt x="107" y="121"/>
                  </a:cubicBezTo>
                  <a:cubicBezTo>
                    <a:pt x="107" y="122"/>
                    <a:pt x="105" y="129"/>
                    <a:pt x="105" y="129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3" y="139"/>
                    <a:pt x="103" y="140"/>
                  </a:cubicBezTo>
                  <a:cubicBezTo>
                    <a:pt x="103" y="141"/>
                    <a:pt x="102" y="151"/>
                    <a:pt x="102" y="151"/>
                  </a:cubicBezTo>
                  <a:cubicBezTo>
                    <a:pt x="102" y="151"/>
                    <a:pt x="101" y="155"/>
                    <a:pt x="101" y="156"/>
                  </a:cubicBezTo>
                  <a:cubicBezTo>
                    <a:pt x="100" y="157"/>
                    <a:pt x="101" y="163"/>
                    <a:pt x="101" y="163"/>
                  </a:cubicBezTo>
                  <a:cubicBezTo>
                    <a:pt x="101" y="163"/>
                    <a:pt x="98" y="171"/>
                    <a:pt x="98" y="172"/>
                  </a:cubicBezTo>
                  <a:cubicBezTo>
                    <a:pt x="97" y="172"/>
                    <a:pt x="95" y="176"/>
                    <a:pt x="94" y="176"/>
                  </a:cubicBezTo>
                  <a:cubicBezTo>
                    <a:pt x="94" y="176"/>
                    <a:pt x="89" y="176"/>
                    <a:pt x="89" y="176"/>
                  </a:cubicBezTo>
                  <a:cubicBezTo>
                    <a:pt x="88" y="176"/>
                    <a:pt x="84" y="174"/>
                    <a:pt x="83" y="174"/>
                  </a:cubicBezTo>
                  <a:cubicBezTo>
                    <a:pt x="83" y="174"/>
                    <a:pt x="81" y="172"/>
                    <a:pt x="81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26" y="192"/>
                    <a:pt x="26" y="193"/>
                  </a:cubicBezTo>
                  <a:cubicBezTo>
                    <a:pt x="26" y="193"/>
                    <a:pt x="21" y="199"/>
                    <a:pt x="21" y="200"/>
                  </a:cubicBezTo>
                  <a:cubicBezTo>
                    <a:pt x="20" y="201"/>
                    <a:pt x="19" y="206"/>
                    <a:pt x="19" y="206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14"/>
                    <a:pt x="13" y="217"/>
                    <a:pt x="13" y="217"/>
                  </a:cubicBezTo>
                  <a:cubicBezTo>
                    <a:pt x="13" y="217"/>
                    <a:pt x="14" y="223"/>
                    <a:pt x="14" y="223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3" y="239"/>
                    <a:pt x="3" y="239"/>
                  </a:cubicBezTo>
                  <a:cubicBezTo>
                    <a:pt x="3" y="240"/>
                    <a:pt x="0" y="245"/>
                    <a:pt x="0" y="245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8023225" y="1057275"/>
              <a:ext cx="563562" cy="658813"/>
            </a:xfrm>
            <a:custGeom>
              <a:avLst/>
              <a:gdLst>
                <a:gd name="T0" fmla="*/ 11 w 150"/>
                <a:gd name="T1" fmla="*/ 25 h 175"/>
                <a:gd name="T2" fmla="*/ 19 w 150"/>
                <a:gd name="T3" fmla="*/ 33 h 175"/>
                <a:gd name="T4" fmla="*/ 34 w 150"/>
                <a:gd name="T5" fmla="*/ 35 h 175"/>
                <a:gd name="T6" fmla="*/ 42 w 150"/>
                <a:gd name="T7" fmla="*/ 40 h 175"/>
                <a:gd name="T8" fmla="*/ 50 w 150"/>
                <a:gd name="T9" fmla="*/ 37 h 175"/>
                <a:gd name="T10" fmla="*/ 55 w 150"/>
                <a:gd name="T11" fmla="*/ 29 h 175"/>
                <a:gd name="T12" fmla="*/ 71 w 150"/>
                <a:gd name="T13" fmla="*/ 27 h 175"/>
                <a:gd name="T14" fmla="*/ 80 w 150"/>
                <a:gd name="T15" fmla="*/ 22 h 175"/>
                <a:gd name="T16" fmla="*/ 90 w 150"/>
                <a:gd name="T17" fmla="*/ 17 h 175"/>
                <a:gd name="T18" fmla="*/ 102 w 150"/>
                <a:gd name="T19" fmla="*/ 11 h 175"/>
                <a:gd name="T20" fmla="*/ 107 w 150"/>
                <a:gd name="T21" fmla="*/ 0 h 175"/>
                <a:gd name="T22" fmla="*/ 120 w 150"/>
                <a:gd name="T23" fmla="*/ 5 h 175"/>
                <a:gd name="T24" fmla="*/ 116 w 150"/>
                <a:gd name="T25" fmla="*/ 13 h 175"/>
                <a:gd name="T26" fmla="*/ 121 w 150"/>
                <a:gd name="T27" fmla="*/ 18 h 175"/>
                <a:gd name="T28" fmla="*/ 129 w 150"/>
                <a:gd name="T29" fmla="*/ 26 h 175"/>
                <a:gd name="T30" fmla="*/ 130 w 150"/>
                <a:gd name="T31" fmla="*/ 34 h 175"/>
                <a:gd name="T32" fmla="*/ 125 w 150"/>
                <a:gd name="T33" fmla="*/ 42 h 175"/>
                <a:gd name="T34" fmla="*/ 123 w 150"/>
                <a:gd name="T35" fmla="*/ 54 h 175"/>
                <a:gd name="T36" fmla="*/ 122 w 150"/>
                <a:gd name="T37" fmla="*/ 66 h 175"/>
                <a:gd name="T38" fmla="*/ 125 w 150"/>
                <a:gd name="T39" fmla="*/ 74 h 175"/>
                <a:gd name="T40" fmla="*/ 127 w 150"/>
                <a:gd name="T41" fmla="*/ 87 h 175"/>
                <a:gd name="T42" fmla="*/ 137 w 150"/>
                <a:gd name="T43" fmla="*/ 94 h 175"/>
                <a:gd name="T44" fmla="*/ 147 w 150"/>
                <a:gd name="T45" fmla="*/ 103 h 175"/>
                <a:gd name="T46" fmla="*/ 150 w 150"/>
                <a:gd name="T47" fmla="*/ 120 h 175"/>
                <a:gd name="T48" fmla="*/ 146 w 150"/>
                <a:gd name="T49" fmla="*/ 129 h 175"/>
                <a:gd name="T50" fmla="*/ 126 w 150"/>
                <a:gd name="T51" fmla="*/ 129 h 175"/>
                <a:gd name="T52" fmla="*/ 116 w 150"/>
                <a:gd name="T53" fmla="*/ 138 h 175"/>
                <a:gd name="T54" fmla="*/ 114 w 150"/>
                <a:gd name="T55" fmla="*/ 146 h 175"/>
                <a:gd name="T56" fmla="*/ 110 w 150"/>
                <a:gd name="T57" fmla="*/ 150 h 175"/>
                <a:gd name="T58" fmla="*/ 107 w 150"/>
                <a:gd name="T59" fmla="*/ 158 h 175"/>
                <a:gd name="T60" fmla="*/ 102 w 150"/>
                <a:gd name="T61" fmla="*/ 160 h 175"/>
                <a:gd name="T62" fmla="*/ 98 w 150"/>
                <a:gd name="T63" fmla="*/ 155 h 175"/>
                <a:gd name="T64" fmla="*/ 89 w 150"/>
                <a:gd name="T65" fmla="*/ 151 h 175"/>
                <a:gd name="T66" fmla="*/ 81 w 150"/>
                <a:gd name="T67" fmla="*/ 155 h 175"/>
                <a:gd name="T68" fmla="*/ 74 w 150"/>
                <a:gd name="T69" fmla="*/ 162 h 175"/>
                <a:gd name="T70" fmla="*/ 72 w 150"/>
                <a:gd name="T71" fmla="*/ 175 h 175"/>
                <a:gd name="T72" fmla="*/ 63 w 150"/>
                <a:gd name="T73" fmla="*/ 166 h 175"/>
                <a:gd name="T74" fmla="*/ 58 w 150"/>
                <a:gd name="T75" fmla="*/ 160 h 175"/>
                <a:gd name="T76" fmla="*/ 61 w 150"/>
                <a:gd name="T77" fmla="*/ 152 h 175"/>
                <a:gd name="T78" fmla="*/ 57 w 150"/>
                <a:gd name="T79" fmla="*/ 146 h 175"/>
                <a:gd name="T80" fmla="*/ 56 w 150"/>
                <a:gd name="T81" fmla="*/ 135 h 175"/>
                <a:gd name="T82" fmla="*/ 55 w 150"/>
                <a:gd name="T83" fmla="*/ 122 h 175"/>
                <a:gd name="T84" fmla="*/ 52 w 150"/>
                <a:gd name="T85" fmla="*/ 109 h 175"/>
                <a:gd name="T86" fmla="*/ 47 w 150"/>
                <a:gd name="T87" fmla="*/ 102 h 175"/>
                <a:gd name="T88" fmla="*/ 43 w 150"/>
                <a:gd name="T89" fmla="*/ 91 h 175"/>
                <a:gd name="T90" fmla="*/ 39 w 150"/>
                <a:gd name="T91" fmla="*/ 83 h 175"/>
                <a:gd name="T92" fmla="*/ 33 w 150"/>
                <a:gd name="T93" fmla="*/ 79 h 175"/>
                <a:gd name="T94" fmla="*/ 29 w 150"/>
                <a:gd name="T95" fmla="*/ 70 h 175"/>
                <a:gd name="T96" fmla="*/ 19 w 150"/>
                <a:gd name="T97" fmla="*/ 70 h 175"/>
                <a:gd name="T98" fmla="*/ 13 w 150"/>
                <a:gd name="T99" fmla="*/ 68 h 175"/>
                <a:gd name="T100" fmla="*/ 10 w 150"/>
                <a:gd name="T101" fmla="*/ 48 h 175"/>
                <a:gd name="T102" fmla="*/ 14 w 150"/>
                <a:gd name="T103" fmla="*/ 42 h 175"/>
                <a:gd name="T104" fmla="*/ 9 w 150"/>
                <a:gd name="T105" fmla="*/ 31 h 175"/>
                <a:gd name="T106" fmla="*/ 1 w 150"/>
                <a:gd name="T107" fmla="*/ 28 h 175"/>
                <a:gd name="T108" fmla="*/ 1 w 150"/>
                <a:gd name="T109" fmla="*/ 2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" h="175">
                  <a:moveTo>
                    <a:pt x="1" y="25"/>
                  </a:moveTo>
                  <a:cubicBezTo>
                    <a:pt x="2" y="25"/>
                    <a:pt x="11" y="25"/>
                    <a:pt x="11" y="25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47" y="103"/>
                    <a:pt x="147" y="103"/>
                    <a:pt x="147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4" y="131"/>
                    <a:pt x="123" y="131"/>
                  </a:cubicBezTo>
                  <a:cubicBezTo>
                    <a:pt x="122" y="132"/>
                    <a:pt x="116" y="138"/>
                    <a:pt x="116" y="13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22"/>
                    <a:pt x="55" y="122"/>
                    <a:pt x="55" y="122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0" y="70"/>
                    <a:pt x="29" y="70"/>
                  </a:cubicBezTo>
                  <a:cubicBezTo>
                    <a:pt x="28" y="70"/>
                    <a:pt x="22" y="70"/>
                    <a:pt x="22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0" y="49"/>
                    <a:pt x="10" y="48"/>
                  </a:cubicBezTo>
                  <a:cubicBezTo>
                    <a:pt x="10" y="48"/>
                    <a:pt x="13" y="44"/>
                    <a:pt x="13" y="44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1" y="25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8609013" y="1331913"/>
              <a:ext cx="1260475" cy="1227138"/>
            </a:xfrm>
            <a:custGeom>
              <a:avLst/>
              <a:gdLst>
                <a:gd name="T0" fmla="*/ 1 w 335"/>
                <a:gd name="T1" fmla="*/ 62 h 326"/>
                <a:gd name="T2" fmla="*/ 8 w 335"/>
                <a:gd name="T3" fmla="*/ 84 h 326"/>
                <a:gd name="T4" fmla="*/ 15 w 335"/>
                <a:gd name="T5" fmla="*/ 97 h 326"/>
                <a:gd name="T6" fmla="*/ 27 w 335"/>
                <a:gd name="T7" fmla="*/ 106 h 326"/>
                <a:gd name="T8" fmla="*/ 37 w 335"/>
                <a:gd name="T9" fmla="*/ 106 h 326"/>
                <a:gd name="T10" fmla="*/ 48 w 335"/>
                <a:gd name="T11" fmla="*/ 113 h 326"/>
                <a:gd name="T12" fmla="*/ 63 w 335"/>
                <a:gd name="T13" fmla="*/ 118 h 326"/>
                <a:gd name="T14" fmla="*/ 75 w 335"/>
                <a:gd name="T15" fmla="*/ 118 h 326"/>
                <a:gd name="T16" fmla="*/ 71 w 335"/>
                <a:gd name="T17" fmla="*/ 126 h 326"/>
                <a:gd name="T18" fmla="*/ 64 w 335"/>
                <a:gd name="T19" fmla="*/ 142 h 326"/>
                <a:gd name="T20" fmla="*/ 14 w 335"/>
                <a:gd name="T21" fmla="*/ 248 h 326"/>
                <a:gd name="T22" fmla="*/ 21 w 335"/>
                <a:gd name="T23" fmla="*/ 260 h 326"/>
                <a:gd name="T24" fmla="*/ 26 w 335"/>
                <a:gd name="T25" fmla="*/ 272 h 326"/>
                <a:gd name="T26" fmla="*/ 32 w 335"/>
                <a:gd name="T27" fmla="*/ 288 h 326"/>
                <a:gd name="T28" fmla="*/ 44 w 335"/>
                <a:gd name="T29" fmla="*/ 307 h 326"/>
                <a:gd name="T30" fmla="*/ 57 w 335"/>
                <a:gd name="T31" fmla="*/ 317 h 326"/>
                <a:gd name="T32" fmla="*/ 84 w 335"/>
                <a:gd name="T33" fmla="*/ 321 h 326"/>
                <a:gd name="T34" fmla="*/ 171 w 335"/>
                <a:gd name="T35" fmla="*/ 324 h 326"/>
                <a:gd name="T36" fmla="*/ 229 w 335"/>
                <a:gd name="T37" fmla="*/ 326 h 326"/>
                <a:gd name="T38" fmla="*/ 245 w 335"/>
                <a:gd name="T39" fmla="*/ 300 h 326"/>
                <a:gd name="T40" fmla="*/ 253 w 335"/>
                <a:gd name="T41" fmla="*/ 281 h 326"/>
                <a:gd name="T42" fmla="*/ 250 w 335"/>
                <a:gd name="T43" fmla="*/ 266 h 326"/>
                <a:gd name="T44" fmla="*/ 255 w 335"/>
                <a:gd name="T45" fmla="*/ 251 h 326"/>
                <a:gd name="T46" fmla="*/ 271 w 335"/>
                <a:gd name="T47" fmla="*/ 240 h 326"/>
                <a:gd name="T48" fmla="*/ 277 w 335"/>
                <a:gd name="T49" fmla="*/ 223 h 326"/>
                <a:gd name="T50" fmla="*/ 269 w 335"/>
                <a:gd name="T51" fmla="*/ 215 h 326"/>
                <a:gd name="T52" fmla="*/ 289 w 335"/>
                <a:gd name="T53" fmla="*/ 190 h 326"/>
                <a:gd name="T54" fmla="*/ 315 w 335"/>
                <a:gd name="T55" fmla="*/ 159 h 326"/>
                <a:gd name="T56" fmla="*/ 325 w 335"/>
                <a:gd name="T57" fmla="*/ 136 h 326"/>
                <a:gd name="T58" fmla="*/ 333 w 335"/>
                <a:gd name="T59" fmla="*/ 110 h 326"/>
                <a:gd name="T60" fmla="*/ 331 w 335"/>
                <a:gd name="T61" fmla="*/ 97 h 326"/>
                <a:gd name="T62" fmla="*/ 313 w 335"/>
                <a:gd name="T63" fmla="*/ 92 h 326"/>
                <a:gd name="T64" fmla="*/ 294 w 335"/>
                <a:gd name="T65" fmla="*/ 89 h 326"/>
                <a:gd name="T66" fmla="*/ 272 w 335"/>
                <a:gd name="T67" fmla="*/ 108 h 326"/>
                <a:gd name="T68" fmla="*/ 251 w 335"/>
                <a:gd name="T69" fmla="*/ 122 h 326"/>
                <a:gd name="T70" fmla="*/ 242 w 335"/>
                <a:gd name="T71" fmla="*/ 123 h 326"/>
                <a:gd name="T72" fmla="*/ 232 w 335"/>
                <a:gd name="T73" fmla="*/ 121 h 326"/>
                <a:gd name="T74" fmla="*/ 212 w 335"/>
                <a:gd name="T75" fmla="*/ 112 h 326"/>
                <a:gd name="T76" fmla="*/ 201 w 335"/>
                <a:gd name="T77" fmla="*/ 102 h 326"/>
                <a:gd name="T78" fmla="*/ 176 w 335"/>
                <a:gd name="T79" fmla="*/ 112 h 326"/>
                <a:gd name="T80" fmla="*/ 181 w 335"/>
                <a:gd name="T81" fmla="*/ 103 h 326"/>
                <a:gd name="T82" fmla="*/ 169 w 335"/>
                <a:gd name="T83" fmla="*/ 95 h 326"/>
                <a:gd name="T84" fmla="*/ 160 w 335"/>
                <a:gd name="T85" fmla="*/ 78 h 326"/>
                <a:gd name="T86" fmla="*/ 148 w 335"/>
                <a:gd name="T87" fmla="*/ 53 h 326"/>
                <a:gd name="T88" fmla="*/ 135 w 335"/>
                <a:gd name="T89" fmla="*/ 33 h 326"/>
                <a:gd name="T90" fmla="*/ 113 w 335"/>
                <a:gd name="T91" fmla="*/ 21 h 326"/>
                <a:gd name="T92" fmla="*/ 104 w 335"/>
                <a:gd name="T93" fmla="*/ 3 h 326"/>
                <a:gd name="T94" fmla="*/ 89 w 335"/>
                <a:gd name="T95" fmla="*/ 1 h 326"/>
                <a:gd name="T96" fmla="*/ 77 w 335"/>
                <a:gd name="T97" fmla="*/ 3 h 326"/>
                <a:gd name="T98" fmla="*/ 76 w 335"/>
                <a:gd name="T99" fmla="*/ 16 h 326"/>
                <a:gd name="T100" fmla="*/ 65 w 335"/>
                <a:gd name="T101" fmla="*/ 18 h 326"/>
                <a:gd name="T102" fmla="*/ 41 w 335"/>
                <a:gd name="T103" fmla="*/ 17 h 326"/>
                <a:gd name="T104" fmla="*/ 20 w 335"/>
                <a:gd name="T105" fmla="*/ 28 h 326"/>
                <a:gd name="T106" fmla="*/ 1 w 335"/>
                <a:gd name="T107" fmla="*/ 3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5" h="326">
                  <a:moveTo>
                    <a:pt x="1" y="36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74"/>
                    <a:pt x="2" y="75"/>
                  </a:cubicBezTo>
                  <a:cubicBezTo>
                    <a:pt x="2" y="76"/>
                    <a:pt x="4" y="81"/>
                    <a:pt x="4" y="81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8" y="256"/>
                    <a:pt x="21" y="259"/>
                    <a:pt x="21" y="260"/>
                  </a:cubicBezTo>
                  <a:cubicBezTo>
                    <a:pt x="21" y="261"/>
                    <a:pt x="21" y="266"/>
                    <a:pt x="21" y="266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6" y="272"/>
                    <a:pt x="26" y="272"/>
                    <a:pt x="26" y="272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8" y="302"/>
                    <a:pt x="38" y="302"/>
                    <a:pt x="38" y="302"/>
                  </a:cubicBezTo>
                  <a:cubicBezTo>
                    <a:pt x="44" y="307"/>
                    <a:pt x="44" y="307"/>
                    <a:pt x="44" y="307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54" y="316"/>
                    <a:pt x="54" y="316"/>
                    <a:pt x="54" y="316"/>
                  </a:cubicBezTo>
                  <a:cubicBezTo>
                    <a:pt x="57" y="317"/>
                    <a:pt x="57" y="317"/>
                    <a:pt x="57" y="317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81" y="319"/>
                    <a:pt x="81" y="319"/>
                    <a:pt x="81" y="319"/>
                  </a:cubicBezTo>
                  <a:cubicBezTo>
                    <a:pt x="84" y="321"/>
                    <a:pt x="84" y="321"/>
                    <a:pt x="84" y="321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92" y="324"/>
                    <a:pt x="192" y="324"/>
                    <a:pt x="192" y="324"/>
                  </a:cubicBezTo>
                  <a:cubicBezTo>
                    <a:pt x="220" y="325"/>
                    <a:pt x="220" y="325"/>
                    <a:pt x="220" y="325"/>
                  </a:cubicBezTo>
                  <a:cubicBezTo>
                    <a:pt x="229" y="326"/>
                    <a:pt x="229" y="326"/>
                    <a:pt x="229" y="326"/>
                  </a:cubicBezTo>
                  <a:cubicBezTo>
                    <a:pt x="232" y="318"/>
                    <a:pt x="232" y="318"/>
                    <a:pt x="232" y="318"/>
                  </a:cubicBezTo>
                  <a:cubicBezTo>
                    <a:pt x="239" y="306"/>
                    <a:pt x="239" y="306"/>
                    <a:pt x="239" y="306"/>
                  </a:cubicBezTo>
                  <a:cubicBezTo>
                    <a:pt x="239" y="306"/>
                    <a:pt x="245" y="301"/>
                    <a:pt x="245" y="300"/>
                  </a:cubicBezTo>
                  <a:cubicBezTo>
                    <a:pt x="246" y="300"/>
                    <a:pt x="250" y="296"/>
                    <a:pt x="250" y="296"/>
                  </a:cubicBezTo>
                  <a:cubicBezTo>
                    <a:pt x="252" y="288"/>
                    <a:pt x="252" y="288"/>
                    <a:pt x="252" y="288"/>
                  </a:cubicBezTo>
                  <a:cubicBezTo>
                    <a:pt x="253" y="281"/>
                    <a:pt x="253" y="281"/>
                    <a:pt x="253" y="281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49" y="273"/>
                    <a:pt x="249" y="273"/>
                    <a:pt x="249" y="273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5" y="251"/>
                    <a:pt x="255" y="251"/>
                    <a:pt x="255" y="251"/>
                  </a:cubicBezTo>
                  <a:cubicBezTo>
                    <a:pt x="255" y="251"/>
                    <a:pt x="257" y="250"/>
                    <a:pt x="259" y="249"/>
                  </a:cubicBezTo>
                  <a:cubicBezTo>
                    <a:pt x="260" y="248"/>
                    <a:pt x="266" y="243"/>
                    <a:pt x="266" y="243"/>
                  </a:cubicBezTo>
                  <a:cubicBezTo>
                    <a:pt x="271" y="240"/>
                    <a:pt x="271" y="240"/>
                    <a:pt x="271" y="240"/>
                  </a:cubicBezTo>
                  <a:cubicBezTo>
                    <a:pt x="273" y="237"/>
                    <a:pt x="273" y="237"/>
                    <a:pt x="273" y="237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23"/>
                    <a:pt x="277" y="223"/>
                    <a:pt x="277" y="223"/>
                  </a:cubicBezTo>
                  <a:cubicBezTo>
                    <a:pt x="277" y="217"/>
                    <a:pt x="277" y="217"/>
                    <a:pt x="277" y="217"/>
                  </a:cubicBezTo>
                  <a:cubicBezTo>
                    <a:pt x="274" y="217"/>
                    <a:pt x="274" y="217"/>
                    <a:pt x="274" y="217"/>
                  </a:cubicBezTo>
                  <a:cubicBezTo>
                    <a:pt x="269" y="215"/>
                    <a:pt x="269" y="215"/>
                    <a:pt x="269" y="215"/>
                  </a:cubicBezTo>
                  <a:cubicBezTo>
                    <a:pt x="268" y="210"/>
                    <a:pt x="268" y="210"/>
                    <a:pt x="268" y="210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15" y="159"/>
                    <a:pt x="315" y="159"/>
                    <a:pt x="315" y="159"/>
                  </a:cubicBezTo>
                  <a:cubicBezTo>
                    <a:pt x="323" y="148"/>
                    <a:pt x="323" y="148"/>
                    <a:pt x="323" y="148"/>
                  </a:cubicBezTo>
                  <a:cubicBezTo>
                    <a:pt x="323" y="140"/>
                    <a:pt x="323" y="140"/>
                    <a:pt x="323" y="140"/>
                  </a:cubicBezTo>
                  <a:cubicBezTo>
                    <a:pt x="325" y="136"/>
                    <a:pt x="325" y="136"/>
                    <a:pt x="325" y="136"/>
                  </a:cubicBezTo>
                  <a:cubicBezTo>
                    <a:pt x="328" y="130"/>
                    <a:pt x="328" y="130"/>
                    <a:pt x="328" y="130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33" y="110"/>
                    <a:pt x="333" y="110"/>
                    <a:pt x="333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31" y="97"/>
                    <a:pt x="331" y="97"/>
                    <a:pt x="331" y="97"/>
                  </a:cubicBezTo>
                  <a:cubicBezTo>
                    <a:pt x="324" y="97"/>
                    <a:pt x="324" y="97"/>
                    <a:pt x="324" y="97"/>
                  </a:cubicBezTo>
                  <a:cubicBezTo>
                    <a:pt x="322" y="93"/>
                    <a:pt x="322" y="93"/>
                    <a:pt x="322" y="93"/>
                  </a:cubicBezTo>
                  <a:cubicBezTo>
                    <a:pt x="322" y="93"/>
                    <a:pt x="314" y="92"/>
                    <a:pt x="313" y="92"/>
                  </a:cubicBezTo>
                  <a:cubicBezTo>
                    <a:pt x="312" y="91"/>
                    <a:pt x="307" y="91"/>
                    <a:pt x="307" y="91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58" y="122"/>
                    <a:pt x="258" y="122"/>
                    <a:pt x="258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47" y="120"/>
                    <a:pt x="247" y="120"/>
                    <a:pt x="247" y="120"/>
                  </a:cubicBezTo>
                  <a:cubicBezTo>
                    <a:pt x="244" y="120"/>
                    <a:pt x="244" y="120"/>
                    <a:pt x="244" y="120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9"/>
                    <a:pt x="217" y="117"/>
                    <a:pt x="216" y="117"/>
                  </a:cubicBezTo>
                  <a:cubicBezTo>
                    <a:pt x="215" y="116"/>
                    <a:pt x="212" y="112"/>
                    <a:pt x="212" y="112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9"/>
                    <a:pt x="170" y="95"/>
                    <a:pt x="169" y="95"/>
                  </a:cubicBezTo>
                  <a:cubicBezTo>
                    <a:pt x="168" y="94"/>
                    <a:pt x="164" y="89"/>
                    <a:pt x="164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1" y="62"/>
                    <a:pt x="150" y="60"/>
                  </a:cubicBezTo>
                  <a:cubicBezTo>
                    <a:pt x="149" y="58"/>
                    <a:pt x="148" y="54"/>
                    <a:pt x="148" y="53"/>
                  </a:cubicBezTo>
                  <a:cubicBezTo>
                    <a:pt x="148" y="51"/>
                    <a:pt x="145" y="47"/>
                    <a:pt x="143" y="46"/>
                  </a:cubicBezTo>
                  <a:cubicBezTo>
                    <a:pt x="142" y="45"/>
                    <a:pt x="141" y="39"/>
                    <a:pt x="140" y="37"/>
                  </a:cubicBezTo>
                  <a:cubicBezTo>
                    <a:pt x="139" y="36"/>
                    <a:pt x="135" y="33"/>
                    <a:pt x="135" y="33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14" y="22"/>
                    <a:pt x="113" y="21"/>
                  </a:cubicBezTo>
                  <a:cubicBezTo>
                    <a:pt x="112" y="20"/>
                    <a:pt x="107" y="18"/>
                    <a:pt x="106" y="17"/>
                  </a:cubicBezTo>
                  <a:cubicBezTo>
                    <a:pt x="106" y="16"/>
                    <a:pt x="105" y="10"/>
                    <a:pt x="105" y="10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96" y="0"/>
                    <a:pt x="95" y="0"/>
                  </a:cubicBezTo>
                  <a:cubicBezTo>
                    <a:pt x="95" y="0"/>
                    <a:pt x="89" y="1"/>
                    <a:pt x="89" y="1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2" y="17"/>
                    <a:pt x="41" y="17"/>
                  </a:cubicBezTo>
                  <a:cubicBezTo>
                    <a:pt x="39" y="18"/>
                    <a:pt x="33" y="22"/>
                    <a:pt x="33" y="2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5"/>
                    <a:pt x="4" y="35"/>
                    <a:pt x="4" y="35"/>
                  </a:cubicBezTo>
                  <a:lnTo>
                    <a:pt x="1" y="36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9023350" y="1163638"/>
              <a:ext cx="469900" cy="525463"/>
            </a:xfrm>
            <a:custGeom>
              <a:avLst/>
              <a:gdLst>
                <a:gd name="T0" fmla="*/ 2 w 125"/>
                <a:gd name="T1" fmla="*/ 52 h 140"/>
                <a:gd name="T2" fmla="*/ 10 w 125"/>
                <a:gd name="T3" fmla="*/ 54 h 140"/>
                <a:gd name="T4" fmla="*/ 14 w 125"/>
                <a:gd name="T5" fmla="*/ 55 h 140"/>
                <a:gd name="T6" fmla="*/ 19 w 125"/>
                <a:gd name="T7" fmla="*/ 55 h 140"/>
                <a:gd name="T8" fmla="*/ 21 w 125"/>
                <a:gd name="T9" fmla="*/ 52 h 140"/>
                <a:gd name="T10" fmla="*/ 26 w 125"/>
                <a:gd name="T11" fmla="*/ 52 h 140"/>
                <a:gd name="T12" fmla="*/ 31 w 125"/>
                <a:gd name="T13" fmla="*/ 52 h 140"/>
                <a:gd name="T14" fmla="*/ 36 w 125"/>
                <a:gd name="T15" fmla="*/ 54 h 140"/>
                <a:gd name="T16" fmla="*/ 40 w 125"/>
                <a:gd name="T17" fmla="*/ 55 h 140"/>
                <a:gd name="T18" fmla="*/ 46 w 125"/>
                <a:gd name="T19" fmla="*/ 55 h 140"/>
                <a:gd name="T20" fmla="*/ 53 w 125"/>
                <a:gd name="T21" fmla="*/ 51 h 140"/>
                <a:gd name="T22" fmla="*/ 56 w 125"/>
                <a:gd name="T23" fmla="*/ 45 h 140"/>
                <a:gd name="T24" fmla="*/ 61 w 125"/>
                <a:gd name="T25" fmla="*/ 33 h 140"/>
                <a:gd name="T26" fmla="*/ 68 w 125"/>
                <a:gd name="T27" fmla="*/ 22 h 140"/>
                <a:gd name="T28" fmla="*/ 74 w 125"/>
                <a:gd name="T29" fmla="*/ 12 h 140"/>
                <a:gd name="T30" fmla="*/ 80 w 125"/>
                <a:gd name="T31" fmla="*/ 5 h 140"/>
                <a:gd name="T32" fmla="*/ 85 w 125"/>
                <a:gd name="T33" fmla="*/ 0 h 140"/>
                <a:gd name="T34" fmla="*/ 90 w 125"/>
                <a:gd name="T35" fmla="*/ 4 h 140"/>
                <a:gd name="T36" fmla="*/ 93 w 125"/>
                <a:gd name="T37" fmla="*/ 7 h 140"/>
                <a:gd name="T38" fmla="*/ 93 w 125"/>
                <a:gd name="T39" fmla="*/ 13 h 140"/>
                <a:gd name="T40" fmla="*/ 94 w 125"/>
                <a:gd name="T41" fmla="*/ 26 h 140"/>
                <a:gd name="T42" fmla="*/ 95 w 125"/>
                <a:gd name="T43" fmla="*/ 29 h 140"/>
                <a:gd name="T44" fmla="*/ 97 w 125"/>
                <a:gd name="T45" fmla="*/ 33 h 140"/>
                <a:gd name="T46" fmla="*/ 99 w 125"/>
                <a:gd name="T47" fmla="*/ 36 h 140"/>
                <a:gd name="T48" fmla="*/ 100 w 125"/>
                <a:gd name="T49" fmla="*/ 44 h 140"/>
                <a:gd name="T50" fmla="*/ 102 w 125"/>
                <a:gd name="T51" fmla="*/ 53 h 140"/>
                <a:gd name="T52" fmla="*/ 104 w 125"/>
                <a:gd name="T53" fmla="*/ 57 h 140"/>
                <a:gd name="T54" fmla="*/ 108 w 125"/>
                <a:gd name="T55" fmla="*/ 62 h 140"/>
                <a:gd name="T56" fmla="*/ 113 w 125"/>
                <a:gd name="T57" fmla="*/ 66 h 140"/>
                <a:gd name="T58" fmla="*/ 119 w 125"/>
                <a:gd name="T59" fmla="*/ 66 h 140"/>
                <a:gd name="T60" fmla="*/ 122 w 125"/>
                <a:gd name="T61" fmla="*/ 69 h 140"/>
                <a:gd name="T62" fmla="*/ 125 w 125"/>
                <a:gd name="T63" fmla="*/ 74 h 140"/>
                <a:gd name="T64" fmla="*/ 124 w 125"/>
                <a:gd name="T65" fmla="*/ 80 h 140"/>
                <a:gd name="T66" fmla="*/ 121 w 125"/>
                <a:gd name="T67" fmla="*/ 82 h 140"/>
                <a:gd name="T68" fmla="*/ 112 w 125"/>
                <a:gd name="T69" fmla="*/ 90 h 140"/>
                <a:gd name="T70" fmla="*/ 105 w 125"/>
                <a:gd name="T71" fmla="*/ 100 h 140"/>
                <a:gd name="T72" fmla="*/ 98 w 125"/>
                <a:gd name="T73" fmla="*/ 105 h 140"/>
                <a:gd name="T74" fmla="*/ 92 w 125"/>
                <a:gd name="T75" fmla="*/ 109 h 140"/>
                <a:gd name="T76" fmla="*/ 87 w 125"/>
                <a:gd name="T77" fmla="*/ 113 h 140"/>
                <a:gd name="T78" fmla="*/ 84 w 125"/>
                <a:gd name="T79" fmla="*/ 121 h 140"/>
                <a:gd name="T80" fmla="*/ 80 w 125"/>
                <a:gd name="T81" fmla="*/ 126 h 140"/>
                <a:gd name="T82" fmla="*/ 76 w 125"/>
                <a:gd name="T83" fmla="*/ 132 h 140"/>
                <a:gd name="T84" fmla="*/ 74 w 125"/>
                <a:gd name="T85" fmla="*/ 138 h 140"/>
                <a:gd name="T86" fmla="*/ 72 w 125"/>
                <a:gd name="T87" fmla="*/ 140 h 140"/>
                <a:gd name="T88" fmla="*/ 66 w 125"/>
                <a:gd name="T89" fmla="*/ 140 h 140"/>
                <a:gd name="T90" fmla="*/ 64 w 125"/>
                <a:gd name="T91" fmla="*/ 136 h 140"/>
                <a:gd name="T92" fmla="*/ 60 w 125"/>
                <a:gd name="T93" fmla="*/ 129 h 140"/>
                <a:gd name="T94" fmla="*/ 56 w 125"/>
                <a:gd name="T95" fmla="*/ 121 h 140"/>
                <a:gd name="T96" fmla="*/ 52 w 125"/>
                <a:gd name="T97" fmla="*/ 115 h 140"/>
                <a:gd name="T98" fmla="*/ 47 w 125"/>
                <a:gd name="T99" fmla="*/ 108 h 140"/>
                <a:gd name="T100" fmla="*/ 44 w 125"/>
                <a:gd name="T101" fmla="*/ 104 h 140"/>
                <a:gd name="T102" fmla="*/ 43 w 125"/>
                <a:gd name="T103" fmla="*/ 97 h 140"/>
                <a:gd name="T104" fmla="*/ 39 w 125"/>
                <a:gd name="T105" fmla="*/ 88 h 140"/>
                <a:gd name="T106" fmla="*/ 34 w 125"/>
                <a:gd name="T107" fmla="*/ 78 h 140"/>
                <a:gd name="T108" fmla="*/ 30 w 125"/>
                <a:gd name="T109" fmla="*/ 72 h 140"/>
                <a:gd name="T110" fmla="*/ 23 w 125"/>
                <a:gd name="T111" fmla="*/ 69 h 140"/>
                <a:gd name="T112" fmla="*/ 16 w 125"/>
                <a:gd name="T113" fmla="*/ 66 h 140"/>
                <a:gd name="T114" fmla="*/ 9 w 125"/>
                <a:gd name="T115" fmla="*/ 63 h 140"/>
                <a:gd name="T116" fmla="*/ 4 w 125"/>
                <a:gd name="T117" fmla="*/ 60 h 140"/>
                <a:gd name="T118" fmla="*/ 0 w 125"/>
                <a:gd name="T119" fmla="*/ 54 h 140"/>
                <a:gd name="T120" fmla="*/ 2 w 125"/>
                <a:gd name="T121" fmla="*/ 5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40">
                  <a:moveTo>
                    <a:pt x="2" y="52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5" y="46"/>
                    <a:pt x="56" y="45"/>
                  </a:cubicBezTo>
                  <a:cubicBezTo>
                    <a:pt x="57" y="44"/>
                    <a:pt x="61" y="33"/>
                    <a:pt x="61" y="3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12"/>
                    <a:pt x="93" y="13"/>
                  </a:cubicBezTo>
                  <a:cubicBezTo>
                    <a:pt x="93" y="14"/>
                    <a:pt x="94" y="26"/>
                    <a:pt x="94" y="26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9" y="35"/>
                    <a:pt x="99" y="36"/>
                  </a:cubicBezTo>
                  <a:cubicBezTo>
                    <a:pt x="99" y="38"/>
                    <a:pt x="100" y="43"/>
                    <a:pt x="100" y="44"/>
                  </a:cubicBezTo>
                  <a:cubicBezTo>
                    <a:pt x="100" y="45"/>
                    <a:pt x="102" y="53"/>
                    <a:pt x="102" y="53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2" y="81"/>
                    <a:pt x="121" y="82"/>
                  </a:cubicBezTo>
                  <a:cubicBezTo>
                    <a:pt x="120" y="83"/>
                    <a:pt x="115" y="88"/>
                    <a:pt x="112" y="90"/>
                  </a:cubicBezTo>
                  <a:cubicBezTo>
                    <a:pt x="110" y="93"/>
                    <a:pt x="105" y="100"/>
                    <a:pt x="105" y="100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4" y="108"/>
                    <a:pt x="92" y="109"/>
                  </a:cubicBezTo>
                  <a:cubicBezTo>
                    <a:pt x="90" y="110"/>
                    <a:pt x="87" y="113"/>
                    <a:pt x="87" y="113"/>
                  </a:cubicBezTo>
                  <a:cubicBezTo>
                    <a:pt x="87" y="114"/>
                    <a:pt x="84" y="121"/>
                    <a:pt x="84" y="121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4" y="138"/>
                    <a:pt x="73" y="140"/>
                    <a:pt x="72" y="140"/>
                  </a:cubicBezTo>
                  <a:cubicBezTo>
                    <a:pt x="70" y="140"/>
                    <a:pt x="66" y="140"/>
                    <a:pt x="66" y="140"/>
                  </a:cubicBezTo>
                  <a:cubicBezTo>
                    <a:pt x="66" y="140"/>
                    <a:pt x="65" y="137"/>
                    <a:pt x="64" y="136"/>
                  </a:cubicBezTo>
                  <a:cubicBezTo>
                    <a:pt x="63" y="135"/>
                    <a:pt x="61" y="131"/>
                    <a:pt x="60" y="129"/>
                  </a:cubicBezTo>
                  <a:cubicBezTo>
                    <a:pt x="59" y="127"/>
                    <a:pt x="56" y="121"/>
                    <a:pt x="56" y="121"/>
                  </a:cubicBezTo>
                  <a:cubicBezTo>
                    <a:pt x="56" y="121"/>
                    <a:pt x="53" y="117"/>
                    <a:pt x="52" y="115"/>
                  </a:cubicBezTo>
                  <a:cubicBezTo>
                    <a:pt x="51" y="114"/>
                    <a:pt x="49" y="109"/>
                    <a:pt x="47" y="108"/>
                  </a:cubicBezTo>
                  <a:cubicBezTo>
                    <a:pt x="46" y="107"/>
                    <a:pt x="44" y="104"/>
                    <a:pt x="44" y="104"/>
                  </a:cubicBezTo>
                  <a:cubicBezTo>
                    <a:pt x="44" y="104"/>
                    <a:pt x="44" y="99"/>
                    <a:pt x="43" y="97"/>
                  </a:cubicBezTo>
                  <a:cubicBezTo>
                    <a:pt x="43" y="96"/>
                    <a:pt x="41" y="89"/>
                    <a:pt x="39" y="88"/>
                  </a:cubicBezTo>
                  <a:cubicBezTo>
                    <a:pt x="38" y="86"/>
                    <a:pt x="35" y="78"/>
                    <a:pt x="34" y="78"/>
                  </a:cubicBezTo>
                  <a:cubicBezTo>
                    <a:pt x="33" y="77"/>
                    <a:pt x="32" y="73"/>
                    <a:pt x="30" y="72"/>
                  </a:cubicBezTo>
                  <a:cubicBezTo>
                    <a:pt x="28" y="72"/>
                    <a:pt x="25" y="71"/>
                    <a:pt x="23" y="69"/>
                  </a:cubicBezTo>
                  <a:cubicBezTo>
                    <a:pt x="21" y="68"/>
                    <a:pt x="17" y="67"/>
                    <a:pt x="16" y="66"/>
                  </a:cubicBezTo>
                  <a:cubicBezTo>
                    <a:pt x="14" y="66"/>
                    <a:pt x="12" y="63"/>
                    <a:pt x="9" y="63"/>
                  </a:cubicBezTo>
                  <a:cubicBezTo>
                    <a:pt x="7" y="62"/>
                    <a:pt x="5" y="61"/>
                    <a:pt x="4" y="60"/>
                  </a:cubicBezTo>
                  <a:cubicBezTo>
                    <a:pt x="3" y="59"/>
                    <a:pt x="0" y="56"/>
                    <a:pt x="0" y="54"/>
                  </a:cubicBezTo>
                  <a:cubicBezTo>
                    <a:pt x="0" y="53"/>
                    <a:pt x="2" y="52"/>
                    <a:pt x="2" y="52"/>
                  </a:cubicBez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75" name="Freeform 15"/>
            <p:cNvSpPr>
              <a:spLocks/>
            </p:cNvSpPr>
            <p:nvPr/>
          </p:nvSpPr>
          <p:spPr bwMode="auto">
            <a:xfrm>
              <a:off x="7815263" y="2403475"/>
              <a:ext cx="666750" cy="542925"/>
            </a:xfrm>
            <a:custGeom>
              <a:avLst/>
              <a:gdLst>
                <a:gd name="T0" fmla="*/ 145 w 177"/>
                <a:gd name="T1" fmla="*/ 142 h 144"/>
                <a:gd name="T2" fmla="*/ 126 w 177"/>
                <a:gd name="T3" fmla="*/ 141 h 144"/>
                <a:gd name="T4" fmla="*/ 117 w 177"/>
                <a:gd name="T5" fmla="*/ 133 h 144"/>
                <a:gd name="T6" fmla="*/ 105 w 177"/>
                <a:gd name="T7" fmla="*/ 130 h 144"/>
                <a:gd name="T8" fmla="*/ 96 w 177"/>
                <a:gd name="T9" fmla="*/ 125 h 144"/>
                <a:gd name="T10" fmla="*/ 91 w 177"/>
                <a:gd name="T11" fmla="*/ 118 h 144"/>
                <a:gd name="T12" fmla="*/ 84 w 177"/>
                <a:gd name="T13" fmla="*/ 118 h 144"/>
                <a:gd name="T14" fmla="*/ 77 w 177"/>
                <a:gd name="T15" fmla="*/ 116 h 144"/>
                <a:gd name="T16" fmla="*/ 70 w 177"/>
                <a:gd name="T17" fmla="*/ 113 h 144"/>
                <a:gd name="T18" fmla="*/ 56 w 177"/>
                <a:gd name="T19" fmla="*/ 112 h 144"/>
                <a:gd name="T20" fmla="*/ 44 w 177"/>
                <a:gd name="T21" fmla="*/ 100 h 144"/>
                <a:gd name="T22" fmla="*/ 37 w 177"/>
                <a:gd name="T23" fmla="*/ 91 h 144"/>
                <a:gd name="T24" fmla="*/ 35 w 177"/>
                <a:gd name="T25" fmla="*/ 73 h 144"/>
                <a:gd name="T26" fmla="*/ 32 w 177"/>
                <a:gd name="T27" fmla="*/ 62 h 144"/>
                <a:gd name="T28" fmla="*/ 35 w 177"/>
                <a:gd name="T29" fmla="*/ 46 h 144"/>
                <a:gd name="T30" fmla="*/ 28 w 177"/>
                <a:gd name="T31" fmla="*/ 42 h 144"/>
                <a:gd name="T32" fmla="*/ 7 w 177"/>
                <a:gd name="T33" fmla="*/ 44 h 144"/>
                <a:gd name="T34" fmla="*/ 0 w 177"/>
                <a:gd name="T35" fmla="*/ 44 h 144"/>
                <a:gd name="T36" fmla="*/ 5 w 177"/>
                <a:gd name="T37" fmla="*/ 39 h 144"/>
                <a:gd name="T38" fmla="*/ 15 w 177"/>
                <a:gd name="T39" fmla="*/ 38 h 144"/>
                <a:gd name="T40" fmla="*/ 30 w 177"/>
                <a:gd name="T41" fmla="*/ 36 h 144"/>
                <a:gd name="T42" fmla="*/ 43 w 177"/>
                <a:gd name="T43" fmla="*/ 34 h 144"/>
                <a:gd name="T44" fmla="*/ 49 w 177"/>
                <a:gd name="T45" fmla="*/ 26 h 144"/>
                <a:gd name="T46" fmla="*/ 65 w 177"/>
                <a:gd name="T47" fmla="*/ 25 h 144"/>
                <a:gd name="T48" fmla="*/ 71 w 177"/>
                <a:gd name="T49" fmla="*/ 17 h 144"/>
                <a:gd name="T50" fmla="*/ 74 w 177"/>
                <a:gd name="T51" fmla="*/ 8 h 144"/>
                <a:gd name="T52" fmla="*/ 81 w 177"/>
                <a:gd name="T53" fmla="*/ 2 h 144"/>
                <a:gd name="T54" fmla="*/ 88 w 177"/>
                <a:gd name="T55" fmla="*/ 0 h 144"/>
                <a:gd name="T56" fmla="*/ 100 w 177"/>
                <a:gd name="T57" fmla="*/ 4 h 144"/>
                <a:gd name="T58" fmla="*/ 112 w 177"/>
                <a:gd name="T59" fmla="*/ 13 h 144"/>
                <a:gd name="T60" fmla="*/ 120 w 177"/>
                <a:gd name="T61" fmla="*/ 20 h 144"/>
                <a:gd name="T62" fmla="*/ 126 w 177"/>
                <a:gd name="T63" fmla="*/ 20 h 144"/>
                <a:gd name="T64" fmla="*/ 132 w 177"/>
                <a:gd name="T65" fmla="*/ 26 h 144"/>
                <a:gd name="T66" fmla="*/ 132 w 177"/>
                <a:gd name="T67" fmla="*/ 35 h 144"/>
                <a:gd name="T68" fmla="*/ 132 w 177"/>
                <a:gd name="T69" fmla="*/ 47 h 144"/>
                <a:gd name="T70" fmla="*/ 132 w 177"/>
                <a:gd name="T71" fmla="*/ 61 h 144"/>
                <a:gd name="T72" fmla="*/ 132 w 177"/>
                <a:gd name="T73" fmla="*/ 69 h 144"/>
                <a:gd name="T74" fmla="*/ 133 w 177"/>
                <a:gd name="T75" fmla="*/ 76 h 144"/>
                <a:gd name="T76" fmla="*/ 143 w 177"/>
                <a:gd name="T77" fmla="*/ 79 h 144"/>
                <a:gd name="T78" fmla="*/ 165 w 177"/>
                <a:gd name="T79" fmla="*/ 79 h 144"/>
                <a:gd name="T80" fmla="*/ 172 w 177"/>
                <a:gd name="T81" fmla="*/ 84 h 144"/>
                <a:gd name="T82" fmla="*/ 175 w 177"/>
                <a:gd name="T83" fmla="*/ 89 h 144"/>
                <a:gd name="T84" fmla="*/ 171 w 177"/>
                <a:gd name="T85" fmla="*/ 97 h 144"/>
                <a:gd name="T86" fmla="*/ 177 w 177"/>
                <a:gd name="T87" fmla="*/ 109 h 144"/>
                <a:gd name="T88" fmla="*/ 175 w 177"/>
                <a:gd name="T89" fmla="*/ 124 h 144"/>
                <a:gd name="T90" fmla="*/ 156 w 177"/>
                <a:gd name="T9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144">
                  <a:moveTo>
                    <a:pt x="156" y="144"/>
                  </a:moveTo>
                  <a:cubicBezTo>
                    <a:pt x="156" y="144"/>
                    <a:pt x="147" y="142"/>
                    <a:pt x="145" y="142"/>
                  </a:cubicBezTo>
                  <a:cubicBezTo>
                    <a:pt x="144" y="142"/>
                    <a:pt x="135" y="142"/>
                    <a:pt x="134" y="142"/>
                  </a:cubicBezTo>
                  <a:cubicBezTo>
                    <a:pt x="132" y="142"/>
                    <a:pt x="126" y="141"/>
                    <a:pt x="126" y="141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18" y="42"/>
                    <a:pt x="17" y="42"/>
                  </a:cubicBezTo>
                  <a:cubicBezTo>
                    <a:pt x="15" y="42"/>
                    <a:pt x="7" y="44"/>
                    <a:pt x="7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9" y="38"/>
                    <a:pt x="9" y="38"/>
                  </a:cubicBezTo>
                  <a:cubicBezTo>
                    <a:pt x="10" y="38"/>
                    <a:pt x="15" y="38"/>
                    <a:pt x="15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5" y="26"/>
                    <a:pt x="65" y="25"/>
                  </a:cubicBezTo>
                  <a:cubicBezTo>
                    <a:pt x="66" y="24"/>
                    <a:pt x="66" y="19"/>
                    <a:pt x="66" y="19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69" y="132"/>
                    <a:pt x="169" y="132"/>
                    <a:pt x="169" y="132"/>
                  </a:cubicBezTo>
                  <a:lnTo>
                    <a:pt x="156" y="144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76" name="Freeform 26"/>
            <p:cNvSpPr>
              <a:spLocks/>
            </p:cNvSpPr>
            <p:nvPr/>
          </p:nvSpPr>
          <p:spPr bwMode="auto">
            <a:xfrm>
              <a:off x="9444038" y="2122488"/>
              <a:ext cx="455612" cy="796925"/>
            </a:xfrm>
            <a:custGeom>
              <a:avLst/>
              <a:gdLst>
                <a:gd name="T0" fmla="*/ 61 w 121"/>
                <a:gd name="T1" fmla="*/ 1 h 212"/>
                <a:gd name="T2" fmla="*/ 74 w 121"/>
                <a:gd name="T3" fmla="*/ 6 h 212"/>
                <a:gd name="T4" fmla="*/ 79 w 121"/>
                <a:gd name="T5" fmla="*/ 21 h 212"/>
                <a:gd name="T6" fmla="*/ 77 w 121"/>
                <a:gd name="T7" fmla="*/ 41 h 212"/>
                <a:gd name="T8" fmla="*/ 73 w 121"/>
                <a:gd name="T9" fmla="*/ 50 h 212"/>
                <a:gd name="T10" fmla="*/ 80 w 121"/>
                <a:gd name="T11" fmla="*/ 59 h 212"/>
                <a:gd name="T12" fmla="*/ 87 w 121"/>
                <a:gd name="T13" fmla="*/ 69 h 212"/>
                <a:gd name="T14" fmla="*/ 101 w 121"/>
                <a:gd name="T15" fmla="*/ 72 h 212"/>
                <a:gd name="T16" fmla="*/ 101 w 121"/>
                <a:gd name="T17" fmla="*/ 82 h 212"/>
                <a:gd name="T18" fmla="*/ 93 w 121"/>
                <a:gd name="T19" fmla="*/ 89 h 212"/>
                <a:gd name="T20" fmla="*/ 91 w 121"/>
                <a:gd name="T21" fmla="*/ 99 h 212"/>
                <a:gd name="T22" fmla="*/ 98 w 121"/>
                <a:gd name="T23" fmla="*/ 109 h 212"/>
                <a:gd name="T24" fmla="*/ 101 w 121"/>
                <a:gd name="T25" fmla="*/ 118 h 212"/>
                <a:gd name="T26" fmla="*/ 106 w 121"/>
                <a:gd name="T27" fmla="*/ 128 h 212"/>
                <a:gd name="T28" fmla="*/ 113 w 121"/>
                <a:gd name="T29" fmla="*/ 133 h 212"/>
                <a:gd name="T30" fmla="*/ 121 w 121"/>
                <a:gd name="T31" fmla="*/ 137 h 212"/>
                <a:gd name="T32" fmla="*/ 113 w 121"/>
                <a:gd name="T33" fmla="*/ 144 h 212"/>
                <a:gd name="T34" fmla="*/ 107 w 121"/>
                <a:gd name="T35" fmla="*/ 154 h 212"/>
                <a:gd name="T36" fmla="*/ 106 w 121"/>
                <a:gd name="T37" fmla="*/ 165 h 212"/>
                <a:gd name="T38" fmla="*/ 112 w 121"/>
                <a:gd name="T39" fmla="*/ 172 h 212"/>
                <a:gd name="T40" fmla="*/ 110 w 121"/>
                <a:gd name="T41" fmla="*/ 185 h 212"/>
                <a:gd name="T42" fmla="*/ 111 w 121"/>
                <a:gd name="T43" fmla="*/ 194 h 212"/>
                <a:gd name="T44" fmla="*/ 107 w 121"/>
                <a:gd name="T45" fmla="*/ 200 h 212"/>
                <a:gd name="T46" fmla="*/ 88 w 121"/>
                <a:gd name="T47" fmla="*/ 207 h 212"/>
                <a:gd name="T48" fmla="*/ 73 w 121"/>
                <a:gd name="T49" fmla="*/ 210 h 212"/>
                <a:gd name="T50" fmla="*/ 65 w 121"/>
                <a:gd name="T51" fmla="*/ 209 h 212"/>
                <a:gd name="T52" fmla="*/ 56 w 121"/>
                <a:gd name="T53" fmla="*/ 205 h 212"/>
                <a:gd name="T54" fmla="*/ 47 w 121"/>
                <a:gd name="T55" fmla="*/ 198 h 212"/>
                <a:gd name="T56" fmla="*/ 36 w 121"/>
                <a:gd name="T57" fmla="*/ 199 h 212"/>
                <a:gd name="T58" fmla="*/ 28 w 121"/>
                <a:gd name="T59" fmla="*/ 207 h 212"/>
                <a:gd name="T60" fmla="*/ 18 w 121"/>
                <a:gd name="T61" fmla="*/ 203 h 212"/>
                <a:gd name="T62" fmla="*/ 10 w 121"/>
                <a:gd name="T63" fmla="*/ 192 h 212"/>
                <a:gd name="T64" fmla="*/ 2 w 121"/>
                <a:gd name="T65" fmla="*/ 192 h 212"/>
                <a:gd name="T66" fmla="*/ 0 w 121"/>
                <a:gd name="T67" fmla="*/ 168 h 212"/>
                <a:gd name="T68" fmla="*/ 6 w 121"/>
                <a:gd name="T69" fmla="*/ 137 h 212"/>
                <a:gd name="T70" fmla="*/ 13 w 121"/>
                <a:gd name="T71" fmla="*/ 120 h 212"/>
                <a:gd name="T72" fmla="*/ 16 w 121"/>
                <a:gd name="T73" fmla="*/ 104 h 212"/>
                <a:gd name="T74" fmla="*/ 28 w 121"/>
                <a:gd name="T75" fmla="*/ 92 h 212"/>
                <a:gd name="T76" fmla="*/ 34 w 121"/>
                <a:gd name="T77" fmla="*/ 81 h 212"/>
                <a:gd name="T78" fmla="*/ 36 w 121"/>
                <a:gd name="T79" fmla="*/ 67 h 212"/>
                <a:gd name="T80" fmla="*/ 35 w 121"/>
                <a:gd name="T81" fmla="*/ 53 h 212"/>
                <a:gd name="T82" fmla="*/ 44 w 121"/>
                <a:gd name="T83" fmla="*/ 41 h 212"/>
                <a:gd name="T84" fmla="*/ 55 w 121"/>
                <a:gd name="T85" fmla="*/ 30 h 212"/>
                <a:gd name="T86" fmla="*/ 60 w 121"/>
                <a:gd name="T87" fmla="*/ 15 h 212"/>
                <a:gd name="T88" fmla="*/ 56 w 121"/>
                <a:gd name="T89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212">
                  <a:moveTo>
                    <a:pt x="54" y="0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7" y="139"/>
                    <a:pt x="117" y="139"/>
                    <a:pt x="117" y="139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12" y="169"/>
                    <a:pt x="112" y="169"/>
                    <a:pt x="112" y="169"/>
                  </a:cubicBezTo>
                  <a:cubicBezTo>
                    <a:pt x="112" y="169"/>
                    <a:pt x="112" y="170"/>
                    <a:pt x="112" y="172"/>
                  </a:cubicBezTo>
                  <a:cubicBezTo>
                    <a:pt x="111" y="174"/>
                    <a:pt x="112" y="182"/>
                    <a:pt x="112" y="182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0" y="191"/>
                    <a:pt x="110" y="191"/>
                    <a:pt x="110" y="191"/>
                  </a:cubicBezTo>
                  <a:cubicBezTo>
                    <a:pt x="111" y="194"/>
                    <a:pt x="111" y="194"/>
                    <a:pt x="111" y="194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96" y="205"/>
                    <a:pt x="96" y="205"/>
                    <a:pt x="96" y="20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78" y="209"/>
                    <a:pt x="78" y="209"/>
                    <a:pt x="78" y="209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2" y="212"/>
                    <a:pt x="72" y="212"/>
                    <a:pt x="72" y="212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56" y="205"/>
                    <a:pt x="56" y="205"/>
                    <a:pt x="56" y="205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10" y="192"/>
                    <a:pt x="11" y="188"/>
                    <a:pt x="9" y="188"/>
                  </a:cubicBezTo>
                  <a:cubicBezTo>
                    <a:pt x="7" y="188"/>
                    <a:pt x="2" y="192"/>
                    <a:pt x="2" y="19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6" y="3"/>
                    <a:pt x="56" y="3"/>
                    <a:pt x="56" y="3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77" name="Freeform 35"/>
            <p:cNvSpPr>
              <a:spLocks/>
            </p:cNvSpPr>
            <p:nvPr/>
          </p:nvSpPr>
          <p:spPr bwMode="auto">
            <a:xfrm>
              <a:off x="9455150" y="1611313"/>
              <a:ext cx="184150" cy="138113"/>
            </a:xfrm>
            <a:custGeom>
              <a:avLst/>
              <a:gdLst>
                <a:gd name="T0" fmla="*/ 2 w 49"/>
                <a:gd name="T1" fmla="*/ 37 h 37"/>
                <a:gd name="T2" fmla="*/ 5 w 49"/>
                <a:gd name="T3" fmla="*/ 35 h 37"/>
                <a:gd name="T4" fmla="*/ 9 w 49"/>
                <a:gd name="T5" fmla="*/ 34 h 37"/>
                <a:gd name="T6" fmla="*/ 11 w 49"/>
                <a:gd name="T7" fmla="*/ 35 h 37"/>
                <a:gd name="T8" fmla="*/ 14 w 49"/>
                <a:gd name="T9" fmla="*/ 36 h 37"/>
                <a:gd name="T10" fmla="*/ 17 w 49"/>
                <a:gd name="T11" fmla="*/ 34 h 37"/>
                <a:gd name="T12" fmla="*/ 20 w 49"/>
                <a:gd name="T13" fmla="*/ 31 h 37"/>
                <a:gd name="T14" fmla="*/ 23 w 49"/>
                <a:gd name="T15" fmla="*/ 30 h 37"/>
                <a:gd name="T16" fmla="*/ 27 w 49"/>
                <a:gd name="T17" fmla="*/ 31 h 37"/>
                <a:gd name="T18" fmla="*/ 29 w 49"/>
                <a:gd name="T19" fmla="*/ 30 h 37"/>
                <a:gd name="T20" fmla="*/ 33 w 49"/>
                <a:gd name="T21" fmla="*/ 26 h 37"/>
                <a:gd name="T22" fmla="*/ 39 w 49"/>
                <a:gd name="T23" fmla="*/ 25 h 37"/>
                <a:gd name="T24" fmla="*/ 43 w 49"/>
                <a:gd name="T25" fmla="*/ 19 h 37"/>
                <a:gd name="T26" fmla="*/ 47 w 49"/>
                <a:gd name="T27" fmla="*/ 13 h 37"/>
                <a:gd name="T28" fmla="*/ 48 w 49"/>
                <a:gd name="T29" fmla="*/ 9 h 37"/>
                <a:gd name="T30" fmla="*/ 49 w 49"/>
                <a:gd name="T31" fmla="*/ 4 h 37"/>
                <a:gd name="T32" fmla="*/ 41 w 49"/>
                <a:gd name="T33" fmla="*/ 3 h 37"/>
                <a:gd name="T34" fmla="*/ 36 w 49"/>
                <a:gd name="T35" fmla="*/ 2 h 37"/>
                <a:gd name="T36" fmla="*/ 29 w 49"/>
                <a:gd name="T37" fmla="*/ 2 h 37"/>
                <a:gd name="T38" fmla="*/ 26 w 49"/>
                <a:gd name="T39" fmla="*/ 3 h 37"/>
                <a:gd name="T40" fmla="*/ 20 w 49"/>
                <a:gd name="T41" fmla="*/ 3 h 37"/>
                <a:gd name="T42" fmla="*/ 15 w 49"/>
                <a:gd name="T43" fmla="*/ 1 h 37"/>
                <a:gd name="T44" fmla="*/ 10 w 49"/>
                <a:gd name="T45" fmla="*/ 0 h 37"/>
                <a:gd name="T46" fmla="*/ 5 w 49"/>
                <a:gd name="T47" fmla="*/ 1 h 37"/>
                <a:gd name="T48" fmla="*/ 3 w 49"/>
                <a:gd name="T49" fmla="*/ 6 h 37"/>
                <a:gd name="T50" fmla="*/ 2 w 49"/>
                <a:gd name="T51" fmla="*/ 10 h 37"/>
                <a:gd name="T52" fmla="*/ 2 w 49"/>
                <a:gd name="T53" fmla="*/ 15 h 37"/>
                <a:gd name="T54" fmla="*/ 2 w 49"/>
                <a:gd name="T55" fmla="*/ 22 h 37"/>
                <a:gd name="T56" fmla="*/ 0 w 49"/>
                <a:gd name="T57" fmla="*/ 30 h 37"/>
                <a:gd name="T58" fmla="*/ 0 w 49"/>
                <a:gd name="T59" fmla="*/ 36 h 37"/>
                <a:gd name="T60" fmla="*/ 2 w 49"/>
                <a:gd name="T6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37">
                  <a:moveTo>
                    <a:pt x="2" y="37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21"/>
                    <a:pt x="2" y="22"/>
                  </a:cubicBezTo>
                  <a:cubicBezTo>
                    <a:pt x="1" y="23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" y="37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78" name="Freeform 36"/>
            <p:cNvSpPr>
              <a:spLocks/>
            </p:cNvSpPr>
            <p:nvPr/>
          </p:nvSpPr>
          <p:spPr bwMode="auto">
            <a:xfrm>
              <a:off x="9523413" y="1570038"/>
              <a:ext cx="30162" cy="30163"/>
            </a:xfrm>
            <a:custGeom>
              <a:avLst/>
              <a:gdLst>
                <a:gd name="T0" fmla="*/ 7 w 19"/>
                <a:gd name="T1" fmla="*/ 19 h 19"/>
                <a:gd name="T2" fmla="*/ 19 w 19"/>
                <a:gd name="T3" fmla="*/ 9 h 19"/>
                <a:gd name="T4" fmla="*/ 14 w 19"/>
                <a:gd name="T5" fmla="*/ 0 h 19"/>
                <a:gd name="T6" fmla="*/ 5 w 19"/>
                <a:gd name="T7" fmla="*/ 2 h 19"/>
                <a:gd name="T8" fmla="*/ 0 w 19"/>
                <a:gd name="T9" fmla="*/ 11 h 19"/>
                <a:gd name="T10" fmla="*/ 7 w 1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lnTo>
                    <a:pt x="19" y="9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11"/>
                  </a:lnTo>
                  <a:lnTo>
                    <a:pt x="7" y="1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79" name="Freeform 37"/>
            <p:cNvSpPr>
              <a:spLocks/>
            </p:cNvSpPr>
            <p:nvPr/>
          </p:nvSpPr>
          <p:spPr bwMode="auto">
            <a:xfrm>
              <a:off x="9466263" y="1539875"/>
              <a:ext cx="53975" cy="41275"/>
            </a:xfrm>
            <a:custGeom>
              <a:avLst/>
              <a:gdLst>
                <a:gd name="T0" fmla="*/ 14 w 14"/>
                <a:gd name="T1" fmla="*/ 2 h 11"/>
                <a:gd name="T2" fmla="*/ 12 w 14"/>
                <a:gd name="T3" fmla="*/ 8 h 11"/>
                <a:gd name="T4" fmla="*/ 11 w 14"/>
                <a:gd name="T5" fmla="*/ 11 h 11"/>
                <a:gd name="T6" fmla="*/ 7 w 14"/>
                <a:gd name="T7" fmla="*/ 10 h 11"/>
                <a:gd name="T8" fmla="*/ 0 w 14"/>
                <a:gd name="T9" fmla="*/ 10 h 11"/>
                <a:gd name="T10" fmla="*/ 2 w 14"/>
                <a:gd name="T11" fmla="*/ 5 h 11"/>
                <a:gd name="T12" fmla="*/ 7 w 14"/>
                <a:gd name="T13" fmla="*/ 0 h 11"/>
                <a:gd name="T14" fmla="*/ 14 w 14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8" y="10"/>
                    <a:pt x="7" y="10"/>
                  </a:cubicBezTo>
                  <a:cubicBezTo>
                    <a:pt x="6" y="10"/>
                    <a:pt x="0" y="10"/>
                    <a:pt x="0" y="1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80" name="Freeform 38"/>
            <p:cNvSpPr>
              <a:spLocks/>
            </p:cNvSpPr>
            <p:nvPr/>
          </p:nvSpPr>
          <p:spPr bwMode="auto">
            <a:xfrm>
              <a:off x="9388475" y="1576388"/>
              <a:ext cx="44450" cy="57150"/>
            </a:xfrm>
            <a:custGeom>
              <a:avLst/>
              <a:gdLst>
                <a:gd name="T0" fmla="*/ 16 w 28"/>
                <a:gd name="T1" fmla="*/ 22 h 36"/>
                <a:gd name="T2" fmla="*/ 2 w 28"/>
                <a:gd name="T3" fmla="*/ 36 h 36"/>
                <a:gd name="T4" fmla="*/ 0 w 28"/>
                <a:gd name="T5" fmla="*/ 22 h 36"/>
                <a:gd name="T6" fmla="*/ 4 w 28"/>
                <a:gd name="T7" fmla="*/ 7 h 36"/>
                <a:gd name="T8" fmla="*/ 16 w 28"/>
                <a:gd name="T9" fmla="*/ 0 h 36"/>
                <a:gd name="T10" fmla="*/ 28 w 28"/>
                <a:gd name="T11" fmla="*/ 0 h 36"/>
                <a:gd name="T12" fmla="*/ 28 w 28"/>
                <a:gd name="T13" fmla="*/ 7 h 36"/>
                <a:gd name="T14" fmla="*/ 23 w 28"/>
                <a:gd name="T15" fmla="*/ 17 h 36"/>
                <a:gd name="T16" fmla="*/ 16 w 28"/>
                <a:gd name="T1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16" y="22"/>
                  </a:moveTo>
                  <a:lnTo>
                    <a:pt x="2" y="36"/>
                  </a:lnTo>
                  <a:lnTo>
                    <a:pt x="0" y="22"/>
                  </a:lnTo>
                  <a:lnTo>
                    <a:pt x="4" y="7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3" y="17"/>
                  </a:lnTo>
                  <a:lnTo>
                    <a:pt x="16" y="2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81" name="Freeform 39"/>
            <p:cNvSpPr>
              <a:spLocks/>
            </p:cNvSpPr>
            <p:nvPr/>
          </p:nvSpPr>
          <p:spPr bwMode="auto">
            <a:xfrm>
              <a:off x="9312275" y="1652588"/>
              <a:ext cx="46037" cy="63500"/>
            </a:xfrm>
            <a:custGeom>
              <a:avLst/>
              <a:gdLst>
                <a:gd name="T0" fmla="*/ 29 w 29"/>
                <a:gd name="T1" fmla="*/ 9 h 40"/>
                <a:gd name="T2" fmla="*/ 19 w 29"/>
                <a:gd name="T3" fmla="*/ 21 h 40"/>
                <a:gd name="T4" fmla="*/ 10 w 29"/>
                <a:gd name="T5" fmla="*/ 35 h 40"/>
                <a:gd name="T6" fmla="*/ 0 w 29"/>
                <a:gd name="T7" fmla="*/ 40 h 40"/>
                <a:gd name="T8" fmla="*/ 7 w 29"/>
                <a:gd name="T9" fmla="*/ 23 h 40"/>
                <a:gd name="T10" fmla="*/ 17 w 29"/>
                <a:gd name="T11" fmla="*/ 4 h 40"/>
                <a:gd name="T12" fmla="*/ 24 w 29"/>
                <a:gd name="T13" fmla="*/ 0 h 40"/>
                <a:gd name="T14" fmla="*/ 29 w 29"/>
                <a:gd name="T1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lnTo>
                    <a:pt x="19" y="21"/>
                  </a:lnTo>
                  <a:lnTo>
                    <a:pt x="10" y="35"/>
                  </a:lnTo>
                  <a:lnTo>
                    <a:pt x="0" y="40"/>
                  </a:lnTo>
                  <a:lnTo>
                    <a:pt x="7" y="23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82" name="Freeform 40"/>
            <p:cNvSpPr>
              <a:spLocks/>
            </p:cNvSpPr>
            <p:nvPr/>
          </p:nvSpPr>
          <p:spPr bwMode="auto">
            <a:xfrm>
              <a:off x="9402763" y="1655763"/>
              <a:ext cx="41275" cy="26988"/>
            </a:xfrm>
            <a:custGeom>
              <a:avLst/>
              <a:gdLst>
                <a:gd name="T0" fmla="*/ 12 w 26"/>
                <a:gd name="T1" fmla="*/ 2 h 17"/>
                <a:gd name="T2" fmla="*/ 5 w 26"/>
                <a:gd name="T3" fmla="*/ 5 h 17"/>
                <a:gd name="T4" fmla="*/ 0 w 26"/>
                <a:gd name="T5" fmla="*/ 12 h 17"/>
                <a:gd name="T6" fmla="*/ 7 w 26"/>
                <a:gd name="T7" fmla="*/ 14 h 17"/>
                <a:gd name="T8" fmla="*/ 14 w 26"/>
                <a:gd name="T9" fmla="*/ 17 h 17"/>
                <a:gd name="T10" fmla="*/ 26 w 26"/>
                <a:gd name="T11" fmla="*/ 10 h 17"/>
                <a:gd name="T12" fmla="*/ 19 w 26"/>
                <a:gd name="T13" fmla="*/ 0 h 17"/>
                <a:gd name="T14" fmla="*/ 12 w 26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7">
                  <a:moveTo>
                    <a:pt x="12" y="2"/>
                  </a:moveTo>
                  <a:lnTo>
                    <a:pt x="5" y="5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14" y="17"/>
                  </a:lnTo>
                  <a:lnTo>
                    <a:pt x="26" y="10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83" name="Freeform 41"/>
            <p:cNvSpPr>
              <a:spLocks/>
            </p:cNvSpPr>
            <p:nvPr/>
          </p:nvSpPr>
          <p:spPr bwMode="auto">
            <a:xfrm>
              <a:off x="9429750" y="1603375"/>
              <a:ext cx="19050" cy="22225"/>
            </a:xfrm>
            <a:custGeom>
              <a:avLst/>
              <a:gdLst>
                <a:gd name="T0" fmla="*/ 0 w 12"/>
                <a:gd name="T1" fmla="*/ 14 h 14"/>
                <a:gd name="T2" fmla="*/ 9 w 12"/>
                <a:gd name="T3" fmla="*/ 14 h 14"/>
                <a:gd name="T4" fmla="*/ 12 w 12"/>
                <a:gd name="T5" fmla="*/ 0 h 14"/>
                <a:gd name="T6" fmla="*/ 2 w 12"/>
                <a:gd name="T7" fmla="*/ 5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lnTo>
                    <a:pt x="9" y="14"/>
                  </a:lnTo>
                  <a:lnTo>
                    <a:pt x="12" y="0"/>
                  </a:lnTo>
                  <a:lnTo>
                    <a:pt x="2" y="5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84" name="Freeform 42"/>
            <p:cNvSpPr>
              <a:spLocks/>
            </p:cNvSpPr>
            <p:nvPr/>
          </p:nvSpPr>
          <p:spPr bwMode="auto">
            <a:xfrm>
              <a:off x="9418638" y="1701800"/>
              <a:ext cx="22225" cy="25400"/>
            </a:xfrm>
            <a:custGeom>
              <a:avLst/>
              <a:gdLst>
                <a:gd name="T0" fmla="*/ 14 w 14"/>
                <a:gd name="T1" fmla="*/ 7 h 16"/>
                <a:gd name="T2" fmla="*/ 11 w 14"/>
                <a:gd name="T3" fmla="*/ 16 h 16"/>
                <a:gd name="T4" fmla="*/ 2 w 14"/>
                <a:gd name="T5" fmla="*/ 16 h 16"/>
                <a:gd name="T6" fmla="*/ 0 w 14"/>
                <a:gd name="T7" fmla="*/ 7 h 16"/>
                <a:gd name="T8" fmla="*/ 2 w 14"/>
                <a:gd name="T9" fmla="*/ 0 h 16"/>
                <a:gd name="T10" fmla="*/ 9 w 14"/>
                <a:gd name="T11" fmla="*/ 0 h 16"/>
                <a:gd name="T12" fmla="*/ 14 w 14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7"/>
                  </a:moveTo>
                  <a:lnTo>
                    <a:pt x="11" y="16"/>
                  </a:lnTo>
                  <a:lnTo>
                    <a:pt x="2" y="16"/>
                  </a:lnTo>
                  <a:lnTo>
                    <a:pt x="0" y="7"/>
                  </a:lnTo>
                  <a:lnTo>
                    <a:pt x="2" y="0"/>
                  </a:lnTo>
                  <a:lnTo>
                    <a:pt x="9" y="0"/>
                  </a:lnTo>
                  <a:lnTo>
                    <a:pt x="14" y="7"/>
                  </a:lnTo>
                  <a:close/>
                </a:path>
              </a:pathLst>
            </a:custGeom>
            <a:grpFill/>
            <a:ln w="38100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graphicFrame>
        <p:nvGraphicFramePr>
          <p:cNvPr id="85" name="Tabela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213847"/>
              </p:ext>
            </p:extLst>
          </p:nvPr>
        </p:nvGraphicFramePr>
        <p:xfrm>
          <a:off x="6625670" y="2099654"/>
          <a:ext cx="1116000" cy="356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="" xmlns:a16="http://schemas.microsoft.com/office/drawing/2014/main" val="1842291246"/>
                    </a:ext>
                  </a:extLst>
                </a:gridCol>
                <a:gridCol w="540000">
                  <a:extLst>
                    <a:ext uri="{9D8B030D-6E8A-4147-A177-3AD203B41FA5}">
                      <a16:colId xmlns=""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7832646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6442360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92077694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61923838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20447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89198762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7668459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70647341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1441254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37058966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577220934"/>
                  </a:ext>
                </a:extLst>
              </a:tr>
            </a:tbl>
          </a:graphicData>
        </a:graphic>
      </p:graphicFrame>
      <p:graphicFrame>
        <p:nvGraphicFramePr>
          <p:cNvPr id="86" name="Tabela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8574677"/>
              </p:ext>
            </p:extLst>
          </p:nvPr>
        </p:nvGraphicFramePr>
        <p:xfrm>
          <a:off x="8544334" y="2099654"/>
          <a:ext cx="1116000" cy="2916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="" xmlns:a16="http://schemas.microsoft.com/office/drawing/2014/main" val="1842291246"/>
                    </a:ext>
                  </a:extLst>
                </a:gridCol>
                <a:gridCol w="540000">
                  <a:extLst>
                    <a:ext uri="{9D8B030D-6E8A-4147-A177-3AD203B41FA5}">
                      <a16:colId xmlns=""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58296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69223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9015862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8643218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22318476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906855883"/>
                  </a:ext>
                </a:extLst>
              </a:tr>
            </a:tbl>
          </a:graphicData>
        </a:graphic>
      </p:graphicFrame>
      <p:graphicFrame>
        <p:nvGraphicFramePr>
          <p:cNvPr id="87" name="Tabela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2877760"/>
              </p:ext>
            </p:extLst>
          </p:nvPr>
        </p:nvGraphicFramePr>
        <p:xfrm>
          <a:off x="10482456" y="2099654"/>
          <a:ext cx="1116000" cy="2268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="" xmlns:a16="http://schemas.microsoft.com/office/drawing/2014/main" val="1842291246"/>
                    </a:ext>
                  </a:extLst>
                </a:gridCol>
                <a:gridCol w="540000">
                  <a:extLst>
                    <a:ext uri="{9D8B030D-6E8A-4147-A177-3AD203B41FA5}">
                      <a16:colId xmlns="" xmlns:a16="http://schemas.microsoft.com/office/drawing/2014/main" val="1297056139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7584362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52150119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86411858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1647353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9493101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1421022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4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24391309"/>
                  </a:ext>
                </a:extLst>
              </a:tr>
            </a:tbl>
          </a:graphicData>
        </a:graphic>
      </p:graphicFrame>
      <p:graphicFrame>
        <p:nvGraphicFramePr>
          <p:cNvPr id="88" name="Tabela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1631652"/>
              </p:ext>
            </p:extLst>
          </p:nvPr>
        </p:nvGraphicFramePr>
        <p:xfrm>
          <a:off x="4905936" y="4925280"/>
          <a:ext cx="1198800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417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462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N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pt-BR" sz="2000" b="1" u="none" dirty="0">
                          <a:solidFill>
                            <a:srgbClr val="0060AA"/>
                          </a:solidFill>
                        </a:rPr>
                        <a:t>82%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9" name="Tabela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033614"/>
              </p:ext>
            </p:extLst>
          </p:nvPr>
        </p:nvGraphicFramePr>
        <p:xfrm>
          <a:off x="4905936" y="4187487"/>
          <a:ext cx="1198800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125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0754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kern="1200" dirty="0">
                          <a:solidFill>
                            <a:srgbClr val="002060"/>
                          </a:solidFill>
                          <a:latin typeface="+mn-lt"/>
                          <a:ea typeface="Verdana" pitchFamily="34" charset="0"/>
                          <a:cs typeface="Arial" charset="0"/>
                        </a:rPr>
                        <a:t>NE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pt-BR" sz="2000" b="1" u="none" dirty="0">
                          <a:solidFill>
                            <a:srgbClr val="0060AA"/>
                          </a:solidFill>
                        </a:rPr>
                        <a:t>83%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66C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90" name="Tabela 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9597514"/>
              </p:ext>
            </p:extLst>
          </p:nvPr>
        </p:nvGraphicFramePr>
        <p:xfrm>
          <a:off x="4905936" y="2187834"/>
          <a:ext cx="1198800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37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1503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S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pt-BR" sz="2000" b="1" u="none" dirty="0">
                          <a:solidFill>
                            <a:srgbClr val="0060AA"/>
                          </a:solidFill>
                        </a:rPr>
                        <a:t>83%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91" name="Tabela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3330878"/>
              </p:ext>
            </p:extLst>
          </p:nvPr>
        </p:nvGraphicFramePr>
        <p:xfrm>
          <a:off x="4905936" y="3537507"/>
          <a:ext cx="1198807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245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5635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CO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pt-BR" sz="2000" b="1" u="none" dirty="0">
                          <a:solidFill>
                            <a:srgbClr val="0060AA"/>
                          </a:solidFill>
                        </a:rPr>
                        <a:t>81%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92" name="Tabela 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332622"/>
              </p:ext>
            </p:extLst>
          </p:nvPr>
        </p:nvGraphicFramePr>
        <p:xfrm>
          <a:off x="4905936" y="2870161"/>
          <a:ext cx="1198800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655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224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2060"/>
                          </a:solidFill>
                          <a:ea typeface="Verdana" pitchFamily="34" charset="0"/>
                          <a:cs typeface="Arial" charset="0"/>
                        </a:rPr>
                        <a:t>SE</a:t>
                      </a:r>
                      <a:endParaRPr lang="pt-BR" sz="1400" b="0" dirty="0">
                        <a:solidFill>
                          <a:schemeClr val="bg2">
                            <a:lumMod val="10000"/>
                          </a:schemeClr>
                        </a:solidFill>
                        <a:ea typeface="Verdana" pitchFamily="34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pt-BR" sz="2000" b="1" u="none" dirty="0">
                          <a:solidFill>
                            <a:srgbClr val="0060AA"/>
                          </a:solidFill>
                        </a:rPr>
                        <a:t>85%</a:t>
                      </a:r>
                    </a:p>
                  </a:txBody>
                  <a:tcPr anchor="ctr">
                    <a:lnL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ED7D3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10196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1" name="Retângulo 140"/>
          <p:cNvSpPr/>
          <p:nvPr/>
        </p:nvSpPr>
        <p:spPr>
          <a:xfrm>
            <a:off x="1021920" y="6399191"/>
            <a:ext cx="7064829" cy="24009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</a:rPr>
              <a:t>P1 </a:t>
            </a:r>
            <a:r>
              <a:rPr lang="pt-BR" sz="1100" dirty="0">
                <a:solidFill>
                  <a:schemeClr val="bg1"/>
                </a:solidFill>
              </a:rPr>
              <a:t>Atualmente sua empresa está em atividade, operando normalmente? (EST-RU)</a:t>
            </a:r>
          </a:p>
        </p:txBody>
      </p:sp>
    </p:spTree>
    <p:extLst>
      <p:ext uri="{BB962C8B-B14F-4D97-AF65-F5344CB8AC3E}">
        <p14:creationId xmlns:p14="http://schemas.microsoft.com/office/powerpoint/2010/main" val="2055662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8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8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6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8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8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3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8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8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8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2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ângulo 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P22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Quais são as áreas em que sente mais necessidade de capacitação, cursos ou consultoria atualmente? Eu vou citar algumas áreas e eu gostaria que o(a) Sr.(a) indicasse quais são aquelas em que o(a) Sr.(a) sente mais necessidade. EST – RM –RANDOM</a:t>
            </a:r>
          </a:p>
        </p:txBody>
      </p:sp>
      <p:sp>
        <p:nvSpPr>
          <p:cNvPr id="8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áreas</a:t>
            </a:r>
            <a:r>
              <a:rPr lang="pt-BR" sz="2800" dirty="0">
                <a:solidFill>
                  <a:schemeClr val="accent1"/>
                </a:solidFill>
                <a:effectLst/>
                <a:latin typeface="+mn-lt"/>
                <a:ea typeface="Adobe Fan Heiti Std B" panose="020B0700000000000000" pitchFamily="34" charset="-128"/>
              </a:rPr>
              <a:t>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 que sente mais necessidade de capacitação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9769799"/>
              </p:ext>
            </p:extLst>
          </p:nvPr>
        </p:nvGraphicFramePr>
        <p:xfrm>
          <a:off x="3270985" y="2149297"/>
          <a:ext cx="3731045" cy="26852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2664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0439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controles financeiros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propaganda/marketing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melhoria da qualidade produto/serviço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atendimento ao cliente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uso de redes sociais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orientação para o crédito/financiamento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tem necessidade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áreas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8287231"/>
              </p:ext>
            </p:extLst>
          </p:nvPr>
        </p:nvGraphicFramePr>
        <p:xfrm>
          <a:off x="6930016" y="2140402"/>
          <a:ext cx="4758168" cy="27040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9477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9477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94771">
                  <a:extLst>
                    <a:ext uri="{9D8B030D-6E8A-4147-A177-3AD203B41FA5}">
                      <a16:colId xmlns="" xmlns:a16="http://schemas.microsoft.com/office/drawing/2014/main" val="457671147"/>
                    </a:ext>
                  </a:extLst>
                </a:gridCol>
                <a:gridCol w="594771">
                  <a:extLst>
                    <a:ext uri="{9D8B030D-6E8A-4147-A177-3AD203B41FA5}">
                      <a16:colId xmlns="" xmlns:a16="http://schemas.microsoft.com/office/drawing/2014/main" val="3030018937"/>
                    </a:ext>
                  </a:extLst>
                </a:gridCol>
                <a:gridCol w="594771">
                  <a:extLst>
                    <a:ext uri="{9D8B030D-6E8A-4147-A177-3AD203B41FA5}">
                      <a16:colId xmlns="" xmlns:a16="http://schemas.microsoft.com/office/drawing/2014/main" val="3640450952"/>
                    </a:ext>
                  </a:extLst>
                </a:gridCol>
                <a:gridCol w="594771">
                  <a:extLst>
                    <a:ext uri="{9D8B030D-6E8A-4147-A177-3AD203B41FA5}">
                      <a16:colId xmlns="" xmlns:a16="http://schemas.microsoft.com/office/drawing/2014/main" val="396430395"/>
                    </a:ext>
                  </a:extLst>
                </a:gridCol>
                <a:gridCol w="594771">
                  <a:extLst>
                    <a:ext uri="{9D8B030D-6E8A-4147-A177-3AD203B41FA5}">
                      <a16:colId xmlns="" xmlns:a16="http://schemas.microsoft.com/office/drawing/2014/main" val="3331919693"/>
                    </a:ext>
                  </a:extLst>
                </a:gridCol>
                <a:gridCol w="594771">
                  <a:extLst>
                    <a:ext uri="{9D8B030D-6E8A-4147-A177-3AD203B41FA5}">
                      <a16:colId xmlns="" xmlns:a16="http://schemas.microsoft.com/office/drawing/2014/main" val="1889624778"/>
                    </a:ext>
                  </a:extLst>
                </a:gridCol>
              </a:tblGrid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b="1" u="none" strike="noStrike" kern="1200" dirty="0">
                        <a:solidFill>
                          <a:srgbClr val="ED7D31"/>
                        </a:solidFill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3497959"/>
              </p:ext>
            </p:extLst>
          </p:nvPr>
        </p:nvGraphicFramePr>
        <p:xfrm>
          <a:off x="6858000" y="1571366"/>
          <a:ext cx="4902200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12775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61277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12775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12775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12775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612775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612775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612775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6261100" y="4982063"/>
            <a:ext cx="51786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pSp>
        <p:nvGrpSpPr>
          <p:cNvPr id="12" name="+ informações"/>
          <p:cNvGrpSpPr/>
          <p:nvPr/>
        </p:nvGrpSpPr>
        <p:grpSpPr>
          <a:xfrm>
            <a:off x="1385155" y="5752152"/>
            <a:ext cx="1402473" cy="346249"/>
            <a:chOff x="7300120" y="5125288"/>
            <a:chExt cx="1748287" cy="431624"/>
          </a:xfrm>
        </p:grpSpPr>
        <p:sp>
          <p:nvSpPr>
            <p:cNvPr id="1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2" name="CaixaDeTexto 5"/>
          <p:cNvSpPr txBox="1"/>
          <p:nvPr/>
        </p:nvSpPr>
        <p:spPr>
          <a:xfrm>
            <a:off x="447612" y="1789755"/>
            <a:ext cx="260991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em que pesem as diferenças entre os perfis, as variações percentuais entre os mesmos, área a área, não são tão expressivas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(p22)</a:t>
            </a:r>
          </a:p>
        </p:txBody>
      </p:sp>
      <p:graphicFrame>
        <p:nvGraphicFramePr>
          <p:cNvPr id="25" name="Tabela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5873999"/>
              </p:ext>
            </p:extLst>
          </p:nvPr>
        </p:nvGraphicFramePr>
        <p:xfrm>
          <a:off x="6913414" y="4866127"/>
          <a:ext cx="4820872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260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6026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0260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0260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0260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602609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602609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602609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6.660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1.905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4.901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3.664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5.952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2.613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3" name="CaixaDeTexto 5"/>
          <p:cNvSpPr txBox="1"/>
          <p:nvPr/>
        </p:nvSpPr>
        <p:spPr>
          <a:xfrm>
            <a:off x="423540" y="3846458"/>
            <a:ext cx="260991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significando talvez se tratarem de necessidades comuns a todo esse universo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  <a:ea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5524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11" grpId="1"/>
      <p:bldP spid="22" grpId="0"/>
      <p:bldP spid="23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ângulo 4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P22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Quais são as áreas em que sente mais necessidade de capacitação, cursos ou consultoria atualmente? Eu vou citar algumas áreas e eu gostaria que o(a) Sr.(a) indicasse quais são aquelas em que o(a) Sr.(a) sente mais necessidade. EST – RM –RANDOM</a:t>
            </a:r>
          </a:p>
        </p:txBody>
      </p:sp>
      <p:sp>
        <p:nvSpPr>
          <p:cNvPr id="8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áreas</a:t>
            </a:r>
            <a:r>
              <a:rPr lang="pt-BR" sz="2800" dirty="0">
                <a:solidFill>
                  <a:schemeClr val="accent1"/>
                </a:solidFill>
                <a:effectLst/>
                <a:latin typeface="+mn-lt"/>
                <a:ea typeface="Adobe Fan Heiti Std B" panose="020B0700000000000000" pitchFamily="34" charset="-128"/>
              </a:rPr>
              <a:t>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 que sente mais necessidade de capacitação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8486212"/>
              </p:ext>
            </p:extLst>
          </p:nvPr>
        </p:nvGraphicFramePr>
        <p:xfrm>
          <a:off x="2106940" y="2180839"/>
          <a:ext cx="3731045" cy="26852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2664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0439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controles financeiros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propaganda/marketing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melhoria da qualidade produto/serviço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atendimento ao cliente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uso de redes sociais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orientação para o crédito/financiamento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tem necessidade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20566">
                <a:tc>
                  <a:txBody>
                    <a:bodyPr/>
                    <a:lstStyle/>
                    <a:p>
                      <a:pPr marL="0" algn="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outras áreas diversas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20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3241039"/>
              </p:ext>
            </p:extLst>
          </p:nvPr>
        </p:nvGraphicFramePr>
        <p:xfrm>
          <a:off x="5842599" y="2156072"/>
          <a:ext cx="2973855" cy="27040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9477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9477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94771">
                  <a:extLst>
                    <a:ext uri="{9D8B030D-6E8A-4147-A177-3AD203B41FA5}">
                      <a16:colId xmlns="" xmlns:a16="http://schemas.microsoft.com/office/drawing/2014/main" val="457671147"/>
                    </a:ext>
                  </a:extLst>
                </a:gridCol>
                <a:gridCol w="594771">
                  <a:extLst>
                    <a:ext uri="{9D8B030D-6E8A-4147-A177-3AD203B41FA5}">
                      <a16:colId xmlns="" xmlns:a16="http://schemas.microsoft.com/office/drawing/2014/main" val="3030018937"/>
                    </a:ext>
                  </a:extLst>
                </a:gridCol>
                <a:gridCol w="594771">
                  <a:extLst>
                    <a:ext uri="{9D8B030D-6E8A-4147-A177-3AD203B41FA5}">
                      <a16:colId xmlns="" xmlns:a16="http://schemas.microsoft.com/office/drawing/2014/main" val="3640450952"/>
                    </a:ext>
                  </a:extLst>
                </a:gridCol>
              </a:tblGrid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380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ED7D31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5092700" y="4982063"/>
            <a:ext cx="51786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  <p:grpSp>
        <p:nvGrpSpPr>
          <p:cNvPr id="12" name="+ informações"/>
          <p:cNvGrpSpPr/>
          <p:nvPr/>
        </p:nvGrpSpPr>
        <p:grpSpPr>
          <a:xfrm>
            <a:off x="1385155" y="5752152"/>
            <a:ext cx="1402473" cy="346249"/>
            <a:chOff x="7300120" y="5125288"/>
            <a:chExt cx="1748287" cy="431624"/>
          </a:xfrm>
        </p:grpSpPr>
        <p:sp>
          <p:nvSpPr>
            <p:cNvPr id="13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2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25" name="Tabela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2976662"/>
              </p:ext>
            </p:extLst>
          </p:nvPr>
        </p:nvGraphicFramePr>
        <p:xfrm>
          <a:off x="5823003" y="4866127"/>
          <a:ext cx="3013045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260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6026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0260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0260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0260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1.258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1.407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1.994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8590056"/>
              </p:ext>
            </p:extLst>
          </p:nvPr>
        </p:nvGraphicFramePr>
        <p:xfrm>
          <a:off x="5912568" y="1692639"/>
          <a:ext cx="2903885" cy="4604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80777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8077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8077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80777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80777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8679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11" grpId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P22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Quais são as áreas em que sente mais necessidade de capacitação, cursos ou consultoria atualmente? Eu vou citar algumas áreas e eu gostaria que o(a) Sr.(a) indicasse quais são aquelas em que o(a) Sr.(a) sente mais necessidade. EST – RM –RANDOM</a:t>
            </a:r>
          </a:p>
        </p:txBody>
      </p:sp>
      <p:sp>
        <p:nvSpPr>
          <p:cNvPr id="5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áreas</a:t>
            </a:r>
            <a:r>
              <a:rPr lang="pt-BR" sz="2800" dirty="0">
                <a:solidFill>
                  <a:srgbClr val="5D9897"/>
                </a:solidFill>
                <a:effectLst/>
                <a:latin typeface="+mn-lt"/>
                <a:ea typeface="Adobe Fan Heiti Std B" panose="020B0700000000000000" pitchFamily="34" charset="-128"/>
              </a:rPr>
              <a:t>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 que sente mais necessidade de capacitação</a:t>
            </a:r>
          </a:p>
        </p:txBody>
      </p:sp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4517678"/>
              </p:ext>
            </p:extLst>
          </p:nvPr>
        </p:nvGraphicFramePr>
        <p:xfrm>
          <a:off x="2828506" y="2114122"/>
          <a:ext cx="9187857" cy="29761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029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7201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87111302"/>
                  </a:ext>
                </a:extLst>
              </a:tr>
              <a:tr h="37201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617332032"/>
                  </a:ext>
                </a:extLst>
              </a:tr>
              <a:tr h="37201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05922727"/>
                  </a:ext>
                </a:extLst>
              </a:tr>
              <a:tr h="37201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738823436"/>
                  </a:ext>
                </a:extLst>
              </a:tr>
              <a:tr h="37201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980350807"/>
                  </a:ext>
                </a:extLst>
              </a:tr>
              <a:tr h="37201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85936808"/>
                  </a:ext>
                </a:extLst>
              </a:tr>
              <a:tr h="37201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01780492"/>
                  </a:ext>
                </a:extLst>
              </a:tr>
              <a:tr h="37201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ED7D3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276988336"/>
                  </a:ext>
                </a:extLst>
              </a:tr>
            </a:tbl>
          </a:graphicData>
        </a:graphic>
      </p:graphicFrame>
      <p:grpSp>
        <p:nvGrpSpPr>
          <p:cNvPr id="8" name="Grupo 15"/>
          <p:cNvGrpSpPr/>
          <p:nvPr/>
        </p:nvGrpSpPr>
        <p:grpSpPr>
          <a:xfrm>
            <a:off x="823473" y="1378046"/>
            <a:ext cx="393044" cy="394962"/>
            <a:chOff x="-6355795" y="3146860"/>
            <a:chExt cx="3903662" cy="3922713"/>
          </a:xfrm>
          <a:noFill/>
        </p:grpSpPr>
        <p:grpSp>
          <p:nvGrpSpPr>
            <p:cNvPr id="9" name="Grupo 16"/>
            <p:cNvGrpSpPr/>
            <p:nvPr/>
          </p:nvGrpSpPr>
          <p:grpSpPr>
            <a:xfrm>
              <a:off x="-5128658" y="4434323"/>
              <a:ext cx="1563687" cy="1649413"/>
              <a:chOff x="8328025" y="2344738"/>
              <a:chExt cx="1563687" cy="1649413"/>
            </a:xfrm>
            <a:grpFill/>
          </p:grpSpPr>
          <p:sp>
            <p:nvSpPr>
              <p:cNvPr id="45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" name="Grupo 17"/>
            <p:cNvGrpSpPr/>
            <p:nvPr/>
          </p:nvGrpSpPr>
          <p:grpSpPr>
            <a:xfrm>
              <a:off x="-4241245" y="5121710"/>
              <a:ext cx="1304924" cy="1079501"/>
              <a:chOff x="9215438" y="3032125"/>
              <a:chExt cx="1304924" cy="1079501"/>
            </a:xfrm>
            <a:grpFill/>
          </p:grpSpPr>
          <p:sp>
            <p:nvSpPr>
              <p:cNvPr id="41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1" name="Grupo 18"/>
            <p:cNvGrpSpPr/>
            <p:nvPr/>
          </p:nvGrpSpPr>
          <p:grpSpPr>
            <a:xfrm>
              <a:off x="-4719083" y="5967848"/>
              <a:ext cx="931862" cy="1101725"/>
              <a:chOff x="8737600" y="3878263"/>
              <a:chExt cx="931862" cy="1101725"/>
            </a:xfrm>
            <a:grpFill/>
          </p:grpSpPr>
          <p:sp>
            <p:nvSpPr>
              <p:cNvPr id="38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" name="Grupo 19"/>
            <p:cNvGrpSpPr/>
            <p:nvPr/>
          </p:nvGrpSpPr>
          <p:grpSpPr>
            <a:xfrm>
              <a:off x="-3782458" y="3808848"/>
              <a:ext cx="1330325" cy="1692275"/>
              <a:chOff x="9674225" y="1719263"/>
              <a:chExt cx="1330325" cy="1692275"/>
            </a:xfrm>
            <a:grpFill/>
          </p:grpSpPr>
          <p:sp>
            <p:nvSpPr>
              <p:cNvPr id="29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3" name="Grupo 20"/>
            <p:cNvGrpSpPr/>
            <p:nvPr/>
          </p:nvGrpSpPr>
          <p:grpSpPr>
            <a:xfrm>
              <a:off x="-6355795" y="3146860"/>
              <a:ext cx="2798762" cy="1889125"/>
              <a:chOff x="7100888" y="1057275"/>
              <a:chExt cx="2798762" cy="1889125"/>
            </a:xfrm>
            <a:grpFill/>
          </p:grpSpPr>
          <p:sp>
            <p:nvSpPr>
              <p:cNvPr id="14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6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7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8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1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48" name="CaixaDeTexto 47"/>
          <p:cNvSpPr txBox="1"/>
          <p:nvPr/>
        </p:nvSpPr>
        <p:spPr>
          <a:xfrm>
            <a:off x="1306156" y="1457723"/>
            <a:ext cx="667170" cy="2797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i="1" dirty="0">
                <a:solidFill>
                  <a:srgbClr val="009999"/>
                </a:solidFill>
              </a:rPr>
              <a:t>por UF</a:t>
            </a:r>
          </a:p>
        </p:txBody>
      </p:sp>
      <p:cxnSp>
        <p:nvCxnSpPr>
          <p:cNvPr id="49" name="Conector reto 48"/>
          <p:cNvCxnSpPr/>
          <p:nvPr/>
        </p:nvCxnSpPr>
        <p:spPr>
          <a:xfrm>
            <a:off x="2065137" y="1605800"/>
            <a:ext cx="982059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ela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3423528"/>
              </p:ext>
            </p:extLst>
          </p:nvPr>
        </p:nvGraphicFramePr>
        <p:xfrm>
          <a:off x="2838197" y="5204617"/>
          <a:ext cx="9187857" cy="27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0291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40291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51" name="Tabela 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5616024"/>
              </p:ext>
            </p:extLst>
          </p:nvPr>
        </p:nvGraphicFramePr>
        <p:xfrm>
          <a:off x="1971080" y="5218029"/>
          <a:ext cx="913130" cy="259080"/>
        </p:xfrm>
        <a:graphic>
          <a:graphicData uri="http://schemas.openxmlformats.org/drawingml/2006/table">
            <a:tbl>
              <a:tblPr/>
              <a:tblGrid>
                <a:gridCol w="913130">
                  <a:extLst>
                    <a:ext uri="{9D8B030D-6E8A-4147-A177-3AD203B41FA5}">
                      <a16:colId xmlns="" xmlns:a16="http://schemas.microsoft.com/office/drawing/2014/main" val="3198549929"/>
                    </a:ext>
                  </a:extLst>
                </a:gridCol>
              </a:tblGrid>
              <a:tr h="242502">
                <a:tc>
                  <a:txBody>
                    <a:bodyPr/>
                    <a:lstStyle/>
                    <a:p>
                      <a:pPr algn="ctr"/>
                      <a:r>
                        <a:rPr lang="pt-BR" sz="11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>
                    <a:lnL w="12700" cmpd="sng">
                      <a:solidFill>
                        <a:schemeClr val="bg1"/>
                      </a:solidFill>
                      <a:prstDash val="solid"/>
                    </a:lnL>
                    <a:lnR w="12700" cmpd="sng">
                      <a:solidFill>
                        <a:schemeClr val="bg1"/>
                      </a:solidFill>
                      <a:prstDash val="solid"/>
                    </a:lnR>
                    <a:lnT w="12700" cmpd="sng">
                      <a:solidFill>
                        <a:schemeClr val="bg1"/>
                      </a:solidFill>
                      <a:prstDash val="solid"/>
                    </a:lnT>
                    <a:lnB w="12700" cmpd="sng">
                      <a:solidFill>
                        <a:schemeClr val="bg1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321226755"/>
                  </a:ext>
                </a:extLst>
              </a:tr>
            </a:tbl>
          </a:graphicData>
        </a:graphic>
      </p:graphicFrame>
      <p:graphicFrame>
        <p:nvGraphicFramePr>
          <p:cNvPr id="52" name="Tabela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0630174"/>
              </p:ext>
            </p:extLst>
          </p:nvPr>
        </p:nvGraphicFramePr>
        <p:xfrm>
          <a:off x="2852711" y="1753516"/>
          <a:ext cx="9136692" cy="2966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8396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38396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2966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CC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53" name="+ informações"/>
          <p:cNvGrpSpPr/>
          <p:nvPr/>
        </p:nvGrpSpPr>
        <p:grpSpPr>
          <a:xfrm>
            <a:off x="10376755" y="815202"/>
            <a:ext cx="1402473" cy="346249"/>
            <a:chOff x="7300120" y="5125288"/>
            <a:chExt cx="1748287" cy="431624"/>
          </a:xfrm>
        </p:grpSpPr>
        <p:sp>
          <p:nvSpPr>
            <p:cNvPr id="5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5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5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5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6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65" name="Tabela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6955"/>
              </p:ext>
            </p:extLst>
          </p:nvPr>
        </p:nvGraphicFramePr>
        <p:xfrm>
          <a:off x="-224265" y="2078175"/>
          <a:ext cx="3060842" cy="30480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1112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972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6249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controles financeiros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6249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propaganda/marketing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3651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melhoria da </a:t>
                      </a:r>
                      <a:r>
                        <a:rPr lang="pt-BR" sz="14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quali</a:t>
                      </a:r>
                      <a:r>
                        <a:rPr lang="pt-BR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 prod./serv.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6249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atendimento ao cliente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6249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uso de redes sociais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3651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orientação para o crédito/</a:t>
                      </a:r>
                      <a:r>
                        <a:rPr lang="pt-BR" sz="14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financ</a:t>
                      </a:r>
                      <a:endParaRPr lang="pt-BR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6249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tem necessidade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6249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pt-BR" sz="14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27307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</p:childTnLst>
        </p:cTn>
      </p:par>
    </p:tnLst>
    <p:bldLst>
      <p:bldP spid="5" grpId="0"/>
      <p:bldP spid="48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P23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 prefere fazer um curso, uma capacitação que seja de que forma? (EST-RU)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7720743" y="3322149"/>
            <a:ext cx="412291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 preferência dos empreendedores por cursos/capacitação no formato ‘online’ já supera o ‘presencial’ 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(p23)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5239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interesse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 cursos/capacitação</a:t>
            </a:r>
          </a:p>
        </p:txBody>
      </p:sp>
      <p:grpSp>
        <p:nvGrpSpPr>
          <p:cNvPr id="16" name="Grupo 43"/>
          <p:cNvGrpSpPr/>
          <p:nvPr/>
        </p:nvGrpSpPr>
        <p:grpSpPr>
          <a:xfrm>
            <a:off x="2194417" y="3891724"/>
            <a:ext cx="2400414" cy="1507995"/>
            <a:chOff x="5197894" y="2398408"/>
            <a:chExt cx="2400414" cy="1507995"/>
          </a:xfrm>
        </p:grpSpPr>
        <p:graphicFrame>
          <p:nvGraphicFramePr>
            <p:cNvPr id="17" name="Gráfico 16"/>
            <p:cNvGraphicFramePr/>
            <p:nvPr>
              <p:extLst>
                <p:ext uri="{D42A27DB-BD31-4B8C-83A1-F6EECF244321}">
                  <p14:modId xmlns:p14="http://schemas.microsoft.com/office/powerpoint/2010/main" val="3966757178"/>
                </p:ext>
              </p:extLst>
            </p:nvPr>
          </p:nvGraphicFramePr>
          <p:xfrm>
            <a:off x="5308711" y="3093078"/>
            <a:ext cx="2289597" cy="81332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8" name="Espaço Reservado para Conteúdo 1"/>
            <p:cNvSpPr txBox="1">
              <a:spLocks/>
            </p:cNvSpPr>
            <p:nvPr/>
          </p:nvSpPr>
          <p:spPr>
            <a:xfrm>
              <a:off x="5197894" y="2398408"/>
              <a:ext cx="1003469" cy="345368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0"/>
                </a:spcBef>
                <a:buNone/>
              </a:pPr>
              <a:r>
                <a:rPr lang="pt-BR" sz="2000" b="1" dirty="0">
                  <a:solidFill>
                    <a:schemeClr val="tx2">
                      <a:lumMod val="75000"/>
                    </a:schemeClr>
                  </a:solidFill>
                </a:rPr>
                <a:t>online</a:t>
              </a:r>
              <a:endParaRPr lang="pt-BR" sz="800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19" name="Espaço Reservado para Conteúdo 1"/>
            <p:cNvSpPr txBox="1">
              <a:spLocks/>
            </p:cNvSpPr>
            <p:nvPr/>
          </p:nvSpPr>
          <p:spPr>
            <a:xfrm>
              <a:off x="5335269" y="2643506"/>
              <a:ext cx="1398896" cy="606523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0"/>
                </a:spcBef>
                <a:buNone/>
              </a:pPr>
              <a:r>
                <a:rPr lang="pt-BR" sz="4800" b="1" dirty="0">
                  <a:solidFill>
                    <a:srgbClr val="3366CC"/>
                  </a:solidFill>
                </a:rPr>
                <a:t>24</a:t>
              </a:r>
              <a:r>
                <a:rPr lang="pt-BR" sz="3600" b="1" dirty="0">
                  <a:solidFill>
                    <a:srgbClr val="3366CC"/>
                  </a:solidFill>
                </a:rPr>
                <a:t>%</a:t>
              </a:r>
              <a:endParaRPr lang="pt-BR" sz="1100" b="1" dirty="0">
                <a:solidFill>
                  <a:srgbClr val="3366CC"/>
                </a:solidFill>
              </a:endParaRPr>
            </a:p>
          </p:txBody>
        </p:sp>
      </p:grpSp>
      <p:grpSp>
        <p:nvGrpSpPr>
          <p:cNvPr id="20" name="Grupo 29"/>
          <p:cNvGrpSpPr/>
          <p:nvPr/>
        </p:nvGrpSpPr>
        <p:grpSpPr>
          <a:xfrm>
            <a:off x="2120512" y="1650137"/>
            <a:ext cx="2659040" cy="1495903"/>
            <a:chOff x="1877963" y="2461948"/>
            <a:chExt cx="2659040" cy="1495903"/>
          </a:xfrm>
        </p:grpSpPr>
        <p:graphicFrame>
          <p:nvGraphicFramePr>
            <p:cNvPr id="21" name="Gráfico 20"/>
            <p:cNvGraphicFramePr/>
            <p:nvPr>
              <p:extLst>
                <p:ext uri="{D42A27DB-BD31-4B8C-83A1-F6EECF244321}">
                  <p14:modId xmlns:p14="http://schemas.microsoft.com/office/powerpoint/2010/main" val="1791061463"/>
                </p:ext>
              </p:extLst>
            </p:nvPr>
          </p:nvGraphicFramePr>
          <p:xfrm>
            <a:off x="1883250" y="3144526"/>
            <a:ext cx="2289597" cy="81332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2" name="Espaço Reservado para Conteúdo 1"/>
            <p:cNvSpPr txBox="1">
              <a:spLocks/>
            </p:cNvSpPr>
            <p:nvPr/>
          </p:nvSpPr>
          <p:spPr>
            <a:xfrm>
              <a:off x="1877963" y="2461948"/>
              <a:ext cx="2659040" cy="485968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0"/>
                </a:spcBef>
                <a:buNone/>
              </a:pPr>
              <a:r>
                <a:rPr lang="pt-BR" sz="2000" b="1" dirty="0">
                  <a:solidFill>
                    <a:schemeClr val="tx2">
                      <a:lumMod val="75000"/>
                    </a:schemeClr>
                  </a:solidFill>
                </a:rPr>
                <a:t>presencial</a:t>
              </a:r>
              <a:endParaRPr lang="pt-BR" sz="800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23" name="Espaço Reservado para Conteúdo 1"/>
            <p:cNvSpPr txBox="1">
              <a:spLocks/>
            </p:cNvSpPr>
            <p:nvPr/>
          </p:nvSpPr>
          <p:spPr>
            <a:xfrm>
              <a:off x="1909808" y="2723529"/>
              <a:ext cx="1398896" cy="606523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0"/>
                </a:spcBef>
                <a:buNone/>
              </a:pPr>
              <a:r>
                <a:rPr lang="pt-BR" sz="4800" b="1" dirty="0">
                  <a:solidFill>
                    <a:srgbClr val="3366CC"/>
                  </a:solidFill>
                </a:rPr>
                <a:t>42</a:t>
              </a:r>
              <a:r>
                <a:rPr lang="pt-BR" sz="3600" b="1" dirty="0">
                  <a:solidFill>
                    <a:srgbClr val="3366CC"/>
                  </a:solidFill>
                </a:rPr>
                <a:t>%</a:t>
              </a:r>
              <a:endParaRPr lang="pt-BR" sz="1100" b="1" dirty="0">
                <a:solidFill>
                  <a:srgbClr val="3366CC"/>
                </a:solidFill>
              </a:endParaRPr>
            </a:p>
          </p:txBody>
        </p:sp>
      </p:grpSp>
      <p:grpSp>
        <p:nvGrpSpPr>
          <p:cNvPr id="2" name="Agrupar 1"/>
          <p:cNvGrpSpPr/>
          <p:nvPr/>
        </p:nvGrpSpPr>
        <p:grpSpPr>
          <a:xfrm>
            <a:off x="4364659" y="3559180"/>
            <a:ext cx="3244900" cy="1717243"/>
            <a:chOff x="4612427" y="3637241"/>
            <a:chExt cx="3244900" cy="1717243"/>
          </a:xfrm>
        </p:grpSpPr>
        <p:grpSp>
          <p:nvGrpSpPr>
            <p:cNvPr id="12" name="Grupo 38"/>
            <p:cNvGrpSpPr/>
            <p:nvPr/>
          </p:nvGrpSpPr>
          <p:grpSpPr>
            <a:xfrm>
              <a:off x="4618960" y="3637241"/>
              <a:ext cx="3238367" cy="1717243"/>
              <a:chOff x="7795616" y="4563003"/>
              <a:chExt cx="3238367" cy="1717243"/>
            </a:xfrm>
          </p:grpSpPr>
          <p:graphicFrame>
            <p:nvGraphicFramePr>
              <p:cNvPr id="13" name="Gráfico 12"/>
              <p:cNvGraphicFramePr/>
              <p:nvPr>
                <p:extLst>
                  <p:ext uri="{D42A27DB-BD31-4B8C-83A1-F6EECF244321}">
                    <p14:modId xmlns:p14="http://schemas.microsoft.com/office/powerpoint/2010/main" val="887243559"/>
                  </p:ext>
                </p:extLst>
              </p:nvPr>
            </p:nvGraphicFramePr>
            <p:xfrm>
              <a:off x="8744386" y="5466921"/>
              <a:ext cx="2289597" cy="813325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4"/>
              </a:graphicData>
            </a:graphic>
          </p:graphicFrame>
          <p:sp>
            <p:nvSpPr>
              <p:cNvPr id="14" name="Espaço Reservado para Conteúdo 1"/>
              <p:cNvSpPr txBox="1">
                <a:spLocks/>
              </p:cNvSpPr>
              <p:nvPr/>
            </p:nvSpPr>
            <p:spPr>
              <a:xfrm>
                <a:off x="7795616" y="4563003"/>
                <a:ext cx="3175379" cy="485968"/>
              </a:xfrm>
              <a:prstGeom prst="rect">
                <a:avLst/>
              </a:prstGeom>
            </p:spPr>
            <p:txBody>
              <a:bodyPr/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00000"/>
                  </a:lnSpc>
                  <a:spcBef>
                    <a:spcPts val="0"/>
                  </a:spcBef>
                  <a:buNone/>
                </a:pPr>
                <a:r>
                  <a:rPr lang="pt-BR" sz="2000" b="1" dirty="0">
                    <a:solidFill>
                      <a:srgbClr val="727272"/>
                    </a:solidFill>
                  </a:rPr>
                  <a:t>não tenho interesse</a:t>
                </a:r>
                <a:endParaRPr lang="pt-BR" sz="800" b="1" dirty="0">
                  <a:solidFill>
                    <a:srgbClr val="727272"/>
                  </a:solidFill>
                </a:endParaRPr>
              </a:p>
            </p:txBody>
          </p:sp>
          <p:sp>
            <p:nvSpPr>
              <p:cNvPr id="15" name="Espaço Reservado para Conteúdo 1"/>
              <p:cNvSpPr txBox="1">
                <a:spLocks/>
              </p:cNvSpPr>
              <p:nvPr/>
            </p:nvSpPr>
            <p:spPr>
              <a:xfrm>
                <a:off x="8770944" y="4988774"/>
                <a:ext cx="1398896" cy="606523"/>
              </a:xfrm>
              <a:prstGeom prst="rect">
                <a:avLst/>
              </a:prstGeom>
            </p:spPr>
            <p:txBody>
              <a:bodyPr/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00000"/>
                  </a:lnSpc>
                  <a:spcBef>
                    <a:spcPts val="0"/>
                  </a:spcBef>
                  <a:buNone/>
                </a:pPr>
                <a:r>
                  <a:rPr lang="pt-BR" sz="4800" b="1" dirty="0">
                    <a:solidFill>
                      <a:srgbClr val="727272"/>
                    </a:solidFill>
                  </a:rPr>
                  <a:t>8</a:t>
                </a:r>
                <a:r>
                  <a:rPr lang="pt-BR" sz="3600" b="1" dirty="0">
                    <a:solidFill>
                      <a:srgbClr val="727272"/>
                    </a:solidFill>
                  </a:rPr>
                  <a:t>%</a:t>
                </a:r>
                <a:endParaRPr lang="pt-BR" sz="1100" b="1" dirty="0">
                  <a:solidFill>
                    <a:srgbClr val="727272"/>
                  </a:solidFill>
                </a:endParaRPr>
              </a:p>
            </p:txBody>
          </p:sp>
        </p:grpSp>
        <p:pic>
          <p:nvPicPr>
            <p:cNvPr id="24" name="Imagem 23"/>
            <p:cNvPicPr>
              <a:picLocks noChangeAspect="1"/>
            </p:cNvPicPr>
            <p:nvPr/>
          </p:nvPicPr>
          <p:blipFill>
            <a:blip r:embed="rId5" cstate="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12427" y="4243711"/>
              <a:ext cx="843774" cy="843774"/>
            </a:xfrm>
            <a:prstGeom prst="rect">
              <a:avLst/>
            </a:prstGeom>
          </p:spPr>
        </p:pic>
      </p:grpSp>
      <p:grpSp>
        <p:nvGrpSpPr>
          <p:cNvPr id="40" name="Group 25"/>
          <p:cNvGrpSpPr>
            <a:grpSpLocks noChangeAspect="1"/>
          </p:cNvGrpSpPr>
          <p:nvPr/>
        </p:nvGrpSpPr>
        <p:grpSpPr bwMode="auto">
          <a:xfrm>
            <a:off x="981487" y="1917436"/>
            <a:ext cx="961304" cy="961304"/>
            <a:chOff x="1857" y="177"/>
            <a:chExt cx="3966" cy="3966"/>
          </a:xfrm>
          <a:solidFill>
            <a:srgbClr val="003399"/>
          </a:solidFill>
        </p:grpSpPr>
        <p:sp>
          <p:nvSpPr>
            <p:cNvPr id="41" name="Freeform 27"/>
            <p:cNvSpPr>
              <a:spLocks noEditPoints="1"/>
            </p:cNvSpPr>
            <p:nvPr/>
          </p:nvSpPr>
          <p:spPr bwMode="auto">
            <a:xfrm>
              <a:off x="1857" y="177"/>
              <a:ext cx="3966" cy="3966"/>
            </a:xfrm>
            <a:custGeom>
              <a:avLst/>
              <a:gdLst>
                <a:gd name="T0" fmla="*/ 3583 w 3966"/>
                <a:gd name="T1" fmla="*/ 3583 h 3966"/>
                <a:gd name="T2" fmla="*/ 3297 w 3966"/>
                <a:gd name="T3" fmla="*/ 2815 h 3966"/>
                <a:gd name="T4" fmla="*/ 2673 w 3966"/>
                <a:gd name="T5" fmla="*/ 2815 h 3966"/>
                <a:gd name="T6" fmla="*/ 2175 w 3966"/>
                <a:gd name="T7" fmla="*/ 2815 h 3966"/>
                <a:gd name="T8" fmla="*/ 3454 w 3966"/>
                <a:gd name="T9" fmla="*/ 3198 h 3966"/>
                <a:gd name="T10" fmla="*/ 3835 w 3966"/>
                <a:gd name="T11" fmla="*/ 3148 h 3966"/>
                <a:gd name="T12" fmla="*/ 3732 w 3966"/>
                <a:gd name="T13" fmla="*/ 2934 h 3966"/>
                <a:gd name="T14" fmla="*/ 3523 w 3966"/>
                <a:gd name="T15" fmla="*/ 2821 h 3966"/>
                <a:gd name="T16" fmla="*/ 2541 w 3966"/>
                <a:gd name="T17" fmla="*/ 2815 h 3966"/>
                <a:gd name="T18" fmla="*/ 2610 w 3966"/>
                <a:gd name="T19" fmla="*/ 2656 h 3966"/>
                <a:gd name="T20" fmla="*/ 2491 w 3966"/>
                <a:gd name="T21" fmla="*/ 2495 h 3966"/>
                <a:gd name="T22" fmla="*/ 127 w 3966"/>
                <a:gd name="T23" fmla="*/ 2366 h 3966"/>
                <a:gd name="T24" fmla="*/ 3190 w 3966"/>
                <a:gd name="T25" fmla="*/ 2082 h 3966"/>
                <a:gd name="T26" fmla="*/ 2997 w 3966"/>
                <a:gd name="T27" fmla="*/ 2215 h 3966"/>
                <a:gd name="T28" fmla="*/ 2562 w 3966"/>
                <a:gd name="T29" fmla="*/ 2295 h 3966"/>
                <a:gd name="T30" fmla="*/ 2672 w 3966"/>
                <a:gd name="T31" fmla="*/ 2536 h 3966"/>
                <a:gd name="T32" fmla="*/ 2896 w 3966"/>
                <a:gd name="T33" fmla="*/ 2673 h 3966"/>
                <a:gd name="T34" fmla="*/ 3168 w 3966"/>
                <a:gd name="T35" fmla="*/ 2656 h 3966"/>
                <a:gd name="T36" fmla="*/ 3374 w 3966"/>
                <a:gd name="T37" fmla="*/ 2495 h 3966"/>
                <a:gd name="T38" fmla="*/ 3454 w 3966"/>
                <a:gd name="T39" fmla="*/ 2239 h 3966"/>
                <a:gd name="T40" fmla="*/ 3265 w 3966"/>
                <a:gd name="T41" fmla="*/ 2155 h 3966"/>
                <a:gd name="T42" fmla="*/ 1419 w 3966"/>
                <a:gd name="T43" fmla="*/ 1869 h 3966"/>
                <a:gd name="T44" fmla="*/ 1344 w 3966"/>
                <a:gd name="T45" fmla="*/ 1991 h 3966"/>
                <a:gd name="T46" fmla="*/ 1894 w 3966"/>
                <a:gd name="T47" fmla="*/ 3134 h 3966"/>
                <a:gd name="T48" fmla="*/ 1561 w 3966"/>
                <a:gd name="T49" fmla="*/ 1882 h 3966"/>
                <a:gd name="T50" fmla="*/ 2831 w 3966"/>
                <a:gd name="T51" fmla="*/ 1667 h 3966"/>
                <a:gd name="T52" fmla="*/ 2637 w 3966"/>
                <a:gd name="T53" fmla="*/ 1773 h 3966"/>
                <a:gd name="T54" fmla="*/ 2559 w 3966"/>
                <a:gd name="T55" fmla="*/ 1983 h 3966"/>
                <a:gd name="T56" fmla="*/ 2971 w 3966"/>
                <a:gd name="T57" fmla="*/ 2089 h 3966"/>
                <a:gd name="T58" fmla="*/ 3273 w 3966"/>
                <a:gd name="T59" fmla="*/ 1979 h 3966"/>
                <a:gd name="T60" fmla="*/ 3418 w 3966"/>
                <a:gd name="T61" fmla="*/ 2094 h 3966"/>
                <a:gd name="T62" fmla="*/ 3424 w 3966"/>
                <a:gd name="T63" fmla="*/ 1848 h 3966"/>
                <a:gd name="T64" fmla="*/ 3269 w 3966"/>
                <a:gd name="T65" fmla="*/ 1693 h 3966"/>
                <a:gd name="T66" fmla="*/ 512 w 3966"/>
                <a:gd name="T67" fmla="*/ 1663 h 3966"/>
                <a:gd name="T68" fmla="*/ 256 w 3966"/>
                <a:gd name="T69" fmla="*/ 383 h 3966"/>
                <a:gd name="T70" fmla="*/ 1240 w 3966"/>
                <a:gd name="T71" fmla="*/ 2110 h 3966"/>
                <a:gd name="T72" fmla="*/ 1305 w 3966"/>
                <a:gd name="T73" fmla="*/ 1794 h 3966"/>
                <a:gd name="T74" fmla="*/ 1479 w 3966"/>
                <a:gd name="T75" fmla="*/ 1727 h 3966"/>
                <a:gd name="T76" fmla="*/ 1663 w 3966"/>
                <a:gd name="T77" fmla="*/ 1802 h 3966"/>
                <a:gd name="T78" fmla="*/ 2431 w 3966"/>
                <a:gd name="T79" fmla="*/ 1983 h 3966"/>
                <a:gd name="T80" fmla="*/ 2518 w 3966"/>
                <a:gd name="T81" fmla="*/ 1719 h 3966"/>
                <a:gd name="T82" fmla="*/ 2686 w 3966"/>
                <a:gd name="T83" fmla="*/ 383 h 3966"/>
                <a:gd name="T84" fmla="*/ 2815 w 3966"/>
                <a:gd name="T85" fmla="*/ 127 h 3966"/>
                <a:gd name="T86" fmla="*/ 2815 w 3966"/>
                <a:gd name="T87" fmla="*/ 383 h 3966"/>
                <a:gd name="T88" fmla="*/ 3191 w 3966"/>
                <a:gd name="T89" fmla="*/ 1538 h 3966"/>
                <a:gd name="T90" fmla="*/ 3431 w 3966"/>
                <a:gd name="T91" fmla="*/ 1649 h 3966"/>
                <a:gd name="T92" fmla="*/ 3568 w 3966"/>
                <a:gd name="T93" fmla="*/ 1872 h 3966"/>
                <a:gd name="T94" fmla="*/ 3571 w 3966"/>
                <a:gd name="T95" fmla="*/ 2356 h 3966"/>
                <a:gd name="T96" fmla="*/ 3447 w 3966"/>
                <a:gd name="T97" fmla="*/ 2608 h 3966"/>
                <a:gd name="T98" fmla="*/ 3572 w 3966"/>
                <a:gd name="T99" fmla="*/ 2700 h 3966"/>
                <a:gd name="T100" fmla="*/ 3816 w 3966"/>
                <a:gd name="T101" fmla="*/ 2836 h 3966"/>
                <a:gd name="T102" fmla="*/ 3953 w 3966"/>
                <a:gd name="T103" fmla="*/ 3081 h 3966"/>
                <a:gd name="T104" fmla="*/ 2431 w 3966"/>
                <a:gd name="T105" fmla="*/ 3263 h 3966"/>
                <a:gd name="T106" fmla="*/ 127 w 3966"/>
                <a:gd name="T107" fmla="*/ 2239 h 3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66" h="3966">
                  <a:moveTo>
                    <a:pt x="3583" y="3583"/>
                  </a:moveTo>
                  <a:lnTo>
                    <a:pt x="3583" y="3839"/>
                  </a:lnTo>
                  <a:lnTo>
                    <a:pt x="3839" y="3839"/>
                  </a:lnTo>
                  <a:lnTo>
                    <a:pt x="3839" y="3583"/>
                  </a:lnTo>
                  <a:lnTo>
                    <a:pt x="3583" y="3583"/>
                  </a:lnTo>
                  <a:close/>
                  <a:moveTo>
                    <a:pt x="3297" y="2815"/>
                  </a:moveTo>
                  <a:lnTo>
                    <a:pt x="3120" y="3080"/>
                  </a:lnTo>
                  <a:lnTo>
                    <a:pt x="3380" y="2970"/>
                  </a:lnTo>
                  <a:lnTo>
                    <a:pt x="3340" y="2815"/>
                  </a:lnTo>
                  <a:lnTo>
                    <a:pt x="3297" y="2815"/>
                  </a:lnTo>
                  <a:close/>
                  <a:moveTo>
                    <a:pt x="2870" y="2815"/>
                  </a:moveTo>
                  <a:lnTo>
                    <a:pt x="3007" y="3019"/>
                  </a:lnTo>
                  <a:lnTo>
                    <a:pt x="3143" y="2815"/>
                  </a:lnTo>
                  <a:lnTo>
                    <a:pt x="2870" y="2815"/>
                  </a:lnTo>
                  <a:close/>
                  <a:moveTo>
                    <a:pt x="2673" y="2815"/>
                  </a:moveTo>
                  <a:lnTo>
                    <a:pt x="2634" y="2970"/>
                  </a:lnTo>
                  <a:lnTo>
                    <a:pt x="2894" y="3080"/>
                  </a:lnTo>
                  <a:lnTo>
                    <a:pt x="2716" y="2815"/>
                  </a:lnTo>
                  <a:lnTo>
                    <a:pt x="2673" y="2815"/>
                  </a:lnTo>
                  <a:close/>
                  <a:moveTo>
                    <a:pt x="2175" y="2815"/>
                  </a:moveTo>
                  <a:lnTo>
                    <a:pt x="2175" y="3134"/>
                  </a:lnTo>
                  <a:lnTo>
                    <a:pt x="2559" y="3134"/>
                  </a:lnTo>
                  <a:lnTo>
                    <a:pt x="2559" y="3839"/>
                  </a:lnTo>
                  <a:lnTo>
                    <a:pt x="3454" y="3839"/>
                  </a:lnTo>
                  <a:lnTo>
                    <a:pt x="3454" y="3198"/>
                  </a:lnTo>
                  <a:lnTo>
                    <a:pt x="3583" y="3198"/>
                  </a:lnTo>
                  <a:lnTo>
                    <a:pt x="3583" y="3454"/>
                  </a:lnTo>
                  <a:lnTo>
                    <a:pt x="3839" y="3454"/>
                  </a:lnTo>
                  <a:lnTo>
                    <a:pt x="3839" y="3198"/>
                  </a:lnTo>
                  <a:lnTo>
                    <a:pt x="3835" y="3148"/>
                  </a:lnTo>
                  <a:lnTo>
                    <a:pt x="3825" y="3099"/>
                  </a:lnTo>
                  <a:lnTo>
                    <a:pt x="3810" y="3053"/>
                  </a:lnTo>
                  <a:lnTo>
                    <a:pt x="3788" y="3009"/>
                  </a:lnTo>
                  <a:lnTo>
                    <a:pt x="3762" y="2970"/>
                  </a:lnTo>
                  <a:lnTo>
                    <a:pt x="3732" y="2934"/>
                  </a:lnTo>
                  <a:lnTo>
                    <a:pt x="3697" y="2901"/>
                  </a:lnTo>
                  <a:lnTo>
                    <a:pt x="3657" y="2874"/>
                  </a:lnTo>
                  <a:lnTo>
                    <a:pt x="3615" y="2851"/>
                  </a:lnTo>
                  <a:lnTo>
                    <a:pt x="3571" y="2833"/>
                  </a:lnTo>
                  <a:lnTo>
                    <a:pt x="3523" y="2821"/>
                  </a:lnTo>
                  <a:lnTo>
                    <a:pt x="3472" y="2816"/>
                  </a:lnTo>
                  <a:lnTo>
                    <a:pt x="3530" y="3044"/>
                  </a:lnTo>
                  <a:lnTo>
                    <a:pt x="3007" y="3268"/>
                  </a:lnTo>
                  <a:lnTo>
                    <a:pt x="2483" y="3044"/>
                  </a:lnTo>
                  <a:lnTo>
                    <a:pt x="2541" y="2815"/>
                  </a:lnTo>
                  <a:lnTo>
                    <a:pt x="2175" y="2815"/>
                  </a:lnTo>
                  <a:close/>
                  <a:moveTo>
                    <a:pt x="2115" y="2622"/>
                  </a:moveTo>
                  <a:lnTo>
                    <a:pt x="2149" y="2686"/>
                  </a:lnTo>
                  <a:lnTo>
                    <a:pt x="2645" y="2686"/>
                  </a:lnTo>
                  <a:lnTo>
                    <a:pt x="2610" y="2656"/>
                  </a:lnTo>
                  <a:lnTo>
                    <a:pt x="2579" y="2622"/>
                  </a:lnTo>
                  <a:lnTo>
                    <a:pt x="2115" y="2622"/>
                  </a:lnTo>
                  <a:close/>
                  <a:moveTo>
                    <a:pt x="1978" y="2366"/>
                  </a:moveTo>
                  <a:lnTo>
                    <a:pt x="2047" y="2495"/>
                  </a:lnTo>
                  <a:lnTo>
                    <a:pt x="2491" y="2495"/>
                  </a:lnTo>
                  <a:lnTo>
                    <a:pt x="2473" y="2454"/>
                  </a:lnTo>
                  <a:lnTo>
                    <a:pt x="2458" y="2411"/>
                  </a:lnTo>
                  <a:lnTo>
                    <a:pt x="2446" y="2366"/>
                  </a:lnTo>
                  <a:lnTo>
                    <a:pt x="1978" y="2366"/>
                  </a:lnTo>
                  <a:close/>
                  <a:moveTo>
                    <a:pt x="127" y="2366"/>
                  </a:moveTo>
                  <a:lnTo>
                    <a:pt x="127" y="2495"/>
                  </a:lnTo>
                  <a:lnTo>
                    <a:pt x="1431" y="2495"/>
                  </a:lnTo>
                  <a:lnTo>
                    <a:pt x="1368" y="2366"/>
                  </a:lnTo>
                  <a:lnTo>
                    <a:pt x="127" y="2366"/>
                  </a:lnTo>
                  <a:close/>
                  <a:moveTo>
                    <a:pt x="3190" y="2082"/>
                  </a:moveTo>
                  <a:lnTo>
                    <a:pt x="3157" y="2115"/>
                  </a:lnTo>
                  <a:lnTo>
                    <a:pt x="3121" y="2148"/>
                  </a:lnTo>
                  <a:lnTo>
                    <a:pt x="3083" y="2174"/>
                  </a:lnTo>
                  <a:lnTo>
                    <a:pt x="3042" y="2197"/>
                  </a:lnTo>
                  <a:lnTo>
                    <a:pt x="2997" y="2215"/>
                  </a:lnTo>
                  <a:lnTo>
                    <a:pt x="2953" y="2228"/>
                  </a:lnTo>
                  <a:lnTo>
                    <a:pt x="2906" y="2237"/>
                  </a:lnTo>
                  <a:lnTo>
                    <a:pt x="2858" y="2239"/>
                  </a:lnTo>
                  <a:lnTo>
                    <a:pt x="2559" y="2239"/>
                  </a:lnTo>
                  <a:lnTo>
                    <a:pt x="2562" y="2295"/>
                  </a:lnTo>
                  <a:lnTo>
                    <a:pt x="2572" y="2350"/>
                  </a:lnTo>
                  <a:lnTo>
                    <a:pt x="2589" y="2400"/>
                  </a:lnTo>
                  <a:lnTo>
                    <a:pt x="2612" y="2449"/>
                  </a:lnTo>
                  <a:lnTo>
                    <a:pt x="2639" y="2495"/>
                  </a:lnTo>
                  <a:lnTo>
                    <a:pt x="2672" y="2536"/>
                  </a:lnTo>
                  <a:lnTo>
                    <a:pt x="2709" y="2573"/>
                  </a:lnTo>
                  <a:lnTo>
                    <a:pt x="2751" y="2607"/>
                  </a:lnTo>
                  <a:lnTo>
                    <a:pt x="2797" y="2634"/>
                  </a:lnTo>
                  <a:lnTo>
                    <a:pt x="2845" y="2656"/>
                  </a:lnTo>
                  <a:lnTo>
                    <a:pt x="2896" y="2673"/>
                  </a:lnTo>
                  <a:lnTo>
                    <a:pt x="2950" y="2684"/>
                  </a:lnTo>
                  <a:lnTo>
                    <a:pt x="3007" y="2686"/>
                  </a:lnTo>
                  <a:lnTo>
                    <a:pt x="3062" y="2684"/>
                  </a:lnTo>
                  <a:lnTo>
                    <a:pt x="3116" y="2673"/>
                  </a:lnTo>
                  <a:lnTo>
                    <a:pt x="3168" y="2656"/>
                  </a:lnTo>
                  <a:lnTo>
                    <a:pt x="3217" y="2634"/>
                  </a:lnTo>
                  <a:lnTo>
                    <a:pt x="3262" y="2607"/>
                  </a:lnTo>
                  <a:lnTo>
                    <a:pt x="3304" y="2573"/>
                  </a:lnTo>
                  <a:lnTo>
                    <a:pt x="3341" y="2536"/>
                  </a:lnTo>
                  <a:lnTo>
                    <a:pt x="3374" y="2495"/>
                  </a:lnTo>
                  <a:lnTo>
                    <a:pt x="3401" y="2449"/>
                  </a:lnTo>
                  <a:lnTo>
                    <a:pt x="3424" y="2400"/>
                  </a:lnTo>
                  <a:lnTo>
                    <a:pt x="3441" y="2350"/>
                  </a:lnTo>
                  <a:lnTo>
                    <a:pt x="3450" y="2295"/>
                  </a:lnTo>
                  <a:lnTo>
                    <a:pt x="3454" y="2239"/>
                  </a:lnTo>
                  <a:lnTo>
                    <a:pt x="3454" y="2233"/>
                  </a:lnTo>
                  <a:lnTo>
                    <a:pt x="3404" y="2222"/>
                  </a:lnTo>
                  <a:lnTo>
                    <a:pt x="3354" y="2205"/>
                  </a:lnTo>
                  <a:lnTo>
                    <a:pt x="3309" y="2183"/>
                  </a:lnTo>
                  <a:lnTo>
                    <a:pt x="3265" y="2155"/>
                  </a:lnTo>
                  <a:lnTo>
                    <a:pt x="3226" y="2121"/>
                  </a:lnTo>
                  <a:lnTo>
                    <a:pt x="3190" y="2082"/>
                  </a:lnTo>
                  <a:close/>
                  <a:moveTo>
                    <a:pt x="1479" y="1856"/>
                  </a:moveTo>
                  <a:lnTo>
                    <a:pt x="1448" y="1859"/>
                  </a:lnTo>
                  <a:lnTo>
                    <a:pt x="1419" y="1869"/>
                  </a:lnTo>
                  <a:lnTo>
                    <a:pt x="1394" y="1884"/>
                  </a:lnTo>
                  <a:lnTo>
                    <a:pt x="1374" y="1906"/>
                  </a:lnTo>
                  <a:lnTo>
                    <a:pt x="1357" y="1931"/>
                  </a:lnTo>
                  <a:lnTo>
                    <a:pt x="1347" y="1960"/>
                  </a:lnTo>
                  <a:lnTo>
                    <a:pt x="1344" y="1991"/>
                  </a:lnTo>
                  <a:lnTo>
                    <a:pt x="1344" y="2000"/>
                  </a:lnTo>
                  <a:lnTo>
                    <a:pt x="1345" y="2020"/>
                  </a:lnTo>
                  <a:lnTo>
                    <a:pt x="1350" y="2041"/>
                  </a:lnTo>
                  <a:lnTo>
                    <a:pt x="1358" y="2061"/>
                  </a:lnTo>
                  <a:lnTo>
                    <a:pt x="1894" y="3134"/>
                  </a:lnTo>
                  <a:lnTo>
                    <a:pt x="2047" y="3134"/>
                  </a:lnTo>
                  <a:lnTo>
                    <a:pt x="2047" y="2767"/>
                  </a:lnTo>
                  <a:lnTo>
                    <a:pt x="1600" y="1927"/>
                  </a:lnTo>
                  <a:lnTo>
                    <a:pt x="1583" y="1902"/>
                  </a:lnTo>
                  <a:lnTo>
                    <a:pt x="1561" y="1882"/>
                  </a:lnTo>
                  <a:lnTo>
                    <a:pt x="1536" y="1868"/>
                  </a:lnTo>
                  <a:lnTo>
                    <a:pt x="1508" y="1858"/>
                  </a:lnTo>
                  <a:lnTo>
                    <a:pt x="1479" y="1856"/>
                  </a:lnTo>
                  <a:close/>
                  <a:moveTo>
                    <a:pt x="2878" y="1663"/>
                  </a:moveTo>
                  <a:lnTo>
                    <a:pt x="2831" y="1667"/>
                  </a:lnTo>
                  <a:lnTo>
                    <a:pt x="2786" y="1677"/>
                  </a:lnTo>
                  <a:lnTo>
                    <a:pt x="2744" y="1693"/>
                  </a:lnTo>
                  <a:lnTo>
                    <a:pt x="2704" y="1715"/>
                  </a:lnTo>
                  <a:lnTo>
                    <a:pt x="2669" y="1741"/>
                  </a:lnTo>
                  <a:lnTo>
                    <a:pt x="2637" y="1773"/>
                  </a:lnTo>
                  <a:lnTo>
                    <a:pt x="2610" y="1809"/>
                  </a:lnTo>
                  <a:lnTo>
                    <a:pt x="2589" y="1848"/>
                  </a:lnTo>
                  <a:lnTo>
                    <a:pt x="2572" y="1890"/>
                  </a:lnTo>
                  <a:lnTo>
                    <a:pt x="2562" y="1936"/>
                  </a:lnTo>
                  <a:lnTo>
                    <a:pt x="2559" y="1983"/>
                  </a:lnTo>
                  <a:lnTo>
                    <a:pt x="2559" y="2110"/>
                  </a:lnTo>
                  <a:lnTo>
                    <a:pt x="2858" y="2110"/>
                  </a:lnTo>
                  <a:lnTo>
                    <a:pt x="2896" y="2108"/>
                  </a:lnTo>
                  <a:lnTo>
                    <a:pt x="2935" y="2101"/>
                  </a:lnTo>
                  <a:lnTo>
                    <a:pt x="2971" y="2089"/>
                  </a:lnTo>
                  <a:lnTo>
                    <a:pt x="3005" y="2072"/>
                  </a:lnTo>
                  <a:lnTo>
                    <a:pt x="3037" y="2050"/>
                  </a:lnTo>
                  <a:lnTo>
                    <a:pt x="3066" y="2025"/>
                  </a:lnTo>
                  <a:lnTo>
                    <a:pt x="3209" y="1882"/>
                  </a:lnTo>
                  <a:lnTo>
                    <a:pt x="3273" y="1979"/>
                  </a:lnTo>
                  <a:lnTo>
                    <a:pt x="3297" y="2009"/>
                  </a:lnTo>
                  <a:lnTo>
                    <a:pt x="3323" y="2037"/>
                  </a:lnTo>
                  <a:lnTo>
                    <a:pt x="3352" y="2060"/>
                  </a:lnTo>
                  <a:lnTo>
                    <a:pt x="3384" y="2078"/>
                  </a:lnTo>
                  <a:lnTo>
                    <a:pt x="3418" y="2094"/>
                  </a:lnTo>
                  <a:lnTo>
                    <a:pt x="3454" y="2103"/>
                  </a:lnTo>
                  <a:lnTo>
                    <a:pt x="3454" y="1983"/>
                  </a:lnTo>
                  <a:lnTo>
                    <a:pt x="3450" y="1936"/>
                  </a:lnTo>
                  <a:lnTo>
                    <a:pt x="3441" y="1890"/>
                  </a:lnTo>
                  <a:lnTo>
                    <a:pt x="3424" y="1848"/>
                  </a:lnTo>
                  <a:lnTo>
                    <a:pt x="3402" y="1809"/>
                  </a:lnTo>
                  <a:lnTo>
                    <a:pt x="3376" y="1773"/>
                  </a:lnTo>
                  <a:lnTo>
                    <a:pt x="3345" y="1741"/>
                  </a:lnTo>
                  <a:lnTo>
                    <a:pt x="3309" y="1715"/>
                  </a:lnTo>
                  <a:lnTo>
                    <a:pt x="3269" y="1693"/>
                  </a:lnTo>
                  <a:lnTo>
                    <a:pt x="3227" y="1677"/>
                  </a:lnTo>
                  <a:lnTo>
                    <a:pt x="3181" y="1667"/>
                  </a:lnTo>
                  <a:lnTo>
                    <a:pt x="3134" y="1663"/>
                  </a:lnTo>
                  <a:lnTo>
                    <a:pt x="2878" y="1663"/>
                  </a:lnTo>
                  <a:close/>
                  <a:moveTo>
                    <a:pt x="512" y="1663"/>
                  </a:moveTo>
                  <a:lnTo>
                    <a:pt x="512" y="1983"/>
                  </a:lnTo>
                  <a:lnTo>
                    <a:pt x="1151" y="1983"/>
                  </a:lnTo>
                  <a:lnTo>
                    <a:pt x="1151" y="1663"/>
                  </a:lnTo>
                  <a:lnTo>
                    <a:pt x="512" y="1663"/>
                  </a:lnTo>
                  <a:close/>
                  <a:moveTo>
                    <a:pt x="256" y="383"/>
                  </a:moveTo>
                  <a:lnTo>
                    <a:pt x="256" y="2239"/>
                  </a:lnTo>
                  <a:lnTo>
                    <a:pt x="1304" y="2239"/>
                  </a:lnTo>
                  <a:lnTo>
                    <a:pt x="1243" y="2118"/>
                  </a:lnTo>
                  <a:lnTo>
                    <a:pt x="1241" y="2114"/>
                  </a:lnTo>
                  <a:lnTo>
                    <a:pt x="1240" y="2110"/>
                  </a:lnTo>
                  <a:lnTo>
                    <a:pt x="383" y="2110"/>
                  </a:lnTo>
                  <a:lnTo>
                    <a:pt x="383" y="1535"/>
                  </a:lnTo>
                  <a:lnTo>
                    <a:pt x="1280" y="1535"/>
                  </a:lnTo>
                  <a:lnTo>
                    <a:pt x="1280" y="1821"/>
                  </a:lnTo>
                  <a:lnTo>
                    <a:pt x="1305" y="1794"/>
                  </a:lnTo>
                  <a:lnTo>
                    <a:pt x="1335" y="1771"/>
                  </a:lnTo>
                  <a:lnTo>
                    <a:pt x="1368" y="1752"/>
                  </a:lnTo>
                  <a:lnTo>
                    <a:pt x="1403" y="1739"/>
                  </a:lnTo>
                  <a:lnTo>
                    <a:pt x="1440" y="1731"/>
                  </a:lnTo>
                  <a:lnTo>
                    <a:pt x="1479" y="1727"/>
                  </a:lnTo>
                  <a:lnTo>
                    <a:pt x="1520" y="1731"/>
                  </a:lnTo>
                  <a:lnTo>
                    <a:pt x="1560" y="1740"/>
                  </a:lnTo>
                  <a:lnTo>
                    <a:pt x="1597" y="1755"/>
                  </a:lnTo>
                  <a:lnTo>
                    <a:pt x="1632" y="1775"/>
                  </a:lnTo>
                  <a:lnTo>
                    <a:pt x="1663" y="1802"/>
                  </a:lnTo>
                  <a:lnTo>
                    <a:pt x="1690" y="1832"/>
                  </a:lnTo>
                  <a:lnTo>
                    <a:pt x="1713" y="1866"/>
                  </a:lnTo>
                  <a:lnTo>
                    <a:pt x="1911" y="2239"/>
                  </a:lnTo>
                  <a:lnTo>
                    <a:pt x="2431" y="2239"/>
                  </a:lnTo>
                  <a:lnTo>
                    <a:pt x="2431" y="1983"/>
                  </a:lnTo>
                  <a:lnTo>
                    <a:pt x="2435" y="1924"/>
                  </a:lnTo>
                  <a:lnTo>
                    <a:pt x="2446" y="1869"/>
                  </a:lnTo>
                  <a:lnTo>
                    <a:pt x="2464" y="1815"/>
                  </a:lnTo>
                  <a:lnTo>
                    <a:pt x="2488" y="1765"/>
                  </a:lnTo>
                  <a:lnTo>
                    <a:pt x="2518" y="1719"/>
                  </a:lnTo>
                  <a:lnTo>
                    <a:pt x="2553" y="1677"/>
                  </a:lnTo>
                  <a:lnTo>
                    <a:pt x="2594" y="1638"/>
                  </a:lnTo>
                  <a:lnTo>
                    <a:pt x="2638" y="1606"/>
                  </a:lnTo>
                  <a:lnTo>
                    <a:pt x="2686" y="1579"/>
                  </a:lnTo>
                  <a:lnTo>
                    <a:pt x="2686" y="383"/>
                  </a:lnTo>
                  <a:lnTo>
                    <a:pt x="256" y="383"/>
                  </a:lnTo>
                  <a:close/>
                  <a:moveTo>
                    <a:pt x="127" y="127"/>
                  </a:moveTo>
                  <a:lnTo>
                    <a:pt x="127" y="256"/>
                  </a:lnTo>
                  <a:lnTo>
                    <a:pt x="2815" y="256"/>
                  </a:lnTo>
                  <a:lnTo>
                    <a:pt x="2815" y="127"/>
                  </a:lnTo>
                  <a:lnTo>
                    <a:pt x="127" y="127"/>
                  </a:lnTo>
                  <a:close/>
                  <a:moveTo>
                    <a:pt x="0" y="0"/>
                  </a:moveTo>
                  <a:lnTo>
                    <a:pt x="2942" y="0"/>
                  </a:lnTo>
                  <a:lnTo>
                    <a:pt x="2942" y="383"/>
                  </a:lnTo>
                  <a:lnTo>
                    <a:pt x="2815" y="383"/>
                  </a:lnTo>
                  <a:lnTo>
                    <a:pt x="2815" y="1541"/>
                  </a:lnTo>
                  <a:lnTo>
                    <a:pt x="2846" y="1537"/>
                  </a:lnTo>
                  <a:lnTo>
                    <a:pt x="2878" y="1535"/>
                  </a:lnTo>
                  <a:lnTo>
                    <a:pt x="3134" y="1535"/>
                  </a:lnTo>
                  <a:lnTo>
                    <a:pt x="3191" y="1538"/>
                  </a:lnTo>
                  <a:lnTo>
                    <a:pt x="3245" y="1549"/>
                  </a:lnTo>
                  <a:lnTo>
                    <a:pt x="3297" y="1566"/>
                  </a:lnTo>
                  <a:lnTo>
                    <a:pt x="3345" y="1588"/>
                  </a:lnTo>
                  <a:lnTo>
                    <a:pt x="3390" y="1615"/>
                  </a:lnTo>
                  <a:lnTo>
                    <a:pt x="3431" y="1649"/>
                  </a:lnTo>
                  <a:lnTo>
                    <a:pt x="3468" y="1686"/>
                  </a:lnTo>
                  <a:lnTo>
                    <a:pt x="3502" y="1727"/>
                  </a:lnTo>
                  <a:lnTo>
                    <a:pt x="3530" y="1773"/>
                  </a:lnTo>
                  <a:lnTo>
                    <a:pt x="3553" y="1821"/>
                  </a:lnTo>
                  <a:lnTo>
                    <a:pt x="3568" y="1872"/>
                  </a:lnTo>
                  <a:lnTo>
                    <a:pt x="3579" y="1927"/>
                  </a:lnTo>
                  <a:lnTo>
                    <a:pt x="3583" y="1983"/>
                  </a:lnTo>
                  <a:lnTo>
                    <a:pt x="3583" y="2239"/>
                  </a:lnTo>
                  <a:lnTo>
                    <a:pt x="3579" y="2298"/>
                  </a:lnTo>
                  <a:lnTo>
                    <a:pt x="3571" y="2356"/>
                  </a:lnTo>
                  <a:lnTo>
                    <a:pt x="3556" y="2412"/>
                  </a:lnTo>
                  <a:lnTo>
                    <a:pt x="3536" y="2465"/>
                  </a:lnTo>
                  <a:lnTo>
                    <a:pt x="3511" y="2515"/>
                  </a:lnTo>
                  <a:lnTo>
                    <a:pt x="3482" y="2563"/>
                  </a:lnTo>
                  <a:lnTo>
                    <a:pt x="3447" y="2608"/>
                  </a:lnTo>
                  <a:lnTo>
                    <a:pt x="3410" y="2650"/>
                  </a:lnTo>
                  <a:lnTo>
                    <a:pt x="3367" y="2686"/>
                  </a:lnTo>
                  <a:lnTo>
                    <a:pt x="3454" y="2686"/>
                  </a:lnTo>
                  <a:lnTo>
                    <a:pt x="3514" y="2690"/>
                  </a:lnTo>
                  <a:lnTo>
                    <a:pt x="3572" y="2700"/>
                  </a:lnTo>
                  <a:lnTo>
                    <a:pt x="3627" y="2716"/>
                  </a:lnTo>
                  <a:lnTo>
                    <a:pt x="3679" y="2739"/>
                  </a:lnTo>
                  <a:lnTo>
                    <a:pt x="3728" y="2767"/>
                  </a:lnTo>
                  <a:lnTo>
                    <a:pt x="3774" y="2799"/>
                  </a:lnTo>
                  <a:lnTo>
                    <a:pt x="3816" y="2836"/>
                  </a:lnTo>
                  <a:lnTo>
                    <a:pt x="3853" y="2878"/>
                  </a:lnTo>
                  <a:lnTo>
                    <a:pt x="3887" y="2924"/>
                  </a:lnTo>
                  <a:lnTo>
                    <a:pt x="3914" y="2973"/>
                  </a:lnTo>
                  <a:lnTo>
                    <a:pt x="3936" y="3026"/>
                  </a:lnTo>
                  <a:lnTo>
                    <a:pt x="3953" y="3081"/>
                  </a:lnTo>
                  <a:lnTo>
                    <a:pt x="3962" y="3139"/>
                  </a:lnTo>
                  <a:lnTo>
                    <a:pt x="3966" y="3198"/>
                  </a:lnTo>
                  <a:lnTo>
                    <a:pt x="3966" y="3966"/>
                  </a:lnTo>
                  <a:lnTo>
                    <a:pt x="2431" y="3966"/>
                  </a:lnTo>
                  <a:lnTo>
                    <a:pt x="2431" y="3263"/>
                  </a:lnTo>
                  <a:lnTo>
                    <a:pt x="1816" y="3263"/>
                  </a:lnTo>
                  <a:lnTo>
                    <a:pt x="1496" y="2622"/>
                  </a:lnTo>
                  <a:lnTo>
                    <a:pt x="0" y="2622"/>
                  </a:lnTo>
                  <a:lnTo>
                    <a:pt x="0" y="2239"/>
                  </a:lnTo>
                  <a:lnTo>
                    <a:pt x="127" y="2239"/>
                  </a:lnTo>
                  <a:lnTo>
                    <a:pt x="127" y="383"/>
                  </a:lnTo>
                  <a:lnTo>
                    <a:pt x="0" y="38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28"/>
            <p:cNvSpPr>
              <a:spLocks noEditPoints="1"/>
            </p:cNvSpPr>
            <p:nvPr/>
          </p:nvSpPr>
          <p:spPr bwMode="auto">
            <a:xfrm>
              <a:off x="2240" y="689"/>
              <a:ext cx="897" cy="895"/>
            </a:xfrm>
            <a:custGeom>
              <a:avLst/>
              <a:gdLst>
                <a:gd name="T0" fmla="*/ 414 w 897"/>
                <a:gd name="T1" fmla="*/ 258 h 895"/>
                <a:gd name="T2" fmla="*/ 351 w 897"/>
                <a:gd name="T3" fmla="*/ 282 h 895"/>
                <a:gd name="T4" fmla="*/ 302 w 897"/>
                <a:gd name="T5" fmla="*/ 324 h 895"/>
                <a:gd name="T6" fmla="*/ 268 w 897"/>
                <a:gd name="T7" fmla="*/ 381 h 895"/>
                <a:gd name="T8" fmla="*/ 256 w 897"/>
                <a:gd name="T9" fmla="*/ 447 h 895"/>
                <a:gd name="T10" fmla="*/ 268 w 897"/>
                <a:gd name="T11" fmla="*/ 514 h 895"/>
                <a:gd name="T12" fmla="*/ 302 w 897"/>
                <a:gd name="T13" fmla="*/ 571 h 895"/>
                <a:gd name="T14" fmla="*/ 351 w 897"/>
                <a:gd name="T15" fmla="*/ 613 h 895"/>
                <a:gd name="T16" fmla="*/ 414 w 897"/>
                <a:gd name="T17" fmla="*/ 636 h 895"/>
                <a:gd name="T18" fmla="*/ 484 w 897"/>
                <a:gd name="T19" fmla="*/ 636 h 895"/>
                <a:gd name="T20" fmla="*/ 545 w 897"/>
                <a:gd name="T21" fmla="*/ 613 h 895"/>
                <a:gd name="T22" fmla="*/ 595 w 897"/>
                <a:gd name="T23" fmla="*/ 571 h 895"/>
                <a:gd name="T24" fmla="*/ 629 w 897"/>
                <a:gd name="T25" fmla="*/ 514 h 895"/>
                <a:gd name="T26" fmla="*/ 641 w 897"/>
                <a:gd name="T27" fmla="*/ 447 h 895"/>
                <a:gd name="T28" fmla="*/ 629 w 897"/>
                <a:gd name="T29" fmla="*/ 381 h 895"/>
                <a:gd name="T30" fmla="*/ 595 w 897"/>
                <a:gd name="T31" fmla="*/ 324 h 895"/>
                <a:gd name="T32" fmla="*/ 545 w 897"/>
                <a:gd name="T33" fmla="*/ 282 h 895"/>
                <a:gd name="T34" fmla="*/ 484 w 897"/>
                <a:gd name="T35" fmla="*/ 258 h 895"/>
                <a:gd name="T36" fmla="*/ 385 w 897"/>
                <a:gd name="T37" fmla="*/ 0 h 895"/>
                <a:gd name="T38" fmla="*/ 512 w 897"/>
                <a:gd name="T39" fmla="*/ 135 h 895"/>
                <a:gd name="T40" fmla="*/ 589 w 897"/>
                <a:gd name="T41" fmla="*/ 161 h 895"/>
                <a:gd name="T42" fmla="*/ 720 w 897"/>
                <a:gd name="T43" fmla="*/ 85 h 895"/>
                <a:gd name="T44" fmla="*/ 715 w 897"/>
                <a:gd name="T45" fmla="*/ 272 h 895"/>
                <a:gd name="T46" fmla="*/ 752 w 897"/>
                <a:gd name="T47" fmla="*/ 344 h 895"/>
                <a:gd name="T48" fmla="*/ 897 w 897"/>
                <a:gd name="T49" fmla="*/ 383 h 895"/>
                <a:gd name="T50" fmla="*/ 762 w 897"/>
                <a:gd name="T51" fmla="*/ 512 h 895"/>
                <a:gd name="T52" fmla="*/ 736 w 897"/>
                <a:gd name="T53" fmla="*/ 589 h 895"/>
                <a:gd name="T54" fmla="*/ 810 w 897"/>
                <a:gd name="T55" fmla="*/ 719 h 895"/>
                <a:gd name="T56" fmla="*/ 624 w 897"/>
                <a:gd name="T57" fmla="*/ 714 h 895"/>
                <a:gd name="T58" fmla="*/ 552 w 897"/>
                <a:gd name="T59" fmla="*/ 750 h 895"/>
                <a:gd name="T60" fmla="*/ 512 w 897"/>
                <a:gd name="T61" fmla="*/ 895 h 895"/>
                <a:gd name="T62" fmla="*/ 385 w 897"/>
                <a:gd name="T63" fmla="*/ 761 h 895"/>
                <a:gd name="T64" fmla="*/ 307 w 897"/>
                <a:gd name="T65" fmla="*/ 734 h 895"/>
                <a:gd name="T66" fmla="*/ 177 w 897"/>
                <a:gd name="T67" fmla="*/ 809 h 895"/>
                <a:gd name="T68" fmla="*/ 182 w 897"/>
                <a:gd name="T69" fmla="*/ 624 h 895"/>
                <a:gd name="T70" fmla="*/ 146 w 897"/>
                <a:gd name="T71" fmla="*/ 552 h 895"/>
                <a:gd name="T72" fmla="*/ 0 w 897"/>
                <a:gd name="T73" fmla="*/ 512 h 895"/>
                <a:gd name="T74" fmla="*/ 135 w 897"/>
                <a:gd name="T75" fmla="*/ 383 h 895"/>
                <a:gd name="T76" fmla="*/ 161 w 897"/>
                <a:gd name="T77" fmla="*/ 306 h 895"/>
                <a:gd name="T78" fmla="*/ 87 w 897"/>
                <a:gd name="T79" fmla="*/ 177 h 895"/>
                <a:gd name="T80" fmla="*/ 272 w 897"/>
                <a:gd name="T81" fmla="*/ 181 h 895"/>
                <a:gd name="T82" fmla="*/ 345 w 897"/>
                <a:gd name="T83" fmla="*/ 145 h 895"/>
                <a:gd name="T84" fmla="*/ 385 w 897"/>
                <a:gd name="T8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7" h="895">
                  <a:moveTo>
                    <a:pt x="449" y="256"/>
                  </a:moveTo>
                  <a:lnTo>
                    <a:pt x="414" y="258"/>
                  </a:lnTo>
                  <a:lnTo>
                    <a:pt x="381" y="268"/>
                  </a:lnTo>
                  <a:lnTo>
                    <a:pt x="351" y="282"/>
                  </a:lnTo>
                  <a:lnTo>
                    <a:pt x="325" y="300"/>
                  </a:lnTo>
                  <a:lnTo>
                    <a:pt x="302" y="324"/>
                  </a:lnTo>
                  <a:lnTo>
                    <a:pt x="283" y="351"/>
                  </a:lnTo>
                  <a:lnTo>
                    <a:pt x="268" y="381"/>
                  </a:lnTo>
                  <a:lnTo>
                    <a:pt x="260" y="413"/>
                  </a:lnTo>
                  <a:lnTo>
                    <a:pt x="256" y="447"/>
                  </a:lnTo>
                  <a:lnTo>
                    <a:pt x="260" y="482"/>
                  </a:lnTo>
                  <a:lnTo>
                    <a:pt x="268" y="514"/>
                  </a:lnTo>
                  <a:lnTo>
                    <a:pt x="283" y="544"/>
                  </a:lnTo>
                  <a:lnTo>
                    <a:pt x="302" y="571"/>
                  </a:lnTo>
                  <a:lnTo>
                    <a:pt x="325" y="594"/>
                  </a:lnTo>
                  <a:lnTo>
                    <a:pt x="351" y="613"/>
                  </a:lnTo>
                  <a:lnTo>
                    <a:pt x="381" y="627"/>
                  </a:lnTo>
                  <a:lnTo>
                    <a:pt x="414" y="636"/>
                  </a:lnTo>
                  <a:lnTo>
                    <a:pt x="449" y="639"/>
                  </a:lnTo>
                  <a:lnTo>
                    <a:pt x="484" y="636"/>
                  </a:lnTo>
                  <a:lnTo>
                    <a:pt x="516" y="627"/>
                  </a:lnTo>
                  <a:lnTo>
                    <a:pt x="545" y="613"/>
                  </a:lnTo>
                  <a:lnTo>
                    <a:pt x="572" y="594"/>
                  </a:lnTo>
                  <a:lnTo>
                    <a:pt x="595" y="571"/>
                  </a:lnTo>
                  <a:lnTo>
                    <a:pt x="615" y="544"/>
                  </a:lnTo>
                  <a:lnTo>
                    <a:pt x="629" y="514"/>
                  </a:lnTo>
                  <a:lnTo>
                    <a:pt x="637" y="482"/>
                  </a:lnTo>
                  <a:lnTo>
                    <a:pt x="641" y="447"/>
                  </a:lnTo>
                  <a:lnTo>
                    <a:pt x="637" y="413"/>
                  </a:lnTo>
                  <a:lnTo>
                    <a:pt x="629" y="381"/>
                  </a:lnTo>
                  <a:lnTo>
                    <a:pt x="615" y="351"/>
                  </a:lnTo>
                  <a:lnTo>
                    <a:pt x="595" y="324"/>
                  </a:lnTo>
                  <a:lnTo>
                    <a:pt x="572" y="300"/>
                  </a:lnTo>
                  <a:lnTo>
                    <a:pt x="545" y="282"/>
                  </a:lnTo>
                  <a:lnTo>
                    <a:pt x="516" y="268"/>
                  </a:lnTo>
                  <a:lnTo>
                    <a:pt x="484" y="258"/>
                  </a:lnTo>
                  <a:lnTo>
                    <a:pt x="449" y="256"/>
                  </a:lnTo>
                  <a:close/>
                  <a:moveTo>
                    <a:pt x="385" y="0"/>
                  </a:moveTo>
                  <a:lnTo>
                    <a:pt x="512" y="0"/>
                  </a:lnTo>
                  <a:lnTo>
                    <a:pt x="512" y="135"/>
                  </a:lnTo>
                  <a:lnTo>
                    <a:pt x="552" y="145"/>
                  </a:lnTo>
                  <a:lnTo>
                    <a:pt x="589" y="161"/>
                  </a:lnTo>
                  <a:lnTo>
                    <a:pt x="624" y="181"/>
                  </a:lnTo>
                  <a:lnTo>
                    <a:pt x="720" y="85"/>
                  </a:lnTo>
                  <a:lnTo>
                    <a:pt x="810" y="177"/>
                  </a:lnTo>
                  <a:lnTo>
                    <a:pt x="715" y="272"/>
                  </a:lnTo>
                  <a:lnTo>
                    <a:pt x="736" y="306"/>
                  </a:lnTo>
                  <a:lnTo>
                    <a:pt x="752" y="344"/>
                  </a:lnTo>
                  <a:lnTo>
                    <a:pt x="762" y="383"/>
                  </a:lnTo>
                  <a:lnTo>
                    <a:pt x="897" y="383"/>
                  </a:lnTo>
                  <a:lnTo>
                    <a:pt x="897" y="512"/>
                  </a:lnTo>
                  <a:lnTo>
                    <a:pt x="762" y="512"/>
                  </a:lnTo>
                  <a:lnTo>
                    <a:pt x="752" y="552"/>
                  </a:lnTo>
                  <a:lnTo>
                    <a:pt x="736" y="589"/>
                  </a:lnTo>
                  <a:lnTo>
                    <a:pt x="715" y="624"/>
                  </a:lnTo>
                  <a:lnTo>
                    <a:pt x="810" y="719"/>
                  </a:lnTo>
                  <a:lnTo>
                    <a:pt x="720" y="809"/>
                  </a:lnTo>
                  <a:lnTo>
                    <a:pt x="624" y="714"/>
                  </a:lnTo>
                  <a:lnTo>
                    <a:pt x="589" y="734"/>
                  </a:lnTo>
                  <a:lnTo>
                    <a:pt x="552" y="750"/>
                  </a:lnTo>
                  <a:lnTo>
                    <a:pt x="512" y="761"/>
                  </a:lnTo>
                  <a:lnTo>
                    <a:pt x="512" y="895"/>
                  </a:lnTo>
                  <a:lnTo>
                    <a:pt x="385" y="895"/>
                  </a:lnTo>
                  <a:lnTo>
                    <a:pt x="385" y="761"/>
                  </a:lnTo>
                  <a:lnTo>
                    <a:pt x="345" y="750"/>
                  </a:lnTo>
                  <a:lnTo>
                    <a:pt x="307" y="734"/>
                  </a:lnTo>
                  <a:lnTo>
                    <a:pt x="272" y="714"/>
                  </a:lnTo>
                  <a:lnTo>
                    <a:pt x="177" y="809"/>
                  </a:lnTo>
                  <a:lnTo>
                    <a:pt x="87" y="719"/>
                  </a:lnTo>
                  <a:lnTo>
                    <a:pt x="182" y="624"/>
                  </a:lnTo>
                  <a:lnTo>
                    <a:pt x="161" y="589"/>
                  </a:lnTo>
                  <a:lnTo>
                    <a:pt x="146" y="552"/>
                  </a:lnTo>
                  <a:lnTo>
                    <a:pt x="135" y="512"/>
                  </a:lnTo>
                  <a:lnTo>
                    <a:pt x="0" y="512"/>
                  </a:lnTo>
                  <a:lnTo>
                    <a:pt x="0" y="383"/>
                  </a:lnTo>
                  <a:lnTo>
                    <a:pt x="135" y="383"/>
                  </a:lnTo>
                  <a:lnTo>
                    <a:pt x="146" y="344"/>
                  </a:lnTo>
                  <a:lnTo>
                    <a:pt x="161" y="306"/>
                  </a:lnTo>
                  <a:lnTo>
                    <a:pt x="182" y="272"/>
                  </a:lnTo>
                  <a:lnTo>
                    <a:pt x="87" y="177"/>
                  </a:lnTo>
                  <a:lnTo>
                    <a:pt x="177" y="85"/>
                  </a:lnTo>
                  <a:lnTo>
                    <a:pt x="272" y="181"/>
                  </a:lnTo>
                  <a:lnTo>
                    <a:pt x="307" y="161"/>
                  </a:lnTo>
                  <a:lnTo>
                    <a:pt x="345" y="145"/>
                  </a:lnTo>
                  <a:lnTo>
                    <a:pt x="385" y="135"/>
                  </a:lnTo>
                  <a:lnTo>
                    <a:pt x="3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29"/>
            <p:cNvSpPr>
              <a:spLocks/>
            </p:cNvSpPr>
            <p:nvPr/>
          </p:nvSpPr>
          <p:spPr bwMode="auto">
            <a:xfrm>
              <a:off x="3264" y="689"/>
              <a:ext cx="768" cy="512"/>
            </a:xfrm>
            <a:custGeom>
              <a:avLst/>
              <a:gdLst>
                <a:gd name="T0" fmla="*/ 477 w 768"/>
                <a:gd name="T1" fmla="*/ 0 h 512"/>
                <a:gd name="T2" fmla="*/ 768 w 768"/>
                <a:gd name="T3" fmla="*/ 0 h 512"/>
                <a:gd name="T4" fmla="*/ 768 w 768"/>
                <a:gd name="T5" fmla="*/ 127 h 512"/>
                <a:gd name="T6" fmla="*/ 546 w 768"/>
                <a:gd name="T7" fmla="*/ 127 h 512"/>
                <a:gd name="T8" fmla="*/ 290 w 768"/>
                <a:gd name="T9" fmla="*/ 512 h 512"/>
                <a:gd name="T10" fmla="*/ 0 w 768"/>
                <a:gd name="T11" fmla="*/ 512 h 512"/>
                <a:gd name="T12" fmla="*/ 0 w 768"/>
                <a:gd name="T13" fmla="*/ 383 h 512"/>
                <a:gd name="T14" fmla="*/ 221 w 768"/>
                <a:gd name="T15" fmla="*/ 383 h 512"/>
                <a:gd name="T16" fmla="*/ 477 w 768"/>
                <a:gd name="T17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8" h="512">
                  <a:moveTo>
                    <a:pt x="477" y="0"/>
                  </a:moveTo>
                  <a:lnTo>
                    <a:pt x="768" y="0"/>
                  </a:lnTo>
                  <a:lnTo>
                    <a:pt x="768" y="127"/>
                  </a:lnTo>
                  <a:lnTo>
                    <a:pt x="546" y="127"/>
                  </a:lnTo>
                  <a:lnTo>
                    <a:pt x="290" y="512"/>
                  </a:lnTo>
                  <a:lnTo>
                    <a:pt x="0" y="512"/>
                  </a:lnTo>
                  <a:lnTo>
                    <a:pt x="0" y="383"/>
                  </a:lnTo>
                  <a:lnTo>
                    <a:pt x="221" y="383"/>
                  </a:lnTo>
                  <a:lnTo>
                    <a:pt x="4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Rectangle 30"/>
            <p:cNvSpPr>
              <a:spLocks noChangeArrowheads="1"/>
            </p:cNvSpPr>
            <p:nvPr/>
          </p:nvSpPr>
          <p:spPr bwMode="auto">
            <a:xfrm>
              <a:off x="4160" y="689"/>
              <a:ext cx="256" cy="12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31"/>
            <p:cNvSpPr>
              <a:spLocks noEditPoints="1"/>
            </p:cNvSpPr>
            <p:nvPr/>
          </p:nvSpPr>
          <p:spPr bwMode="auto">
            <a:xfrm>
              <a:off x="3264" y="1328"/>
              <a:ext cx="384" cy="384"/>
            </a:xfrm>
            <a:custGeom>
              <a:avLst/>
              <a:gdLst>
                <a:gd name="T0" fmla="*/ 128 w 384"/>
                <a:gd name="T1" fmla="*/ 129 h 384"/>
                <a:gd name="T2" fmla="*/ 128 w 384"/>
                <a:gd name="T3" fmla="*/ 256 h 384"/>
                <a:gd name="T4" fmla="*/ 256 w 384"/>
                <a:gd name="T5" fmla="*/ 256 h 384"/>
                <a:gd name="T6" fmla="*/ 256 w 384"/>
                <a:gd name="T7" fmla="*/ 129 h 384"/>
                <a:gd name="T8" fmla="*/ 128 w 384"/>
                <a:gd name="T9" fmla="*/ 129 h 384"/>
                <a:gd name="T10" fmla="*/ 0 w 384"/>
                <a:gd name="T11" fmla="*/ 0 h 384"/>
                <a:gd name="T12" fmla="*/ 384 w 384"/>
                <a:gd name="T13" fmla="*/ 0 h 384"/>
                <a:gd name="T14" fmla="*/ 384 w 384"/>
                <a:gd name="T15" fmla="*/ 384 h 384"/>
                <a:gd name="T16" fmla="*/ 0 w 384"/>
                <a:gd name="T17" fmla="*/ 384 h 384"/>
                <a:gd name="T18" fmla="*/ 0 w 384"/>
                <a:gd name="T19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28" y="129"/>
                  </a:moveTo>
                  <a:lnTo>
                    <a:pt x="128" y="256"/>
                  </a:lnTo>
                  <a:lnTo>
                    <a:pt x="256" y="256"/>
                  </a:lnTo>
                  <a:lnTo>
                    <a:pt x="256" y="129"/>
                  </a:lnTo>
                  <a:lnTo>
                    <a:pt x="128" y="129"/>
                  </a:lnTo>
                  <a:close/>
                  <a:moveTo>
                    <a:pt x="0" y="0"/>
                  </a:moveTo>
                  <a:lnTo>
                    <a:pt x="384" y="0"/>
                  </a:lnTo>
                  <a:lnTo>
                    <a:pt x="384" y="384"/>
                  </a:lnTo>
                  <a:lnTo>
                    <a:pt x="0" y="38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Rectangle 32"/>
            <p:cNvSpPr>
              <a:spLocks noChangeArrowheads="1"/>
            </p:cNvSpPr>
            <p:nvPr/>
          </p:nvSpPr>
          <p:spPr bwMode="auto">
            <a:xfrm>
              <a:off x="3776" y="1457"/>
              <a:ext cx="256" cy="12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Rectangle 33"/>
            <p:cNvSpPr>
              <a:spLocks noChangeArrowheads="1"/>
            </p:cNvSpPr>
            <p:nvPr/>
          </p:nvSpPr>
          <p:spPr bwMode="auto">
            <a:xfrm>
              <a:off x="4160" y="1457"/>
              <a:ext cx="256" cy="12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8" name="CaixaDeTexto 47"/>
          <p:cNvSpPr txBox="1"/>
          <p:nvPr/>
        </p:nvSpPr>
        <p:spPr>
          <a:xfrm>
            <a:off x="492637" y="5896274"/>
            <a:ext cx="90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7.373</a:t>
            </a:r>
          </a:p>
        </p:txBody>
      </p:sp>
      <p:grpSp>
        <p:nvGrpSpPr>
          <p:cNvPr id="49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50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5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5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5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5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pSp>
        <p:nvGrpSpPr>
          <p:cNvPr id="59" name="Grupo 33"/>
          <p:cNvGrpSpPr/>
          <p:nvPr/>
        </p:nvGrpSpPr>
        <p:grpSpPr>
          <a:xfrm>
            <a:off x="5626612" y="1698698"/>
            <a:ext cx="4417933" cy="1482255"/>
            <a:chOff x="1883250" y="3922259"/>
            <a:chExt cx="4417933" cy="1482255"/>
          </a:xfrm>
        </p:grpSpPr>
        <p:graphicFrame>
          <p:nvGraphicFramePr>
            <p:cNvPr id="60" name="Gráfico 59"/>
            <p:cNvGraphicFramePr/>
            <p:nvPr>
              <p:extLst>
                <p:ext uri="{D42A27DB-BD31-4B8C-83A1-F6EECF244321}">
                  <p14:modId xmlns:p14="http://schemas.microsoft.com/office/powerpoint/2010/main" val="2016921923"/>
                </p:ext>
              </p:extLst>
            </p:nvPr>
          </p:nvGraphicFramePr>
          <p:xfrm>
            <a:off x="1883250" y="4591189"/>
            <a:ext cx="2289597" cy="81332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61" name="Espaço Reservado para Conteúdo 1"/>
            <p:cNvSpPr txBox="1">
              <a:spLocks/>
            </p:cNvSpPr>
            <p:nvPr/>
          </p:nvSpPr>
          <p:spPr>
            <a:xfrm>
              <a:off x="1932555" y="3922259"/>
              <a:ext cx="4368628" cy="485968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0"/>
                </a:spcBef>
                <a:buNone/>
              </a:pPr>
              <a:r>
                <a:rPr lang="pt-BR" sz="2000" b="1" dirty="0">
                  <a:solidFill>
                    <a:schemeClr val="tx2">
                      <a:lumMod val="75000"/>
                    </a:schemeClr>
                  </a:solidFill>
                </a:rPr>
                <a:t>online com encontros presenciais</a:t>
              </a:r>
              <a:endParaRPr lang="pt-BR" sz="800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2" name="Espaço Reservado para Conteúdo 1"/>
            <p:cNvSpPr txBox="1">
              <a:spLocks/>
            </p:cNvSpPr>
            <p:nvPr/>
          </p:nvSpPr>
          <p:spPr>
            <a:xfrm>
              <a:off x="1909808" y="4170192"/>
              <a:ext cx="1398896" cy="606523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0"/>
                </a:spcBef>
                <a:buNone/>
              </a:pPr>
              <a:r>
                <a:rPr lang="pt-BR" sz="4800" b="1" dirty="0">
                  <a:solidFill>
                    <a:srgbClr val="3366CC"/>
                  </a:solidFill>
                </a:rPr>
                <a:t>26</a:t>
              </a:r>
              <a:r>
                <a:rPr lang="pt-BR" sz="3600" b="1" dirty="0">
                  <a:solidFill>
                    <a:srgbClr val="3366CC"/>
                  </a:solidFill>
                </a:rPr>
                <a:t>%</a:t>
              </a:r>
              <a:endParaRPr lang="pt-BR" sz="1100" b="1" dirty="0">
                <a:solidFill>
                  <a:srgbClr val="3366CC"/>
                </a:solidFill>
              </a:endParaRPr>
            </a:p>
          </p:txBody>
        </p:sp>
      </p:grpSp>
      <p:grpSp>
        <p:nvGrpSpPr>
          <p:cNvPr id="68" name="Group 17"/>
          <p:cNvGrpSpPr>
            <a:grpSpLocks noChangeAspect="1"/>
          </p:cNvGrpSpPr>
          <p:nvPr/>
        </p:nvGrpSpPr>
        <p:grpSpPr bwMode="auto">
          <a:xfrm>
            <a:off x="986870" y="4207209"/>
            <a:ext cx="950538" cy="877024"/>
            <a:chOff x="-4360" y="-1531"/>
            <a:chExt cx="2586" cy="2386"/>
          </a:xfrm>
          <a:solidFill>
            <a:srgbClr val="003399"/>
          </a:solidFill>
        </p:grpSpPr>
        <p:sp>
          <p:nvSpPr>
            <p:cNvPr id="69" name="Freeform 19"/>
            <p:cNvSpPr>
              <a:spLocks/>
            </p:cNvSpPr>
            <p:nvPr/>
          </p:nvSpPr>
          <p:spPr bwMode="auto">
            <a:xfrm>
              <a:off x="-3330" y="-976"/>
              <a:ext cx="97" cy="96"/>
            </a:xfrm>
            <a:custGeom>
              <a:avLst/>
              <a:gdLst>
                <a:gd name="T0" fmla="*/ 96 w 193"/>
                <a:gd name="T1" fmla="*/ 0 h 192"/>
                <a:gd name="T2" fmla="*/ 119 w 193"/>
                <a:gd name="T3" fmla="*/ 4 h 192"/>
                <a:gd name="T4" fmla="*/ 143 w 193"/>
                <a:gd name="T5" fmla="*/ 14 h 192"/>
                <a:gd name="T6" fmla="*/ 163 w 193"/>
                <a:gd name="T7" fmla="*/ 28 h 192"/>
                <a:gd name="T8" fmla="*/ 179 w 193"/>
                <a:gd name="T9" fmla="*/ 47 h 192"/>
                <a:gd name="T10" fmla="*/ 188 w 193"/>
                <a:gd name="T11" fmla="*/ 69 h 192"/>
                <a:gd name="T12" fmla="*/ 193 w 193"/>
                <a:gd name="T13" fmla="*/ 94 h 192"/>
                <a:gd name="T14" fmla="*/ 190 w 193"/>
                <a:gd name="T15" fmla="*/ 122 h 192"/>
                <a:gd name="T16" fmla="*/ 179 w 193"/>
                <a:gd name="T17" fmla="*/ 144 h 192"/>
                <a:gd name="T18" fmla="*/ 165 w 193"/>
                <a:gd name="T19" fmla="*/ 164 h 192"/>
                <a:gd name="T20" fmla="*/ 144 w 193"/>
                <a:gd name="T21" fmla="*/ 178 h 192"/>
                <a:gd name="T22" fmla="*/ 121 w 193"/>
                <a:gd name="T23" fmla="*/ 189 h 192"/>
                <a:gd name="T24" fmla="*/ 97 w 193"/>
                <a:gd name="T25" fmla="*/ 192 h 192"/>
                <a:gd name="T26" fmla="*/ 72 w 193"/>
                <a:gd name="T27" fmla="*/ 189 h 192"/>
                <a:gd name="T28" fmla="*/ 49 w 193"/>
                <a:gd name="T29" fmla="*/ 178 h 192"/>
                <a:gd name="T30" fmla="*/ 30 w 193"/>
                <a:gd name="T31" fmla="*/ 164 h 192"/>
                <a:gd name="T32" fmla="*/ 14 w 193"/>
                <a:gd name="T33" fmla="*/ 145 h 192"/>
                <a:gd name="T34" fmla="*/ 5 w 193"/>
                <a:gd name="T35" fmla="*/ 122 h 192"/>
                <a:gd name="T36" fmla="*/ 0 w 193"/>
                <a:gd name="T37" fmla="*/ 97 h 192"/>
                <a:gd name="T38" fmla="*/ 3 w 193"/>
                <a:gd name="T39" fmla="*/ 73 h 192"/>
                <a:gd name="T40" fmla="*/ 13 w 193"/>
                <a:gd name="T41" fmla="*/ 50 h 192"/>
                <a:gd name="T42" fmla="*/ 27 w 193"/>
                <a:gd name="T43" fmla="*/ 31 h 192"/>
                <a:gd name="T44" fmla="*/ 45 w 193"/>
                <a:gd name="T45" fmla="*/ 15 h 192"/>
                <a:gd name="T46" fmla="*/ 70 w 193"/>
                <a:gd name="T47" fmla="*/ 4 h 192"/>
                <a:gd name="T48" fmla="*/ 96 w 193"/>
                <a:gd name="T4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3" h="192">
                  <a:moveTo>
                    <a:pt x="96" y="0"/>
                  </a:moveTo>
                  <a:lnTo>
                    <a:pt x="119" y="4"/>
                  </a:lnTo>
                  <a:lnTo>
                    <a:pt x="143" y="14"/>
                  </a:lnTo>
                  <a:lnTo>
                    <a:pt x="163" y="28"/>
                  </a:lnTo>
                  <a:lnTo>
                    <a:pt x="179" y="47"/>
                  </a:lnTo>
                  <a:lnTo>
                    <a:pt x="188" y="69"/>
                  </a:lnTo>
                  <a:lnTo>
                    <a:pt x="193" y="94"/>
                  </a:lnTo>
                  <a:lnTo>
                    <a:pt x="190" y="122"/>
                  </a:lnTo>
                  <a:lnTo>
                    <a:pt x="179" y="144"/>
                  </a:lnTo>
                  <a:lnTo>
                    <a:pt x="165" y="164"/>
                  </a:lnTo>
                  <a:lnTo>
                    <a:pt x="144" y="178"/>
                  </a:lnTo>
                  <a:lnTo>
                    <a:pt x="121" y="189"/>
                  </a:lnTo>
                  <a:lnTo>
                    <a:pt x="97" y="192"/>
                  </a:lnTo>
                  <a:lnTo>
                    <a:pt x="72" y="189"/>
                  </a:lnTo>
                  <a:lnTo>
                    <a:pt x="49" y="178"/>
                  </a:lnTo>
                  <a:lnTo>
                    <a:pt x="30" y="164"/>
                  </a:lnTo>
                  <a:lnTo>
                    <a:pt x="14" y="145"/>
                  </a:lnTo>
                  <a:lnTo>
                    <a:pt x="5" y="122"/>
                  </a:lnTo>
                  <a:lnTo>
                    <a:pt x="0" y="97"/>
                  </a:lnTo>
                  <a:lnTo>
                    <a:pt x="3" y="73"/>
                  </a:lnTo>
                  <a:lnTo>
                    <a:pt x="13" y="50"/>
                  </a:lnTo>
                  <a:lnTo>
                    <a:pt x="27" y="31"/>
                  </a:lnTo>
                  <a:lnTo>
                    <a:pt x="45" y="15"/>
                  </a:lnTo>
                  <a:lnTo>
                    <a:pt x="70" y="4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20"/>
            <p:cNvSpPr>
              <a:spLocks/>
            </p:cNvSpPr>
            <p:nvPr/>
          </p:nvSpPr>
          <p:spPr bwMode="auto">
            <a:xfrm>
              <a:off x="-2907" y="-681"/>
              <a:ext cx="95" cy="96"/>
            </a:xfrm>
            <a:custGeom>
              <a:avLst/>
              <a:gdLst>
                <a:gd name="T0" fmla="*/ 103 w 189"/>
                <a:gd name="T1" fmla="*/ 0 h 191"/>
                <a:gd name="T2" fmla="*/ 127 w 189"/>
                <a:gd name="T3" fmla="*/ 6 h 191"/>
                <a:gd name="T4" fmla="*/ 149 w 189"/>
                <a:gd name="T5" fmla="*/ 17 h 191"/>
                <a:gd name="T6" fmla="*/ 167 w 189"/>
                <a:gd name="T7" fmla="*/ 35 h 191"/>
                <a:gd name="T8" fmla="*/ 182 w 189"/>
                <a:gd name="T9" fmla="*/ 55 h 191"/>
                <a:gd name="T10" fmla="*/ 189 w 189"/>
                <a:gd name="T11" fmla="*/ 78 h 191"/>
                <a:gd name="T12" fmla="*/ 189 w 189"/>
                <a:gd name="T13" fmla="*/ 107 h 191"/>
                <a:gd name="T14" fmla="*/ 182 w 189"/>
                <a:gd name="T15" fmla="*/ 133 h 191"/>
                <a:gd name="T16" fmla="*/ 167 w 189"/>
                <a:gd name="T17" fmla="*/ 157 h 191"/>
                <a:gd name="T18" fmla="*/ 147 w 189"/>
                <a:gd name="T19" fmla="*/ 176 h 191"/>
                <a:gd name="T20" fmla="*/ 122 w 189"/>
                <a:gd name="T21" fmla="*/ 187 h 191"/>
                <a:gd name="T22" fmla="*/ 94 w 189"/>
                <a:gd name="T23" fmla="*/ 191 h 191"/>
                <a:gd name="T24" fmla="*/ 67 w 189"/>
                <a:gd name="T25" fmla="*/ 187 h 191"/>
                <a:gd name="T26" fmla="*/ 40 w 189"/>
                <a:gd name="T27" fmla="*/ 174 h 191"/>
                <a:gd name="T28" fmla="*/ 20 w 189"/>
                <a:gd name="T29" fmla="*/ 155 h 191"/>
                <a:gd name="T30" fmla="*/ 6 w 189"/>
                <a:gd name="T31" fmla="*/ 132 h 191"/>
                <a:gd name="T32" fmla="*/ 0 w 189"/>
                <a:gd name="T33" fmla="*/ 108 h 191"/>
                <a:gd name="T34" fmla="*/ 0 w 189"/>
                <a:gd name="T35" fmla="*/ 85 h 191"/>
                <a:gd name="T36" fmla="*/ 4 w 189"/>
                <a:gd name="T37" fmla="*/ 61 h 191"/>
                <a:gd name="T38" fmla="*/ 15 w 189"/>
                <a:gd name="T39" fmla="*/ 41 h 191"/>
                <a:gd name="T40" fmla="*/ 31 w 189"/>
                <a:gd name="T41" fmla="*/ 24 h 191"/>
                <a:gd name="T42" fmla="*/ 53 w 189"/>
                <a:gd name="T43" fmla="*/ 8 h 191"/>
                <a:gd name="T44" fmla="*/ 78 w 189"/>
                <a:gd name="T45" fmla="*/ 0 h 191"/>
                <a:gd name="T46" fmla="*/ 103 w 189"/>
                <a:gd name="T4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191">
                  <a:moveTo>
                    <a:pt x="103" y="0"/>
                  </a:moveTo>
                  <a:lnTo>
                    <a:pt x="127" y="6"/>
                  </a:lnTo>
                  <a:lnTo>
                    <a:pt x="149" y="17"/>
                  </a:lnTo>
                  <a:lnTo>
                    <a:pt x="167" y="35"/>
                  </a:lnTo>
                  <a:lnTo>
                    <a:pt x="182" y="55"/>
                  </a:lnTo>
                  <a:lnTo>
                    <a:pt x="189" y="78"/>
                  </a:lnTo>
                  <a:lnTo>
                    <a:pt x="189" y="107"/>
                  </a:lnTo>
                  <a:lnTo>
                    <a:pt x="182" y="133"/>
                  </a:lnTo>
                  <a:lnTo>
                    <a:pt x="167" y="157"/>
                  </a:lnTo>
                  <a:lnTo>
                    <a:pt x="147" y="176"/>
                  </a:lnTo>
                  <a:lnTo>
                    <a:pt x="122" y="187"/>
                  </a:lnTo>
                  <a:lnTo>
                    <a:pt x="94" y="191"/>
                  </a:lnTo>
                  <a:lnTo>
                    <a:pt x="67" y="187"/>
                  </a:lnTo>
                  <a:lnTo>
                    <a:pt x="40" y="174"/>
                  </a:lnTo>
                  <a:lnTo>
                    <a:pt x="20" y="155"/>
                  </a:lnTo>
                  <a:lnTo>
                    <a:pt x="6" y="132"/>
                  </a:lnTo>
                  <a:lnTo>
                    <a:pt x="0" y="108"/>
                  </a:lnTo>
                  <a:lnTo>
                    <a:pt x="0" y="85"/>
                  </a:lnTo>
                  <a:lnTo>
                    <a:pt x="4" y="61"/>
                  </a:lnTo>
                  <a:lnTo>
                    <a:pt x="15" y="41"/>
                  </a:lnTo>
                  <a:lnTo>
                    <a:pt x="31" y="24"/>
                  </a:lnTo>
                  <a:lnTo>
                    <a:pt x="53" y="8"/>
                  </a:lnTo>
                  <a:lnTo>
                    <a:pt x="78" y="0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21"/>
            <p:cNvSpPr>
              <a:spLocks/>
            </p:cNvSpPr>
            <p:nvPr/>
          </p:nvSpPr>
          <p:spPr bwMode="auto">
            <a:xfrm>
              <a:off x="-2716" y="-682"/>
              <a:ext cx="96" cy="97"/>
            </a:xfrm>
            <a:custGeom>
              <a:avLst/>
              <a:gdLst>
                <a:gd name="T0" fmla="*/ 93 w 193"/>
                <a:gd name="T1" fmla="*/ 0 h 192"/>
                <a:gd name="T2" fmla="*/ 118 w 193"/>
                <a:gd name="T3" fmla="*/ 3 h 192"/>
                <a:gd name="T4" fmla="*/ 140 w 193"/>
                <a:gd name="T5" fmla="*/ 12 h 192"/>
                <a:gd name="T6" fmla="*/ 160 w 193"/>
                <a:gd name="T7" fmla="*/ 26 h 192"/>
                <a:gd name="T8" fmla="*/ 177 w 193"/>
                <a:gd name="T9" fmla="*/ 45 h 192"/>
                <a:gd name="T10" fmla="*/ 188 w 193"/>
                <a:gd name="T11" fmla="*/ 67 h 192"/>
                <a:gd name="T12" fmla="*/ 193 w 193"/>
                <a:gd name="T13" fmla="*/ 92 h 192"/>
                <a:gd name="T14" fmla="*/ 190 w 193"/>
                <a:gd name="T15" fmla="*/ 119 h 192"/>
                <a:gd name="T16" fmla="*/ 180 w 193"/>
                <a:gd name="T17" fmla="*/ 144 h 192"/>
                <a:gd name="T18" fmla="*/ 165 w 193"/>
                <a:gd name="T19" fmla="*/ 162 h 192"/>
                <a:gd name="T20" fmla="*/ 146 w 193"/>
                <a:gd name="T21" fmla="*/ 178 h 192"/>
                <a:gd name="T22" fmla="*/ 122 w 193"/>
                <a:gd name="T23" fmla="*/ 188 h 192"/>
                <a:gd name="T24" fmla="*/ 97 w 193"/>
                <a:gd name="T25" fmla="*/ 192 h 192"/>
                <a:gd name="T26" fmla="*/ 72 w 193"/>
                <a:gd name="T27" fmla="*/ 189 h 192"/>
                <a:gd name="T28" fmla="*/ 50 w 193"/>
                <a:gd name="T29" fmla="*/ 180 h 192"/>
                <a:gd name="T30" fmla="*/ 30 w 193"/>
                <a:gd name="T31" fmla="*/ 166 h 192"/>
                <a:gd name="T32" fmla="*/ 16 w 193"/>
                <a:gd name="T33" fmla="*/ 147 h 192"/>
                <a:gd name="T34" fmla="*/ 5 w 193"/>
                <a:gd name="T35" fmla="*/ 123 h 192"/>
                <a:gd name="T36" fmla="*/ 0 w 193"/>
                <a:gd name="T37" fmla="*/ 100 h 192"/>
                <a:gd name="T38" fmla="*/ 3 w 193"/>
                <a:gd name="T39" fmla="*/ 76 h 192"/>
                <a:gd name="T40" fmla="*/ 11 w 193"/>
                <a:gd name="T41" fmla="*/ 53 h 192"/>
                <a:gd name="T42" fmla="*/ 24 w 193"/>
                <a:gd name="T43" fmla="*/ 32 h 192"/>
                <a:gd name="T44" fmla="*/ 42 w 193"/>
                <a:gd name="T45" fmla="*/ 17 h 192"/>
                <a:gd name="T46" fmla="*/ 68 w 193"/>
                <a:gd name="T47" fmla="*/ 4 h 192"/>
                <a:gd name="T48" fmla="*/ 93 w 193"/>
                <a:gd name="T4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3" h="192">
                  <a:moveTo>
                    <a:pt x="93" y="0"/>
                  </a:moveTo>
                  <a:lnTo>
                    <a:pt x="118" y="3"/>
                  </a:lnTo>
                  <a:lnTo>
                    <a:pt x="140" y="12"/>
                  </a:lnTo>
                  <a:lnTo>
                    <a:pt x="160" y="26"/>
                  </a:lnTo>
                  <a:lnTo>
                    <a:pt x="177" y="45"/>
                  </a:lnTo>
                  <a:lnTo>
                    <a:pt x="188" y="67"/>
                  </a:lnTo>
                  <a:lnTo>
                    <a:pt x="193" y="92"/>
                  </a:lnTo>
                  <a:lnTo>
                    <a:pt x="190" y="119"/>
                  </a:lnTo>
                  <a:lnTo>
                    <a:pt x="180" y="144"/>
                  </a:lnTo>
                  <a:lnTo>
                    <a:pt x="165" y="162"/>
                  </a:lnTo>
                  <a:lnTo>
                    <a:pt x="146" y="178"/>
                  </a:lnTo>
                  <a:lnTo>
                    <a:pt x="122" y="188"/>
                  </a:lnTo>
                  <a:lnTo>
                    <a:pt x="97" y="192"/>
                  </a:lnTo>
                  <a:lnTo>
                    <a:pt x="72" y="189"/>
                  </a:lnTo>
                  <a:lnTo>
                    <a:pt x="50" y="180"/>
                  </a:lnTo>
                  <a:lnTo>
                    <a:pt x="30" y="166"/>
                  </a:lnTo>
                  <a:lnTo>
                    <a:pt x="16" y="147"/>
                  </a:lnTo>
                  <a:lnTo>
                    <a:pt x="5" y="123"/>
                  </a:lnTo>
                  <a:lnTo>
                    <a:pt x="0" y="100"/>
                  </a:lnTo>
                  <a:lnTo>
                    <a:pt x="3" y="76"/>
                  </a:lnTo>
                  <a:lnTo>
                    <a:pt x="11" y="53"/>
                  </a:lnTo>
                  <a:lnTo>
                    <a:pt x="24" y="32"/>
                  </a:lnTo>
                  <a:lnTo>
                    <a:pt x="42" y="17"/>
                  </a:lnTo>
                  <a:lnTo>
                    <a:pt x="68" y="4"/>
                  </a:lnTo>
                  <a:lnTo>
                    <a:pt x="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22"/>
            <p:cNvSpPr>
              <a:spLocks noEditPoints="1"/>
            </p:cNvSpPr>
            <p:nvPr/>
          </p:nvSpPr>
          <p:spPr bwMode="auto">
            <a:xfrm>
              <a:off x="-4360" y="-1531"/>
              <a:ext cx="2586" cy="2386"/>
            </a:xfrm>
            <a:custGeom>
              <a:avLst/>
              <a:gdLst>
                <a:gd name="T0" fmla="*/ 4459 w 5172"/>
                <a:gd name="T1" fmla="*/ 3344 h 4774"/>
                <a:gd name="T2" fmla="*/ 4837 w 5172"/>
                <a:gd name="T3" fmla="*/ 3460 h 4774"/>
                <a:gd name="T4" fmla="*/ 2569 w 5172"/>
                <a:gd name="T5" fmla="*/ 3206 h 4774"/>
                <a:gd name="T6" fmla="*/ 4136 w 5172"/>
                <a:gd name="T7" fmla="*/ 3447 h 4774"/>
                <a:gd name="T8" fmla="*/ 1216 w 5172"/>
                <a:gd name="T9" fmla="*/ 2508 h 4774"/>
                <a:gd name="T10" fmla="*/ 522 w 5172"/>
                <a:gd name="T11" fmla="*/ 2833 h 4774"/>
                <a:gd name="T12" fmla="*/ 197 w 5172"/>
                <a:gd name="T13" fmla="*/ 3526 h 4774"/>
                <a:gd name="T14" fmla="*/ 1878 w 5172"/>
                <a:gd name="T15" fmla="*/ 3479 h 4774"/>
                <a:gd name="T16" fmla="*/ 2023 w 5172"/>
                <a:gd name="T17" fmla="*/ 3562 h 4774"/>
                <a:gd name="T18" fmla="*/ 2337 w 5172"/>
                <a:gd name="T19" fmla="*/ 3147 h 4774"/>
                <a:gd name="T20" fmla="*/ 1801 w 5172"/>
                <a:gd name="T21" fmla="*/ 2611 h 4774"/>
                <a:gd name="T22" fmla="*/ 3128 w 5172"/>
                <a:gd name="T23" fmla="*/ 2461 h 4774"/>
                <a:gd name="T24" fmla="*/ 3603 w 5172"/>
                <a:gd name="T25" fmla="*/ 2641 h 4774"/>
                <a:gd name="T26" fmla="*/ 3249 w 5172"/>
                <a:gd name="T27" fmla="*/ 2443 h 4774"/>
                <a:gd name="T28" fmla="*/ 2954 w 5172"/>
                <a:gd name="T29" fmla="*/ 1607 h 4774"/>
                <a:gd name="T30" fmla="*/ 2896 w 5172"/>
                <a:gd name="T31" fmla="*/ 2027 h 4774"/>
                <a:gd name="T32" fmla="*/ 3249 w 5172"/>
                <a:gd name="T33" fmla="*/ 2251 h 4774"/>
                <a:gd name="T34" fmla="*/ 3575 w 5172"/>
                <a:gd name="T35" fmla="*/ 2074 h 4774"/>
                <a:gd name="T36" fmla="*/ 3575 w 5172"/>
                <a:gd name="T37" fmla="*/ 1651 h 4774"/>
                <a:gd name="T38" fmla="*/ 2567 w 5172"/>
                <a:gd name="T39" fmla="*/ 1155 h 4774"/>
                <a:gd name="T40" fmla="*/ 2357 w 5172"/>
                <a:gd name="T41" fmla="*/ 1950 h 4774"/>
                <a:gd name="T42" fmla="*/ 1901 w 5172"/>
                <a:gd name="T43" fmla="*/ 2447 h 4774"/>
                <a:gd name="T44" fmla="*/ 2765 w 5172"/>
                <a:gd name="T45" fmla="*/ 2489 h 4774"/>
                <a:gd name="T46" fmla="*/ 2708 w 5172"/>
                <a:gd name="T47" fmla="*/ 2075 h 4774"/>
                <a:gd name="T48" fmla="*/ 2771 w 5172"/>
                <a:gd name="T49" fmla="*/ 1530 h 4774"/>
                <a:gd name="T50" fmla="*/ 3249 w 5172"/>
                <a:gd name="T51" fmla="*/ 1281 h 4774"/>
                <a:gd name="T52" fmla="*/ 3725 w 5172"/>
                <a:gd name="T53" fmla="*/ 1530 h 4774"/>
                <a:gd name="T54" fmla="*/ 3790 w 5172"/>
                <a:gd name="T55" fmla="*/ 2075 h 4774"/>
                <a:gd name="T56" fmla="*/ 3721 w 5172"/>
                <a:gd name="T57" fmla="*/ 2475 h 4774"/>
                <a:gd name="T58" fmla="*/ 2495 w 5172"/>
                <a:gd name="T59" fmla="*/ 823 h 4774"/>
                <a:gd name="T60" fmla="*/ 4837 w 5172"/>
                <a:gd name="T61" fmla="*/ 1032 h 4774"/>
                <a:gd name="T62" fmla="*/ 4744 w 5172"/>
                <a:gd name="T63" fmla="*/ 2874 h 4774"/>
                <a:gd name="T64" fmla="*/ 4948 w 5172"/>
                <a:gd name="T65" fmla="*/ 837 h 4774"/>
                <a:gd name="T66" fmla="*/ 3274 w 5172"/>
                <a:gd name="T67" fmla="*/ 915 h 4774"/>
                <a:gd name="T68" fmla="*/ 3153 w 5172"/>
                <a:gd name="T69" fmla="*/ 823 h 4774"/>
                <a:gd name="T70" fmla="*/ 757 w 5172"/>
                <a:gd name="T71" fmla="*/ 353 h 4774"/>
                <a:gd name="T72" fmla="*/ 301 w 5172"/>
                <a:gd name="T73" fmla="*/ 954 h 4774"/>
                <a:gd name="T74" fmla="*/ 373 w 5172"/>
                <a:gd name="T75" fmla="*/ 1729 h 4774"/>
                <a:gd name="T76" fmla="*/ 929 w 5172"/>
                <a:gd name="T77" fmla="*/ 2237 h 4774"/>
                <a:gd name="T78" fmla="*/ 1708 w 5172"/>
                <a:gd name="T79" fmla="*/ 2237 h 4774"/>
                <a:gd name="T80" fmla="*/ 2265 w 5172"/>
                <a:gd name="T81" fmla="*/ 1729 h 4774"/>
                <a:gd name="T82" fmla="*/ 2337 w 5172"/>
                <a:gd name="T83" fmla="*/ 954 h 4774"/>
                <a:gd name="T84" fmla="*/ 1881 w 5172"/>
                <a:gd name="T85" fmla="*/ 353 h 4774"/>
                <a:gd name="T86" fmla="*/ 1425 w 5172"/>
                <a:gd name="T87" fmla="*/ 4 h 4774"/>
                <a:gd name="T88" fmla="*/ 2157 w 5172"/>
                <a:gd name="T89" fmla="*/ 321 h 4774"/>
                <a:gd name="T90" fmla="*/ 5039 w 5172"/>
                <a:gd name="T91" fmla="*/ 668 h 4774"/>
                <a:gd name="T92" fmla="*/ 5167 w 5172"/>
                <a:gd name="T93" fmla="*/ 3258 h 4774"/>
                <a:gd name="T94" fmla="*/ 4851 w 5172"/>
                <a:gd name="T95" fmla="*/ 3671 h 4774"/>
                <a:gd name="T96" fmla="*/ 2610 w 5172"/>
                <a:gd name="T97" fmla="*/ 4746 h 4774"/>
                <a:gd name="T98" fmla="*/ 13 w 5172"/>
                <a:gd name="T99" fmla="*/ 4727 h 4774"/>
                <a:gd name="T100" fmla="*/ 108 w 5172"/>
                <a:gd name="T101" fmla="*/ 3107 h 4774"/>
                <a:gd name="T102" fmla="*/ 644 w 5172"/>
                <a:gd name="T103" fmla="*/ 2497 h 4774"/>
                <a:gd name="T104" fmla="*/ 342 w 5172"/>
                <a:gd name="T105" fmla="*/ 2033 h 4774"/>
                <a:gd name="T106" fmla="*/ 66 w 5172"/>
                <a:gd name="T107" fmla="*/ 1252 h 4774"/>
                <a:gd name="T108" fmla="*/ 332 w 5172"/>
                <a:gd name="T109" fmla="*/ 480 h 4774"/>
                <a:gd name="T110" fmla="*/ 1003 w 5172"/>
                <a:gd name="T111" fmla="*/ 40 h 4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72" h="4774">
                  <a:moveTo>
                    <a:pt x="2023" y="4208"/>
                  </a:moveTo>
                  <a:lnTo>
                    <a:pt x="2023" y="4583"/>
                  </a:lnTo>
                  <a:lnTo>
                    <a:pt x="2445" y="4583"/>
                  </a:lnTo>
                  <a:lnTo>
                    <a:pt x="2445" y="4208"/>
                  </a:lnTo>
                  <a:lnTo>
                    <a:pt x="2023" y="4208"/>
                  </a:lnTo>
                  <a:close/>
                  <a:moveTo>
                    <a:pt x="4500" y="3206"/>
                  </a:moveTo>
                  <a:lnTo>
                    <a:pt x="4482" y="3277"/>
                  </a:lnTo>
                  <a:lnTo>
                    <a:pt x="4459" y="3344"/>
                  </a:lnTo>
                  <a:lnTo>
                    <a:pt x="4428" y="3407"/>
                  </a:lnTo>
                  <a:lnTo>
                    <a:pt x="4390" y="3466"/>
                  </a:lnTo>
                  <a:lnTo>
                    <a:pt x="4344" y="3519"/>
                  </a:lnTo>
                  <a:lnTo>
                    <a:pt x="4647" y="3519"/>
                  </a:lnTo>
                  <a:lnTo>
                    <a:pt x="4699" y="3516"/>
                  </a:lnTo>
                  <a:lnTo>
                    <a:pt x="4749" y="3504"/>
                  </a:lnTo>
                  <a:lnTo>
                    <a:pt x="4794" y="3485"/>
                  </a:lnTo>
                  <a:lnTo>
                    <a:pt x="4837" y="3460"/>
                  </a:lnTo>
                  <a:lnTo>
                    <a:pt x="4876" y="3429"/>
                  </a:lnTo>
                  <a:lnTo>
                    <a:pt x="4909" y="3393"/>
                  </a:lnTo>
                  <a:lnTo>
                    <a:pt x="4937" y="3352"/>
                  </a:lnTo>
                  <a:lnTo>
                    <a:pt x="4957" y="3306"/>
                  </a:lnTo>
                  <a:lnTo>
                    <a:pt x="4971" y="3258"/>
                  </a:lnTo>
                  <a:lnTo>
                    <a:pt x="4979" y="3206"/>
                  </a:lnTo>
                  <a:lnTo>
                    <a:pt x="4500" y="3206"/>
                  </a:lnTo>
                  <a:close/>
                  <a:moveTo>
                    <a:pt x="2569" y="3206"/>
                  </a:moveTo>
                  <a:lnTo>
                    <a:pt x="2599" y="3308"/>
                  </a:lnTo>
                  <a:lnTo>
                    <a:pt x="2620" y="3413"/>
                  </a:lnTo>
                  <a:lnTo>
                    <a:pt x="2633" y="3519"/>
                  </a:lnTo>
                  <a:lnTo>
                    <a:pt x="3907" y="3519"/>
                  </a:lnTo>
                  <a:lnTo>
                    <a:pt x="3970" y="3515"/>
                  </a:lnTo>
                  <a:lnTo>
                    <a:pt x="4029" y="3501"/>
                  </a:lnTo>
                  <a:lnTo>
                    <a:pt x="4084" y="3479"/>
                  </a:lnTo>
                  <a:lnTo>
                    <a:pt x="4136" y="3447"/>
                  </a:lnTo>
                  <a:lnTo>
                    <a:pt x="4183" y="3411"/>
                  </a:lnTo>
                  <a:lnTo>
                    <a:pt x="4224" y="3367"/>
                  </a:lnTo>
                  <a:lnTo>
                    <a:pt x="4258" y="3319"/>
                  </a:lnTo>
                  <a:lnTo>
                    <a:pt x="4285" y="3264"/>
                  </a:lnTo>
                  <a:lnTo>
                    <a:pt x="4304" y="3206"/>
                  </a:lnTo>
                  <a:lnTo>
                    <a:pt x="2569" y="3206"/>
                  </a:lnTo>
                  <a:close/>
                  <a:moveTo>
                    <a:pt x="1318" y="2503"/>
                  </a:moveTo>
                  <a:lnTo>
                    <a:pt x="1216" y="2508"/>
                  </a:lnTo>
                  <a:lnTo>
                    <a:pt x="1116" y="2520"/>
                  </a:lnTo>
                  <a:lnTo>
                    <a:pt x="1020" y="2542"/>
                  </a:lnTo>
                  <a:lnTo>
                    <a:pt x="926" y="2573"/>
                  </a:lnTo>
                  <a:lnTo>
                    <a:pt x="837" y="2611"/>
                  </a:lnTo>
                  <a:lnTo>
                    <a:pt x="751" y="2656"/>
                  </a:lnTo>
                  <a:lnTo>
                    <a:pt x="669" y="2708"/>
                  </a:lnTo>
                  <a:lnTo>
                    <a:pt x="594" y="2768"/>
                  </a:lnTo>
                  <a:lnTo>
                    <a:pt x="522" y="2833"/>
                  </a:lnTo>
                  <a:lnTo>
                    <a:pt x="458" y="2904"/>
                  </a:lnTo>
                  <a:lnTo>
                    <a:pt x="398" y="2979"/>
                  </a:lnTo>
                  <a:lnTo>
                    <a:pt x="346" y="3060"/>
                  </a:lnTo>
                  <a:lnTo>
                    <a:pt x="301" y="3147"/>
                  </a:lnTo>
                  <a:lnTo>
                    <a:pt x="263" y="3236"/>
                  </a:lnTo>
                  <a:lnTo>
                    <a:pt x="232" y="3330"/>
                  </a:lnTo>
                  <a:lnTo>
                    <a:pt x="210" y="3427"/>
                  </a:lnTo>
                  <a:lnTo>
                    <a:pt x="197" y="3526"/>
                  </a:lnTo>
                  <a:lnTo>
                    <a:pt x="193" y="3629"/>
                  </a:lnTo>
                  <a:lnTo>
                    <a:pt x="193" y="4583"/>
                  </a:lnTo>
                  <a:lnTo>
                    <a:pt x="1831" y="4583"/>
                  </a:lnTo>
                  <a:lnTo>
                    <a:pt x="1831" y="3562"/>
                  </a:lnTo>
                  <a:lnTo>
                    <a:pt x="1834" y="3537"/>
                  </a:lnTo>
                  <a:lnTo>
                    <a:pt x="1845" y="3513"/>
                  </a:lnTo>
                  <a:lnTo>
                    <a:pt x="1859" y="3494"/>
                  </a:lnTo>
                  <a:lnTo>
                    <a:pt x="1878" y="3479"/>
                  </a:lnTo>
                  <a:lnTo>
                    <a:pt x="1901" y="3469"/>
                  </a:lnTo>
                  <a:lnTo>
                    <a:pt x="1926" y="3466"/>
                  </a:lnTo>
                  <a:lnTo>
                    <a:pt x="1953" y="3469"/>
                  </a:lnTo>
                  <a:lnTo>
                    <a:pt x="1975" y="3479"/>
                  </a:lnTo>
                  <a:lnTo>
                    <a:pt x="1995" y="3494"/>
                  </a:lnTo>
                  <a:lnTo>
                    <a:pt x="2009" y="3513"/>
                  </a:lnTo>
                  <a:lnTo>
                    <a:pt x="2020" y="3537"/>
                  </a:lnTo>
                  <a:lnTo>
                    <a:pt x="2023" y="3562"/>
                  </a:lnTo>
                  <a:lnTo>
                    <a:pt x="2023" y="4017"/>
                  </a:lnTo>
                  <a:lnTo>
                    <a:pt x="2445" y="4017"/>
                  </a:lnTo>
                  <a:lnTo>
                    <a:pt x="2445" y="3629"/>
                  </a:lnTo>
                  <a:lnTo>
                    <a:pt x="2440" y="3526"/>
                  </a:lnTo>
                  <a:lnTo>
                    <a:pt x="2428" y="3427"/>
                  </a:lnTo>
                  <a:lnTo>
                    <a:pt x="2406" y="3330"/>
                  </a:lnTo>
                  <a:lnTo>
                    <a:pt x="2374" y="3236"/>
                  </a:lnTo>
                  <a:lnTo>
                    <a:pt x="2337" y="3147"/>
                  </a:lnTo>
                  <a:lnTo>
                    <a:pt x="2291" y="3060"/>
                  </a:lnTo>
                  <a:lnTo>
                    <a:pt x="2240" y="2979"/>
                  </a:lnTo>
                  <a:lnTo>
                    <a:pt x="2180" y="2904"/>
                  </a:lnTo>
                  <a:lnTo>
                    <a:pt x="2116" y="2833"/>
                  </a:lnTo>
                  <a:lnTo>
                    <a:pt x="2044" y="2768"/>
                  </a:lnTo>
                  <a:lnTo>
                    <a:pt x="1968" y="2708"/>
                  </a:lnTo>
                  <a:lnTo>
                    <a:pt x="1887" y="2656"/>
                  </a:lnTo>
                  <a:lnTo>
                    <a:pt x="1801" y="2611"/>
                  </a:lnTo>
                  <a:lnTo>
                    <a:pt x="1711" y="2573"/>
                  </a:lnTo>
                  <a:lnTo>
                    <a:pt x="1617" y="2542"/>
                  </a:lnTo>
                  <a:lnTo>
                    <a:pt x="1522" y="2520"/>
                  </a:lnTo>
                  <a:lnTo>
                    <a:pt x="1422" y="2508"/>
                  </a:lnTo>
                  <a:lnTo>
                    <a:pt x="1318" y="2503"/>
                  </a:lnTo>
                  <a:close/>
                  <a:moveTo>
                    <a:pt x="3249" y="2443"/>
                  </a:moveTo>
                  <a:lnTo>
                    <a:pt x="3188" y="2448"/>
                  </a:lnTo>
                  <a:lnTo>
                    <a:pt x="3128" y="2461"/>
                  </a:lnTo>
                  <a:lnTo>
                    <a:pt x="3073" y="2481"/>
                  </a:lnTo>
                  <a:lnTo>
                    <a:pt x="3023" y="2509"/>
                  </a:lnTo>
                  <a:lnTo>
                    <a:pt x="2976" y="2544"/>
                  </a:lnTo>
                  <a:lnTo>
                    <a:pt x="2936" y="2584"/>
                  </a:lnTo>
                  <a:lnTo>
                    <a:pt x="2899" y="2631"/>
                  </a:lnTo>
                  <a:lnTo>
                    <a:pt x="2871" y="2683"/>
                  </a:lnTo>
                  <a:lnTo>
                    <a:pt x="3625" y="2683"/>
                  </a:lnTo>
                  <a:lnTo>
                    <a:pt x="3603" y="2641"/>
                  </a:lnTo>
                  <a:lnTo>
                    <a:pt x="3575" y="2602"/>
                  </a:lnTo>
                  <a:lnTo>
                    <a:pt x="3544" y="2566"/>
                  </a:lnTo>
                  <a:lnTo>
                    <a:pt x="3503" y="2530"/>
                  </a:lnTo>
                  <a:lnTo>
                    <a:pt x="3457" y="2498"/>
                  </a:lnTo>
                  <a:lnTo>
                    <a:pt x="3409" y="2475"/>
                  </a:lnTo>
                  <a:lnTo>
                    <a:pt x="3357" y="2458"/>
                  </a:lnTo>
                  <a:lnTo>
                    <a:pt x="3304" y="2447"/>
                  </a:lnTo>
                  <a:lnTo>
                    <a:pt x="3249" y="2443"/>
                  </a:lnTo>
                  <a:lnTo>
                    <a:pt x="3249" y="2443"/>
                  </a:lnTo>
                  <a:close/>
                  <a:moveTo>
                    <a:pt x="3249" y="1474"/>
                  </a:moveTo>
                  <a:lnTo>
                    <a:pt x="3191" y="1477"/>
                  </a:lnTo>
                  <a:lnTo>
                    <a:pt x="3136" y="1490"/>
                  </a:lnTo>
                  <a:lnTo>
                    <a:pt x="3084" y="1510"/>
                  </a:lnTo>
                  <a:lnTo>
                    <a:pt x="3037" y="1537"/>
                  </a:lnTo>
                  <a:lnTo>
                    <a:pt x="2993" y="1570"/>
                  </a:lnTo>
                  <a:lnTo>
                    <a:pt x="2954" y="1607"/>
                  </a:lnTo>
                  <a:lnTo>
                    <a:pt x="2923" y="1651"/>
                  </a:lnTo>
                  <a:lnTo>
                    <a:pt x="2896" y="1698"/>
                  </a:lnTo>
                  <a:lnTo>
                    <a:pt x="2876" y="1750"/>
                  </a:lnTo>
                  <a:lnTo>
                    <a:pt x="2863" y="1805"/>
                  </a:lnTo>
                  <a:lnTo>
                    <a:pt x="2860" y="1862"/>
                  </a:lnTo>
                  <a:lnTo>
                    <a:pt x="2863" y="1920"/>
                  </a:lnTo>
                  <a:lnTo>
                    <a:pt x="2876" y="1975"/>
                  </a:lnTo>
                  <a:lnTo>
                    <a:pt x="2896" y="2027"/>
                  </a:lnTo>
                  <a:lnTo>
                    <a:pt x="2923" y="2074"/>
                  </a:lnTo>
                  <a:lnTo>
                    <a:pt x="2954" y="2118"/>
                  </a:lnTo>
                  <a:lnTo>
                    <a:pt x="2993" y="2155"/>
                  </a:lnTo>
                  <a:lnTo>
                    <a:pt x="3037" y="2188"/>
                  </a:lnTo>
                  <a:lnTo>
                    <a:pt x="3084" y="2215"/>
                  </a:lnTo>
                  <a:lnTo>
                    <a:pt x="3136" y="2235"/>
                  </a:lnTo>
                  <a:lnTo>
                    <a:pt x="3191" y="2248"/>
                  </a:lnTo>
                  <a:lnTo>
                    <a:pt x="3249" y="2251"/>
                  </a:lnTo>
                  <a:lnTo>
                    <a:pt x="3249" y="2251"/>
                  </a:lnTo>
                  <a:lnTo>
                    <a:pt x="3307" y="2248"/>
                  </a:lnTo>
                  <a:lnTo>
                    <a:pt x="3362" y="2235"/>
                  </a:lnTo>
                  <a:lnTo>
                    <a:pt x="3412" y="2215"/>
                  </a:lnTo>
                  <a:lnTo>
                    <a:pt x="3461" y="2188"/>
                  </a:lnTo>
                  <a:lnTo>
                    <a:pt x="3504" y="2155"/>
                  </a:lnTo>
                  <a:lnTo>
                    <a:pt x="3542" y="2118"/>
                  </a:lnTo>
                  <a:lnTo>
                    <a:pt x="3575" y="2074"/>
                  </a:lnTo>
                  <a:lnTo>
                    <a:pt x="3602" y="2027"/>
                  </a:lnTo>
                  <a:lnTo>
                    <a:pt x="3622" y="1975"/>
                  </a:lnTo>
                  <a:lnTo>
                    <a:pt x="3633" y="1920"/>
                  </a:lnTo>
                  <a:lnTo>
                    <a:pt x="3638" y="1862"/>
                  </a:lnTo>
                  <a:lnTo>
                    <a:pt x="3633" y="1805"/>
                  </a:lnTo>
                  <a:lnTo>
                    <a:pt x="3622" y="1750"/>
                  </a:lnTo>
                  <a:lnTo>
                    <a:pt x="3602" y="1698"/>
                  </a:lnTo>
                  <a:lnTo>
                    <a:pt x="3575" y="1651"/>
                  </a:lnTo>
                  <a:lnTo>
                    <a:pt x="3542" y="1607"/>
                  </a:lnTo>
                  <a:lnTo>
                    <a:pt x="3504" y="1570"/>
                  </a:lnTo>
                  <a:lnTo>
                    <a:pt x="3461" y="1537"/>
                  </a:lnTo>
                  <a:lnTo>
                    <a:pt x="3412" y="1510"/>
                  </a:lnTo>
                  <a:lnTo>
                    <a:pt x="3360" y="1490"/>
                  </a:lnTo>
                  <a:lnTo>
                    <a:pt x="3305" y="1477"/>
                  </a:lnTo>
                  <a:lnTo>
                    <a:pt x="3249" y="1474"/>
                  </a:lnTo>
                  <a:close/>
                  <a:moveTo>
                    <a:pt x="2567" y="1155"/>
                  </a:moveTo>
                  <a:lnTo>
                    <a:pt x="2572" y="1252"/>
                  </a:lnTo>
                  <a:lnTo>
                    <a:pt x="2566" y="1361"/>
                  </a:lnTo>
                  <a:lnTo>
                    <a:pt x="2553" y="1468"/>
                  </a:lnTo>
                  <a:lnTo>
                    <a:pt x="2530" y="1573"/>
                  </a:lnTo>
                  <a:lnTo>
                    <a:pt x="2498" y="1673"/>
                  </a:lnTo>
                  <a:lnTo>
                    <a:pt x="2459" y="1770"/>
                  </a:lnTo>
                  <a:lnTo>
                    <a:pt x="2412" y="1862"/>
                  </a:lnTo>
                  <a:lnTo>
                    <a:pt x="2357" y="1950"/>
                  </a:lnTo>
                  <a:lnTo>
                    <a:pt x="2296" y="2033"/>
                  </a:lnTo>
                  <a:lnTo>
                    <a:pt x="2229" y="2111"/>
                  </a:lnTo>
                  <a:lnTo>
                    <a:pt x="2155" y="2182"/>
                  </a:lnTo>
                  <a:lnTo>
                    <a:pt x="2075" y="2248"/>
                  </a:lnTo>
                  <a:lnTo>
                    <a:pt x="1990" y="2307"/>
                  </a:lnTo>
                  <a:lnTo>
                    <a:pt x="1901" y="2359"/>
                  </a:lnTo>
                  <a:lnTo>
                    <a:pt x="1805" y="2404"/>
                  </a:lnTo>
                  <a:lnTo>
                    <a:pt x="1901" y="2447"/>
                  </a:lnTo>
                  <a:lnTo>
                    <a:pt x="1992" y="2495"/>
                  </a:lnTo>
                  <a:lnTo>
                    <a:pt x="2078" y="2552"/>
                  </a:lnTo>
                  <a:lnTo>
                    <a:pt x="2160" y="2614"/>
                  </a:lnTo>
                  <a:lnTo>
                    <a:pt x="2236" y="2683"/>
                  </a:lnTo>
                  <a:lnTo>
                    <a:pt x="2666" y="2683"/>
                  </a:lnTo>
                  <a:lnTo>
                    <a:pt x="2691" y="2613"/>
                  </a:lnTo>
                  <a:lnTo>
                    <a:pt x="2725" y="2548"/>
                  </a:lnTo>
                  <a:lnTo>
                    <a:pt x="2765" y="2489"/>
                  </a:lnTo>
                  <a:lnTo>
                    <a:pt x="2812" y="2434"/>
                  </a:lnTo>
                  <a:lnTo>
                    <a:pt x="2865" y="2386"/>
                  </a:lnTo>
                  <a:lnTo>
                    <a:pt x="2925" y="2345"/>
                  </a:lnTo>
                  <a:lnTo>
                    <a:pt x="2868" y="2301"/>
                  </a:lnTo>
                  <a:lnTo>
                    <a:pt x="2818" y="2252"/>
                  </a:lnTo>
                  <a:lnTo>
                    <a:pt x="2774" y="2199"/>
                  </a:lnTo>
                  <a:lnTo>
                    <a:pt x="2738" y="2140"/>
                  </a:lnTo>
                  <a:lnTo>
                    <a:pt x="2708" y="2075"/>
                  </a:lnTo>
                  <a:lnTo>
                    <a:pt x="2686" y="2008"/>
                  </a:lnTo>
                  <a:lnTo>
                    <a:pt x="2672" y="1936"/>
                  </a:lnTo>
                  <a:lnTo>
                    <a:pt x="2667" y="1862"/>
                  </a:lnTo>
                  <a:lnTo>
                    <a:pt x="2672" y="1790"/>
                  </a:lnTo>
                  <a:lnTo>
                    <a:pt x="2685" y="1720"/>
                  </a:lnTo>
                  <a:lnTo>
                    <a:pt x="2707" y="1653"/>
                  </a:lnTo>
                  <a:lnTo>
                    <a:pt x="2735" y="1590"/>
                  </a:lnTo>
                  <a:lnTo>
                    <a:pt x="2771" y="1530"/>
                  </a:lnTo>
                  <a:lnTo>
                    <a:pt x="2815" y="1477"/>
                  </a:lnTo>
                  <a:lnTo>
                    <a:pt x="2863" y="1429"/>
                  </a:lnTo>
                  <a:lnTo>
                    <a:pt x="2917" y="1386"/>
                  </a:lnTo>
                  <a:lnTo>
                    <a:pt x="2976" y="1350"/>
                  </a:lnTo>
                  <a:lnTo>
                    <a:pt x="3039" y="1321"/>
                  </a:lnTo>
                  <a:lnTo>
                    <a:pt x="3106" y="1300"/>
                  </a:lnTo>
                  <a:lnTo>
                    <a:pt x="3175" y="1286"/>
                  </a:lnTo>
                  <a:lnTo>
                    <a:pt x="3249" y="1281"/>
                  </a:lnTo>
                  <a:lnTo>
                    <a:pt x="3321" y="1286"/>
                  </a:lnTo>
                  <a:lnTo>
                    <a:pt x="3392" y="1300"/>
                  </a:lnTo>
                  <a:lnTo>
                    <a:pt x="3459" y="1321"/>
                  </a:lnTo>
                  <a:lnTo>
                    <a:pt x="3522" y="1350"/>
                  </a:lnTo>
                  <a:lnTo>
                    <a:pt x="3581" y="1386"/>
                  </a:lnTo>
                  <a:lnTo>
                    <a:pt x="3635" y="1429"/>
                  </a:lnTo>
                  <a:lnTo>
                    <a:pt x="3683" y="1477"/>
                  </a:lnTo>
                  <a:lnTo>
                    <a:pt x="3725" y="1530"/>
                  </a:lnTo>
                  <a:lnTo>
                    <a:pt x="3761" y="1590"/>
                  </a:lnTo>
                  <a:lnTo>
                    <a:pt x="3791" y="1653"/>
                  </a:lnTo>
                  <a:lnTo>
                    <a:pt x="3812" y="1720"/>
                  </a:lnTo>
                  <a:lnTo>
                    <a:pt x="3826" y="1790"/>
                  </a:lnTo>
                  <a:lnTo>
                    <a:pt x="3830" y="1862"/>
                  </a:lnTo>
                  <a:lnTo>
                    <a:pt x="3826" y="1936"/>
                  </a:lnTo>
                  <a:lnTo>
                    <a:pt x="3812" y="2008"/>
                  </a:lnTo>
                  <a:lnTo>
                    <a:pt x="3790" y="2075"/>
                  </a:lnTo>
                  <a:lnTo>
                    <a:pt x="3760" y="2140"/>
                  </a:lnTo>
                  <a:lnTo>
                    <a:pt x="3722" y="2199"/>
                  </a:lnTo>
                  <a:lnTo>
                    <a:pt x="3678" y="2254"/>
                  </a:lnTo>
                  <a:lnTo>
                    <a:pt x="3628" y="2303"/>
                  </a:lnTo>
                  <a:lnTo>
                    <a:pt x="3572" y="2345"/>
                  </a:lnTo>
                  <a:lnTo>
                    <a:pt x="3628" y="2384"/>
                  </a:lnTo>
                  <a:lnTo>
                    <a:pt x="3680" y="2429"/>
                  </a:lnTo>
                  <a:lnTo>
                    <a:pt x="3721" y="2475"/>
                  </a:lnTo>
                  <a:lnTo>
                    <a:pt x="3755" y="2522"/>
                  </a:lnTo>
                  <a:lnTo>
                    <a:pt x="3787" y="2573"/>
                  </a:lnTo>
                  <a:lnTo>
                    <a:pt x="3812" y="2627"/>
                  </a:lnTo>
                  <a:lnTo>
                    <a:pt x="3832" y="2683"/>
                  </a:lnTo>
                  <a:lnTo>
                    <a:pt x="4647" y="2683"/>
                  </a:lnTo>
                  <a:lnTo>
                    <a:pt x="4647" y="1155"/>
                  </a:lnTo>
                  <a:lnTo>
                    <a:pt x="2567" y="1155"/>
                  </a:lnTo>
                  <a:close/>
                  <a:moveTo>
                    <a:pt x="2495" y="823"/>
                  </a:moveTo>
                  <a:lnTo>
                    <a:pt x="2519" y="891"/>
                  </a:lnTo>
                  <a:lnTo>
                    <a:pt x="2537" y="962"/>
                  </a:lnTo>
                  <a:lnTo>
                    <a:pt x="4744" y="962"/>
                  </a:lnTo>
                  <a:lnTo>
                    <a:pt x="4769" y="967"/>
                  </a:lnTo>
                  <a:lnTo>
                    <a:pt x="4793" y="976"/>
                  </a:lnTo>
                  <a:lnTo>
                    <a:pt x="4812" y="990"/>
                  </a:lnTo>
                  <a:lnTo>
                    <a:pt x="4827" y="1011"/>
                  </a:lnTo>
                  <a:lnTo>
                    <a:pt x="4837" y="1032"/>
                  </a:lnTo>
                  <a:lnTo>
                    <a:pt x="4840" y="1059"/>
                  </a:lnTo>
                  <a:lnTo>
                    <a:pt x="4840" y="2779"/>
                  </a:lnTo>
                  <a:lnTo>
                    <a:pt x="4837" y="2804"/>
                  </a:lnTo>
                  <a:lnTo>
                    <a:pt x="4827" y="2827"/>
                  </a:lnTo>
                  <a:lnTo>
                    <a:pt x="4812" y="2846"/>
                  </a:lnTo>
                  <a:lnTo>
                    <a:pt x="4793" y="2862"/>
                  </a:lnTo>
                  <a:lnTo>
                    <a:pt x="4769" y="2871"/>
                  </a:lnTo>
                  <a:lnTo>
                    <a:pt x="4744" y="2874"/>
                  </a:lnTo>
                  <a:lnTo>
                    <a:pt x="2399" y="2874"/>
                  </a:lnTo>
                  <a:lnTo>
                    <a:pt x="2445" y="2943"/>
                  </a:lnTo>
                  <a:lnTo>
                    <a:pt x="2486" y="3015"/>
                  </a:lnTo>
                  <a:lnTo>
                    <a:pt x="4979" y="3015"/>
                  </a:lnTo>
                  <a:lnTo>
                    <a:pt x="4979" y="899"/>
                  </a:lnTo>
                  <a:lnTo>
                    <a:pt x="4976" y="874"/>
                  </a:lnTo>
                  <a:lnTo>
                    <a:pt x="4965" y="854"/>
                  </a:lnTo>
                  <a:lnTo>
                    <a:pt x="4948" y="837"/>
                  </a:lnTo>
                  <a:lnTo>
                    <a:pt x="4928" y="826"/>
                  </a:lnTo>
                  <a:lnTo>
                    <a:pt x="4904" y="823"/>
                  </a:lnTo>
                  <a:lnTo>
                    <a:pt x="3345" y="823"/>
                  </a:lnTo>
                  <a:lnTo>
                    <a:pt x="3341" y="849"/>
                  </a:lnTo>
                  <a:lnTo>
                    <a:pt x="3330" y="871"/>
                  </a:lnTo>
                  <a:lnTo>
                    <a:pt x="3316" y="891"/>
                  </a:lnTo>
                  <a:lnTo>
                    <a:pt x="3296" y="906"/>
                  </a:lnTo>
                  <a:lnTo>
                    <a:pt x="3274" y="915"/>
                  </a:lnTo>
                  <a:lnTo>
                    <a:pt x="3249" y="920"/>
                  </a:lnTo>
                  <a:lnTo>
                    <a:pt x="3224" y="917"/>
                  </a:lnTo>
                  <a:lnTo>
                    <a:pt x="3202" y="907"/>
                  </a:lnTo>
                  <a:lnTo>
                    <a:pt x="3183" y="893"/>
                  </a:lnTo>
                  <a:lnTo>
                    <a:pt x="3167" y="874"/>
                  </a:lnTo>
                  <a:lnTo>
                    <a:pt x="3158" y="852"/>
                  </a:lnTo>
                  <a:lnTo>
                    <a:pt x="3153" y="838"/>
                  </a:lnTo>
                  <a:lnTo>
                    <a:pt x="3153" y="823"/>
                  </a:lnTo>
                  <a:lnTo>
                    <a:pt x="2495" y="823"/>
                  </a:lnTo>
                  <a:close/>
                  <a:moveTo>
                    <a:pt x="1318" y="191"/>
                  </a:moveTo>
                  <a:lnTo>
                    <a:pt x="1216" y="196"/>
                  </a:lnTo>
                  <a:lnTo>
                    <a:pt x="1117" y="210"/>
                  </a:lnTo>
                  <a:lnTo>
                    <a:pt x="1022" y="234"/>
                  </a:lnTo>
                  <a:lnTo>
                    <a:pt x="929" y="267"/>
                  </a:lnTo>
                  <a:lnTo>
                    <a:pt x="840" y="306"/>
                  </a:lnTo>
                  <a:lnTo>
                    <a:pt x="757" y="353"/>
                  </a:lnTo>
                  <a:lnTo>
                    <a:pt x="677" y="408"/>
                  </a:lnTo>
                  <a:lnTo>
                    <a:pt x="603" y="469"/>
                  </a:lnTo>
                  <a:lnTo>
                    <a:pt x="536" y="538"/>
                  </a:lnTo>
                  <a:lnTo>
                    <a:pt x="475" y="611"/>
                  </a:lnTo>
                  <a:lnTo>
                    <a:pt x="420" y="689"/>
                  </a:lnTo>
                  <a:lnTo>
                    <a:pt x="373" y="774"/>
                  </a:lnTo>
                  <a:lnTo>
                    <a:pt x="332" y="862"/>
                  </a:lnTo>
                  <a:lnTo>
                    <a:pt x="301" y="954"/>
                  </a:lnTo>
                  <a:lnTo>
                    <a:pt x="277" y="1050"/>
                  </a:lnTo>
                  <a:lnTo>
                    <a:pt x="263" y="1150"/>
                  </a:lnTo>
                  <a:lnTo>
                    <a:pt x="259" y="1252"/>
                  </a:lnTo>
                  <a:lnTo>
                    <a:pt x="263" y="1353"/>
                  </a:lnTo>
                  <a:lnTo>
                    <a:pt x="277" y="1452"/>
                  </a:lnTo>
                  <a:lnTo>
                    <a:pt x="301" y="1548"/>
                  </a:lnTo>
                  <a:lnTo>
                    <a:pt x="332" y="1640"/>
                  </a:lnTo>
                  <a:lnTo>
                    <a:pt x="373" y="1729"/>
                  </a:lnTo>
                  <a:lnTo>
                    <a:pt x="420" y="1812"/>
                  </a:lnTo>
                  <a:lnTo>
                    <a:pt x="475" y="1892"/>
                  </a:lnTo>
                  <a:lnTo>
                    <a:pt x="536" y="1966"/>
                  </a:lnTo>
                  <a:lnTo>
                    <a:pt x="603" y="2033"/>
                  </a:lnTo>
                  <a:lnTo>
                    <a:pt x="677" y="2094"/>
                  </a:lnTo>
                  <a:lnTo>
                    <a:pt x="757" y="2149"/>
                  </a:lnTo>
                  <a:lnTo>
                    <a:pt x="840" y="2196"/>
                  </a:lnTo>
                  <a:lnTo>
                    <a:pt x="929" y="2237"/>
                  </a:lnTo>
                  <a:lnTo>
                    <a:pt x="1022" y="2268"/>
                  </a:lnTo>
                  <a:lnTo>
                    <a:pt x="1117" y="2292"/>
                  </a:lnTo>
                  <a:lnTo>
                    <a:pt x="1216" y="2306"/>
                  </a:lnTo>
                  <a:lnTo>
                    <a:pt x="1318" y="2310"/>
                  </a:lnTo>
                  <a:lnTo>
                    <a:pt x="1422" y="2306"/>
                  </a:lnTo>
                  <a:lnTo>
                    <a:pt x="1520" y="2292"/>
                  </a:lnTo>
                  <a:lnTo>
                    <a:pt x="1616" y="2268"/>
                  </a:lnTo>
                  <a:lnTo>
                    <a:pt x="1708" y="2237"/>
                  </a:lnTo>
                  <a:lnTo>
                    <a:pt x="1798" y="2196"/>
                  </a:lnTo>
                  <a:lnTo>
                    <a:pt x="1881" y="2149"/>
                  </a:lnTo>
                  <a:lnTo>
                    <a:pt x="1961" y="2094"/>
                  </a:lnTo>
                  <a:lnTo>
                    <a:pt x="2033" y="2033"/>
                  </a:lnTo>
                  <a:lnTo>
                    <a:pt x="2102" y="1966"/>
                  </a:lnTo>
                  <a:lnTo>
                    <a:pt x="2163" y="1892"/>
                  </a:lnTo>
                  <a:lnTo>
                    <a:pt x="2218" y="1812"/>
                  </a:lnTo>
                  <a:lnTo>
                    <a:pt x="2265" y="1729"/>
                  </a:lnTo>
                  <a:lnTo>
                    <a:pt x="2305" y="1640"/>
                  </a:lnTo>
                  <a:lnTo>
                    <a:pt x="2337" y="1548"/>
                  </a:lnTo>
                  <a:lnTo>
                    <a:pt x="2360" y="1452"/>
                  </a:lnTo>
                  <a:lnTo>
                    <a:pt x="2374" y="1353"/>
                  </a:lnTo>
                  <a:lnTo>
                    <a:pt x="2379" y="1252"/>
                  </a:lnTo>
                  <a:lnTo>
                    <a:pt x="2374" y="1150"/>
                  </a:lnTo>
                  <a:lnTo>
                    <a:pt x="2360" y="1050"/>
                  </a:lnTo>
                  <a:lnTo>
                    <a:pt x="2337" y="954"/>
                  </a:lnTo>
                  <a:lnTo>
                    <a:pt x="2305" y="862"/>
                  </a:lnTo>
                  <a:lnTo>
                    <a:pt x="2265" y="774"/>
                  </a:lnTo>
                  <a:lnTo>
                    <a:pt x="2218" y="689"/>
                  </a:lnTo>
                  <a:lnTo>
                    <a:pt x="2163" y="611"/>
                  </a:lnTo>
                  <a:lnTo>
                    <a:pt x="2102" y="538"/>
                  </a:lnTo>
                  <a:lnTo>
                    <a:pt x="2033" y="469"/>
                  </a:lnTo>
                  <a:lnTo>
                    <a:pt x="1961" y="408"/>
                  </a:lnTo>
                  <a:lnTo>
                    <a:pt x="1881" y="353"/>
                  </a:lnTo>
                  <a:lnTo>
                    <a:pt x="1798" y="306"/>
                  </a:lnTo>
                  <a:lnTo>
                    <a:pt x="1708" y="267"/>
                  </a:lnTo>
                  <a:lnTo>
                    <a:pt x="1616" y="234"/>
                  </a:lnTo>
                  <a:lnTo>
                    <a:pt x="1520" y="210"/>
                  </a:lnTo>
                  <a:lnTo>
                    <a:pt x="1422" y="196"/>
                  </a:lnTo>
                  <a:lnTo>
                    <a:pt x="1318" y="191"/>
                  </a:lnTo>
                  <a:close/>
                  <a:moveTo>
                    <a:pt x="1318" y="0"/>
                  </a:moveTo>
                  <a:lnTo>
                    <a:pt x="1425" y="4"/>
                  </a:lnTo>
                  <a:lnTo>
                    <a:pt x="1528" y="18"/>
                  </a:lnTo>
                  <a:lnTo>
                    <a:pt x="1630" y="40"/>
                  </a:lnTo>
                  <a:lnTo>
                    <a:pt x="1727" y="68"/>
                  </a:lnTo>
                  <a:lnTo>
                    <a:pt x="1821" y="105"/>
                  </a:lnTo>
                  <a:lnTo>
                    <a:pt x="1912" y="149"/>
                  </a:lnTo>
                  <a:lnTo>
                    <a:pt x="1998" y="201"/>
                  </a:lnTo>
                  <a:lnTo>
                    <a:pt x="2080" y="257"/>
                  </a:lnTo>
                  <a:lnTo>
                    <a:pt x="2157" y="321"/>
                  </a:lnTo>
                  <a:lnTo>
                    <a:pt x="2227" y="390"/>
                  </a:lnTo>
                  <a:lnTo>
                    <a:pt x="2293" y="466"/>
                  </a:lnTo>
                  <a:lnTo>
                    <a:pt x="2352" y="545"/>
                  </a:lnTo>
                  <a:lnTo>
                    <a:pt x="2406" y="630"/>
                  </a:lnTo>
                  <a:lnTo>
                    <a:pt x="4904" y="630"/>
                  </a:lnTo>
                  <a:lnTo>
                    <a:pt x="4951" y="635"/>
                  </a:lnTo>
                  <a:lnTo>
                    <a:pt x="4996" y="647"/>
                  </a:lnTo>
                  <a:lnTo>
                    <a:pt x="5039" y="668"/>
                  </a:lnTo>
                  <a:lnTo>
                    <a:pt x="5076" y="694"/>
                  </a:lnTo>
                  <a:lnTo>
                    <a:pt x="5109" y="725"/>
                  </a:lnTo>
                  <a:lnTo>
                    <a:pt x="5134" y="763"/>
                  </a:lnTo>
                  <a:lnTo>
                    <a:pt x="5155" y="805"/>
                  </a:lnTo>
                  <a:lnTo>
                    <a:pt x="5167" y="851"/>
                  </a:lnTo>
                  <a:lnTo>
                    <a:pt x="5172" y="899"/>
                  </a:lnTo>
                  <a:lnTo>
                    <a:pt x="5172" y="3187"/>
                  </a:lnTo>
                  <a:lnTo>
                    <a:pt x="5167" y="3258"/>
                  </a:lnTo>
                  <a:lnTo>
                    <a:pt x="5153" y="3327"/>
                  </a:lnTo>
                  <a:lnTo>
                    <a:pt x="5130" y="3391"/>
                  </a:lnTo>
                  <a:lnTo>
                    <a:pt x="5100" y="3452"/>
                  </a:lnTo>
                  <a:lnTo>
                    <a:pt x="5062" y="3507"/>
                  </a:lnTo>
                  <a:lnTo>
                    <a:pt x="5018" y="3559"/>
                  </a:lnTo>
                  <a:lnTo>
                    <a:pt x="4967" y="3602"/>
                  </a:lnTo>
                  <a:lnTo>
                    <a:pt x="4912" y="3640"/>
                  </a:lnTo>
                  <a:lnTo>
                    <a:pt x="4851" y="3671"/>
                  </a:lnTo>
                  <a:lnTo>
                    <a:pt x="4786" y="3693"/>
                  </a:lnTo>
                  <a:lnTo>
                    <a:pt x="4717" y="3707"/>
                  </a:lnTo>
                  <a:lnTo>
                    <a:pt x="4647" y="3712"/>
                  </a:lnTo>
                  <a:lnTo>
                    <a:pt x="2638" y="3712"/>
                  </a:lnTo>
                  <a:lnTo>
                    <a:pt x="2638" y="4678"/>
                  </a:lnTo>
                  <a:lnTo>
                    <a:pt x="2635" y="4703"/>
                  </a:lnTo>
                  <a:lnTo>
                    <a:pt x="2625" y="4727"/>
                  </a:lnTo>
                  <a:lnTo>
                    <a:pt x="2610" y="4746"/>
                  </a:lnTo>
                  <a:lnTo>
                    <a:pt x="2591" y="4761"/>
                  </a:lnTo>
                  <a:lnTo>
                    <a:pt x="2567" y="4771"/>
                  </a:lnTo>
                  <a:lnTo>
                    <a:pt x="2542" y="4774"/>
                  </a:lnTo>
                  <a:lnTo>
                    <a:pt x="96" y="4774"/>
                  </a:lnTo>
                  <a:lnTo>
                    <a:pt x="71" y="4771"/>
                  </a:lnTo>
                  <a:lnTo>
                    <a:pt x="47" y="4761"/>
                  </a:lnTo>
                  <a:lnTo>
                    <a:pt x="28" y="4746"/>
                  </a:lnTo>
                  <a:lnTo>
                    <a:pt x="13" y="4727"/>
                  </a:lnTo>
                  <a:lnTo>
                    <a:pt x="3" y="4703"/>
                  </a:lnTo>
                  <a:lnTo>
                    <a:pt x="0" y="4678"/>
                  </a:lnTo>
                  <a:lnTo>
                    <a:pt x="0" y="3629"/>
                  </a:lnTo>
                  <a:lnTo>
                    <a:pt x="5" y="3519"/>
                  </a:lnTo>
                  <a:lnTo>
                    <a:pt x="17" y="3411"/>
                  </a:lnTo>
                  <a:lnTo>
                    <a:pt x="39" y="3306"/>
                  </a:lnTo>
                  <a:lnTo>
                    <a:pt x="69" y="3206"/>
                  </a:lnTo>
                  <a:lnTo>
                    <a:pt x="108" y="3107"/>
                  </a:lnTo>
                  <a:lnTo>
                    <a:pt x="152" y="3014"/>
                  </a:lnTo>
                  <a:lnTo>
                    <a:pt x="205" y="2924"/>
                  </a:lnTo>
                  <a:lnTo>
                    <a:pt x="263" y="2840"/>
                  </a:lnTo>
                  <a:lnTo>
                    <a:pt x="329" y="2760"/>
                  </a:lnTo>
                  <a:lnTo>
                    <a:pt x="400" y="2685"/>
                  </a:lnTo>
                  <a:lnTo>
                    <a:pt x="476" y="2616"/>
                  </a:lnTo>
                  <a:lnTo>
                    <a:pt x="558" y="2553"/>
                  </a:lnTo>
                  <a:lnTo>
                    <a:pt x="644" y="2497"/>
                  </a:lnTo>
                  <a:lnTo>
                    <a:pt x="737" y="2447"/>
                  </a:lnTo>
                  <a:lnTo>
                    <a:pt x="831" y="2404"/>
                  </a:lnTo>
                  <a:lnTo>
                    <a:pt x="737" y="2359"/>
                  </a:lnTo>
                  <a:lnTo>
                    <a:pt x="647" y="2307"/>
                  </a:lnTo>
                  <a:lnTo>
                    <a:pt x="563" y="2248"/>
                  </a:lnTo>
                  <a:lnTo>
                    <a:pt x="483" y="2182"/>
                  </a:lnTo>
                  <a:lnTo>
                    <a:pt x="409" y="2111"/>
                  </a:lnTo>
                  <a:lnTo>
                    <a:pt x="342" y="2033"/>
                  </a:lnTo>
                  <a:lnTo>
                    <a:pt x="281" y="1950"/>
                  </a:lnTo>
                  <a:lnTo>
                    <a:pt x="226" y="1862"/>
                  </a:lnTo>
                  <a:lnTo>
                    <a:pt x="179" y="1770"/>
                  </a:lnTo>
                  <a:lnTo>
                    <a:pt x="139" y="1673"/>
                  </a:lnTo>
                  <a:lnTo>
                    <a:pt x="108" y="1573"/>
                  </a:lnTo>
                  <a:lnTo>
                    <a:pt x="85" y="1468"/>
                  </a:lnTo>
                  <a:lnTo>
                    <a:pt x="71" y="1361"/>
                  </a:lnTo>
                  <a:lnTo>
                    <a:pt x="66" y="1252"/>
                  </a:lnTo>
                  <a:lnTo>
                    <a:pt x="71" y="1144"/>
                  </a:lnTo>
                  <a:lnTo>
                    <a:pt x="85" y="1039"/>
                  </a:lnTo>
                  <a:lnTo>
                    <a:pt x="107" y="935"/>
                  </a:lnTo>
                  <a:lnTo>
                    <a:pt x="138" y="837"/>
                  </a:lnTo>
                  <a:lnTo>
                    <a:pt x="176" y="741"/>
                  </a:lnTo>
                  <a:lnTo>
                    <a:pt x="221" y="650"/>
                  </a:lnTo>
                  <a:lnTo>
                    <a:pt x="274" y="563"/>
                  </a:lnTo>
                  <a:lnTo>
                    <a:pt x="332" y="480"/>
                  </a:lnTo>
                  <a:lnTo>
                    <a:pt x="398" y="403"/>
                  </a:lnTo>
                  <a:lnTo>
                    <a:pt x="470" y="332"/>
                  </a:lnTo>
                  <a:lnTo>
                    <a:pt x="547" y="267"/>
                  </a:lnTo>
                  <a:lnTo>
                    <a:pt x="630" y="207"/>
                  </a:lnTo>
                  <a:lnTo>
                    <a:pt x="716" y="154"/>
                  </a:lnTo>
                  <a:lnTo>
                    <a:pt x="809" y="108"/>
                  </a:lnTo>
                  <a:lnTo>
                    <a:pt x="904" y="71"/>
                  </a:lnTo>
                  <a:lnTo>
                    <a:pt x="1003" y="40"/>
                  </a:lnTo>
                  <a:lnTo>
                    <a:pt x="1105" y="18"/>
                  </a:lnTo>
                  <a:lnTo>
                    <a:pt x="1212" y="5"/>
                  </a:lnTo>
                  <a:lnTo>
                    <a:pt x="13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3" name="Group 4"/>
          <p:cNvGrpSpPr>
            <a:grpSpLocks noChangeAspect="1"/>
          </p:cNvGrpSpPr>
          <p:nvPr/>
        </p:nvGrpSpPr>
        <p:grpSpPr bwMode="auto">
          <a:xfrm>
            <a:off x="4527964" y="2045042"/>
            <a:ext cx="948312" cy="789566"/>
            <a:chOff x="955" y="-3345"/>
            <a:chExt cx="4098" cy="3412"/>
          </a:xfrm>
          <a:solidFill>
            <a:srgbClr val="003399"/>
          </a:solidFill>
        </p:grpSpPr>
        <p:sp>
          <p:nvSpPr>
            <p:cNvPr id="74" name="Freeform 6"/>
            <p:cNvSpPr>
              <a:spLocks noEditPoints="1"/>
            </p:cNvSpPr>
            <p:nvPr/>
          </p:nvSpPr>
          <p:spPr bwMode="auto">
            <a:xfrm>
              <a:off x="1638" y="-2832"/>
              <a:ext cx="1365" cy="1364"/>
            </a:xfrm>
            <a:custGeom>
              <a:avLst/>
              <a:gdLst>
                <a:gd name="T0" fmla="*/ 569 w 1365"/>
                <a:gd name="T1" fmla="*/ 182 h 1364"/>
                <a:gd name="T2" fmla="*/ 411 w 1365"/>
                <a:gd name="T3" fmla="*/ 248 h 1364"/>
                <a:gd name="T4" fmla="*/ 282 w 1365"/>
                <a:gd name="T5" fmla="*/ 363 h 1364"/>
                <a:gd name="T6" fmla="*/ 200 w 1365"/>
                <a:gd name="T7" fmla="*/ 512 h 1364"/>
                <a:gd name="T8" fmla="*/ 170 w 1365"/>
                <a:gd name="T9" fmla="*/ 682 h 1364"/>
                <a:gd name="T10" fmla="*/ 195 w 1365"/>
                <a:gd name="T11" fmla="*/ 838 h 1364"/>
                <a:gd name="T12" fmla="*/ 266 w 1365"/>
                <a:gd name="T13" fmla="*/ 979 h 1364"/>
                <a:gd name="T14" fmla="*/ 324 w 1365"/>
                <a:gd name="T15" fmla="*/ 959 h 1364"/>
                <a:gd name="T16" fmla="*/ 381 w 1365"/>
                <a:gd name="T17" fmla="*/ 984 h 1364"/>
                <a:gd name="T18" fmla="*/ 406 w 1365"/>
                <a:gd name="T19" fmla="*/ 1041 h 1364"/>
                <a:gd name="T20" fmla="*/ 386 w 1365"/>
                <a:gd name="T21" fmla="*/ 1099 h 1364"/>
                <a:gd name="T22" fmla="*/ 527 w 1365"/>
                <a:gd name="T23" fmla="*/ 1168 h 1364"/>
                <a:gd name="T24" fmla="*/ 683 w 1365"/>
                <a:gd name="T25" fmla="*/ 1193 h 1364"/>
                <a:gd name="T26" fmla="*/ 852 w 1365"/>
                <a:gd name="T27" fmla="*/ 1165 h 1364"/>
                <a:gd name="T28" fmla="*/ 1002 w 1365"/>
                <a:gd name="T29" fmla="*/ 1082 h 1364"/>
                <a:gd name="T30" fmla="*/ 1118 w 1365"/>
                <a:gd name="T31" fmla="*/ 954 h 1364"/>
                <a:gd name="T32" fmla="*/ 1182 w 1365"/>
                <a:gd name="T33" fmla="*/ 796 h 1364"/>
                <a:gd name="T34" fmla="*/ 1192 w 1365"/>
                <a:gd name="T35" fmla="*/ 628 h 1364"/>
                <a:gd name="T36" fmla="*/ 1152 w 1365"/>
                <a:gd name="T37" fmla="*/ 476 h 1364"/>
                <a:gd name="T38" fmla="*/ 1083 w 1365"/>
                <a:gd name="T39" fmla="*/ 397 h 1364"/>
                <a:gd name="T40" fmla="*/ 1021 w 1365"/>
                <a:gd name="T41" fmla="*/ 402 h 1364"/>
                <a:gd name="T42" fmla="*/ 971 w 1365"/>
                <a:gd name="T43" fmla="*/ 363 h 1364"/>
                <a:gd name="T44" fmla="*/ 961 w 1365"/>
                <a:gd name="T45" fmla="*/ 303 h 1364"/>
                <a:gd name="T46" fmla="*/ 935 w 1365"/>
                <a:gd name="T47" fmla="*/ 237 h 1364"/>
                <a:gd name="T48" fmla="*/ 789 w 1365"/>
                <a:gd name="T49" fmla="*/ 181 h 1364"/>
                <a:gd name="T50" fmla="*/ 683 w 1365"/>
                <a:gd name="T51" fmla="*/ 0 h 1364"/>
                <a:gd name="T52" fmla="*/ 882 w 1365"/>
                <a:gd name="T53" fmla="*/ 28 h 1364"/>
                <a:gd name="T54" fmla="*/ 1062 w 1365"/>
                <a:gd name="T55" fmla="*/ 114 h 1364"/>
                <a:gd name="T56" fmla="*/ 1212 w 1365"/>
                <a:gd name="T57" fmla="*/ 249 h 1364"/>
                <a:gd name="T58" fmla="*/ 1314 w 1365"/>
                <a:gd name="T59" fmla="*/ 420 h 1364"/>
                <a:gd name="T60" fmla="*/ 1362 w 1365"/>
                <a:gd name="T61" fmla="*/ 614 h 1364"/>
                <a:gd name="T62" fmla="*/ 1352 w 1365"/>
                <a:gd name="T63" fmla="*/ 816 h 1364"/>
                <a:gd name="T64" fmla="*/ 1287 w 1365"/>
                <a:gd name="T65" fmla="*/ 1002 h 1364"/>
                <a:gd name="T66" fmla="*/ 1166 w 1365"/>
                <a:gd name="T67" fmla="*/ 1163 h 1364"/>
                <a:gd name="T68" fmla="*/ 1005 w 1365"/>
                <a:gd name="T69" fmla="*/ 1284 h 1364"/>
                <a:gd name="T70" fmla="*/ 817 w 1365"/>
                <a:gd name="T71" fmla="*/ 1351 h 1364"/>
                <a:gd name="T72" fmla="*/ 615 w 1365"/>
                <a:gd name="T73" fmla="*/ 1361 h 1364"/>
                <a:gd name="T74" fmla="*/ 421 w 1365"/>
                <a:gd name="T75" fmla="*/ 1312 h 1364"/>
                <a:gd name="T76" fmla="*/ 251 w 1365"/>
                <a:gd name="T77" fmla="*/ 1209 h 1364"/>
                <a:gd name="T78" fmla="*/ 114 w 1365"/>
                <a:gd name="T79" fmla="*/ 1061 h 1364"/>
                <a:gd name="T80" fmla="*/ 30 w 1365"/>
                <a:gd name="T81" fmla="*/ 881 h 1364"/>
                <a:gd name="T82" fmla="*/ 0 w 1365"/>
                <a:gd name="T83" fmla="*/ 682 h 1364"/>
                <a:gd name="T84" fmla="*/ 30 w 1365"/>
                <a:gd name="T85" fmla="*/ 482 h 1364"/>
                <a:gd name="T86" fmla="*/ 114 w 1365"/>
                <a:gd name="T87" fmla="*/ 304 h 1364"/>
                <a:gd name="T88" fmla="*/ 251 w 1365"/>
                <a:gd name="T89" fmla="*/ 154 h 1364"/>
                <a:gd name="T90" fmla="*/ 421 w 1365"/>
                <a:gd name="T91" fmla="*/ 51 h 1364"/>
                <a:gd name="T92" fmla="*/ 615 w 1365"/>
                <a:gd name="T93" fmla="*/ 2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5" h="1364">
                  <a:moveTo>
                    <a:pt x="683" y="170"/>
                  </a:moveTo>
                  <a:lnTo>
                    <a:pt x="625" y="174"/>
                  </a:lnTo>
                  <a:lnTo>
                    <a:pt x="569" y="182"/>
                  </a:lnTo>
                  <a:lnTo>
                    <a:pt x="513" y="198"/>
                  </a:lnTo>
                  <a:lnTo>
                    <a:pt x="461" y="221"/>
                  </a:lnTo>
                  <a:lnTo>
                    <a:pt x="411" y="248"/>
                  </a:lnTo>
                  <a:lnTo>
                    <a:pt x="364" y="281"/>
                  </a:lnTo>
                  <a:lnTo>
                    <a:pt x="320" y="320"/>
                  </a:lnTo>
                  <a:lnTo>
                    <a:pt x="282" y="363"/>
                  </a:lnTo>
                  <a:lnTo>
                    <a:pt x="248" y="409"/>
                  </a:lnTo>
                  <a:lnTo>
                    <a:pt x="221" y="460"/>
                  </a:lnTo>
                  <a:lnTo>
                    <a:pt x="200" y="512"/>
                  </a:lnTo>
                  <a:lnTo>
                    <a:pt x="184" y="567"/>
                  </a:lnTo>
                  <a:lnTo>
                    <a:pt x="174" y="624"/>
                  </a:lnTo>
                  <a:lnTo>
                    <a:pt x="170" y="682"/>
                  </a:lnTo>
                  <a:lnTo>
                    <a:pt x="174" y="735"/>
                  </a:lnTo>
                  <a:lnTo>
                    <a:pt x="181" y="788"/>
                  </a:lnTo>
                  <a:lnTo>
                    <a:pt x="195" y="838"/>
                  </a:lnTo>
                  <a:lnTo>
                    <a:pt x="214" y="887"/>
                  </a:lnTo>
                  <a:lnTo>
                    <a:pt x="237" y="934"/>
                  </a:lnTo>
                  <a:lnTo>
                    <a:pt x="266" y="979"/>
                  </a:lnTo>
                  <a:lnTo>
                    <a:pt x="283" y="966"/>
                  </a:lnTo>
                  <a:lnTo>
                    <a:pt x="303" y="960"/>
                  </a:lnTo>
                  <a:lnTo>
                    <a:pt x="324" y="959"/>
                  </a:lnTo>
                  <a:lnTo>
                    <a:pt x="344" y="961"/>
                  </a:lnTo>
                  <a:lnTo>
                    <a:pt x="364" y="970"/>
                  </a:lnTo>
                  <a:lnTo>
                    <a:pt x="381" y="984"/>
                  </a:lnTo>
                  <a:lnTo>
                    <a:pt x="395" y="1000"/>
                  </a:lnTo>
                  <a:lnTo>
                    <a:pt x="402" y="1020"/>
                  </a:lnTo>
                  <a:lnTo>
                    <a:pt x="406" y="1041"/>
                  </a:lnTo>
                  <a:lnTo>
                    <a:pt x="405" y="1061"/>
                  </a:lnTo>
                  <a:lnTo>
                    <a:pt x="397" y="1080"/>
                  </a:lnTo>
                  <a:lnTo>
                    <a:pt x="386" y="1099"/>
                  </a:lnTo>
                  <a:lnTo>
                    <a:pt x="430" y="1127"/>
                  </a:lnTo>
                  <a:lnTo>
                    <a:pt x="477" y="1150"/>
                  </a:lnTo>
                  <a:lnTo>
                    <a:pt x="527" y="1168"/>
                  </a:lnTo>
                  <a:lnTo>
                    <a:pt x="577" y="1182"/>
                  </a:lnTo>
                  <a:lnTo>
                    <a:pt x="630" y="1191"/>
                  </a:lnTo>
                  <a:lnTo>
                    <a:pt x="683" y="1193"/>
                  </a:lnTo>
                  <a:lnTo>
                    <a:pt x="741" y="1190"/>
                  </a:lnTo>
                  <a:lnTo>
                    <a:pt x="797" y="1181"/>
                  </a:lnTo>
                  <a:lnTo>
                    <a:pt x="852" y="1165"/>
                  </a:lnTo>
                  <a:lnTo>
                    <a:pt x="905" y="1142"/>
                  </a:lnTo>
                  <a:lnTo>
                    <a:pt x="955" y="1115"/>
                  </a:lnTo>
                  <a:lnTo>
                    <a:pt x="1002" y="1082"/>
                  </a:lnTo>
                  <a:lnTo>
                    <a:pt x="1046" y="1043"/>
                  </a:lnTo>
                  <a:lnTo>
                    <a:pt x="1084" y="1000"/>
                  </a:lnTo>
                  <a:lnTo>
                    <a:pt x="1118" y="954"/>
                  </a:lnTo>
                  <a:lnTo>
                    <a:pt x="1145" y="903"/>
                  </a:lnTo>
                  <a:lnTo>
                    <a:pt x="1166" y="851"/>
                  </a:lnTo>
                  <a:lnTo>
                    <a:pt x="1182" y="796"/>
                  </a:lnTo>
                  <a:lnTo>
                    <a:pt x="1192" y="739"/>
                  </a:lnTo>
                  <a:lnTo>
                    <a:pt x="1195" y="682"/>
                  </a:lnTo>
                  <a:lnTo>
                    <a:pt x="1192" y="628"/>
                  </a:lnTo>
                  <a:lnTo>
                    <a:pt x="1185" y="575"/>
                  </a:lnTo>
                  <a:lnTo>
                    <a:pt x="1171" y="525"/>
                  </a:lnTo>
                  <a:lnTo>
                    <a:pt x="1152" y="476"/>
                  </a:lnTo>
                  <a:lnTo>
                    <a:pt x="1129" y="429"/>
                  </a:lnTo>
                  <a:lnTo>
                    <a:pt x="1100" y="384"/>
                  </a:lnTo>
                  <a:lnTo>
                    <a:pt x="1083" y="397"/>
                  </a:lnTo>
                  <a:lnTo>
                    <a:pt x="1063" y="403"/>
                  </a:lnTo>
                  <a:lnTo>
                    <a:pt x="1042" y="405"/>
                  </a:lnTo>
                  <a:lnTo>
                    <a:pt x="1021" y="402"/>
                  </a:lnTo>
                  <a:lnTo>
                    <a:pt x="1002" y="393"/>
                  </a:lnTo>
                  <a:lnTo>
                    <a:pt x="985" y="379"/>
                  </a:lnTo>
                  <a:lnTo>
                    <a:pt x="971" y="363"/>
                  </a:lnTo>
                  <a:lnTo>
                    <a:pt x="964" y="343"/>
                  </a:lnTo>
                  <a:lnTo>
                    <a:pt x="960" y="324"/>
                  </a:lnTo>
                  <a:lnTo>
                    <a:pt x="961" y="303"/>
                  </a:lnTo>
                  <a:lnTo>
                    <a:pt x="969" y="283"/>
                  </a:lnTo>
                  <a:lnTo>
                    <a:pt x="980" y="264"/>
                  </a:lnTo>
                  <a:lnTo>
                    <a:pt x="935" y="237"/>
                  </a:lnTo>
                  <a:lnTo>
                    <a:pt x="889" y="213"/>
                  </a:lnTo>
                  <a:lnTo>
                    <a:pt x="839" y="195"/>
                  </a:lnTo>
                  <a:lnTo>
                    <a:pt x="789" y="181"/>
                  </a:lnTo>
                  <a:lnTo>
                    <a:pt x="736" y="172"/>
                  </a:lnTo>
                  <a:lnTo>
                    <a:pt x="683" y="170"/>
                  </a:lnTo>
                  <a:close/>
                  <a:moveTo>
                    <a:pt x="683" y="0"/>
                  </a:moveTo>
                  <a:lnTo>
                    <a:pt x="751" y="2"/>
                  </a:lnTo>
                  <a:lnTo>
                    <a:pt x="817" y="12"/>
                  </a:lnTo>
                  <a:lnTo>
                    <a:pt x="882" y="28"/>
                  </a:lnTo>
                  <a:lnTo>
                    <a:pt x="945" y="51"/>
                  </a:lnTo>
                  <a:lnTo>
                    <a:pt x="1005" y="79"/>
                  </a:lnTo>
                  <a:lnTo>
                    <a:pt x="1062" y="114"/>
                  </a:lnTo>
                  <a:lnTo>
                    <a:pt x="1115" y="154"/>
                  </a:lnTo>
                  <a:lnTo>
                    <a:pt x="1166" y="200"/>
                  </a:lnTo>
                  <a:lnTo>
                    <a:pt x="1212" y="249"/>
                  </a:lnTo>
                  <a:lnTo>
                    <a:pt x="1252" y="304"/>
                  </a:lnTo>
                  <a:lnTo>
                    <a:pt x="1287" y="361"/>
                  </a:lnTo>
                  <a:lnTo>
                    <a:pt x="1314" y="420"/>
                  </a:lnTo>
                  <a:lnTo>
                    <a:pt x="1336" y="482"/>
                  </a:lnTo>
                  <a:lnTo>
                    <a:pt x="1352" y="547"/>
                  </a:lnTo>
                  <a:lnTo>
                    <a:pt x="1362" y="614"/>
                  </a:lnTo>
                  <a:lnTo>
                    <a:pt x="1365" y="682"/>
                  </a:lnTo>
                  <a:lnTo>
                    <a:pt x="1362" y="749"/>
                  </a:lnTo>
                  <a:lnTo>
                    <a:pt x="1352" y="816"/>
                  </a:lnTo>
                  <a:lnTo>
                    <a:pt x="1336" y="881"/>
                  </a:lnTo>
                  <a:lnTo>
                    <a:pt x="1314" y="943"/>
                  </a:lnTo>
                  <a:lnTo>
                    <a:pt x="1287" y="1002"/>
                  </a:lnTo>
                  <a:lnTo>
                    <a:pt x="1252" y="1059"/>
                  </a:lnTo>
                  <a:lnTo>
                    <a:pt x="1212" y="1114"/>
                  </a:lnTo>
                  <a:lnTo>
                    <a:pt x="1166" y="1163"/>
                  </a:lnTo>
                  <a:lnTo>
                    <a:pt x="1115" y="1209"/>
                  </a:lnTo>
                  <a:lnTo>
                    <a:pt x="1062" y="1249"/>
                  </a:lnTo>
                  <a:lnTo>
                    <a:pt x="1005" y="1284"/>
                  </a:lnTo>
                  <a:lnTo>
                    <a:pt x="945" y="1312"/>
                  </a:lnTo>
                  <a:lnTo>
                    <a:pt x="882" y="1335"/>
                  </a:lnTo>
                  <a:lnTo>
                    <a:pt x="817" y="1351"/>
                  </a:lnTo>
                  <a:lnTo>
                    <a:pt x="751" y="1361"/>
                  </a:lnTo>
                  <a:lnTo>
                    <a:pt x="683" y="1364"/>
                  </a:lnTo>
                  <a:lnTo>
                    <a:pt x="615" y="1361"/>
                  </a:lnTo>
                  <a:lnTo>
                    <a:pt x="549" y="1351"/>
                  </a:lnTo>
                  <a:lnTo>
                    <a:pt x="484" y="1335"/>
                  </a:lnTo>
                  <a:lnTo>
                    <a:pt x="421" y="1312"/>
                  </a:lnTo>
                  <a:lnTo>
                    <a:pt x="361" y="1284"/>
                  </a:lnTo>
                  <a:lnTo>
                    <a:pt x="304" y="1249"/>
                  </a:lnTo>
                  <a:lnTo>
                    <a:pt x="251" y="1209"/>
                  </a:lnTo>
                  <a:lnTo>
                    <a:pt x="200" y="1163"/>
                  </a:lnTo>
                  <a:lnTo>
                    <a:pt x="154" y="1114"/>
                  </a:lnTo>
                  <a:lnTo>
                    <a:pt x="114" y="1061"/>
                  </a:lnTo>
                  <a:lnTo>
                    <a:pt x="79" y="1002"/>
                  </a:lnTo>
                  <a:lnTo>
                    <a:pt x="52" y="943"/>
                  </a:lnTo>
                  <a:lnTo>
                    <a:pt x="30" y="881"/>
                  </a:lnTo>
                  <a:lnTo>
                    <a:pt x="14" y="816"/>
                  </a:lnTo>
                  <a:lnTo>
                    <a:pt x="4" y="749"/>
                  </a:lnTo>
                  <a:lnTo>
                    <a:pt x="0" y="682"/>
                  </a:lnTo>
                  <a:lnTo>
                    <a:pt x="4" y="614"/>
                  </a:lnTo>
                  <a:lnTo>
                    <a:pt x="14" y="547"/>
                  </a:lnTo>
                  <a:lnTo>
                    <a:pt x="30" y="482"/>
                  </a:lnTo>
                  <a:lnTo>
                    <a:pt x="52" y="420"/>
                  </a:lnTo>
                  <a:lnTo>
                    <a:pt x="79" y="361"/>
                  </a:lnTo>
                  <a:lnTo>
                    <a:pt x="114" y="304"/>
                  </a:lnTo>
                  <a:lnTo>
                    <a:pt x="154" y="249"/>
                  </a:lnTo>
                  <a:lnTo>
                    <a:pt x="200" y="200"/>
                  </a:lnTo>
                  <a:lnTo>
                    <a:pt x="251" y="154"/>
                  </a:lnTo>
                  <a:lnTo>
                    <a:pt x="304" y="114"/>
                  </a:lnTo>
                  <a:lnTo>
                    <a:pt x="361" y="79"/>
                  </a:lnTo>
                  <a:lnTo>
                    <a:pt x="421" y="51"/>
                  </a:lnTo>
                  <a:lnTo>
                    <a:pt x="484" y="28"/>
                  </a:lnTo>
                  <a:lnTo>
                    <a:pt x="549" y="12"/>
                  </a:lnTo>
                  <a:lnTo>
                    <a:pt x="615" y="2"/>
                  </a:lnTo>
                  <a:lnTo>
                    <a:pt x="6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"/>
            <p:cNvSpPr>
              <a:spLocks/>
            </p:cNvSpPr>
            <p:nvPr/>
          </p:nvSpPr>
          <p:spPr bwMode="auto">
            <a:xfrm>
              <a:off x="2839" y="-2838"/>
              <a:ext cx="171" cy="170"/>
            </a:xfrm>
            <a:custGeom>
              <a:avLst/>
              <a:gdLst>
                <a:gd name="T0" fmla="*/ 86 w 171"/>
                <a:gd name="T1" fmla="*/ 0 h 170"/>
                <a:gd name="T2" fmla="*/ 108 w 171"/>
                <a:gd name="T3" fmla="*/ 2 h 170"/>
                <a:gd name="T4" fmla="*/ 128 w 171"/>
                <a:gd name="T5" fmla="*/ 11 h 170"/>
                <a:gd name="T6" fmla="*/ 146 w 171"/>
                <a:gd name="T7" fmla="*/ 24 h 170"/>
                <a:gd name="T8" fmla="*/ 160 w 171"/>
                <a:gd name="T9" fmla="*/ 42 h 170"/>
                <a:gd name="T10" fmla="*/ 169 w 171"/>
                <a:gd name="T11" fmla="*/ 63 h 170"/>
                <a:gd name="T12" fmla="*/ 171 w 171"/>
                <a:gd name="T13" fmla="*/ 84 h 170"/>
                <a:gd name="T14" fmla="*/ 169 w 171"/>
                <a:gd name="T15" fmla="*/ 106 h 170"/>
                <a:gd name="T16" fmla="*/ 160 w 171"/>
                <a:gd name="T17" fmla="*/ 126 h 170"/>
                <a:gd name="T18" fmla="*/ 146 w 171"/>
                <a:gd name="T19" fmla="*/ 145 h 170"/>
                <a:gd name="T20" fmla="*/ 128 w 171"/>
                <a:gd name="T21" fmla="*/ 158 h 170"/>
                <a:gd name="T22" fmla="*/ 108 w 171"/>
                <a:gd name="T23" fmla="*/ 167 h 170"/>
                <a:gd name="T24" fmla="*/ 86 w 171"/>
                <a:gd name="T25" fmla="*/ 170 h 170"/>
                <a:gd name="T26" fmla="*/ 64 w 171"/>
                <a:gd name="T27" fmla="*/ 167 h 170"/>
                <a:gd name="T28" fmla="*/ 43 w 171"/>
                <a:gd name="T29" fmla="*/ 158 h 170"/>
                <a:gd name="T30" fmla="*/ 25 w 171"/>
                <a:gd name="T31" fmla="*/ 145 h 170"/>
                <a:gd name="T32" fmla="*/ 11 w 171"/>
                <a:gd name="T33" fmla="*/ 126 h 170"/>
                <a:gd name="T34" fmla="*/ 4 w 171"/>
                <a:gd name="T35" fmla="*/ 106 h 170"/>
                <a:gd name="T36" fmla="*/ 0 w 171"/>
                <a:gd name="T37" fmla="*/ 84 h 170"/>
                <a:gd name="T38" fmla="*/ 4 w 171"/>
                <a:gd name="T39" fmla="*/ 63 h 170"/>
                <a:gd name="T40" fmla="*/ 11 w 171"/>
                <a:gd name="T41" fmla="*/ 42 h 170"/>
                <a:gd name="T42" fmla="*/ 25 w 171"/>
                <a:gd name="T43" fmla="*/ 24 h 170"/>
                <a:gd name="T44" fmla="*/ 43 w 171"/>
                <a:gd name="T45" fmla="*/ 11 h 170"/>
                <a:gd name="T46" fmla="*/ 64 w 171"/>
                <a:gd name="T47" fmla="*/ 2 h 170"/>
                <a:gd name="T48" fmla="*/ 86 w 171"/>
                <a:gd name="T4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1" h="170">
                  <a:moveTo>
                    <a:pt x="86" y="0"/>
                  </a:moveTo>
                  <a:lnTo>
                    <a:pt x="108" y="2"/>
                  </a:lnTo>
                  <a:lnTo>
                    <a:pt x="128" y="11"/>
                  </a:lnTo>
                  <a:lnTo>
                    <a:pt x="146" y="24"/>
                  </a:lnTo>
                  <a:lnTo>
                    <a:pt x="160" y="42"/>
                  </a:lnTo>
                  <a:lnTo>
                    <a:pt x="169" y="63"/>
                  </a:lnTo>
                  <a:lnTo>
                    <a:pt x="171" y="84"/>
                  </a:lnTo>
                  <a:lnTo>
                    <a:pt x="169" y="106"/>
                  </a:lnTo>
                  <a:lnTo>
                    <a:pt x="160" y="126"/>
                  </a:lnTo>
                  <a:lnTo>
                    <a:pt x="146" y="145"/>
                  </a:lnTo>
                  <a:lnTo>
                    <a:pt x="128" y="158"/>
                  </a:lnTo>
                  <a:lnTo>
                    <a:pt x="108" y="167"/>
                  </a:lnTo>
                  <a:lnTo>
                    <a:pt x="86" y="170"/>
                  </a:lnTo>
                  <a:lnTo>
                    <a:pt x="64" y="167"/>
                  </a:lnTo>
                  <a:lnTo>
                    <a:pt x="43" y="158"/>
                  </a:lnTo>
                  <a:lnTo>
                    <a:pt x="25" y="145"/>
                  </a:lnTo>
                  <a:lnTo>
                    <a:pt x="11" y="126"/>
                  </a:lnTo>
                  <a:lnTo>
                    <a:pt x="4" y="106"/>
                  </a:lnTo>
                  <a:lnTo>
                    <a:pt x="0" y="84"/>
                  </a:lnTo>
                  <a:lnTo>
                    <a:pt x="4" y="63"/>
                  </a:lnTo>
                  <a:lnTo>
                    <a:pt x="11" y="42"/>
                  </a:lnTo>
                  <a:lnTo>
                    <a:pt x="25" y="24"/>
                  </a:lnTo>
                  <a:lnTo>
                    <a:pt x="43" y="11"/>
                  </a:lnTo>
                  <a:lnTo>
                    <a:pt x="64" y="2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8"/>
            <p:cNvSpPr>
              <a:spLocks/>
            </p:cNvSpPr>
            <p:nvPr/>
          </p:nvSpPr>
          <p:spPr bwMode="auto">
            <a:xfrm>
              <a:off x="2356" y="-2356"/>
              <a:ext cx="171" cy="170"/>
            </a:xfrm>
            <a:custGeom>
              <a:avLst/>
              <a:gdLst>
                <a:gd name="T0" fmla="*/ 85 w 171"/>
                <a:gd name="T1" fmla="*/ 0 h 170"/>
                <a:gd name="T2" fmla="*/ 108 w 171"/>
                <a:gd name="T3" fmla="*/ 3 h 170"/>
                <a:gd name="T4" fmla="*/ 128 w 171"/>
                <a:gd name="T5" fmla="*/ 11 h 170"/>
                <a:gd name="T6" fmla="*/ 146 w 171"/>
                <a:gd name="T7" fmla="*/ 25 h 170"/>
                <a:gd name="T8" fmla="*/ 160 w 171"/>
                <a:gd name="T9" fmla="*/ 42 h 170"/>
                <a:gd name="T10" fmla="*/ 169 w 171"/>
                <a:gd name="T11" fmla="*/ 63 h 170"/>
                <a:gd name="T12" fmla="*/ 171 w 171"/>
                <a:gd name="T13" fmla="*/ 85 h 170"/>
                <a:gd name="T14" fmla="*/ 169 w 171"/>
                <a:gd name="T15" fmla="*/ 107 h 170"/>
                <a:gd name="T16" fmla="*/ 160 w 171"/>
                <a:gd name="T17" fmla="*/ 127 h 170"/>
                <a:gd name="T18" fmla="*/ 146 w 171"/>
                <a:gd name="T19" fmla="*/ 145 h 170"/>
                <a:gd name="T20" fmla="*/ 128 w 171"/>
                <a:gd name="T21" fmla="*/ 159 h 170"/>
                <a:gd name="T22" fmla="*/ 108 w 171"/>
                <a:gd name="T23" fmla="*/ 168 h 170"/>
                <a:gd name="T24" fmla="*/ 85 w 171"/>
                <a:gd name="T25" fmla="*/ 170 h 170"/>
                <a:gd name="T26" fmla="*/ 64 w 171"/>
                <a:gd name="T27" fmla="*/ 168 h 170"/>
                <a:gd name="T28" fmla="*/ 43 w 171"/>
                <a:gd name="T29" fmla="*/ 159 h 170"/>
                <a:gd name="T30" fmla="*/ 26 w 171"/>
                <a:gd name="T31" fmla="*/ 145 h 170"/>
                <a:gd name="T32" fmla="*/ 11 w 171"/>
                <a:gd name="T33" fmla="*/ 127 h 170"/>
                <a:gd name="T34" fmla="*/ 3 w 171"/>
                <a:gd name="T35" fmla="*/ 107 h 170"/>
                <a:gd name="T36" fmla="*/ 0 w 171"/>
                <a:gd name="T37" fmla="*/ 85 h 170"/>
                <a:gd name="T38" fmla="*/ 3 w 171"/>
                <a:gd name="T39" fmla="*/ 63 h 170"/>
                <a:gd name="T40" fmla="*/ 11 w 171"/>
                <a:gd name="T41" fmla="*/ 42 h 170"/>
                <a:gd name="T42" fmla="*/ 26 w 171"/>
                <a:gd name="T43" fmla="*/ 25 h 170"/>
                <a:gd name="T44" fmla="*/ 43 w 171"/>
                <a:gd name="T45" fmla="*/ 11 h 170"/>
                <a:gd name="T46" fmla="*/ 64 w 171"/>
                <a:gd name="T47" fmla="*/ 3 h 170"/>
                <a:gd name="T48" fmla="*/ 85 w 171"/>
                <a:gd name="T4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1" h="170">
                  <a:moveTo>
                    <a:pt x="85" y="0"/>
                  </a:moveTo>
                  <a:lnTo>
                    <a:pt x="108" y="3"/>
                  </a:lnTo>
                  <a:lnTo>
                    <a:pt x="128" y="11"/>
                  </a:lnTo>
                  <a:lnTo>
                    <a:pt x="146" y="25"/>
                  </a:lnTo>
                  <a:lnTo>
                    <a:pt x="160" y="42"/>
                  </a:lnTo>
                  <a:lnTo>
                    <a:pt x="169" y="63"/>
                  </a:lnTo>
                  <a:lnTo>
                    <a:pt x="171" y="85"/>
                  </a:lnTo>
                  <a:lnTo>
                    <a:pt x="169" y="107"/>
                  </a:lnTo>
                  <a:lnTo>
                    <a:pt x="160" y="127"/>
                  </a:lnTo>
                  <a:lnTo>
                    <a:pt x="146" y="145"/>
                  </a:lnTo>
                  <a:lnTo>
                    <a:pt x="128" y="159"/>
                  </a:lnTo>
                  <a:lnTo>
                    <a:pt x="108" y="168"/>
                  </a:lnTo>
                  <a:lnTo>
                    <a:pt x="85" y="170"/>
                  </a:lnTo>
                  <a:lnTo>
                    <a:pt x="64" y="168"/>
                  </a:lnTo>
                  <a:lnTo>
                    <a:pt x="43" y="159"/>
                  </a:lnTo>
                  <a:lnTo>
                    <a:pt x="26" y="145"/>
                  </a:lnTo>
                  <a:lnTo>
                    <a:pt x="11" y="127"/>
                  </a:lnTo>
                  <a:lnTo>
                    <a:pt x="3" y="107"/>
                  </a:lnTo>
                  <a:lnTo>
                    <a:pt x="0" y="85"/>
                  </a:lnTo>
                  <a:lnTo>
                    <a:pt x="3" y="63"/>
                  </a:lnTo>
                  <a:lnTo>
                    <a:pt x="11" y="42"/>
                  </a:lnTo>
                  <a:lnTo>
                    <a:pt x="26" y="25"/>
                  </a:lnTo>
                  <a:lnTo>
                    <a:pt x="43" y="11"/>
                  </a:lnTo>
                  <a:lnTo>
                    <a:pt x="64" y="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9"/>
            <p:cNvSpPr>
              <a:spLocks/>
            </p:cNvSpPr>
            <p:nvPr/>
          </p:nvSpPr>
          <p:spPr bwMode="auto">
            <a:xfrm>
              <a:off x="2115" y="-2115"/>
              <a:ext cx="171" cy="171"/>
            </a:xfrm>
            <a:custGeom>
              <a:avLst/>
              <a:gdLst>
                <a:gd name="T0" fmla="*/ 86 w 171"/>
                <a:gd name="T1" fmla="*/ 0 h 171"/>
                <a:gd name="T2" fmla="*/ 107 w 171"/>
                <a:gd name="T3" fmla="*/ 2 h 171"/>
                <a:gd name="T4" fmla="*/ 128 w 171"/>
                <a:gd name="T5" fmla="*/ 11 h 171"/>
                <a:gd name="T6" fmla="*/ 145 w 171"/>
                <a:gd name="T7" fmla="*/ 25 h 171"/>
                <a:gd name="T8" fmla="*/ 160 w 171"/>
                <a:gd name="T9" fmla="*/ 43 h 171"/>
                <a:gd name="T10" fmla="*/ 168 w 171"/>
                <a:gd name="T11" fmla="*/ 63 h 171"/>
                <a:gd name="T12" fmla="*/ 171 w 171"/>
                <a:gd name="T13" fmla="*/ 85 h 171"/>
                <a:gd name="T14" fmla="*/ 168 w 171"/>
                <a:gd name="T15" fmla="*/ 107 h 171"/>
                <a:gd name="T16" fmla="*/ 160 w 171"/>
                <a:gd name="T17" fmla="*/ 128 h 171"/>
                <a:gd name="T18" fmla="*/ 145 w 171"/>
                <a:gd name="T19" fmla="*/ 145 h 171"/>
                <a:gd name="T20" fmla="*/ 128 w 171"/>
                <a:gd name="T21" fmla="*/ 160 h 171"/>
                <a:gd name="T22" fmla="*/ 107 w 171"/>
                <a:gd name="T23" fmla="*/ 167 h 171"/>
                <a:gd name="T24" fmla="*/ 86 w 171"/>
                <a:gd name="T25" fmla="*/ 171 h 171"/>
                <a:gd name="T26" fmla="*/ 63 w 171"/>
                <a:gd name="T27" fmla="*/ 167 h 171"/>
                <a:gd name="T28" fmla="*/ 43 w 171"/>
                <a:gd name="T29" fmla="*/ 160 h 171"/>
                <a:gd name="T30" fmla="*/ 25 w 171"/>
                <a:gd name="T31" fmla="*/ 145 h 171"/>
                <a:gd name="T32" fmla="*/ 11 w 171"/>
                <a:gd name="T33" fmla="*/ 128 h 171"/>
                <a:gd name="T34" fmla="*/ 2 w 171"/>
                <a:gd name="T35" fmla="*/ 107 h 171"/>
                <a:gd name="T36" fmla="*/ 0 w 171"/>
                <a:gd name="T37" fmla="*/ 85 h 171"/>
                <a:gd name="T38" fmla="*/ 2 w 171"/>
                <a:gd name="T39" fmla="*/ 63 h 171"/>
                <a:gd name="T40" fmla="*/ 11 w 171"/>
                <a:gd name="T41" fmla="*/ 43 h 171"/>
                <a:gd name="T42" fmla="*/ 25 w 171"/>
                <a:gd name="T43" fmla="*/ 25 h 171"/>
                <a:gd name="T44" fmla="*/ 43 w 171"/>
                <a:gd name="T45" fmla="*/ 11 h 171"/>
                <a:gd name="T46" fmla="*/ 63 w 171"/>
                <a:gd name="T47" fmla="*/ 2 h 171"/>
                <a:gd name="T48" fmla="*/ 86 w 171"/>
                <a:gd name="T4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1" h="171">
                  <a:moveTo>
                    <a:pt x="86" y="0"/>
                  </a:moveTo>
                  <a:lnTo>
                    <a:pt x="107" y="2"/>
                  </a:lnTo>
                  <a:lnTo>
                    <a:pt x="128" y="11"/>
                  </a:lnTo>
                  <a:lnTo>
                    <a:pt x="145" y="25"/>
                  </a:lnTo>
                  <a:lnTo>
                    <a:pt x="160" y="43"/>
                  </a:lnTo>
                  <a:lnTo>
                    <a:pt x="168" y="63"/>
                  </a:lnTo>
                  <a:lnTo>
                    <a:pt x="171" y="85"/>
                  </a:lnTo>
                  <a:lnTo>
                    <a:pt x="168" y="107"/>
                  </a:lnTo>
                  <a:lnTo>
                    <a:pt x="160" y="128"/>
                  </a:lnTo>
                  <a:lnTo>
                    <a:pt x="145" y="145"/>
                  </a:lnTo>
                  <a:lnTo>
                    <a:pt x="128" y="160"/>
                  </a:lnTo>
                  <a:lnTo>
                    <a:pt x="107" y="167"/>
                  </a:lnTo>
                  <a:lnTo>
                    <a:pt x="86" y="171"/>
                  </a:lnTo>
                  <a:lnTo>
                    <a:pt x="63" y="167"/>
                  </a:lnTo>
                  <a:lnTo>
                    <a:pt x="43" y="160"/>
                  </a:lnTo>
                  <a:lnTo>
                    <a:pt x="25" y="145"/>
                  </a:lnTo>
                  <a:lnTo>
                    <a:pt x="11" y="128"/>
                  </a:lnTo>
                  <a:lnTo>
                    <a:pt x="2" y="107"/>
                  </a:lnTo>
                  <a:lnTo>
                    <a:pt x="0" y="85"/>
                  </a:lnTo>
                  <a:lnTo>
                    <a:pt x="2" y="63"/>
                  </a:lnTo>
                  <a:lnTo>
                    <a:pt x="11" y="43"/>
                  </a:lnTo>
                  <a:lnTo>
                    <a:pt x="25" y="25"/>
                  </a:lnTo>
                  <a:lnTo>
                    <a:pt x="43" y="11"/>
                  </a:lnTo>
                  <a:lnTo>
                    <a:pt x="63" y="2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1632" y="-1633"/>
              <a:ext cx="171" cy="170"/>
            </a:xfrm>
            <a:custGeom>
              <a:avLst/>
              <a:gdLst>
                <a:gd name="T0" fmla="*/ 85 w 171"/>
                <a:gd name="T1" fmla="*/ 0 h 170"/>
                <a:gd name="T2" fmla="*/ 107 w 171"/>
                <a:gd name="T3" fmla="*/ 3 h 170"/>
                <a:gd name="T4" fmla="*/ 128 w 171"/>
                <a:gd name="T5" fmla="*/ 12 h 170"/>
                <a:gd name="T6" fmla="*/ 145 w 171"/>
                <a:gd name="T7" fmla="*/ 25 h 170"/>
                <a:gd name="T8" fmla="*/ 160 w 171"/>
                <a:gd name="T9" fmla="*/ 44 h 170"/>
                <a:gd name="T10" fmla="*/ 167 w 171"/>
                <a:gd name="T11" fmla="*/ 64 h 170"/>
                <a:gd name="T12" fmla="*/ 171 w 171"/>
                <a:gd name="T13" fmla="*/ 86 h 170"/>
                <a:gd name="T14" fmla="*/ 167 w 171"/>
                <a:gd name="T15" fmla="*/ 107 h 170"/>
                <a:gd name="T16" fmla="*/ 160 w 171"/>
                <a:gd name="T17" fmla="*/ 128 h 170"/>
                <a:gd name="T18" fmla="*/ 145 w 171"/>
                <a:gd name="T19" fmla="*/ 146 h 170"/>
                <a:gd name="T20" fmla="*/ 128 w 171"/>
                <a:gd name="T21" fmla="*/ 159 h 170"/>
                <a:gd name="T22" fmla="*/ 107 w 171"/>
                <a:gd name="T23" fmla="*/ 168 h 170"/>
                <a:gd name="T24" fmla="*/ 85 w 171"/>
                <a:gd name="T25" fmla="*/ 170 h 170"/>
                <a:gd name="T26" fmla="*/ 63 w 171"/>
                <a:gd name="T27" fmla="*/ 168 h 170"/>
                <a:gd name="T28" fmla="*/ 43 w 171"/>
                <a:gd name="T29" fmla="*/ 159 h 170"/>
                <a:gd name="T30" fmla="*/ 25 w 171"/>
                <a:gd name="T31" fmla="*/ 146 h 170"/>
                <a:gd name="T32" fmla="*/ 11 w 171"/>
                <a:gd name="T33" fmla="*/ 128 h 170"/>
                <a:gd name="T34" fmla="*/ 2 w 171"/>
                <a:gd name="T35" fmla="*/ 107 h 170"/>
                <a:gd name="T36" fmla="*/ 0 w 171"/>
                <a:gd name="T37" fmla="*/ 86 h 170"/>
                <a:gd name="T38" fmla="*/ 2 w 171"/>
                <a:gd name="T39" fmla="*/ 64 h 170"/>
                <a:gd name="T40" fmla="*/ 11 w 171"/>
                <a:gd name="T41" fmla="*/ 44 h 170"/>
                <a:gd name="T42" fmla="*/ 25 w 171"/>
                <a:gd name="T43" fmla="*/ 25 h 170"/>
                <a:gd name="T44" fmla="*/ 43 w 171"/>
                <a:gd name="T45" fmla="*/ 12 h 170"/>
                <a:gd name="T46" fmla="*/ 63 w 171"/>
                <a:gd name="T47" fmla="*/ 3 h 170"/>
                <a:gd name="T48" fmla="*/ 85 w 171"/>
                <a:gd name="T4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1" h="170">
                  <a:moveTo>
                    <a:pt x="85" y="0"/>
                  </a:moveTo>
                  <a:lnTo>
                    <a:pt x="107" y="3"/>
                  </a:lnTo>
                  <a:lnTo>
                    <a:pt x="128" y="12"/>
                  </a:lnTo>
                  <a:lnTo>
                    <a:pt x="145" y="25"/>
                  </a:lnTo>
                  <a:lnTo>
                    <a:pt x="160" y="44"/>
                  </a:lnTo>
                  <a:lnTo>
                    <a:pt x="167" y="64"/>
                  </a:lnTo>
                  <a:lnTo>
                    <a:pt x="171" y="86"/>
                  </a:lnTo>
                  <a:lnTo>
                    <a:pt x="167" y="107"/>
                  </a:lnTo>
                  <a:lnTo>
                    <a:pt x="160" y="128"/>
                  </a:lnTo>
                  <a:lnTo>
                    <a:pt x="145" y="146"/>
                  </a:lnTo>
                  <a:lnTo>
                    <a:pt x="128" y="159"/>
                  </a:lnTo>
                  <a:lnTo>
                    <a:pt x="107" y="168"/>
                  </a:lnTo>
                  <a:lnTo>
                    <a:pt x="85" y="170"/>
                  </a:lnTo>
                  <a:lnTo>
                    <a:pt x="63" y="168"/>
                  </a:lnTo>
                  <a:lnTo>
                    <a:pt x="43" y="159"/>
                  </a:lnTo>
                  <a:lnTo>
                    <a:pt x="25" y="146"/>
                  </a:lnTo>
                  <a:lnTo>
                    <a:pt x="11" y="128"/>
                  </a:lnTo>
                  <a:lnTo>
                    <a:pt x="2" y="107"/>
                  </a:lnTo>
                  <a:lnTo>
                    <a:pt x="0" y="86"/>
                  </a:lnTo>
                  <a:lnTo>
                    <a:pt x="2" y="64"/>
                  </a:lnTo>
                  <a:lnTo>
                    <a:pt x="11" y="44"/>
                  </a:lnTo>
                  <a:lnTo>
                    <a:pt x="25" y="25"/>
                  </a:lnTo>
                  <a:lnTo>
                    <a:pt x="43" y="12"/>
                  </a:lnTo>
                  <a:lnTo>
                    <a:pt x="63" y="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11"/>
            <p:cNvSpPr>
              <a:spLocks/>
            </p:cNvSpPr>
            <p:nvPr/>
          </p:nvSpPr>
          <p:spPr bwMode="auto">
            <a:xfrm>
              <a:off x="3347" y="-2491"/>
              <a:ext cx="1024" cy="170"/>
            </a:xfrm>
            <a:custGeom>
              <a:avLst/>
              <a:gdLst>
                <a:gd name="T0" fmla="*/ 85 w 1024"/>
                <a:gd name="T1" fmla="*/ 0 h 170"/>
                <a:gd name="T2" fmla="*/ 939 w 1024"/>
                <a:gd name="T3" fmla="*/ 0 h 170"/>
                <a:gd name="T4" fmla="*/ 962 w 1024"/>
                <a:gd name="T5" fmla="*/ 2 h 170"/>
                <a:gd name="T6" fmla="*/ 982 w 1024"/>
                <a:gd name="T7" fmla="*/ 11 h 170"/>
                <a:gd name="T8" fmla="*/ 999 w 1024"/>
                <a:gd name="T9" fmla="*/ 25 h 170"/>
                <a:gd name="T10" fmla="*/ 1013 w 1024"/>
                <a:gd name="T11" fmla="*/ 42 h 170"/>
                <a:gd name="T12" fmla="*/ 1022 w 1024"/>
                <a:gd name="T13" fmla="*/ 62 h 170"/>
                <a:gd name="T14" fmla="*/ 1024 w 1024"/>
                <a:gd name="T15" fmla="*/ 84 h 170"/>
                <a:gd name="T16" fmla="*/ 1022 w 1024"/>
                <a:gd name="T17" fmla="*/ 108 h 170"/>
                <a:gd name="T18" fmla="*/ 1013 w 1024"/>
                <a:gd name="T19" fmla="*/ 128 h 170"/>
                <a:gd name="T20" fmla="*/ 999 w 1024"/>
                <a:gd name="T21" fmla="*/ 145 h 170"/>
                <a:gd name="T22" fmla="*/ 982 w 1024"/>
                <a:gd name="T23" fmla="*/ 159 h 170"/>
                <a:gd name="T24" fmla="*/ 962 w 1024"/>
                <a:gd name="T25" fmla="*/ 167 h 170"/>
                <a:gd name="T26" fmla="*/ 939 w 1024"/>
                <a:gd name="T27" fmla="*/ 170 h 170"/>
                <a:gd name="T28" fmla="*/ 85 w 1024"/>
                <a:gd name="T29" fmla="*/ 170 h 170"/>
                <a:gd name="T30" fmla="*/ 63 w 1024"/>
                <a:gd name="T31" fmla="*/ 167 h 170"/>
                <a:gd name="T32" fmla="*/ 42 w 1024"/>
                <a:gd name="T33" fmla="*/ 159 h 170"/>
                <a:gd name="T34" fmla="*/ 25 w 1024"/>
                <a:gd name="T35" fmla="*/ 145 h 170"/>
                <a:gd name="T36" fmla="*/ 12 w 1024"/>
                <a:gd name="T37" fmla="*/ 128 h 170"/>
                <a:gd name="T38" fmla="*/ 3 w 1024"/>
                <a:gd name="T39" fmla="*/ 108 h 170"/>
                <a:gd name="T40" fmla="*/ 0 w 1024"/>
                <a:gd name="T41" fmla="*/ 84 h 170"/>
                <a:gd name="T42" fmla="*/ 3 w 1024"/>
                <a:gd name="T43" fmla="*/ 62 h 170"/>
                <a:gd name="T44" fmla="*/ 12 w 1024"/>
                <a:gd name="T45" fmla="*/ 42 h 170"/>
                <a:gd name="T46" fmla="*/ 25 w 1024"/>
                <a:gd name="T47" fmla="*/ 25 h 170"/>
                <a:gd name="T48" fmla="*/ 42 w 1024"/>
                <a:gd name="T49" fmla="*/ 11 h 170"/>
                <a:gd name="T50" fmla="*/ 63 w 1024"/>
                <a:gd name="T51" fmla="*/ 2 h 170"/>
                <a:gd name="T52" fmla="*/ 85 w 1024"/>
                <a:gd name="T5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24" h="170">
                  <a:moveTo>
                    <a:pt x="85" y="0"/>
                  </a:moveTo>
                  <a:lnTo>
                    <a:pt x="939" y="0"/>
                  </a:lnTo>
                  <a:lnTo>
                    <a:pt x="962" y="2"/>
                  </a:lnTo>
                  <a:lnTo>
                    <a:pt x="982" y="11"/>
                  </a:lnTo>
                  <a:lnTo>
                    <a:pt x="999" y="25"/>
                  </a:lnTo>
                  <a:lnTo>
                    <a:pt x="1013" y="42"/>
                  </a:lnTo>
                  <a:lnTo>
                    <a:pt x="1022" y="62"/>
                  </a:lnTo>
                  <a:lnTo>
                    <a:pt x="1024" y="84"/>
                  </a:lnTo>
                  <a:lnTo>
                    <a:pt x="1022" y="108"/>
                  </a:lnTo>
                  <a:lnTo>
                    <a:pt x="1013" y="128"/>
                  </a:lnTo>
                  <a:lnTo>
                    <a:pt x="999" y="145"/>
                  </a:lnTo>
                  <a:lnTo>
                    <a:pt x="982" y="159"/>
                  </a:lnTo>
                  <a:lnTo>
                    <a:pt x="962" y="167"/>
                  </a:lnTo>
                  <a:lnTo>
                    <a:pt x="939" y="170"/>
                  </a:lnTo>
                  <a:lnTo>
                    <a:pt x="85" y="170"/>
                  </a:lnTo>
                  <a:lnTo>
                    <a:pt x="63" y="167"/>
                  </a:lnTo>
                  <a:lnTo>
                    <a:pt x="42" y="159"/>
                  </a:lnTo>
                  <a:lnTo>
                    <a:pt x="25" y="145"/>
                  </a:lnTo>
                  <a:lnTo>
                    <a:pt x="12" y="128"/>
                  </a:lnTo>
                  <a:lnTo>
                    <a:pt x="3" y="108"/>
                  </a:lnTo>
                  <a:lnTo>
                    <a:pt x="0" y="84"/>
                  </a:lnTo>
                  <a:lnTo>
                    <a:pt x="3" y="62"/>
                  </a:lnTo>
                  <a:lnTo>
                    <a:pt x="12" y="42"/>
                  </a:lnTo>
                  <a:lnTo>
                    <a:pt x="25" y="25"/>
                  </a:lnTo>
                  <a:lnTo>
                    <a:pt x="42" y="11"/>
                  </a:lnTo>
                  <a:lnTo>
                    <a:pt x="63" y="2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12"/>
            <p:cNvSpPr>
              <a:spLocks/>
            </p:cNvSpPr>
            <p:nvPr/>
          </p:nvSpPr>
          <p:spPr bwMode="auto">
            <a:xfrm>
              <a:off x="3346" y="-2150"/>
              <a:ext cx="1024" cy="170"/>
            </a:xfrm>
            <a:custGeom>
              <a:avLst/>
              <a:gdLst>
                <a:gd name="T0" fmla="*/ 85 w 1024"/>
                <a:gd name="T1" fmla="*/ 0 h 170"/>
                <a:gd name="T2" fmla="*/ 938 w 1024"/>
                <a:gd name="T3" fmla="*/ 0 h 170"/>
                <a:gd name="T4" fmla="*/ 961 w 1024"/>
                <a:gd name="T5" fmla="*/ 3 h 170"/>
                <a:gd name="T6" fmla="*/ 982 w 1024"/>
                <a:gd name="T7" fmla="*/ 11 h 170"/>
                <a:gd name="T8" fmla="*/ 999 w 1024"/>
                <a:gd name="T9" fmla="*/ 25 h 170"/>
                <a:gd name="T10" fmla="*/ 1013 w 1024"/>
                <a:gd name="T11" fmla="*/ 42 h 170"/>
                <a:gd name="T12" fmla="*/ 1020 w 1024"/>
                <a:gd name="T13" fmla="*/ 62 h 170"/>
                <a:gd name="T14" fmla="*/ 1024 w 1024"/>
                <a:gd name="T15" fmla="*/ 84 h 170"/>
                <a:gd name="T16" fmla="*/ 1020 w 1024"/>
                <a:gd name="T17" fmla="*/ 108 h 170"/>
                <a:gd name="T18" fmla="*/ 1013 w 1024"/>
                <a:gd name="T19" fmla="*/ 128 h 170"/>
                <a:gd name="T20" fmla="*/ 999 w 1024"/>
                <a:gd name="T21" fmla="*/ 145 h 170"/>
                <a:gd name="T22" fmla="*/ 982 w 1024"/>
                <a:gd name="T23" fmla="*/ 159 h 170"/>
                <a:gd name="T24" fmla="*/ 961 w 1024"/>
                <a:gd name="T25" fmla="*/ 168 h 170"/>
                <a:gd name="T26" fmla="*/ 938 w 1024"/>
                <a:gd name="T27" fmla="*/ 170 h 170"/>
                <a:gd name="T28" fmla="*/ 85 w 1024"/>
                <a:gd name="T29" fmla="*/ 170 h 170"/>
                <a:gd name="T30" fmla="*/ 62 w 1024"/>
                <a:gd name="T31" fmla="*/ 168 h 170"/>
                <a:gd name="T32" fmla="*/ 42 w 1024"/>
                <a:gd name="T33" fmla="*/ 159 h 170"/>
                <a:gd name="T34" fmla="*/ 24 w 1024"/>
                <a:gd name="T35" fmla="*/ 145 h 170"/>
                <a:gd name="T36" fmla="*/ 11 w 1024"/>
                <a:gd name="T37" fmla="*/ 128 h 170"/>
                <a:gd name="T38" fmla="*/ 2 w 1024"/>
                <a:gd name="T39" fmla="*/ 108 h 170"/>
                <a:gd name="T40" fmla="*/ 0 w 1024"/>
                <a:gd name="T41" fmla="*/ 84 h 170"/>
                <a:gd name="T42" fmla="*/ 2 w 1024"/>
                <a:gd name="T43" fmla="*/ 62 h 170"/>
                <a:gd name="T44" fmla="*/ 11 w 1024"/>
                <a:gd name="T45" fmla="*/ 42 h 170"/>
                <a:gd name="T46" fmla="*/ 24 w 1024"/>
                <a:gd name="T47" fmla="*/ 25 h 170"/>
                <a:gd name="T48" fmla="*/ 42 w 1024"/>
                <a:gd name="T49" fmla="*/ 11 h 170"/>
                <a:gd name="T50" fmla="*/ 62 w 1024"/>
                <a:gd name="T51" fmla="*/ 3 h 170"/>
                <a:gd name="T52" fmla="*/ 85 w 1024"/>
                <a:gd name="T5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24" h="170">
                  <a:moveTo>
                    <a:pt x="85" y="0"/>
                  </a:moveTo>
                  <a:lnTo>
                    <a:pt x="938" y="0"/>
                  </a:lnTo>
                  <a:lnTo>
                    <a:pt x="961" y="3"/>
                  </a:lnTo>
                  <a:lnTo>
                    <a:pt x="982" y="11"/>
                  </a:lnTo>
                  <a:lnTo>
                    <a:pt x="999" y="25"/>
                  </a:lnTo>
                  <a:lnTo>
                    <a:pt x="1013" y="42"/>
                  </a:lnTo>
                  <a:lnTo>
                    <a:pt x="1020" y="62"/>
                  </a:lnTo>
                  <a:lnTo>
                    <a:pt x="1024" y="84"/>
                  </a:lnTo>
                  <a:lnTo>
                    <a:pt x="1020" y="108"/>
                  </a:lnTo>
                  <a:lnTo>
                    <a:pt x="1013" y="128"/>
                  </a:lnTo>
                  <a:lnTo>
                    <a:pt x="999" y="145"/>
                  </a:lnTo>
                  <a:lnTo>
                    <a:pt x="982" y="159"/>
                  </a:lnTo>
                  <a:lnTo>
                    <a:pt x="961" y="168"/>
                  </a:lnTo>
                  <a:lnTo>
                    <a:pt x="938" y="170"/>
                  </a:lnTo>
                  <a:lnTo>
                    <a:pt x="85" y="170"/>
                  </a:lnTo>
                  <a:lnTo>
                    <a:pt x="62" y="168"/>
                  </a:lnTo>
                  <a:lnTo>
                    <a:pt x="42" y="159"/>
                  </a:lnTo>
                  <a:lnTo>
                    <a:pt x="24" y="145"/>
                  </a:lnTo>
                  <a:lnTo>
                    <a:pt x="11" y="128"/>
                  </a:lnTo>
                  <a:lnTo>
                    <a:pt x="2" y="108"/>
                  </a:lnTo>
                  <a:lnTo>
                    <a:pt x="0" y="84"/>
                  </a:lnTo>
                  <a:lnTo>
                    <a:pt x="2" y="62"/>
                  </a:lnTo>
                  <a:lnTo>
                    <a:pt x="11" y="42"/>
                  </a:lnTo>
                  <a:lnTo>
                    <a:pt x="24" y="25"/>
                  </a:lnTo>
                  <a:lnTo>
                    <a:pt x="42" y="11"/>
                  </a:lnTo>
                  <a:lnTo>
                    <a:pt x="62" y="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13"/>
            <p:cNvSpPr>
              <a:spLocks/>
            </p:cNvSpPr>
            <p:nvPr/>
          </p:nvSpPr>
          <p:spPr bwMode="auto">
            <a:xfrm>
              <a:off x="3344" y="-1809"/>
              <a:ext cx="600" cy="170"/>
            </a:xfrm>
            <a:custGeom>
              <a:avLst/>
              <a:gdLst>
                <a:gd name="T0" fmla="*/ 85 w 600"/>
                <a:gd name="T1" fmla="*/ 0 h 170"/>
                <a:gd name="T2" fmla="*/ 516 w 600"/>
                <a:gd name="T3" fmla="*/ 0 h 170"/>
                <a:gd name="T4" fmla="*/ 538 w 600"/>
                <a:gd name="T5" fmla="*/ 3 h 170"/>
                <a:gd name="T6" fmla="*/ 558 w 600"/>
                <a:gd name="T7" fmla="*/ 11 h 170"/>
                <a:gd name="T8" fmla="*/ 575 w 600"/>
                <a:gd name="T9" fmla="*/ 25 h 170"/>
                <a:gd name="T10" fmla="*/ 589 w 600"/>
                <a:gd name="T11" fmla="*/ 42 h 170"/>
                <a:gd name="T12" fmla="*/ 598 w 600"/>
                <a:gd name="T13" fmla="*/ 62 h 170"/>
                <a:gd name="T14" fmla="*/ 600 w 600"/>
                <a:gd name="T15" fmla="*/ 85 h 170"/>
                <a:gd name="T16" fmla="*/ 598 w 600"/>
                <a:gd name="T17" fmla="*/ 108 h 170"/>
                <a:gd name="T18" fmla="*/ 589 w 600"/>
                <a:gd name="T19" fmla="*/ 128 h 170"/>
                <a:gd name="T20" fmla="*/ 575 w 600"/>
                <a:gd name="T21" fmla="*/ 145 h 170"/>
                <a:gd name="T22" fmla="*/ 558 w 600"/>
                <a:gd name="T23" fmla="*/ 159 h 170"/>
                <a:gd name="T24" fmla="*/ 538 w 600"/>
                <a:gd name="T25" fmla="*/ 168 h 170"/>
                <a:gd name="T26" fmla="*/ 516 w 600"/>
                <a:gd name="T27" fmla="*/ 170 h 170"/>
                <a:gd name="T28" fmla="*/ 85 w 600"/>
                <a:gd name="T29" fmla="*/ 170 h 170"/>
                <a:gd name="T30" fmla="*/ 62 w 600"/>
                <a:gd name="T31" fmla="*/ 168 h 170"/>
                <a:gd name="T32" fmla="*/ 42 w 600"/>
                <a:gd name="T33" fmla="*/ 159 h 170"/>
                <a:gd name="T34" fmla="*/ 25 w 600"/>
                <a:gd name="T35" fmla="*/ 145 h 170"/>
                <a:gd name="T36" fmla="*/ 11 w 600"/>
                <a:gd name="T37" fmla="*/ 128 h 170"/>
                <a:gd name="T38" fmla="*/ 3 w 600"/>
                <a:gd name="T39" fmla="*/ 108 h 170"/>
                <a:gd name="T40" fmla="*/ 0 w 600"/>
                <a:gd name="T41" fmla="*/ 85 h 170"/>
                <a:gd name="T42" fmla="*/ 3 w 600"/>
                <a:gd name="T43" fmla="*/ 62 h 170"/>
                <a:gd name="T44" fmla="*/ 11 w 600"/>
                <a:gd name="T45" fmla="*/ 42 h 170"/>
                <a:gd name="T46" fmla="*/ 25 w 600"/>
                <a:gd name="T47" fmla="*/ 25 h 170"/>
                <a:gd name="T48" fmla="*/ 42 w 600"/>
                <a:gd name="T49" fmla="*/ 11 h 170"/>
                <a:gd name="T50" fmla="*/ 62 w 600"/>
                <a:gd name="T51" fmla="*/ 3 h 170"/>
                <a:gd name="T52" fmla="*/ 85 w 600"/>
                <a:gd name="T5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0" h="170">
                  <a:moveTo>
                    <a:pt x="85" y="0"/>
                  </a:moveTo>
                  <a:lnTo>
                    <a:pt x="516" y="0"/>
                  </a:lnTo>
                  <a:lnTo>
                    <a:pt x="538" y="3"/>
                  </a:lnTo>
                  <a:lnTo>
                    <a:pt x="558" y="11"/>
                  </a:lnTo>
                  <a:lnTo>
                    <a:pt x="575" y="25"/>
                  </a:lnTo>
                  <a:lnTo>
                    <a:pt x="589" y="42"/>
                  </a:lnTo>
                  <a:lnTo>
                    <a:pt x="598" y="62"/>
                  </a:lnTo>
                  <a:lnTo>
                    <a:pt x="600" y="85"/>
                  </a:lnTo>
                  <a:lnTo>
                    <a:pt x="598" y="108"/>
                  </a:lnTo>
                  <a:lnTo>
                    <a:pt x="589" y="128"/>
                  </a:lnTo>
                  <a:lnTo>
                    <a:pt x="575" y="145"/>
                  </a:lnTo>
                  <a:lnTo>
                    <a:pt x="558" y="159"/>
                  </a:lnTo>
                  <a:lnTo>
                    <a:pt x="538" y="168"/>
                  </a:lnTo>
                  <a:lnTo>
                    <a:pt x="516" y="170"/>
                  </a:lnTo>
                  <a:lnTo>
                    <a:pt x="85" y="170"/>
                  </a:lnTo>
                  <a:lnTo>
                    <a:pt x="62" y="168"/>
                  </a:lnTo>
                  <a:lnTo>
                    <a:pt x="42" y="159"/>
                  </a:lnTo>
                  <a:lnTo>
                    <a:pt x="25" y="145"/>
                  </a:lnTo>
                  <a:lnTo>
                    <a:pt x="11" y="128"/>
                  </a:lnTo>
                  <a:lnTo>
                    <a:pt x="3" y="108"/>
                  </a:lnTo>
                  <a:lnTo>
                    <a:pt x="0" y="85"/>
                  </a:lnTo>
                  <a:lnTo>
                    <a:pt x="3" y="62"/>
                  </a:lnTo>
                  <a:lnTo>
                    <a:pt x="11" y="42"/>
                  </a:lnTo>
                  <a:lnTo>
                    <a:pt x="25" y="25"/>
                  </a:lnTo>
                  <a:lnTo>
                    <a:pt x="42" y="11"/>
                  </a:lnTo>
                  <a:lnTo>
                    <a:pt x="62" y="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14"/>
            <p:cNvSpPr>
              <a:spLocks noEditPoints="1"/>
            </p:cNvSpPr>
            <p:nvPr/>
          </p:nvSpPr>
          <p:spPr bwMode="auto">
            <a:xfrm>
              <a:off x="955" y="-3345"/>
              <a:ext cx="4098" cy="3412"/>
            </a:xfrm>
            <a:custGeom>
              <a:avLst/>
              <a:gdLst>
                <a:gd name="T0" fmla="*/ 3323 w 4098"/>
                <a:gd name="T1" fmla="*/ 2901 h 3412"/>
                <a:gd name="T2" fmla="*/ 3003 w 4098"/>
                <a:gd name="T3" fmla="*/ 2824 h 3412"/>
                <a:gd name="T4" fmla="*/ 2902 w 4098"/>
                <a:gd name="T5" fmla="*/ 3242 h 3412"/>
                <a:gd name="T6" fmla="*/ 3682 w 4098"/>
                <a:gd name="T7" fmla="*/ 2857 h 3412"/>
                <a:gd name="T8" fmla="*/ 2152 w 4098"/>
                <a:gd name="T9" fmla="*/ 2886 h 3412"/>
                <a:gd name="T10" fmla="*/ 1796 w 4098"/>
                <a:gd name="T11" fmla="*/ 2821 h 3412"/>
                <a:gd name="T12" fmla="*/ 1626 w 4098"/>
                <a:gd name="T13" fmla="*/ 3046 h 3412"/>
                <a:gd name="T14" fmla="*/ 2448 w 4098"/>
                <a:gd name="T15" fmla="*/ 2946 h 3412"/>
                <a:gd name="T16" fmla="*/ 971 w 4098"/>
                <a:gd name="T17" fmla="*/ 2845 h 3412"/>
                <a:gd name="T18" fmla="*/ 605 w 4098"/>
                <a:gd name="T19" fmla="*/ 2870 h 3412"/>
                <a:gd name="T20" fmla="*/ 368 w 4098"/>
                <a:gd name="T21" fmla="*/ 2949 h 3412"/>
                <a:gd name="T22" fmla="*/ 1192 w 4098"/>
                <a:gd name="T23" fmla="*/ 3045 h 3412"/>
                <a:gd name="T24" fmla="*/ 3323 w 4098"/>
                <a:gd name="T25" fmla="*/ 2219 h 3412"/>
                <a:gd name="T26" fmla="*/ 3096 w 4098"/>
                <a:gd name="T27" fmla="*/ 2356 h 3412"/>
                <a:gd name="T28" fmla="*/ 3117 w 4098"/>
                <a:gd name="T29" fmla="*/ 2625 h 3412"/>
                <a:gd name="T30" fmla="*/ 3365 w 4098"/>
                <a:gd name="T31" fmla="*/ 2726 h 3412"/>
                <a:gd name="T32" fmla="*/ 3567 w 4098"/>
                <a:gd name="T33" fmla="*/ 2555 h 3412"/>
                <a:gd name="T34" fmla="*/ 3504 w 4098"/>
                <a:gd name="T35" fmla="*/ 2293 h 3412"/>
                <a:gd name="T36" fmla="*/ 2002 w 4098"/>
                <a:gd name="T37" fmla="*/ 2221 h 3412"/>
                <a:gd name="T38" fmla="*/ 1799 w 4098"/>
                <a:gd name="T39" fmla="*/ 2394 h 3412"/>
                <a:gd name="T40" fmla="*/ 1861 w 4098"/>
                <a:gd name="T41" fmla="*/ 2655 h 3412"/>
                <a:gd name="T42" fmla="*/ 2124 w 4098"/>
                <a:gd name="T43" fmla="*/ 2716 h 3412"/>
                <a:gd name="T44" fmla="*/ 2296 w 4098"/>
                <a:gd name="T45" fmla="*/ 2515 h 3412"/>
                <a:gd name="T46" fmla="*/ 2194 w 4098"/>
                <a:gd name="T47" fmla="*/ 2267 h 3412"/>
                <a:gd name="T48" fmla="*/ 682 w 4098"/>
                <a:gd name="T49" fmla="*/ 2231 h 3412"/>
                <a:gd name="T50" fmla="*/ 509 w 4098"/>
                <a:gd name="T51" fmla="*/ 2432 h 3412"/>
                <a:gd name="T52" fmla="*/ 611 w 4098"/>
                <a:gd name="T53" fmla="*/ 2680 h 3412"/>
                <a:gd name="T54" fmla="*/ 880 w 4098"/>
                <a:gd name="T55" fmla="*/ 2701 h 3412"/>
                <a:gd name="T56" fmla="*/ 1018 w 4098"/>
                <a:gd name="T57" fmla="*/ 2474 h 3412"/>
                <a:gd name="T58" fmla="*/ 880 w 4098"/>
                <a:gd name="T59" fmla="*/ 2247 h 3412"/>
                <a:gd name="T60" fmla="*/ 452 w 4098"/>
                <a:gd name="T61" fmla="*/ 2181 h 3412"/>
                <a:gd name="T62" fmla="*/ 762 w 4098"/>
                <a:gd name="T63" fmla="*/ 2047 h 3412"/>
                <a:gd name="T64" fmla="*/ 1072 w 4098"/>
                <a:gd name="T65" fmla="*/ 2181 h 3412"/>
                <a:gd name="T66" fmla="*/ 1894 w 4098"/>
                <a:gd name="T67" fmla="*/ 2073 h 3412"/>
                <a:gd name="T68" fmla="*/ 2237 w 4098"/>
                <a:gd name="T69" fmla="*/ 2093 h 3412"/>
                <a:gd name="T70" fmla="*/ 3049 w 4098"/>
                <a:gd name="T71" fmla="*/ 2148 h 3412"/>
                <a:gd name="T72" fmla="*/ 3375 w 4098"/>
                <a:gd name="T73" fmla="*/ 2050 h 3412"/>
                <a:gd name="T74" fmla="*/ 3665 w 4098"/>
                <a:gd name="T75" fmla="*/ 2219 h 3412"/>
                <a:gd name="T76" fmla="*/ 3865 w 4098"/>
                <a:gd name="T77" fmla="*/ 3 h 3412"/>
                <a:gd name="T78" fmla="*/ 4012 w 4098"/>
                <a:gd name="T79" fmla="*/ 2219 h 3412"/>
                <a:gd name="T80" fmla="*/ 4094 w 4098"/>
                <a:gd name="T81" fmla="*/ 2327 h 3412"/>
                <a:gd name="T82" fmla="*/ 3748 w 4098"/>
                <a:gd name="T83" fmla="*/ 2431 h 3412"/>
                <a:gd name="T84" fmla="*/ 3804 w 4098"/>
                <a:gd name="T85" fmla="*/ 2733 h 3412"/>
                <a:gd name="T86" fmla="*/ 3927 w 4098"/>
                <a:gd name="T87" fmla="*/ 3326 h 3412"/>
                <a:gd name="T88" fmla="*/ 2818 w 4098"/>
                <a:gd name="T89" fmla="*/ 3412 h 3412"/>
                <a:gd name="T90" fmla="*/ 2732 w 4098"/>
                <a:gd name="T91" fmla="*/ 3097 h 3412"/>
                <a:gd name="T92" fmla="*/ 2891 w 4098"/>
                <a:gd name="T93" fmla="*/ 2694 h 3412"/>
                <a:gd name="T94" fmla="*/ 2906 w 4098"/>
                <a:gd name="T95" fmla="*/ 2389 h 3412"/>
                <a:gd name="T96" fmla="*/ 2435 w 4098"/>
                <a:gd name="T97" fmla="*/ 2643 h 3412"/>
                <a:gd name="T98" fmla="*/ 2643 w 4098"/>
                <a:gd name="T99" fmla="*/ 3030 h 3412"/>
                <a:gd name="T100" fmla="*/ 2584 w 4098"/>
                <a:gd name="T101" fmla="*/ 3410 h 3412"/>
                <a:gd name="T102" fmla="*/ 1454 w 4098"/>
                <a:gd name="T103" fmla="*/ 3350 h 3412"/>
                <a:gd name="T104" fmla="*/ 1535 w 4098"/>
                <a:gd name="T105" fmla="*/ 2793 h 3412"/>
                <a:gd name="T106" fmla="*/ 1616 w 4098"/>
                <a:gd name="T107" fmla="*/ 2474 h 3412"/>
                <a:gd name="T108" fmla="*/ 1180 w 4098"/>
                <a:gd name="T109" fmla="*/ 2561 h 3412"/>
                <a:gd name="T110" fmla="*/ 1334 w 4098"/>
                <a:gd name="T111" fmla="*/ 2902 h 3412"/>
                <a:gd name="T112" fmla="*/ 1341 w 4098"/>
                <a:gd name="T113" fmla="*/ 3387 h 3412"/>
                <a:gd name="T114" fmla="*/ 196 w 4098"/>
                <a:gd name="T115" fmla="*/ 3387 h 3412"/>
                <a:gd name="T116" fmla="*/ 202 w 4098"/>
                <a:gd name="T117" fmla="*/ 2906 h 3412"/>
                <a:gd name="T118" fmla="*/ 345 w 4098"/>
                <a:gd name="T119" fmla="*/ 2565 h 3412"/>
                <a:gd name="T120" fmla="*/ 42 w 4098"/>
                <a:gd name="T121" fmla="*/ 2377 h 3412"/>
                <a:gd name="T122" fmla="*/ 25 w 4098"/>
                <a:gd name="T123" fmla="*/ 2243 h 3412"/>
                <a:gd name="T124" fmla="*/ 183 w 4098"/>
                <a:gd name="T125" fmla="*/ 43 h 3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8" h="3412">
                  <a:moveTo>
                    <a:pt x="3617" y="2783"/>
                  </a:moveTo>
                  <a:lnTo>
                    <a:pt x="3576" y="2817"/>
                  </a:lnTo>
                  <a:lnTo>
                    <a:pt x="3532" y="2845"/>
                  </a:lnTo>
                  <a:lnTo>
                    <a:pt x="3485" y="2869"/>
                  </a:lnTo>
                  <a:lnTo>
                    <a:pt x="3434" y="2886"/>
                  </a:lnTo>
                  <a:lnTo>
                    <a:pt x="3379" y="2897"/>
                  </a:lnTo>
                  <a:lnTo>
                    <a:pt x="3323" y="2901"/>
                  </a:lnTo>
                  <a:lnTo>
                    <a:pt x="3268" y="2897"/>
                  </a:lnTo>
                  <a:lnTo>
                    <a:pt x="3216" y="2887"/>
                  </a:lnTo>
                  <a:lnTo>
                    <a:pt x="3167" y="2870"/>
                  </a:lnTo>
                  <a:lnTo>
                    <a:pt x="3119" y="2849"/>
                  </a:lnTo>
                  <a:lnTo>
                    <a:pt x="3076" y="2821"/>
                  </a:lnTo>
                  <a:lnTo>
                    <a:pt x="3036" y="2788"/>
                  </a:lnTo>
                  <a:lnTo>
                    <a:pt x="3003" y="2824"/>
                  </a:lnTo>
                  <a:lnTo>
                    <a:pt x="2974" y="2862"/>
                  </a:lnTo>
                  <a:lnTo>
                    <a:pt x="2949" y="2905"/>
                  </a:lnTo>
                  <a:lnTo>
                    <a:pt x="2929" y="2949"/>
                  </a:lnTo>
                  <a:lnTo>
                    <a:pt x="2915" y="2996"/>
                  </a:lnTo>
                  <a:lnTo>
                    <a:pt x="2906" y="3046"/>
                  </a:lnTo>
                  <a:lnTo>
                    <a:pt x="2902" y="3097"/>
                  </a:lnTo>
                  <a:lnTo>
                    <a:pt x="2902" y="3242"/>
                  </a:lnTo>
                  <a:lnTo>
                    <a:pt x="3757" y="3242"/>
                  </a:lnTo>
                  <a:lnTo>
                    <a:pt x="3757" y="3097"/>
                  </a:lnTo>
                  <a:lnTo>
                    <a:pt x="3753" y="3045"/>
                  </a:lnTo>
                  <a:lnTo>
                    <a:pt x="3744" y="2994"/>
                  </a:lnTo>
                  <a:lnTo>
                    <a:pt x="3729" y="2946"/>
                  </a:lnTo>
                  <a:lnTo>
                    <a:pt x="3708" y="2901"/>
                  </a:lnTo>
                  <a:lnTo>
                    <a:pt x="3682" y="2857"/>
                  </a:lnTo>
                  <a:lnTo>
                    <a:pt x="3652" y="2818"/>
                  </a:lnTo>
                  <a:lnTo>
                    <a:pt x="3617" y="2783"/>
                  </a:lnTo>
                  <a:close/>
                  <a:moveTo>
                    <a:pt x="2337" y="2783"/>
                  </a:moveTo>
                  <a:lnTo>
                    <a:pt x="2296" y="2817"/>
                  </a:lnTo>
                  <a:lnTo>
                    <a:pt x="2251" y="2845"/>
                  </a:lnTo>
                  <a:lnTo>
                    <a:pt x="2204" y="2869"/>
                  </a:lnTo>
                  <a:lnTo>
                    <a:pt x="2152" y="2886"/>
                  </a:lnTo>
                  <a:lnTo>
                    <a:pt x="2099" y="2897"/>
                  </a:lnTo>
                  <a:lnTo>
                    <a:pt x="2043" y="2901"/>
                  </a:lnTo>
                  <a:lnTo>
                    <a:pt x="1988" y="2897"/>
                  </a:lnTo>
                  <a:lnTo>
                    <a:pt x="1936" y="2887"/>
                  </a:lnTo>
                  <a:lnTo>
                    <a:pt x="1886" y="2870"/>
                  </a:lnTo>
                  <a:lnTo>
                    <a:pt x="1839" y="2849"/>
                  </a:lnTo>
                  <a:lnTo>
                    <a:pt x="1796" y="2821"/>
                  </a:lnTo>
                  <a:lnTo>
                    <a:pt x="1755" y="2788"/>
                  </a:lnTo>
                  <a:lnTo>
                    <a:pt x="1722" y="2824"/>
                  </a:lnTo>
                  <a:lnTo>
                    <a:pt x="1693" y="2862"/>
                  </a:lnTo>
                  <a:lnTo>
                    <a:pt x="1669" y="2905"/>
                  </a:lnTo>
                  <a:lnTo>
                    <a:pt x="1649" y="2949"/>
                  </a:lnTo>
                  <a:lnTo>
                    <a:pt x="1634" y="2996"/>
                  </a:lnTo>
                  <a:lnTo>
                    <a:pt x="1626" y="3046"/>
                  </a:lnTo>
                  <a:lnTo>
                    <a:pt x="1622" y="3097"/>
                  </a:lnTo>
                  <a:lnTo>
                    <a:pt x="1622" y="3242"/>
                  </a:lnTo>
                  <a:lnTo>
                    <a:pt x="2476" y="3242"/>
                  </a:lnTo>
                  <a:lnTo>
                    <a:pt x="2476" y="3097"/>
                  </a:lnTo>
                  <a:lnTo>
                    <a:pt x="2472" y="3045"/>
                  </a:lnTo>
                  <a:lnTo>
                    <a:pt x="2464" y="2994"/>
                  </a:lnTo>
                  <a:lnTo>
                    <a:pt x="2448" y="2946"/>
                  </a:lnTo>
                  <a:lnTo>
                    <a:pt x="2428" y="2901"/>
                  </a:lnTo>
                  <a:lnTo>
                    <a:pt x="2402" y="2857"/>
                  </a:lnTo>
                  <a:lnTo>
                    <a:pt x="2371" y="2818"/>
                  </a:lnTo>
                  <a:lnTo>
                    <a:pt x="2337" y="2783"/>
                  </a:lnTo>
                  <a:close/>
                  <a:moveTo>
                    <a:pt x="1056" y="2783"/>
                  </a:moveTo>
                  <a:lnTo>
                    <a:pt x="1016" y="2817"/>
                  </a:lnTo>
                  <a:lnTo>
                    <a:pt x="971" y="2845"/>
                  </a:lnTo>
                  <a:lnTo>
                    <a:pt x="923" y="2869"/>
                  </a:lnTo>
                  <a:lnTo>
                    <a:pt x="872" y="2886"/>
                  </a:lnTo>
                  <a:lnTo>
                    <a:pt x="818" y="2897"/>
                  </a:lnTo>
                  <a:lnTo>
                    <a:pt x="762" y="2901"/>
                  </a:lnTo>
                  <a:lnTo>
                    <a:pt x="708" y="2897"/>
                  </a:lnTo>
                  <a:lnTo>
                    <a:pt x="656" y="2887"/>
                  </a:lnTo>
                  <a:lnTo>
                    <a:pt x="605" y="2870"/>
                  </a:lnTo>
                  <a:lnTo>
                    <a:pt x="559" y="2849"/>
                  </a:lnTo>
                  <a:lnTo>
                    <a:pt x="514" y="2821"/>
                  </a:lnTo>
                  <a:lnTo>
                    <a:pt x="474" y="2788"/>
                  </a:lnTo>
                  <a:lnTo>
                    <a:pt x="441" y="2824"/>
                  </a:lnTo>
                  <a:lnTo>
                    <a:pt x="412" y="2862"/>
                  </a:lnTo>
                  <a:lnTo>
                    <a:pt x="387" y="2905"/>
                  </a:lnTo>
                  <a:lnTo>
                    <a:pt x="368" y="2949"/>
                  </a:lnTo>
                  <a:lnTo>
                    <a:pt x="354" y="2996"/>
                  </a:lnTo>
                  <a:lnTo>
                    <a:pt x="344" y="3046"/>
                  </a:lnTo>
                  <a:lnTo>
                    <a:pt x="342" y="3097"/>
                  </a:lnTo>
                  <a:lnTo>
                    <a:pt x="342" y="3242"/>
                  </a:lnTo>
                  <a:lnTo>
                    <a:pt x="1195" y="3242"/>
                  </a:lnTo>
                  <a:lnTo>
                    <a:pt x="1195" y="3097"/>
                  </a:lnTo>
                  <a:lnTo>
                    <a:pt x="1192" y="3045"/>
                  </a:lnTo>
                  <a:lnTo>
                    <a:pt x="1182" y="2994"/>
                  </a:lnTo>
                  <a:lnTo>
                    <a:pt x="1167" y="2946"/>
                  </a:lnTo>
                  <a:lnTo>
                    <a:pt x="1146" y="2901"/>
                  </a:lnTo>
                  <a:lnTo>
                    <a:pt x="1121" y="2857"/>
                  </a:lnTo>
                  <a:lnTo>
                    <a:pt x="1090" y="2818"/>
                  </a:lnTo>
                  <a:lnTo>
                    <a:pt x="1056" y="2783"/>
                  </a:lnTo>
                  <a:close/>
                  <a:moveTo>
                    <a:pt x="3323" y="2219"/>
                  </a:moveTo>
                  <a:lnTo>
                    <a:pt x="3282" y="2221"/>
                  </a:lnTo>
                  <a:lnTo>
                    <a:pt x="3242" y="2231"/>
                  </a:lnTo>
                  <a:lnTo>
                    <a:pt x="3206" y="2247"/>
                  </a:lnTo>
                  <a:lnTo>
                    <a:pt x="3173" y="2267"/>
                  </a:lnTo>
                  <a:lnTo>
                    <a:pt x="3143" y="2293"/>
                  </a:lnTo>
                  <a:lnTo>
                    <a:pt x="3117" y="2323"/>
                  </a:lnTo>
                  <a:lnTo>
                    <a:pt x="3096" y="2356"/>
                  </a:lnTo>
                  <a:lnTo>
                    <a:pt x="3081" y="2394"/>
                  </a:lnTo>
                  <a:lnTo>
                    <a:pt x="3071" y="2432"/>
                  </a:lnTo>
                  <a:lnTo>
                    <a:pt x="3067" y="2474"/>
                  </a:lnTo>
                  <a:lnTo>
                    <a:pt x="3071" y="2515"/>
                  </a:lnTo>
                  <a:lnTo>
                    <a:pt x="3081" y="2555"/>
                  </a:lnTo>
                  <a:lnTo>
                    <a:pt x="3096" y="2592"/>
                  </a:lnTo>
                  <a:lnTo>
                    <a:pt x="3117" y="2625"/>
                  </a:lnTo>
                  <a:lnTo>
                    <a:pt x="3143" y="2655"/>
                  </a:lnTo>
                  <a:lnTo>
                    <a:pt x="3173" y="2680"/>
                  </a:lnTo>
                  <a:lnTo>
                    <a:pt x="3206" y="2701"/>
                  </a:lnTo>
                  <a:lnTo>
                    <a:pt x="3242" y="2716"/>
                  </a:lnTo>
                  <a:lnTo>
                    <a:pt x="3282" y="2726"/>
                  </a:lnTo>
                  <a:lnTo>
                    <a:pt x="3323" y="2730"/>
                  </a:lnTo>
                  <a:lnTo>
                    <a:pt x="3365" y="2726"/>
                  </a:lnTo>
                  <a:lnTo>
                    <a:pt x="3404" y="2716"/>
                  </a:lnTo>
                  <a:lnTo>
                    <a:pt x="3441" y="2701"/>
                  </a:lnTo>
                  <a:lnTo>
                    <a:pt x="3475" y="2680"/>
                  </a:lnTo>
                  <a:lnTo>
                    <a:pt x="3504" y="2655"/>
                  </a:lnTo>
                  <a:lnTo>
                    <a:pt x="3530" y="2625"/>
                  </a:lnTo>
                  <a:lnTo>
                    <a:pt x="3552" y="2592"/>
                  </a:lnTo>
                  <a:lnTo>
                    <a:pt x="3567" y="2555"/>
                  </a:lnTo>
                  <a:lnTo>
                    <a:pt x="3576" y="2515"/>
                  </a:lnTo>
                  <a:lnTo>
                    <a:pt x="3580" y="2474"/>
                  </a:lnTo>
                  <a:lnTo>
                    <a:pt x="3576" y="2432"/>
                  </a:lnTo>
                  <a:lnTo>
                    <a:pt x="3567" y="2394"/>
                  </a:lnTo>
                  <a:lnTo>
                    <a:pt x="3552" y="2356"/>
                  </a:lnTo>
                  <a:lnTo>
                    <a:pt x="3530" y="2323"/>
                  </a:lnTo>
                  <a:lnTo>
                    <a:pt x="3504" y="2293"/>
                  </a:lnTo>
                  <a:lnTo>
                    <a:pt x="3475" y="2267"/>
                  </a:lnTo>
                  <a:lnTo>
                    <a:pt x="3441" y="2247"/>
                  </a:lnTo>
                  <a:lnTo>
                    <a:pt x="3404" y="2231"/>
                  </a:lnTo>
                  <a:lnTo>
                    <a:pt x="3365" y="2221"/>
                  </a:lnTo>
                  <a:lnTo>
                    <a:pt x="3323" y="2219"/>
                  </a:lnTo>
                  <a:close/>
                  <a:moveTo>
                    <a:pt x="2043" y="2219"/>
                  </a:moveTo>
                  <a:lnTo>
                    <a:pt x="2002" y="2221"/>
                  </a:lnTo>
                  <a:lnTo>
                    <a:pt x="1962" y="2231"/>
                  </a:lnTo>
                  <a:lnTo>
                    <a:pt x="1925" y="2247"/>
                  </a:lnTo>
                  <a:lnTo>
                    <a:pt x="1891" y="2267"/>
                  </a:lnTo>
                  <a:lnTo>
                    <a:pt x="1861" y="2293"/>
                  </a:lnTo>
                  <a:lnTo>
                    <a:pt x="1837" y="2323"/>
                  </a:lnTo>
                  <a:lnTo>
                    <a:pt x="1816" y="2356"/>
                  </a:lnTo>
                  <a:lnTo>
                    <a:pt x="1799" y="2394"/>
                  </a:lnTo>
                  <a:lnTo>
                    <a:pt x="1791" y="2432"/>
                  </a:lnTo>
                  <a:lnTo>
                    <a:pt x="1787" y="2474"/>
                  </a:lnTo>
                  <a:lnTo>
                    <a:pt x="1791" y="2515"/>
                  </a:lnTo>
                  <a:lnTo>
                    <a:pt x="1799" y="2555"/>
                  </a:lnTo>
                  <a:lnTo>
                    <a:pt x="1816" y="2592"/>
                  </a:lnTo>
                  <a:lnTo>
                    <a:pt x="1837" y="2625"/>
                  </a:lnTo>
                  <a:lnTo>
                    <a:pt x="1861" y="2655"/>
                  </a:lnTo>
                  <a:lnTo>
                    <a:pt x="1891" y="2680"/>
                  </a:lnTo>
                  <a:lnTo>
                    <a:pt x="1925" y="2701"/>
                  </a:lnTo>
                  <a:lnTo>
                    <a:pt x="1962" y="2716"/>
                  </a:lnTo>
                  <a:lnTo>
                    <a:pt x="2002" y="2726"/>
                  </a:lnTo>
                  <a:lnTo>
                    <a:pt x="2043" y="2730"/>
                  </a:lnTo>
                  <a:lnTo>
                    <a:pt x="2085" y="2726"/>
                  </a:lnTo>
                  <a:lnTo>
                    <a:pt x="2124" y="2716"/>
                  </a:lnTo>
                  <a:lnTo>
                    <a:pt x="2161" y="2701"/>
                  </a:lnTo>
                  <a:lnTo>
                    <a:pt x="2194" y="2680"/>
                  </a:lnTo>
                  <a:lnTo>
                    <a:pt x="2224" y="2655"/>
                  </a:lnTo>
                  <a:lnTo>
                    <a:pt x="2250" y="2625"/>
                  </a:lnTo>
                  <a:lnTo>
                    <a:pt x="2270" y="2592"/>
                  </a:lnTo>
                  <a:lnTo>
                    <a:pt x="2286" y="2555"/>
                  </a:lnTo>
                  <a:lnTo>
                    <a:pt x="2296" y="2515"/>
                  </a:lnTo>
                  <a:lnTo>
                    <a:pt x="2299" y="2474"/>
                  </a:lnTo>
                  <a:lnTo>
                    <a:pt x="2296" y="2432"/>
                  </a:lnTo>
                  <a:lnTo>
                    <a:pt x="2286" y="2394"/>
                  </a:lnTo>
                  <a:lnTo>
                    <a:pt x="2270" y="2356"/>
                  </a:lnTo>
                  <a:lnTo>
                    <a:pt x="2250" y="2323"/>
                  </a:lnTo>
                  <a:lnTo>
                    <a:pt x="2224" y="2293"/>
                  </a:lnTo>
                  <a:lnTo>
                    <a:pt x="2194" y="2267"/>
                  </a:lnTo>
                  <a:lnTo>
                    <a:pt x="2161" y="2247"/>
                  </a:lnTo>
                  <a:lnTo>
                    <a:pt x="2124" y="2231"/>
                  </a:lnTo>
                  <a:lnTo>
                    <a:pt x="2085" y="2221"/>
                  </a:lnTo>
                  <a:lnTo>
                    <a:pt x="2043" y="2219"/>
                  </a:lnTo>
                  <a:close/>
                  <a:moveTo>
                    <a:pt x="762" y="2219"/>
                  </a:moveTo>
                  <a:lnTo>
                    <a:pt x="720" y="2221"/>
                  </a:lnTo>
                  <a:lnTo>
                    <a:pt x="682" y="2231"/>
                  </a:lnTo>
                  <a:lnTo>
                    <a:pt x="645" y="2247"/>
                  </a:lnTo>
                  <a:lnTo>
                    <a:pt x="611" y="2267"/>
                  </a:lnTo>
                  <a:lnTo>
                    <a:pt x="581" y="2293"/>
                  </a:lnTo>
                  <a:lnTo>
                    <a:pt x="555" y="2323"/>
                  </a:lnTo>
                  <a:lnTo>
                    <a:pt x="535" y="2356"/>
                  </a:lnTo>
                  <a:lnTo>
                    <a:pt x="519" y="2394"/>
                  </a:lnTo>
                  <a:lnTo>
                    <a:pt x="509" y="2432"/>
                  </a:lnTo>
                  <a:lnTo>
                    <a:pt x="507" y="2474"/>
                  </a:lnTo>
                  <a:lnTo>
                    <a:pt x="509" y="2515"/>
                  </a:lnTo>
                  <a:lnTo>
                    <a:pt x="519" y="2555"/>
                  </a:lnTo>
                  <a:lnTo>
                    <a:pt x="535" y="2592"/>
                  </a:lnTo>
                  <a:lnTo>
                    <a:pt x="555" y="2625"/>
                  </a:lnTo>
                  <a:lnTo>
                    <a:pt x="581" y="2655"/>
                  </a:lnTo>
                  <a:lnTo>
                    <a:pt x="611" y="2680"/>
                  </a:lnTo>
                  <a:lnTo>
                    <a:pt x="645" y="2701"/>
                  </a:lnTo>
                  <a:lnTo>
                    <a:pt x="682" y="2716"/>
                  </a:lnTo>
                  <a:lnTo>
                    <a:pt x="720" y="2726"/>
                  </a:lnTo>
                  <a:lnTo>
                    <a:pt x="762" y="2730"/>
                  </a:lnTo>
                  <a:lnTo>
                    <a:pt x="803" y="2726"/>
                  </a:lnTo>
                  <a:lnTo>
                    <a:pt x="843" y="2716"/>
                  </a:lnTo>
                  <a:lnTo>
                    <a:pt x="880" y="2701"/>
                  </a:lnTo>
                  <a:lnTo>
                    <a:pt x="914" y="2680"/>
                  </a:lnTo>
                  <a:lnTo>
                    <a:pt x="944" y="2655"/>
                  </a:lnTo>
                  <a:lnTo>
                    <a:pt x="969" y="2625"/>
                  </a:lnTo>
                  <a:lnTo>
                    <a:pt x="990" y="2592"/>
                  </a:lnTo>
                  <a:lnTo>
                    <a:pt x="1006" y="2555"/>
                  </a:lnTo>
                  <a:lnTo>
                    <a:pt x="1015" y="2515"/>
                  </a:lnTo>
                  <a:lnTo>
                    <a:pt x="1018" y="2474"/>
                  </a:lnTo>
                  <a:lnTo>
                    <a:pt x="1015" y="2432"/>
                  </a:lnTo>
                  <a:lnTo>
                    <a:pt x="1006" y="2394"/>
                  </a:lnTo>
                  <a:lnTo>
                    <a:pt x="990" y="2356"/>
                  </a:lnTo>
                  <a:lnTo>
                    <a:pt x="969" y="2323"/>
                  </a:lnTo>
                  <a:lnTo>
                    <a:pt x="944" y="2293"/>
                  </a:lnTo>
                  <a:lnTo>
                    <a:pt x="914" y="2267"/>
                  </a:lnTo>
                  <a:lnTo>
                    <a:pt x="880" y="2247"/>
                  </a:lnTo>
                  <a:lnTo>
                    <a:pt x="843" y="2231"/>
                  </a:lnTo>
                  <a:lnTo>
                    <a:pt x="803" y="2221"/>
                  </a:lnTo>
                  <a:lnTo>
                    <a:pt x="762" y="2219"/>
                  </a:lnTo>
                  <a:close/>
                  <a:moveTo>
                    <a:pt x="342" y="172"/>
                  </a:moveTo>
                  <a:lnTo>
                    <a:pt x="342" y="2219"/>
                  </a:lnTo>
                  <a:lnTo>
                    <a:pt x="421" y="2219"/>
                  </a:lnTo>
                  <a:lnTo>
                    <a:pt x="452" y="2181"/>
                  </a:lnTo>
                  <a:lnTo>
                    <a:pt x="488" y="2148"/>
                  </a:lnTo>
                  <a:lnTo>
                    <a:pt x="527" y="2118"/>
                  </a:lnTo>
                  <a:lnTo>
                    <a:pt x="569" y="2093"/>
                  </a:lnTo>
                  <a:lnTo>
                    <a:pt x="613" y="2073"/>
                  </a:lnTo>
                  <a:lnTo>
                    <a:pt x="661" y="2060"/>
                  </a:lnTo>
                  <a:lnTo>
                    <a:pt x="710" y="2050"/>
                  </a:lnTo>
                  <a:lnTo>
                    <a:pt x="762" y="2047"/>
                  </a:lnTo>
                  <a:lnTo>
                    <a:pt x="813" y="2050"/>
                  </a:lnTo>
                  <a:lnTo>
                    <a:pt x="863" y="2060"/>
                  </a:lnTo>
                  <a:lnTo>
                    <a:pt x="911" y="2073"/>
                  </a:lnTo>
                  <a:lnTo>
                    <a:pt x="956" y="2093"/>
                  </a:lnTo>
                  <a:lnTo>
                    <a:pt x="998" y="2118"/>
                  </a:lnTo>
                  <a:lnTo>
                    <a:pt x="1037" y="2148"/>
                  </a:lnTo>
                  <a:lnTo>
                    <a:pt x="1072" y="2181"/>
                  </a:lnTo>
                  <a:lnTo>
                    <a:pt x="1104" y="2219"/>
                  </a:lnTo>
                  <a:lnTo>
                    <a:pt x="1701" y="2219"/>
                  </a:lnTo>
                  <a:lnTo>
                    <a:pt x="1732" y="2181"/>
                  </a:lnTo>
                  <a:lnTo>
                    <a:pt x="1768" y="2148"/>
                  </a:lnTo>
                  <a:lnTo>
                    <a:pt x="1807" y="2118"/>
                  </a:lnTo>
                  <a:lnTo>
                    <a:pt x="1849" y="2093"/>
                  </a:lnTo>
                  <a:lnTo>
                    <a:pt x="1894" y="2073"/>
                  </a:lnTo>
                  <a:lnTo>
                    <a:pt x="1942" y="2060"/>
                  </a:lnTo>
                  <a:lnTo>
                    <a:pt x="1992" y="2050"/>
                  </a:lnTo>
                  <a:lnTo>
                    <a:pt x="2043" y="2047"/>
                  </a:lnTo>
                  <a:lnTo>
                    <a:pt x="2095" y="2050"/>
                  </a:lnTo>
                  <a:lnTo>
                    <a:pt x="2145" y="2060"/>
                  </a:lnTo>
                  <a:lnTo>
                    <a:pt x="2192" y="2073"/>
                  </a:lnTo>
                  <a:lnTo>
                    <a:pt x="2237" y="2093"/>
                  </a:lnTo>
                  <a:lnTo>
                    <a:pt x="2279" y="2118"/>
                  </a:lnTo>
                  <a:lnTo>
                    <a:pt x="2317" y="2148"/>
                  </a:lnTo>
                  <a:lnTo>
                    <a:pt x="2353" y="2181"/>
                  </a:lnTo>
                  <a:lnTo>
                    <a:pt x="2384" y="2219"/>
                  </a:lnTo>
                  <a:lnTo>
                    <a:pt x="2982" y="2219"/>
                  </a:lnTo>
                  <a:lnTo>
                    <a:pt x="3014" y="2181"/>
                  </a:lnTo>
                  <a:lnTo>
                    <a:pt x="3049" y="2148"/>
                  </a:lnTo>
                  <a:lnTo>
                    <a:pt x="3087" y="2118"/>
                  </a:lnTo>
                  <a:lnTo>
                    <a:pt x="3129" y="2093"/>
                  </a:lnTo>
                  <a:lnTo>
                    <a:pt x="3175" y="2073"/>
                  </a:lnTo>
                  <a:lnTo>
                    <a:pt x="3223" y="2060"/>
                  </a:lnTo>
                  <a:lnTo>
                    <a:pt x="3272" y="2050"/>
                  </a:lnTo>
                  <a:lnTo>
                    <a:pt x="3323" y="2047"/>
                  </a:lnTo>
                  <a:lnTo>
                    <a:pt x="3375" y="2050"/>
                  </a:lnTo>
                  <a:lnTo>
                    <a:pt x="3425" y="2060"/>
                  </a:lnTo>
                  <a:lnTo>
                    <a:pt x="3472" y="2073"/>
                  </a:lnTo>
                  <a:lnTo>
                    <a:pt x="3517" y="2093"/>
                  </a:lnTo>
                  <a:lnTo>
                    <a:pt x="3559" y="2118"/>
                  </a:lnTo>
                  <a:lnTo>
                    <a:pt x="3598" y="2148"/>
                  </a:lnTo>
                  <a:lnTo>
                    <a:pt x="3634" y="2181"/>
                  </a:lnTo>
                  <a:lnTo>
                    <a:pt x="3665" y="2219"/>
                  </a:lnTo>
                  <a:lnTo>
                    <a:pt x="3665" y="2219"/>
                  </a:lnTo>
                  <a:lnTo>
                    <a:pt x="3757" y="2219"/>
                  </a:lnTo>
                  <a:lnTo>
                    <a:pt x="3757" y="172"/>
                  </a:lnTo>
                  <a:lnTo>
                    <a:pt x="342" y="172"/>
                  </a:lnTo>
                  <a:close/>
                  <a:moveTo>
                    <a:pt x="256" y="0"/>
                  </a:moveTo>
                  <a:lnTo>
                    <a:pt x="3842" y="0"/>
                  </a:lnTo>
                  <a:lnTo>
                    <a:pt x="3865" y="3"/>
                  </a:lnTo>
                  <a:lnTo>
                    <a:pt x="3884" y="12"/>
                  </a:lnTo>
                  <a:lnTo>
                    <a:pt x="3902" y="25"/>
                  </a:lnTo>
                  <a:lnTo>
                    <a:pt x="3915" y="43"/>
                  </a:lnTo>
                  <a:lnTo>
                    <a:pt x="3924" y="64"/>
                  </a:lnTo>
                  <a:lnTo>
                    <a:pt x="3927" y="86"/>
                  </a:lnTo>
                  <a:lnTo>
                    <a:pt x="3927" y="2219"/>
                  </a:lnTo>
                  <a:lnTo>
                    <a:pt x="4012" y="2219"/>
                  </a:lnTo>
                  <a:lnTo>
                    <a:pt x="4035" y="2221"/>
                  </a:lnTo>
                  <a:lnTo>
                    <a:pt x="4056" y="2230"/>
                  </a:lnTo>
                  <a:lnTo>
                    <a:pt x="4073" y="2243"/>
                  </a:lnTo>
                  <a:lnTo>
                    <a:pt x="4087" y="2261"/>
                  </a:lnTo>
                  <a:lnTo>
                    <a:pt x="4094" y="2281"/>
                  </a:lnTo>
                  <a:lnTo>
                    <a:pt x="4098" y="2303"/>
                  </a:lnTo>
                  <a:lnTo>
                    <a:pt x="4094" y="2327"/>
                  </a:lnTo>
                  <a:lnTo>
                    <a:pt x="4087" y="2346"/>
                  </a:lnTo>
                  <a:lnTo>
                    <a:pt x="4073" y="2364"/>
                  </a:lnTo>
                  <a:lnTo>
                    <a:pt x="4056" y="2377"/>
                  </a:lnTo>
                  <a:lnTo>
                    <a:pt x="4035" y="2386"/>
                  </a:lnTo>
                  <a:lnTo>
                    <a:pt x="4012" y="2389"/>
                  </a:lnTo>
                  <a:lnTo>
                    <a:pt x="3742" y="2389"/>
                  </a:lnTo>
                  <a:lnTo>
                    <a:pt x="3748" y="2431"/>
                  </a:lnTo>
                  <a:lnTo>
                    <a:pt x="3750" y="2474"/>
                  </a:lnTo>
                  <a:lnTo>
                    <a:pt x="3748" y="2518"/>
                  </a:lnTo>
                  <a:lnTo>
                    <a:pt x="3742" y="2561"/>
                  </a:lnTo>
                  <a:lnTo>
                    <a:pt x="3730" y="2602"/>
                  </a:lnTo>
                  <a:lnTo>
                    <a:pt x="3716" y="2643"/>
                  </a:lnTo>
                  <a:lnTo>
                    <a:pt x="3761" y="2686"/>
                  </a:lnTo>
                  <a:lnTo>
                    <a:pt x="3804" y="2733"/>
                  </a:lnTo>
                  <a:lnTo>
                    <a:pt x="3840" y="2787"/>
                  </a:lnTo>
                  <a:lnTo>
                    <a:pt x="3870" y="2843"/>
                  </a:lnTo>
                  <a:lnTo>
                    <a:pt x="3894" y="2902"/>
                  </a:lnTo>
                  <a:lnTo>
                    <a:pt x="3912" y="2965"/>
                  </a:lnTo>
                  <a:lnTo>
                    <a:pt x="3923" y="3030"/>
                  </a:lnTo>
                  <a:lnTo>
                    <a:pt x="3927" y="3097"/>
                  </a:lnTo>
                  <a:lnTo>
                    <a:pt x="3927" y="3326"/>
                  </a:lnTo>
                  <a:lnTo>
                    <a:pt x="3924" y="3350"/>
                  </a:lnTo>
                  <a:lnTo>
                    <a:pt x="3915" y="3370"/>
                  </a:lnTo>
                  <a:lnTo>
                    <a:pt x="3902" y="3387"/>
                  </a:lnTo>
                  <a:lnTo>
                    <a:pt x="3884" y="3401"/>
                  </a:lnTo>
                  <a:lnTo>
                    <a:pt x="3865" y="3410"/>
                  </a:lnTo>
                  <a:lnTo>
                    <a:pt x="3842" y="3412"/>
                  </a:lnTo>
                  <a:lnTo>
                    <a:pt x="2818" y="3412"/>
                  </a:lnTo>
                  <a:lnTo>
                    <a:pt x="2794" y="3410"/>
                  </a:lnTo>
                  <a:lnTo>
                    <a:pt x="2774" y="3401"/>
                  </a:lnTo>
                  <a:lnTo>
                    <a:pt x="2757" y="3387"/>
                  </a:lnTo>
                  <a:lnTo>
                    <a:pt x="2743" y="3370"/>
                  </a:lnTo>
                  <a:lnTo>
                    <a:pt x="2734" y="3350"/>
                  </a:lnTo>
                  <a:lnTo>
                    <a:pt x="2732" y="3326"/>
                  </a:lnTo>
                  <a:lnTo>
                    <a:pt x="2732" y="3097"/>
                  </a:lnTo>
                  <a:lnTo>
                    <a:pt x="2736" y="3031"/>
                  </a:lnTo>
                  <a:lnTo>
                    <a:pt x="2746" y="2968"/>
                  </a:lnTo>
                  <a:lnTo>
                    <a:pt x="2763" y="2906"/>
                  </a:lnTo>
                  <a:lnTo>
                    <a:pt x="2787" y="2848"/>
                  </a:lnTo>
                  <a:lnTo>
                    <a:pt x="2816" y="2793"/>
                  </a:lnTo>
                  <a:lnTo>
                    <a:pt x="2851" y="2741"/>
                  </a:lnTo>
                  <a:lnTo>
                    <a:pt x="2891" y="2694"/>
                  </a:lnTo>
                  <a:lnTo>
                    <a:pt x="2934" y="2650"/>
                  </a:lnTo>
                  <a:lnTo>
                    <a:pt x="2918" y="2608"/>
                  </a:lnTo>
                  <a:lnTo>
                    <a:pt x="2907" y="2565"/>
                  </a:lnTo>
                  <a:lnTo>
                    <a:pt x="2900" y="2520"/>
                  </a:lnTo>
                  <a:lnTo>
                    <a:pt x="2897" y="2474"/>
                  </a:lnTo>
                  <a:lnTo>
                    <a:pt x="2898" y="2431"/>
                  </a:lnTo>
                  <a:lnTo>
                    <a:pt x="2906" y="2389"/>
                  </a:lnTo>
                  <a:lnTo>
                    <a:pt x="2461" y="2389"/>
                  </a:lnTo>
                  <a:lnTo>
                    <a:pt x="2467" y="2431"/>
                  </a:lnTo>
                  <a:lnTo>
                    <a:pt x="2470" y="2474"/>
                  </a:lnTo>
                  <a:lnTo>
                    <a:pt x="2467" y="2518"/>
                  </a:lnTo>
                  <a:lnTo>
                    <a:pt x="2461" y="2561"/>
                  </a:lnTo>
                  <a:lnTo>
                    <a:pt x="2450" y="2602"/>
                  </a:lnTo>
                  <a:lnTo>
                    <a:pt x="2435" y="2643"/>
                  </a:lnTo>
                  <a:lnTo>
                    <a:pt x="2481" y="2686"/>
                  </a:lnTo>
                  <a:lnTo>
                    <a:pt x="2522" y="2733"/>
                  </a:lnTo>
                  <a:lnTo>
                    <a:pt x="2558" y="2787"/>
                  </a:lnTo>
                  <a:lnTo>
                    <a:pt x="2589" y="2843"/>
                  </a:lnTo>
                  <a:lnTo>
                    <a:pt x="2614" y="2902"/>
                  </a:lnTo>
                  <a:lnTo>
                    <a:pt x="2631" y="2965"/>
                  </a:lnTo>
                  <a:lnTo>
                    <a:pt x="2643" y="3030"/>
                  </a:lnTo>
                  <a:lnTo>
                    <a:pt x="2646" y="3097"/>
                  </a:lnTo>
                  <a:lnTo>
                    <a:pt x="2646" y="3326"/>
                  </a:lnTo>
                  <a:lnTo>
                    <a:pt x="2644" y="3350"/>
                  </a:lnTo>
                  <a:lnTo>
                    <a:pt x="2635" y="3370"/>
                  </a:lnTo>
                  <a:lnTo>
                    <a:pt x="2621" y="3387"/>
                  </a:lnTo>
                  <a:lnTo>
                    <a:pt x="2604" y="3401"/>
                  </a:lnTo>
                  <a:lnTo>
                    <a:pt x="2584" y="3410"/>
                  </a:lnTo>
                  <a:lnTo>
                    <a:pt x="2561" y="3412"/>
                  </a:lnTo>
                  <a:lnTo>
                    <a:pt x="1536" y="3412"/>
                  </a:lnTo>
                  <a:lnTo>
                    <a:pt x="1514" y="3410"/>
                  </a:lnTo>
                  <a:lnTo>
                    <a:pt x="1494" y="3401"/>
                  </a:lnTo>
                  <a:lnTo>
                    <a:pt x="1477" y="3387"/>
                  </a:lnTo>
                  <a:lnTo>
                    <a:pt x="1463" y="3370"/>
                  </a:lnTo>
                  <a:lnTo>
                    <a:pt x="1454" y="3350"/>
                  </a:lnTo>
                  <a:lnTo>
                    <a:pt x="1452" y="3326"/>
                  </a:lnTo>
                  <a:lnTo>
                    <a:pt x="1452" y="3097"/>
                  </a:lnTo>
                  <a:lnTo>
                    <a:pt x="1455" y="3031"/>
                  </a:lnTo>
                  <a:lnTo>
                    <a:pt x="1465" y="2968"/>
                  </a:lnTo>
                  <a:lnTo>
                    <a:pt x="1483" y="2906"/>
                  </a:lnTo>
                  <a:lnTo>
                    <a:pt x="1506" y="2848"/>
                  </a:lnTo>
                  <a:lnTo>
                    <a:pt x="1535" y="2793"/>
                  </a:lnTo>
                  <a:lnTo>
                    <a:pt x="1570" y="2741"/>
                  </a:lnTo>
                  <a:lnTo>
                    <a:pt x="1609" y="2694"/>
                  </a:lnTo>
                  <a:lnTo>
                    <a:pt x="1654" y="2650"/>
                  </a:lnTo>
                  <a:lnTo>
                    <a:pt x="1638" y="2608"/>
                  </a:lnTo>
                  <a:lnTo>
                    <a:pt x="1626" y="2565"/>
                  </a:lnTo>
                  <a:lnTo>
                    <a:pt x="1618" y="2520"/>
                  </a:lnTo>
                  <a:lnTo>
                    <a:pt x="1616" y="2474"/>
                  </a:lnTo>
                  <a:lnTo>
                    <a:pt x="1618" y="2431"/>
                  </a:lnTo>
                  <a:lnTo>
                    <a:pt x="1624" y="2389"/>
                  </a:lnTo>
                  <a:lnTo>
                    <a:pt x="1181" y="2389"/>
                  </a:lnTo>
                  <a:lnTo>
                    <a:pt x="1187" y="2431"/>
                  </a:lnTo>
                  <a:lnTo>
                    <a:pt x="1190" y="2474"/>
                  </a:lnTo>
                  <a:lnTo>
                    <a:pt x="1187" y="2518"/>
                  </a:lnTo>
                  <a:lnTo>
                    <a:pt x="1180" y="2561"/>
                  </a:lnTo>
                  <a:lnTo>
                    <a:pt x="1170" y="2602"/>
                  </a:lnTo>
                  <a:lnTo>
                    <a:pt x="1155" y="2643"/>
                  </a:lnTo>
                  <a:lnTo>
                    <a:pt x="1201" y="2686"/>
                  </a:lnTo>
                  <a:lnTo>
                    <a:pt x="1242" y="2733"/>
                  </a:lnTo>
                  <a:lnTo>
                    <a:pt x="1278" y="2787"/>
                  </a:lnTo>
                  <a:lnTo>
                    <a:pt x="1309" y="2843"/>
                  </a:lnTo>
                  <a:lnTo>
                    <a:pt x="1334" y="2902"/>
                  </a:lnTo>
                  <a:lnTo>
                    <a:pt x="1351" y="2965"/>
                  </a:lnTo>
                  <a:lnTo>
                    <a:pt x="1362" y="3030"/>
                  </a:lnTo>
                  <a:lnTo>
                    <a:pt x="1366" y="3097"/>
                  </a:lnTo>
                  <a:lnTo>
                    <a:pt x="1366" y="3326"/>
                  </a:lnTo>
                  <a:lnTo>
                    <a:pt x="1364" y="3350"/>
                  </a:lnTo>
                  <a:lnTo>
                    <a:pt x="1355" y="3370"/>
                  </a:lnTo>
                  <a:lnTo>
                    <a:pt x="1341" y="3387"/>
                  </a:lnTo>
                  <a:lnTo>
                    <a:pt x="1324" y="3401"/>
                  </a:lnTo>
                  <a:lnTo>
                    <a:pt x="1304" y="3410"/>
                  </a:lnTo>
                  <a:lnTo>
                    <a:pt x="1280" y="3412"/>
                  </a:lnTo>
                  <a:lnTo>
                    <a:pt x="256" y="3412"/>
                  </a:lnTo>
                  <a:lnTo>
                    <a:pt x="233" y="3410"/>
                  </a:lnTo>
                  <a:lnTo>
                    <a:pt x="214" y="3401"/>
                  </a:lnTo>
                  <a:lnTo>
                    <a:pt x="196" y="3387"/>
                  </a:lnTo>
                  <a:lnTo>
                    <a:pt x="183" y="3370"/>
                  </a:lnTo>
                  <a:lnTo>
                    <a:pt x="174" y="3350"/>
                  </a:lnTo>
                  <a:lnTo>
                    <a:pt x="171" y="3326"/>
                  </a:lnTo>
                  <a:lnTo>
                    <a:pt x="171" y="3097"/>
                  </a:lnTo>
                  <a:lnTo>
                    <a:pt x="174" y="3031"/>
                  </a:lnTo>
                  <a:lnTo>
                    <a:pt x="185" y="2968"/>
                  </a:lnTo>
                  <a:lnTo>
                    <a:pt x="202" y="2906"/>
                  </a:lnTo>
                  <a:lnTo>
                    <a:pt x="226" y="2848"/>
                  </a:lnTo>
                  <a:lnTo>
                    <a:pt x="255" y="2793"/>
                  </a:lnTo>
                  <a:lnTo>
                    <a:pt x="289" y="2741"/>
                  </a:lnTo>
                  <a:lnTo>
                    <a:pt x="329" y="2694"/>
                  </a:lnTo>
                  <a:lnTo>
                    <a:pt x="374" y="2650"/>
                  </a:lnTo>
                  <a:lnTo>
                    <a:pt x="358" y="2608"/>
                  </a:lnTo>
                  <a:lnTo>
                    <a:pt x="345" y="2565"/>
                  </a:lnTo>
                  <a:lnTo>
                    <a:pt x="338" y="2520"/>
                  </a:lnTo>
                  <a:lnTo>
                    <a:pt x="335" y="2474"/>
                  </a:lnTo>
                  <a:lnTo>
                    <a:pt x="338" y="2431"/>
                  </a:lnTo>
                  <a:lnTo>
                    <a:pt x="344" y="2389"/>
                  </a:lnTo>
                  <a:lnTo>
                    <a:pt x="86" y="2389"/>
                  </a:lnTo>
                  <a:lnTo>
                    <a:pt x="62" y="2386"/>
                  </a:lnTo>
                  <a:lnTo>
                    <a:pt x="42" y="2377"/>
                  </a:lnTo>
                  <a:lnTo>
                    <a:pt x="25" y="2364"/>
                  </a:lnTo>
                  <a:lnTo>
                    <a:pt x="11" y="2346"/>
                  </a:lnTo>
                  <a:lnTo>
                    <a:pt x="2" y="2327"/>
                  </a:lnTo>
                  <a:lnTo>
                    <a:pt x="0" y="2303"/>
                  </a:lnTo>
                  <a:lnTo>
                    <a:pt x="2" y="2281"/>
                  </a:lnTo>
                  <a:lnTo>
                    <a:pt x="11" y="2261"/>
                  </a:lnTo>
                  <a:lnTo>
                    <a:pt x="25" y="2243"/>
                  </a:lnTo>
                  <a:lnTo>
                    <a:pt x="42" y="2230"/>
                  </a:lnTo>
                  <a:lnTo>
                    <a:pt x="62" y="2221"/>
                  </a:lnTo>
                  <a:lnTo>
                    <a:pt x="86" y="2219"/>
                  </a:lnTo>
                  <a:lnTo>
                    <a:pt x="171" y="2219"/>
                  </a:lnTo>
                  <a:lnTo>
                    <a:pt x="171" y="86"/>
                  </a:lnTo>
                  <a:lnTo>
                    <a:pt x="174" y="64"/>
                  </a:lnTo>
                  <a:lnTo>
                    <a:pt x="183" y="43"/>
                  </a:lnTo>
                  <a:lnTo>
                    <a:pt x="196" y="25"/>
                  </a:lnTo>
                  <a:lnTo>
                    <a:pt x="214" y="12"/>
                  </a:lnTo>
                  <a:lnTo>
                    <a:pt x="233" y="3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710525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4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4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4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4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36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4" restart="whenNotActive" fill="hold" evtFilter="cancelBubble" nodeType="interactiveSeq">
                    <p:stCondLst>
                      <p:cond evt="onClick" delay="0">
                        <p:tgtEl>
                          <p:spTgt spid="4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" fill="hold">
                          <p:stCondLst>
                            <p:cond delay="0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9"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7" grpId="0"/>
          <p:bldP spid="48" grpId="0"/>
          <p:bldP spid="48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4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4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4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4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36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4" restart="whenNotActive" fill="hold" evtFilter="cancelBubble" nodeType="interactiveSeq">
                    <p:stCondLst>
                      <p:cond evt="onClick" delay="0">
                        <p:tgtEl>
                          <p:spTgt spid="4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" fill="hold">
                          <p:stCondLst>
                            <p:cond delay="0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0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9"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7" grpId="0"/>
          <p:bldP spid="48" grpId="0"/>
          <p:bldP spid="48" grpId="1"/>
        </p:bldLst>
      </p:timing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P23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 prefere fazer um curso, uma capacitação que seja de que forma? (EST-RU)</a:t>
            </a:r>
          </a:p>
        </p:txBody>
      </p:sp>
      <p:sp>
        <p:nvSpPr>
          <p:cNvPr id="8" name="CaixaDeTexto 19"/>
          <p:cNvSpPr txBox="1"/>
          <p:nvPr/>
        </p:nvSpPr>
        <p:spPr>
          <a:xfrm>
            <a:off x="1021919" y="309957"/>
            <a:ext cx="5239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interesse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 cursos/capacitação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4795342"/>
              </p:ext>
            </p:extLst>
          </p:nvPr>
        </p:nvGraphicFramePr>
        <p:xfrm>
          <a:off x="643672" y="2194519"/>
          <a:ext cx="10277921" cy="19078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524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2660024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440881359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20986974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614127565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49805991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62391608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389973671"/>
                    </a:ext>
                  </a:extLst>
                </a:gridCol>
              </a:tblGrid>
              <a:tr h="55111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presencial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online com alguns encontros presenciais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online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tenho interesse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50192"/>
              </p:ext>
            </p:extLst>
          </p:nvPr>
        </p:nvGraphicFramePr>
        <p:xfrm>
          <a:off x="3899280" y="1598157"/>
          <a:ext cx="702231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7778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 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0" name="+ informações"/>
          <p:cNvGrpSpPr/>
          <p:nvPr/>
        </p:nvGrpSpPr>
        <p:grpSpPr>
          <a:xfrm>
            <a:off x="1021919" y="5663860"/>
            <a:ext cx="1402473" cy="346249"/>
            <a:chOff x="7300120" y="5125288"/>
            <a:chExt cx="1748287" cy="431624"/>
          </a:xfrm>
        </p:grpSpPr>
        <p:sp>
          <p:nvSpPr>
            <p:cNvPr id="11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7535950"/>
              </p:ext>
            </p:extLst>
          </p:nvPr>
        </p:nvGraphicFramePr>
        <p:xfrm>
          <a:off x="3899280" y="4082588"/>
          <a:ext cx="7091536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644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5.764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1.609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4.336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3.037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5.141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2.232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20" name="CaixaDeTexto 19"/>
          <p:cNvSpPr txBox="1"/>
          <p:nvPr/>
        </p:nvSpPr>
        <p:spPr>
          <a:xfrm>
            <a:off x="2881438" y="418725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770925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" dur="8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8" grpId="0"/>
      <p:bldP spid="20" grpId="0"/>
      <p:bldP spid="20" grpId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P23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 prefere fazer um curso, uma capacitação que seja de que forma? (EST-RU)</a:t>
            </a:r>
          </a:p>
        </p:txBody>
      </p:sp>
      <p:sp>
        <p:nvSpPr>
          <p:cNvPr id="8" name="CaixaDeTexto 19"/>
          <p:cNvSpPr txBox="1"/>
          <p:nvPr/>
        </p:nvSpPr>
        <p:spPr>
          <a:xfrm>
            <a:off x="1021919" y="309957"/>
            <a:ext cx="5239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interesse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em cursos/capacitação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0653604"/>
              </p:ext>
            </p:extLst>
          </p:nvPr>
        </p:nvGraphicFramePr>
        <p:xfrm>
          <a:off x="8741218" y="1474352"/>
          <a:ext cx="2844945" cy="11694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0911612"/>
              </p:ext>
            </p:extLst>
          </p:nvPr>
        </p:nvGraphicFramePr>
        <p:xfrm>
          <a:off x="8752248" y="1149941"/>
          <a:ext cx="2833915" cy="2953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29533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0" name="+ informações"/>
          <p:cNvGrpSpPr/>
          <p:nvPr/>
        </p:nvGrpSpPr>
        <p:grpSpPr>
          <a:xfrm>
            <a:off x="423037" y="5597723"/>
            <a:ext cx="1402473" cy="346249"/>
            <a:chOff x="7300120" y="5125288"/>
            <a:chExt cx="1748287" cy="431624"/>
          </a:xfrm>
        </p:grpSpPr>
        <p:sp>
          <p:nvSpPr>
            <p:cNvPr id="11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4336022"/>
              </p:ext>
            </p:extLst>
          </p:nvPr>
        </p:nvGraphicFramePr>
        <p:xfrm>
          <a:off x="8752248" y="2660252"/>
          <a:ext cx="2833915" cy="40364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40364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1.034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1.213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2.513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1.767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20" name="Tabela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822031"/>
              </p:ext>
            </p:extLst>
          </p:nvPr>
        </p:nvGraphicFramePr>
        <p:xfrm>
          <a:off x="4394200" y="1468130"/>
          <a:ext cx="4347018" cy="117118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3470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9279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presencial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online com alguns encontros presenciais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online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tenho interesse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1" name="CaixaDeTexto 20"/>
          <p:cNvSpPr txBox="1"/>
          <p:nvPr/>
        </p:nvSpPr>
        <p:spPr>
          <a:xfrm>
            <a:off x="8263012" y="2738074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3171592"/>
              </p:ext>
            </p:extLst>
          </p:nvPr>
        </p:nvGraphicFramePr>
        <p:xfrm>
          <a:off x="3353181" y="3803252"/>
          <a:ext cx="8262000" cy="1484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37113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7113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3381727"/>
              </p:ext>
            </p:extLst>
          </p:nvPr>
        </p:nvGraphicFramePr>
        <p:xfrm>
          <a:off x="3353002" y="3400826"/>
          <a:ext cx="8262000" cy="3451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517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4896276"/>
              </p:ext>
            </p:extLst>
          </p:nvPr>
        </p:nvGraphicFramePr>
        <p:xfrm>
          <a:off x="3353002" y="5206959"/>
          <a:ext cx="8262000" cy="36652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9"/>
                    </a:ext>
                  </a:extLst>
                </a:gridCol>
              </a:tblGrid>
              <a:tr h="36652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202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66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66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66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66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25" name="Tabela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6115389"/>
              </p:ext>
            </p:extLst>
          </p:nvPr>
        </p:nvGraphicFramePr>
        <p:xfrm>
          <a:off x="215900" y="3803254"/>
          <a:ext cx="3071597" cy="141524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07159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0601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presencial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0601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online com alguns encontros presenciais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0601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online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601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tenho interesse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6" name="CaixaDeTexto 25"/>
          <p:cNvSpPr txBox="1"/>
          <p:nvPr/>
        </p:nvSpPr>
        <p:spPr>
          <a:xfrm>
            <a:off x="2804133" y="5259417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821384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8" grpId="0"/>
      <p:bldP spid="21" grpId="0"/>
      <p:bldP spid="21" grpId="1"/>
      <p:bldP spid="26" grpId="0"/>
      <p:bldP spid="26" grpId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6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P24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Quantas horas por semana o(a) Sr.(a)  teria disponível para realizar um curso, uma capacitação? (EST-RU)</a:t>
            </a:r>
          </a:p>
        </p:txBody>
      </p:sp>
      <p:sp>
        <p:nvSpPr>
          <p:cNvPr id="9" name="CaixaDeTexto 5"/>
          <p:cNvSpPr txBox="1"/>
          <p:nvPr/>
        </p:nvSpPr>
        <p:spPr>
          <a:xfrm>
            <a:off x="7096125" y="1334515"/>
            <a:ext cx="45053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 em cada 3 desses empreendedores dispõem de até 4 horas por semana para a realização dos cursos/capacitação </a:t>
            </a:r>
            <a:r>
              <a:rPr lang="pt-B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Verdana" pitchFamily="34" charset="0"/>
                <a:cs typeface="Arial" charset="0"/>
              </a:rPr>
              <a:t>(p24)</a:t>
            </a:r>
          </a:p>
        </p:txBody>
      </p:sp>
      <p:sp>
        <p:nvSpPr>
          <p:cNvPr id="10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tempo</a:t>
            </a:r>
            <a:r>
              <a:rPr lang="pt-BR" sz="2800" dirty="0">
                <a:solidFill>
                  <a:srgbClr val="5D9897"/>
                </a:solidFill>
                <a:effectLst/>
                <a:latin typeface="+mn-lt"/>
                <a:ea typeface="Adobe Fan Heiti Std B" panose="020B0700000000000000" pitchFamily="34" charset="-128"/>
              </a:rPr>
              <a:t>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que dispõem para realizar cursos/capacitações</a:t>
            </a:r>
          </a:p>
        </p:txBody>
      </p:sp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6751838"/>
              </p:ext>
            </p:extLst>
          </p:nvPr>
        </p:nvGraphicFramePr>
        <p:xfrm>
          <a:off x="758934" y="2046878"/>
          <a:ext cx="5699461" cy="34983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" name="Forma livre 27"/>
          <p:cNvSpPr/>
          <p:nvPr/>
        </p:nvSpPr>
        <p:spPr>
          <a:xfrm rot="10800000">
            <a:off x="876158" y="2428194"/>
            <a:ext cx="2375044" cy="351191"/>
          </a:xfrm>
          <a:custGeom>
            <a:avLst/>
            <a:gdLst>
              <a:gd name="connsiteX0" fmla="*/ 1955800 w 1955800"/>
              <a:gd name="connsiteY0" fmla="*/ 0 h 139700"/>
              <a:gd name="connsiteX1" fmla="*/ 1955800 w 1955800"/>
              <a:gd name="connsiteY1" fmla="*/ 139700 h 139700"/>
              <a:gd name="connsiteX2" fmla="*/ 0 w 1955800"/>
              <a:gd name="connsiteY2" fmla="*/ 139700 h 139700"/>
              <a:gd name="connsiteX3" fmla="*/ 0 w 1955800"/>
              <a:gd name="connsiteY3" fmla="*/ 0 h 13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800" h="139700">
                <a:moveTo>
                  <a:pt x="1955800" y="0"/>
                </a:moveTo>
                <a:lnTo>
                  <a:pt x="1955800" y="139700"/>
                </a:lnTo>
                <a:lnTo>
                  <a:pt x="0" y="13970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u="sng">
              <a:solidFill>
                <a:schemeClr val="tx1"/>
              </a:solidFill>
            </a:endParaRPr>
          </a:p>
        </p:txBody>
      </p:sp>
      <p:sp>
        <p:nvSpPr>
          <p:cNvPr id="29" name="CaixaDeTexto 19"/>
          <p:cNvSpPr txBox="1"/>
          <p:nvPr/>
        </p:nvSpPr>
        <p:spPr>
          <a:xfrm>
            <a:off x="1595805" y="2210392"/>
            <a:ext cx="694045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2000" i="1" dirty="0">
                <a:solidFill>
                  <a:schemeClr val="tx1"/>
                </a:solidFill>
                <a:effectLst/>
                <a:latin typeface="+mn-lt"/>
              </a:rPr>
              <a:t>84</a:t>
            </a:r>
            <a:r>
              <a:rPr lang="pt-BR" sz="1400" i="1" dirty="0">
                <a:solidFill>
                  <a:schemeClr val="tx1"/>
                </a:solidFill>
                <a:effectLst/>
                <a:latin typeface="+mn-lt"/>
              </a:rPr>
              <a:t>%</a:t>
            </a:r>
            <a:endParaRPr lang="pt-BR" sz="800" i="1" dirty="0"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077366" y="2172323"/>
            <a:ext cx="990600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76" name="Agrupar 75"/>
          <p:cNvGrpSpPr/>
          <p:nvPr/>
        </p:nvGrpSpPr>
        <p:grpSpPr>
          <a:xfrm>
            <a:off x="4077366" y="2175498"/>
            <a:ext cx="987425" cy="984250"/>
            <a:chOff x="758934" y="1752434"/>
            <a:chExt cx="987425" cy="984250"/>
          </a:xfrm>
        </p:grpSpPr>
        <p:sp>
          <p:nvSpPr>
            <p:cNvPr id="32" name="Freeform 6"/>
            <p:cNvSpPr>
              <a:spLocks noEditPoints="1"/>
            </p:cNvSpPr>
            <p:nvPr/>
          </p:nvSpPr>
          <p:spPr bwMode="auto">
            <a:xfrm>
              <a:off x="758934" y="1752434"/>
              <a:ext cx="987425" cy="984250"/>
            </a:xfrm>
            <a:custGeom>
              <a:avLst/>
              <a:gdLst>
                <a:gd name="T0" fmla="*/ 1557 w 3731"/>
                <a:gd name="T1" fmla="*/ 429 h 3720"/>
                <a:gd name="T2" fmla="*/ 1182 w 3731"/>
                <a:gd name="T3" fmla="*/ 565 h 3720"/>
                <a:gd name="T4" fmla="*/ 863 w 3731"/>
                <a:gd name="T5" fmla="*/ 792 h 3720"/>
                <a:gd name="T6" fmla="*/ 615 w 3731"/>
                <a:gd name="T7" fmla="*/ 1094 h 3720"/>
                <a:gd name="T8" fmla="*/ 454 w 3731"/>
                <a:gd name="T9" fmla="*/ 1455 h 3720"/>
                <a:gd name="T10" fmla="*/ 396 w 3731"/>
                <a:gd name="T11" fmla="*/ 1861 h 3720"/>
                <a:gd name="T12" fmla="*/ 454 w 3731"/>
                <a:gd name="T13" fmla="*/ 2265 h 3720"/>
                <a:gd name="T14" fmla="*/ 615 w 3731"/>
                <a:gd name="T15" fmla="*/ 2627 h 3720"/>
                <a:gd name="T16" fmla="*/ 863 w 3731"/>
                <a:gd name="T17" fmla="*/ 2929 h 3720"/>
                <a:gd name="T18" fmla="*/ 1182 w 3731"/>
                <a:gd name="T19" fmla="*/ 3156 h 3720"/>
                <a:gd name="T20" fmla="*/ 1557 w 3731"/>
                <a:gd name="T21" fmla="*/ 3291 h 3720"/>
                <a:gd name="T22" fmla="*/ 1970 w 3731"/>
                <a:gd name="T23" fmla="*/ 3321 h 3720"/>
                <a:gd name="T24" fmla="*/ 2367 w 3731"/>
                <a:gd name="T25" fmla="*/ 3236 h 3720"/>
                <a:gd name="T26" fmla="*/ 2717 w 3731"/>
                <a:gd name="T27" fmla="*/ 3053 h 3720"/>
                <a:gd name="T28" fmla="*/ 3003 w 3731"/>
                <a:gd name="T29" fmla="*/ 2786 h 3720"/>
                <a:gd name="T30" fmla="*/ 3208 w 3731"/>
                <a:gd name="T31" fmla="*/ 2453 h 3720"/>
                <a:gd name="T32" fmla="*/ 3320 w 3731"/>
                <a:gd name="T33" fmla="*/ 2067 h 3720"/>
                <a:gd name="T34" fmla="*/ 3320 w 3731"/>
                <a:gd name="T35" fmla="*/ 1653 h 3720"/>
                <a:gd name="T36" fmla="*/ 3208 w 3731"/>
                <a:gd name="T37" fmla="*/ 1268 h 3720"/>
                <a:gd name="T38" fmla="*/ 3003 w 3731"/>
                <a:gd name="T39" fmla="*/ 934 h 3720"/>
                <a:gd name="T40" fmla="*/ 2717 w 3731"/>
                <a:gd name="T41" fmla="*/ 668 h 3720"/>
                <a:gd name="T42" fmla="*/ 2367 w 3731"/>
                <a:gd name="T43" fmla="*/ 485 h 3720"/>
                <a:gd name="T44" fmla="*/ 1970 w 3731"/>
                <a:gd name="T45" fmla="*/ 400 h 3720"/>
                <a:gd name="T46" fmla="*/ 2100 w 3731"/>
                <a:gd name="T47" fmla="*/ 15 h 3720"/>
                <a:gd name="T48" fmla="*/ 2539 w 3731"/>
                <a:gd name="T49" fmla="*/ 126 h 3720"/>
                <a:gd name="T50" fmla="*/ 2930 w 3731"/>
                <a:gd name="T51" fmla="*/ 335 h 3720"/>
                <a:gd name="T52" fmla="*/ 3260 w 3731"/>
                <a:gd name="T53" fmla="*/ 626 h 3720"/>
                <a:gd name="T54" fmla="*/ 3512 w 3731"/>
                <a:gd name="T55" fmla="*/ 987 h 3720"/>
                <a:gd name="T56" fmla="*/ 3674 w 3731"/>
                <a:gd name="T57" fmla="*/ 1404 h 3720"/>
                <a:gd name="T58" fmla="*/ 3731 w 3731"/>
                <a:gd name="T59" fmla="*/ 1861 h 3720"/>
                <a:gd name="T60" fmla="*/ 3674 w 3731"/>
                <a:gd name="T61" fmla="*/ 2318 h 3720"/>
                <a:gd name="T62" fmla="*/ 3512 w 3731"/>
                <a:gd name="T63" fmla="*/ 2734 h 3720"/>
                <a:gd name="T64" fmla="*/ 3260 w 3731"/>
                <a:gd name="T65" fmla="*/ 3094 h 3720"/>
                <a:gd name="T66" fmla="*/ 2930 w 3731"/>
                <a:gd name="T67" fmla="*/ 3386 h 3720"/>
                <a:gd name="T68" fmla="*/ 2539 w 3731"/>
                <a:gd name="T69" fmla="*/ 3595 h 3720"/>
                <a:gd name="T70" fmla="*/ 2100 w 3731"/>
                <a:gd name="T71" fmla="*/ 3706 h 3720"/>
                <a:gd name="T72" fmla="*/ 1632 w 3731"/>
                <a:gd name="T73" fmla="*/ 3706 h 3720"/>
                <a:gd name="T74" fmla="*/ 1192 w 3731"/>
                <a:gd name="T75" fmla="*/ 3595 h 3720"/>
                <a:gd name="T76" fmla="*/ 800 w 3731"/>
                <a:gd name="T77" fmla="*/ 3386 h 3720"/>
                <a:gd name="T78" fmla="*/ 471 w 3731"/>
                <a:gd name="T79" fmla="*/ 3094 h 3720"/>
                <a:gd name="T80" fmla="*/ 218 w 3731"/>
                <a:gd name="T81" fmla="*/ 2734 h 3720"/>
                <a:gd name="T82" fmla="*/ 57 w 3731"/>
                <a:gd name="T83" fmla="*/ 2318 h 3720"/>
                <a:gd name="T84" fmla="*/ 0 w 3731"/>
                <a:gd name="T85" fmla="*/ 1861 h 3720"/>
                <a:gd name="T86" fmla="*/ 57 w 3731"/>
                <a:gd name="T87" fmla="*/ 1404 h 3720"/>
                <a:gd name="T88" fmla="*/ 218 w 3731"/>
                <a:gd name="T89" fmla="*/ 987 h 3720"/>
                <a:gd name="T90" fmla="*/ 471 w 3731"/>
                <a:gd name="T91" fmla="*/ 626 h 3720"/>
                <a:gd name="T92" fmla="*/ 800 w 3731"/>
                <a:gd name="T93" fmla="*/ 335 h 3720"/>
                <a:gd name="T94" fmla="*/ 1192 w 3731"/>
                <a:gd name="T95" fmla="*/ 126 h 3720"/>
                <a:gd name="T96" fmla="*/ 1632 w 3731"/>
                <a:gd name="T97" fmla="*/ 15 h 3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31" h="3720">
                  <a:moveTo>
                    <a:pt x="1865" y="397"/>
                  </a:moveTo>
                  <a:lnTo>
                    <a:pt x="1761" y="400"/>
                  </a:lnTo>
                  <a:lnTo>
                    <a:pt x="1658" y="412"/>
                  </a:lnTo>
                  <a:lnTo>
                    <a:pt x="1557" y="429"/>
                  </a:lnTo>
                  <a:lnTo>
                    <a:pt x="1459" y="454"/>
                  </a:lnTo>
                  <a:lnTo>
                    <a:pt x="1364" y="485"/>
                  </a:lnTo>
                  <a:lnTo>
                    <a:pt x="1272" y="522"/>
                  </a:lnTo>
                  <a:lnTo>
                    <a:pt x="1182" y="565"/>
                  </a:lnTo>
                  <a:lnTo>
                    <a:pt x="1096" y="613"/>
                  </a:lnTo>
                  <a:lnTo>
                    <a:pt x="1015" y="668"/>
                  </a:lnTo>
                  <a:lnTo>
                    <a:pt x="937" y="728"/>
                  </a:lnTo>
                  <a:lnTo>
                    <a:pt x="863" y="792"/>
                  </a:lnTo>
                  <a:lnTo>
                    <a:pt x="793" y="861"/>
                  </a:lnTo>
                  <a:lnTo>
                    <a:pt x="729" y="934"/>
                  </a:lnTo>
                  <a:lnTo>
                    <a:pt x="669" y="1012"/>
                  </a:lnTo>
                  <a:lnTo>
                    <a:pt x="615" y="1094"/>
                  </a:lnTo>
                  <a:lnTo>
                    <a:pt x="565" y="1179"/>
                  </a:lnTo>
                  <a:lnTo>
                    <a:pt x="523" y="1268"/>
                  </a:lnTo>
                  <a:lnTo>
                    <a:pt x="485" y="1360"/>
                  </a:lnTo>
                  <a:lnTo>
                    <a:pt x="454" y="1455"/>
                  </a:lnTo>
                  <a:lnTo>
                    <a:pt x="430" y="1554"/>
                  </a:lnTo>
                  <a:lnTo>
                    <a:pt x="411" y="1653"/>
                  </a:lnTo>
                  <a:lnTo>
                    <a:pt x="401" y="1756"/>
                  </a:lnTo>
                  <a:lnTo>
                    <a:pt x="396" y="1861"/>
                  </a:lnTo>
                  <a:lnTo>
                    <a:pt x="401" y="1965"/>
                  </a:lnTo>
                  <a:lnTo>
                    <a:pt x="411" y="2067"/>
                  </a:lnTo>
                  <a:lnTo>
                    <a:pt x="430" y="2168"/>
                  </a:lnTo>
                  <a:lnTo>
                    <a:pt x="454" y="2265"/>
                  </a:lnTo>
                  <a:lnTo>
                    <a:pt x="485" y="2360"/>
                  </a:lnTo>
                  <a:lnTo>
                    <a:pt x="523" y="2453"/>
                  </a:lnTo>
                  <a:lnTo>
                    <a:pt x="565" y="2541"/>
                  </a:lnTo>
                  <a:lnTo>
                    <a:pt x="615" y="2627"/>
                  </a:lnTo>
                  <a:lnTo>
                    <a:pt x="669" y="2708"/>
                  </a:lnTo>
                  <a:lnTo>
                    <a:pt x="729" y="2786"/>
                  </a:lnTo>
                  <a:lnTo>
                    <a:pt x="793" y="2860"/>
                  </a:lnTo>
                  <a:lnTo>
                    <a:pt x="863" y="2929"/>
                  </a:lnTo>
                  <a:lnTo>
                    <a:pt x="937" y="2994"/>
                  </a:lnTo>
                  <a:lnTo>
                    <a:pt x="1015" y="3053"/>
                  </a:lnTo>
                  <a:lnTo>
                    <a:pt x="1096" y="3107"/>
                  </a:lnTo>
                  <a:lnTo>
                    <a:pt x="1182" y="3156"/>
                  </a:lnTo>
                  <a:lnTo>
                    <a:pt x="1272" y="3200"/>
                  </a:lnTo>
                  <a:lnTo>
                    <a:pt x="1364" y="3236"/>
                  </a:lnTo>
                  <a:lnTo>
                    <a:pt x="1459" y="3267"/>
                  </a:lnTo>
                  <a:lnTo>
                    <a:pt x="1557" y="3291"/>
                  </a:lnTo>
                  <a:lnTo>
                    <a:pt x="1658" y="3310"/>
                  </a:lnTo>
                  <a:lnTo>
                    <a:pt x="1761" y="3321"/>
                  </a:lnTo>
                  <a:lnTo>
                    <a:pt x="1865" y="3325"/>
                  </a:lnTo>
                  <a:lnTo>
                    <a:pt x="1970" y="3321"/>
                  </a:lnTo>
                  <a:lnTo>
                    <a:pt x="2073" y="3310"/>
                  </a:lnTo>
                  <a:lnTo>
                    <a:pt x="2173" y="3291"/>
                  </a:lnTo>
                  <a:lnTo>
                    <a:pt x="2272" y="3267"/>
                  </a:lnTo>
                  <a:lnTo>
                    <a:pt x="2367" y="3236"/>
                  </a:lnTo>
                  <a:lnTo>
                    <a:pt x="2459" y="3200"/>
                  </a:lnTo>
                  <a:lnTo>
                    <a:pt x="2549" y="3156"/>
                  </a:lnTo>
                  <a:lnTo>
                    <a:pt x="2634" y="3107"/>
                  </a:lnTo>
                  <a:lnTo>
                    <a:pt x="2717" y="3053"/>
                  </a:lnTo>
                  <a:lnTo>
                    <a:pt x="2795" y="2994"/>
                  </a:lnTo>
                  <a:lnTo>
                    <a:pt x="2868" y="2929"/>
                  </a:lnTo>
                  <a:lnTo>
                    <a:pt x="2937" y="2860"/>
                  </a:lnTo>
                  <a:lnTo>
                    <a:pt x="3003" y="2786"/>
                  </a:lnTo>
                  <a:lnTo>
                    <a:pt x="3063" y="2708"/>
                  </a:lnTo>
                  <a:lnTo>
                    <a:pt x="3117" y="2627"/>
                  </a:lnTo>
                  <a:lnTo>
                    <a:pt x="3166" y="2541"/>
                  </a:lnTo>
                  <a:lnTo>
                    <a:pt x="3208" y="2453"/>
                  </a:lnTo>
                  <a:lnTo>
                    <a:pt x="3246" y="2360"/>
                  </a:lnTo>
                  <a:lnTo>
                    <a:pt x="3277" y="2265"/>
                  </a:lnTo>
                  <a:lnTo>
                    <a:pt x="3302" y="2168"/>
                  </a:lnTo>
                  <a:lnTo>
                    <a:pt x="3320" y="2067"/>
                  </a:lnTo>
                  <a:lnTo>
                    <a:pt x="3330" y="1965"/>
                  </a:lnTo>
                  <a:lnTo>
                    <a:pt x="3334" y="1861"/>
                  </a:lnTo>
                  <a:lnTo>
                    <a:pt x="3330" y="1756"/>
                  </a:lnTo>
                  <a:lnTo>
                    <a:pt x="3320" y="1653"/>
                  </a:lnTo>
                  <a:lnTo>
                    <a:pt x="3302" y="1554"/>
                  </a:lnTo>
                  <a:lnTo>
                    <a:pt x="3277" y="1455"/>
                  </a:lnTo>
                  <a:lnTo>
                    <a:pt x="3246" y="1360"/>
                  </a:lnTo>
                  <a:lnTo>
                    <a:pt x="3208" y="1268"/>
                  </a:lnTo>
                  <a:lnTo>
                    <a:pt x="3166" y="1179"/>
                  </a:lnTo>
                  <a:lnTo>
                    <a:pt x="3117" y="1094"/>
                  </a:lnTo>
                  <a:lnTo>
                    <a:pt x="3063" y="1012"/>
                  </a:lnTo>
                  <a:lnTo>
                    <a:pt x="3003" y="934"/>
                  </a:lnTo>
                  <a:lnTo>
                    <a:pt x="2937" y="861"/>
                  </a:lnTo>
                  <a:lnTo>
                    <a:pt x="2868" y="792"/>
                  </a:lnTo>
                  <a:lnTo>
                    <a:pt x="2795" y="728"/>
                  </a:lnTo>
                  <a:lnTo>
                    <a:pt x="2717" y="668"/>
                  </a:lnTo>
                  <a:lnTo>
                    <a:pt x="2634" y="613"/>
                  </a:lnTo>
                  <a:lnTo>
                    <a:pt x="2549" y="565"/>
                  </a:lnTo>
                  <a:lnTo>
                    <a:pt x="2459" y="522"/>
                  </a:lnTo>
                  <a:lnTo>
                    <a:pt x="2367" y="485"/>
                  </a:lnTo>
                  <a:lnTo>
                    <a:pt x="2272" y="454"/>
                  </a:lnTo>
                  <a:lnTo>
                    <a:pt x="2173" y="429"/>
                  </a:lnTo>
                  <a:lnTo>
                    <a:pt x="2073" y="412"/>
                  </a:lnTo>
                  <a:lnTo>
                    <a:pt x="1970" y="400"/>
                  </a:lnTo>
                  <a:lnTo>
                    <a:pt x="1865" y="397"/>
                  </a:lnTo>
                  <a:close/>
                  <a:moveTo>
                    <a:pt x="1865" y="0"/>
                  </a:moveTo>
                  <a:lnTo>
                    <a:pt x="1983" y="5"/>
                  </a:lnTo>
                  <a:lnTo>
                    <a:pt x="2100" y="15"/>
                  </a:lnTo>
                  <a:lnTo>
                    <a:pt x="2213" y="34"/>
                  </a:lnTo>
                  <a:lnTo>
                    <a:pt x="2325" y="58"/>
                  </a:lnTo>
                  <a:lnTo>
                    <a:pt x="2433" y="89"/>
                  </a:lnTo>
                  <a:lnTo>
                    <a:pt x="2539" y="126"/>
                  </a:lnTo>
                  <a:lnTo>
                    <a:pt x="2642" y="170"/>
                  </a:lnTo>
                  <a:lnTo>
                    <a:pt x="2742" y="219"/>
                  </a:lnTo>
                  <a:lnTo>
                    <a:pt x="2838" y="274"/>
                  </a:lnTo>
                  <a:lnTo>
                    <a:pt x="2930" y="335"/>
                  </a:lnTo>
                  <a:lnTo>
                    <a:pt x="3019" y="400"/>
                  </a:lnTo>
                  <a:lnTo>
                    <a:pt x="3104" y="471"/>
                  </a:lnTo>
                  <a:lnTo>
                    <a:pt x="3184" y="546"/>
                  </a:lnTo>
                  <a:lnTo>
                    <a:pt x="3260" y="626"/>
                  </a:lnTo>
                  <a:lnTo>
                    <a:pt x="3330" y="711"/>
                  </a:lnTo>
                  <a:lnTo>
                    <a:pt x="3396" y="799"/>
                  </a:lnTo>
                  <a:lnTo>
                    <a:pt x="3457" y="890"/>
                  </a:lnTo>
                  <a:lnTo>
                    <a:pt x="3512" y="987"/>
                  </a:lnTo>
                  <a:lnTo>
                    <a:pt x="3561" y="1086"/>
                  </a:lnTo>
                  <a:lnTo>
                    <a:pt x="3605" y="1189"/>
                  </a:lnTo>
                  <a:lnTo>
                    <a:pt x="3643" y="1295"/>
                  </a:lnTo>
                  <a:lnTo>
                    <a:pt x="3674" y="1404"/>
                  </a:lnTo>
                  <a:lnTo>
                    <a:pt x="3698" y="1514"/>
                  </a:lnTo>
                  <a:lnTo>
                    <a:pt x="3716" y="1627"/>
                  </a:lnTo>
                  <a:lnTo>
                    <a:pt x="3728" y="1743"/>
                  </a:lnTo>
                  <a:lnTo>
                    <a:pt x="3731" y="1861"/>
                  </a:lnTo>
                  <a:lnTo>
                    <a:pt x="3728" y="1978"/>
                  </a:lnTo>
                  <a:lnTo>
                    <a:pt x="3716" y="2093"/>
                  </a:lnTo>
                  <a:lnTo>
                    <a:pt x="3698" y="2207"/>
                  </a:lnTo>
                  <a:lnTo>
                    <a:pt x="3674" y="2318"/>
                  </a:lnTo>
                  <a:lnTo>
                    <a:pt x="3643" y="2427"/>
                  </a:lnTo>
                  <a:lnTo>
                    <a:pt x="3605" y="2532"/>
                  </a:lnTo>
                  <a:lnTo>
                    <a:pt x="3561" y="2635"/>
                  </a:lnTo>
                  <a:lnTo>
                    <a:pt x="3512" y="2734"/>
                  </a:lnTo>
                  <a:lnTo>
                    <a:pt x="3457" y="2830"/>
                  </a:lnTo>
                  <a:lnTo>
                    <a:pt x="3396" y="2923"/>
                  </a:lnTo>
                  <a:lnTo>
                    <a:pt x="3330" y="3011"/>
                  </a:lnTo>
                  <a:lnTo>
                    <a:pt x="3260" y="3094"/>
                  </a:lnTo>
                  <a:lnTo>
                    <a:pt x="3184" y="3175"/>
                  </a:lnTo>
                  <a:lnTo>
                    <a:pt x="3104" y="3250"/>
                  </a:lnTo>
                  <a:lnTo>
                    <a:pt x="3019" y="3321"/>
                  </a:lnTo>
                  <a:lnTo>
                    <a:pt x="2930" y="3386"/>
                  </a:lnTo>
                  <a:lnTo>
                    <a:pt x="2838" y="3447"/>
                  </a:lnTo>
                  <a:lnTo>
                    <a:pt x="2742" y="3502"/>
                  </a:lnTo>
                  <a:lnTo>
                    <a:pt x="2642" y="3551"/>
                  </a:lnTo>
                  <a:lnTo>
                    <a:pt x="2539" y="3595"/>
                  </a:lnTo>
                  <a:lnTo>
                    <a:pt x="2433" y="3632"/>
                  </a:lnTo>
                  <a:lnTo>
                    <a:pt x="2325" y="3664"/>
                  </a:lnTo>
                  <a:lnTo>
                    <a:pt x="2213" y="3688"/>
                  </a:lnTo>
                  <a:lnTo>
                    <a:pt x="2100" y="3706"/>
                  </a:lnTo>
                  <a:lnTo>
                    <a:pt x="1983" y="3716"/>
                  </a:lnTo>
                  <a:lnTo>
                    <a:pt x="1865" y="3720"/>
                  </a:lnTo>
                  <a:lnTo>
                    <a:pt x="1748" y="3716"/>
                  </a:lnTo>
                  <a:lnTo>
                    <a:pt x="1632" y="3706"/>
                  </a:lnTo>
                  <a:lnTo>
                    <a:pt x="1518" y="3688"/>
                  </a:lnTo>
                  <a:lnTo>
                    <a:pt x="1407" y="3664"/>
                  </a:lnTo>
                  <a:lnTo>
                    <a:pt x="1297" y="3632"/>
                  </a:lnTo>
                  <a:lnTo>
                    <a:pt x="1192" y="3595"/>
                  </a:lnTo>
                  <a:lnTo>
                    <a:pt x="1089" y="3551"/>
                  </a:lnTo>
                  <a:lnTo>
                    <a:pt x="989" y="3502"/>
                  </a:lnTo>
                  <a:lnTo>
                    <a:pt x="893" y="3447"/>
                  </a:lnTo>
                  <a:lnTo>
                    <a:pt x="800" y="3386"/>
                  </a:lnTo>
                  <a:lnTo>
                    <a:pt x="711" y="3321"/>
                  </a:lnTo>
                  <a:lnTo>
                    <a:pt x="627" y="3250"/>
                  </a:lnTo>
                  <a:lnTo>
                    <a:pt x="547" y="3175"/>
                  </a:lnTo>
                  <a:lnTo>
                    <a:pt x="471" y="3094"/>
                  </a:lnTo>
                  <a:lnTo>
                    <a:pt x="400" y="3011"/>
                  </a:lnTo>
                  <a:lnTo>
                    <a:pt x="334" y="2923"/>
                  </a:lnTo>
                  <a:lnTo>
                    <a:pt x="274" y="2830"/>
                  </a:lnTo>
                  <a:lnTo>
                    <a:pt x="218" y="2734"/>
                  </a:lnTo>
                  <a:lnTo>
                    <a:pt x="169" y="2635"/>
                  </a:lnTo>
                  <a:lnTo>
                    <a:pt x="125" y="2532"/>
                  </a:lnTo>
                  <a:lnTo>
                    <a:pt x="88" y="2427"/>
                  </a:lnTo>
                  <a:lnTo>
                    <a:pt x="57" y="2318"/>
                  </a:lnTo>
                  <a:lnTo>
                    <a:pt x="32" y="2207"/>
                  </a:lnTo>
                  <a:lnTo>
                    <a:pt x="15" y="2093"/>
                  </a:lnTo>
                  <a:lnTo>
                    <a:pt x="3" y="1978"/>
                  </a:lnTo>
                  <a:lnTo>
                    <a:pt x="0" y="1861"/>
                  </a:lnTo>
                  <a:lnTo>
                    <a:pt x="3" y="1743"/>
                  </a:lnTo>
                  <a:lnTo>
                    <a:pt x="15" y="1627"/>
                  </a:lnTo>
                  <a:lnTo>
                    <a:pt x="32" y="1514"/>
                  </a:lnTo>
                  <a:lnTo>
                    <a:pt x="57" y="1404"/>
                  </a:lnTo>
                  <a:lnTo>
                    <a:pt x="88" y="1295"/>
                  </a:lnTo>
                  <a:lnTo>
                    <a:pt x="125" y="1189"/>
                  </a:lnTo>
                  <a:lnTo>
                    <a:pt x="169" y="1086"/>
                  </a:lnTo>
                  <a:lnTo>
                    <a:pt x="218" y="987"/>
                  </a:lnTo>
                  <a:lnTo>
                    <a:pt x="274" y="890"/>
                  </a:lnTo>
                  <a:lnTo>
                    <a:pt x="334" y="799"/>
                  </a:lnTo>
                  <a:lnTo>
                    <a:pt x="400" y="711"/>
                  </a:lnTo>
                  <a:lnTo>
                    <a:pt x="471" y="626"/>
                  </a:lnTo>
                  <a:lnTo>
                    <a:pt x="547" y="546"/>
                  </a:lnTo>
                  <a:lnTo>
                    <a:pt x="627" y="471"/>
                  </a:lnTo>
                  <a:lnTo>
                    <a:pt x="711" y="400"/>
                  </a:lnTo>
                  <a:lnTo>
                    <a:pt x="800" y="335"/>
                  </a:lnTo>
                  <a:lnTo>
                    <a:pt x="893" y="274"/>
                  </a:lnTo>
                  <a:lnTo>
                    <a:pt x="989" y="219"/>
                  </a:lnTo>
                  <a:lnTo>
                    <a:pt x="1089" y="170"/>
                  </a:lnTo>
                  <a:lnTo>
                    <a:pt x="1192" y="126"/>
                  </a:lnTo>
                  <a:lnTo>
                    <a:pt x="1297" y="89"/>
                  </a:lnTo>
                  <a:lnTo>
                    <a:pt x="1407" y="58"/>
                  </a:lnTo>
                  <a:lnTo>
                    <a:pt x="1518" y="34"/>
                  </a:lnTo>
                  <a:lnTo>
                    <a:pt x="1632" y="15"/>
                  </a:lnTo>
                  <a:lnTo>
                    <a:pt x="1748" y="5"/>
                  </a:lnTo>
                  <a:lnTo>
                    <a:pt x="1865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1206609" y="1922297"/>
              <a:ext cx="344488" cy="387350"/>
            </a:xfrm>
            <a:custGeom>
              <a:avLst/>
              <a:gdLst>
                <a:gd name="T0" fmla="*/ 153 w 1298"/>
                <a:gd name="T1" fmla="*/ 0 h 1464"/>
                <a:gd name="T2" fmla="*/ 184 w 1298"/>
                <a:gd name="T3" fmla="*/ 4 h 1464"/>
                <a:gd name="T4" fmla="*/ 212 w 1298"/>
                <a:gd name="T5" fmla="*/ 12 h 1464"/>
                <a:gd name="T6" fmla="*/ 239 w 1298"/>
                <a:gd name="T7" fmla="*/ 27 h 1464"/>
                <a:gd name="T8" fmla="*/ 262 w 1298"/>
                <a:gd name="T9" fmla="*/ 45 h 1464"/>
                <a:gd name="T10" fmla="*/ 280 w 1298"/>
                <a:gd name="T11" fmla="*/ 68 h 1464"/>
                <a:gd name="T12" fmla="*/ 294 w 1298"/>
                <a:gd name="T13" fmla="*/ 93 h 1464"/>
                <a:gd name="T14" fmla="*/ 303 w 1298"/>
                <a:gd name="T15" fmla="*/ 123 h 1464"/>
                <a:gd name="T16" fmla="*/ 307 w 1298"/>
                <a:gd name="T17" fmla="*/ 153 h 1464"/>
                <a:gd name="T18" fmla="*/ 307 w 1298"/>
                <a:gd name="T19" fmla="*/ 1158 h 1464"/>
                <a:gd name="T20" fmla="*/ 1144 w 1298"/>
                <a:gd name="T21" fmla="*/ 1158 h 1464"/>
                <a:gd name="T22" fmla="*/ 1175 w 1298"/>
                <a:gd name="T23" fmla="*/ 1161 h 1464"/>
                <a:gd name="T24" fmla="*/ 1204 w 1298"/>
                <a:gd name="T25" fmla="*/ 1170 h 1464"/>
                <a:gd name="T26" fmla="*/ 1230 w 1298"/>
                <a:gd name="T27" fmla="*/ 1185 h 1464"/>
                <a:gd name="T28" fmla="*/ 1253 w 1298"/>
                <a:gd name="T29" fmla="*/ 1203 h 1464"/>
                <a:gd name="T30" fmla="*/ 1272 w 1298"/>
                <a:gd name="T31" fmla="*/ 1226 h 1464"/>
                <a:gd name="T32" fmla="*/ 1287 w 1298"/>
                <a:gd name="T33" fmla="*/ 1251 h 1464"/>
                <a:gd name="T34" fmla="*/ 1295 w 1298"/>
                <a:gd name="T35" fmla="*/ 1280 h 1464"/>
                <a:gd name="T36" fmla="*/ 1298 w 1298"/>
                <a:gd name="T37" fmla="*/ 1311 h 1464"/>
                <a:gd name="T38" fmla="*/ 1295 w 1298"/>
                <a:gd name="T39" fmla="*/ 1342 h 1464"/>
                <a:gd name="T40" fmla="*/ 1287 w 1298"/>
                <a:gd name="T41" fmla="*/ 1370 h 1464"/>
                <a:gd name="T42" fmla="*/ 1272 w 1298"/>
                <a:gd name="T43" fmla="*/ 1397 h 1464"/>
                <a:gd name="T44" fmla="*/ 1253 w 1298"/>
                <a:gd name="T45" fmla="*/ 1420 h 1464"/>
                <a:gd name="T46" fmla="*/ 1230 w 1298"/>
                <a:gd name="T47" fmla="*/ 1438 h 1464"/>
                <a:gd name="T48" fmla="*/ 1204 w 1298"/>
                <a:gd name="T49" fmla="*/ 1452 h 1464"/>
                <a:gd name="T50" fmla="*/ 1175 w 1298"/>
                <a:gd name="T51" fmla="*/ 1461 h 1464"/>
                <a:gd name="T52" fmla="*/ 1144 w 1298"/>
                <a:gd name="T53" fmla="*/ 1464 h 1464"/>
                <a:gd name="T54" fmla="*/ 153 w 1298"/>
                <a:gd name="T55" fmla="*/ 1464 h 1464"/>
                <a:gd name="T56" fmla="*/ 122 w 1298"/>
                <a:gd name="T57" fmla="*/ 1461 h 1464"/>
                <a:gd name="T58" fmla="*/ 93 w 1298"/>
                <a:gd name="T59" fmla="*/ 1452 h 1464"/>
                <a:gd name="T60" fmla="*/ 66 w 1298"/>
                <a:gd name="T61" fmla="*/ 1438 h 1464"/>
                <a:gd name="T62" fmla="*/ 45 w 1298"/>
                <a:gd name="T63" fmla="*/ 1420 h 1464"/>
                <a:gd name="T64" fmla="*/ 25 w 1298"/>
                <a:gd name="T65" fmla="*/ 1397 h 1464"/>
                <a:gd name="T66" fmla="*/ 11 w 1298"/>
                <a:gd name="T67" fmla="*/ 1370 h 1464"/>
                <a:gd name="T68" fmla="*/ 2 w 1298"/>
                <a:gd name="T69" fmla="*/ 1342 h 1464"/>
                <a:gd name="T70" fmla="*/ 0 w 1298"/>
                <a:gd name="T71" fmla="*/ 1311 h 1464"/>
                <a:gd name="T72" fmla="*/ 0 w 1298"/>
                <a:gd name="T73" fmla="*/ 153 h 1464"/>
                <a:gd name="T74" fmla="*/ 2 w 1298"/>
                <a:gd name="T75" fmla="*/ 123 h 1464"/>
                <a:gd name="T76" fmla="*/ 11 w 1298"/>
                <a:gd name="T77" fmla="*/ 93 h 1464"/>
                <a:gd name="T78" fmla="*/ 25 w 1298"/>
                <a:gd name="T79" fmla="*/ 68 h 1464"/>
                <a:gd name="T80" fmla="*/ 45 w 1298"/>
                <a:gd name="T81" fmla="*/ 45 h 1464"/>
                <a:gd name="T82" fmla="*/ 66 w 1298"/>
                <a:gd name="T83" fmla="*/ 27 h 1464"/>
                <a:gd name="T84" fmla="*/ 93 w 1298"/>
                <a:gd name="T85" fmla="*/ 12 h 1464"/>
                <a:gd name="T86" fmla="*/ 122 w 1298"/>
                <a:gd name="T87" fmla="*/ 4 h 1464"/>
                <a:gd name="T88" fmla="*/ 153 w 1298"/>
                <a:gd name="T89" fmla="*/ 0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98" h="1464">
                  <a:moveTo>
                    <a:pt x="153" y="0"/>
                  </a:moveTo>
                  <a:lnTo>
                    <a:pt x="184" y="4"/>
                  </a:lnTo>
                  <a:lnTo>
                    <a:pt x="212" y="12"/>
                  </a:lnTo>
                  <a:lnTo>
                    <a:pt x="239" y="27"/>
                  </a:lnTo>
                  <a:lnTo>
                    <a:pt x="262" y="45"/>
                  </a:lnTo>
                  <a:lnTo>
                    <a:pt x="280" y="68"/>
                  </a:lnTo>
                  <a:lnTo>
                    <a:pt x="294" y="93"/>
                  </a:lnTo>
                  <a:lnTo>
                    <a:pt x="303" y="123"/>
                  </a:lnTo>
                  <a:lnTo>
                    <a:pt x="307" y="153"/>
                  </a:lnTo>
                  <a:lnTo>
                    <a:pt x="307" y="1158"/>
                  </a:lnTo>
                  <a:lnTo>
                    <a:pt x="1144" y="1158"/>
                  </a:lnTo>
                  <a:lnTo>
                    <a:pt x="1175" y="1161"/>
                  </a:lnTo>
                  <a:lnTo>
                    <a:pt x="1204" y="1170"/>
                  </a:lnTo>
                  <a:lnTo>
                    <a:pt x="1230" y="1185"/>
                  </a:lnTo>
                  <a:lnTo>
                    <a:pt x="1253" y="1203"/>
                  </a:lnTo>
                  <a:lnTo>
                    <a:pt x="1272" y="1226"/>
                  </a:lnTo>
                  <a:lnTo>
                    <a:pt x="1287" y="1251"/>
                  </a:lnTo>
                  <a:lnTo>
                    <a:pt x="1295" y="1280"/>
                  </a:lnTo>
                  <a:lnTo>
                    <a:pt x="1298" y="1311"/>
                  </a:lnTo>
                  <a:lnTo>
                    <a:pt x="1295" y="1342"/>
                  </a:lnTo>
                  <a:lnTo>
                    <a:pt x="1287" y="1370"/>
                  </a:lnTo>
                  <a:lnTo>
                    <a:pt x="1272" y="1397"/>
                  </a:lnTo>
                  <a:lnTo>
                    <a:pt x="1253" y="1420"/>
                  </a:lnTo>
                  <a:lnTo>
                    <a:pt x="1230" y="1438"/>
                  </a:lnTo>
                  <a:lnTo>
                    <a:pt x="1204" y="1452"/>
                  </a:lnTo>
                  <a:lnTo>
                    <a:pt x="1175" y="1461"/>
                  </a:lnTo>
                  <a:lnTo>
                    <a:pt x="1144" y="1464"/>
                  </a:lnTo>
                  <a:lnTo>
                    <a:pt x="153" y="1464"/>
                  </a:lnTo>
                  <a:lnTo>
                    <a:pt x="122" y="1461"/>
                  </a:lnTo>
                  <a:lnTo>
                    <a:pt x="93" y="1452"/>
                  </a:lnTo>
                  <a:lnTo>
                    <a:pt x="66" y="1438"/>
                  </a:lnTo>
                  <a:lnTo>
                    <a:pt x="45" y="1420"/>
                  </a:lnTo>
                  <a:lnTo>
                    <a:pt x="25" y="1397"/>
                  </a:lnTo>
                  <a:lnTo>
                    <a:pt x="11" y="1370"/>
                  </a:lnTo>
                  <a:lnTo>
                    <a:pt x="2" y="1342"/>
                  </a:lnTo>
                  <a:lnTo>
                    <a:pt x="0" y="1311"/>
                  </a:lnTo>
                  <a:lnTo>
                    <a:pt x="0" y="153"/>
                  </a:lnTo>
                  <a:lnTo>
                    <a:pt x="2" y="123"/>
                  </a:lnTo>
                  <a:lnTo>
                    <a:pt x="11" y="93"/>
                  </a:lnTo>
                  <a:lnTo>
                    <a:pt x="25" y="68"/>
                  </a:lnTo>
                  <a:lnTo>
                    <a:pt x="45" y="45"/>
                  </a:lnTo>
                  <a:lnTo>
                    <a:pt x="66" y="27"/>
                  </a:lnTo>
                  <a:lnTo>
                    <a:pt x="93" y="12"/>
                  </a:lnTo>
                  <a:lnTo>
                    <a:pt x="122" y="4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0033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8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79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80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1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2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3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sp>
        <p:nvSpPr>
          <p:cNvPr id="25" name="CaixaDeTexto 24"/>
          <p:cNvSpPr txBox="1"/>
          <p:nvPr/>
        </p:nvSpPr>
        <p:spPr>
          <a:xfrm>
            <a:off x="492637" y="5870874"/>
            <a:ext cx="5768463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>
              <a:lnSpc>
                <a:spcPct val="150000"/>
              </a:lnSpc>
              <a:buClr>
                <a:srgbClr val="002060"/>
              </a:buClr>
              <a:buSzPct val="120000"/>
              <a:defRPr sz="120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defRPr>
            </a:lvl1pPr>
          </a:lstStyle>
          <a:p>
            <a:r>
              <a:rPr lang="pt-BR" dirty="0"/>
              <a:t>base: 6.975</a:t>
            </a:r>
          </a:p>
        </p:txBody>
      </p:sp>
      <p:grpSp>
        <p:nvGrpSpPr>
          <p:cNvPr id="2" name="Agrupar 1"/>
          <p:cNvGrpSpPr/>
          <p:nvPr/>
        </p:nvGrpSpPr>
        <p:grpSpPr>
          <a:xfrm>
            <a:off x="6514151" y="3749628"/>
            <a:ext cx="3038222" cy="923330"/>
            <a:chOff x="7744475" y="4210820"/>
            <a:chExt cx="2834625" cy="923330"/>
          </a:xfrm>
        </p:grpSpPr>
        <p:sp>
          <p:nvSpPr>
            <p:cNvPr id="27" name="CaixaDeTexto 19"/>
            <p:cNvSpPr txBox="1"/>
            <p:nvPr/>
          </p:nvSpPr>
          <p:spPr>
            <a:xfrm>
              <a:off x="8902700" y="4210820"/>
              <a:ext cx="167640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algn="r">
                <a:defRPr sz="5400" b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Narrow" panose="020B0606020202030204" pitchFamily="34" charset="0"/>
                </a:defRPr>
              </a:lvl1pPr>
              <a:lvl2pPr lvl="1" algn="r">
                <a:defRPr sz="3600">
                  <a:solidFill>
                    <a:schemeClr val="bg1"/>
                  </a:solidFill>
                </a:defRPr>
              </a:lvl2pPr>
            </a:lstStyle>
            <a:p>
              <a:pPr algn="l"/>
              <a:r>
                <a:rPr lang="pt-BR" sz="1800" i="1" dirty="0">
                  <a:solidFill>
                    <a:schemeClr val="tx1"/>
                  </a:solidFill>
                  <a:effectLst/>
                  <a:latin typeface="+mn-lt"/>
                </a:rPr>
                <a:t>3% - </a:t>
              </a:r>
            </a:p>
            <a:p>
              <a:pPr algn="l"/>
              <a:r>
                <a:rPr lang="pt-BR" sz="1800" i="1" dirty="0">
                  <a:solidFill>
                    <a:schemeClr val="tx1"/>
                  </a:solidFill>
                  <a:effectLst/>
                  <a:latin typeface="+mn-lt"/>
                </a:rPr>
                <a:t>não souberam responder</a:t>
              </a:r>
            </a:p>
          </p:txBody>
        </p:sp>
        <p:grpSp>
          <p:nvGrpSpPr>
            <p:cNvPr id="36" name="Grupo 91"/>
            <p:cNvGrpSpPr/>
            <p:nvPr/>
          </p:nvGrpSpPr>
          <p:grpSpPr>
            <a:xfrm>
              <a:off x="7744475" y="4321928"/>
              <a:ext cx="866125" cy="761422"/>
              <a:chOff x="4969888" y="2467389"/>
              <a:chExt cx="359063" cy="319459"/>
            </a:xfrm>
          </p:grpSpPr>
          <p:sp>
            <p:nvSpPr>
              <p:cNvPr id="37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47" name="CaixaDeTexto 5"/>
          <p:cNvSpPr txBox="1"/>
          <p:nvPr/>
        </p:nvSpPr>
        <p:spPr>
          <a:xfrm>
            <a:off x="7096125" y="2434007"/>
            <a:ext cx="473392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somente 3 em cada 10 empreendedores dispõe de mais de 6 horas por semana para a realização dos cursos/capacitação </a:t>
            </a:r>
            <a:endParaRPr lang="pt-BR" sz="1200" dirty="0">
              <a:solidFill>
                <a:schemeClr val="tx1">
                  <a:lumMod val="75000"/>
                  <a:lumOff val="25000"/>
                </a:schemeClr>
              </a:solidFill>
              <a:ea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4103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Graphic spid="11" grpId="0">
        <p:bldAsOne/>
      </p:bldGraphic>
      <p:bldP spid="28" grpId="0" animBg="1"/>
      <p:bldP spid="29" grpId="0" animBg="1"/>
      <p:bldP spid="25" grpId="0"/>
      <p:bldP spid="25" grpId="1"/>
      <p:bldP spid="47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P24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Quantas horas por semana o(a) Sr.(a)  teria disponível para realizar um curso, uma capacitação? (EST-RU)</a:t>
            </a:r>
          </a:p>
        </p:txBody>
      </p:sp>
      <p:sp>
        <p:nvSpPr>
          <p:cNvPr id="6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tempo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que dispõem para realizar cursos/capacitações</a:t>
            </a:r>
          </a:p>
        </p:txBody>
      </p: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651734" y="671729"/>
            <a:ext cx="990600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aphicFrame>
        <p:nvGraphicFramePr>
          <p:cNvPr id="36" name="Tabela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250196"/>
              </p:ext>
            </p:extLst>
          </p:nvPr>
        </p:nvGraphicFramePr>
        <p:xfrm>
          <a:off x="643672" y="2194519"/>
          <a:ext cx="10277921" cy="22702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524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2660024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440881359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20986974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3614127565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498059917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662391608"/>
                    </a:ext>
                  </a:extLst>
                </a:gridCol>
                <a:gridCol w="876585">
                  <a:extLst>
                    <a:ext uri="{9D8B030D-6E8A-4147-A177-3AD203B41FA5}">
                      <a16:colId xmlns="" xmlns:a16="http://schemas.microsoft.com/office/drawing/2014/main" val="1389973671"/>
                    </a:ext>
                  </a:extLst>
                </a:gridCol>
              </a:tblGrid>
              <a:tr h="55111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até 4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mais de 8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719549067"/>
                  </a:ext>
                </a:extLst>
              </a:tr>
              <a:tr h="4297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u="none" strike="noStrike" kern="1200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7" name="Tabela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449392"/>
              </p:ext>
            </p:extLst>
          </p:nvPr>
        </p:nvGraphicFramePr>
        <p:xfrm>
          <a:off x="3899280" y="1598157"/>
          <a:ext cx="7022312" cy="5570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77789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606702248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2445220281"/>
                    </a:ext>
                  </a:extLst>
                </a:gridCol>
                <a:gridCol w="877789">
                  <a:extLst>
                    <a:ext uri="{9D8B030D-6E8A-4147-A177-3AD203B41FA5}">
                      <a16:colId xmlns="" xmlns:a16="http://schemas.microsoft.com/office/drawing/2014/main" val="1709398050"/>
                    </a:ext>
                  </a:extLst>
                </a:gridCol>
              </a:tblGrid>
              <a:tr h="55701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cliente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cliente Sebrae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1" u="none" strike="noStrike" kern="1200" dirty="0">
                        <a:solidFill>
                          <a:srgbClr val="0060AA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Simples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optante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38" name="+ informações"/>
          <p:cNvGrpSpPr/>
          <p:nvPr/>
        </p:nvGrpSpPr>
        <p:grpSpPr>
          <a:xfrm>
            <a:off x="1021919" y="5663860"/>
            <a:ext cx="1402473" cy="346249"/>
            <a:chOff x="7300120" y="5125288"/>
            <a:chExt cx="1748287" cy="431624"/>
          </a:xfrm>
        </p:grpSpPr>
        <p:sp>
          <p:nvSpPr>
            <p:cNvPr id="39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40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41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42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3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4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5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46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47" name="Tabela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1597705"/>
              </p:ext>
            </p:extLst>
          </p:nvPr>
        </p:nvGraphicFramePr>
        <p:xfrm>
          <a:off x="3899280" y="4590588"/>
          <a:ext cx="7091536" cy="4934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6442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147929981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880199085"/>
                    </a:ext>
                  </a:extLst>
                </a:gridCol>
                <a:gridCol w="886442">
                  <a:extLst>
                    <a:ext uri="{9D8B030D-6E8A-4147-A177-3AD203B41FA5}">
                      <a16:colId xmlns="" xmlns:a16="http://schemas.microsoft.com/office/drawing/2014/main" val="391292614"/>
                    </a:ext>
                  </a:extLst>
                </a:gridCol>
              </a:tblGrid>
              <a:tr h="49348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5.465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1.510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4.150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2.825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900" b="0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4.840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2.135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48" name="CaixaDeTexto 47"/>
          <p:cNvSpPr txBox="1"/>
          <p:nvPr/>
        </p:nvSpPr>
        <p:spPr>
          <a:xfrm>
            <a:off x="2881438" y="4695250"/>
            <a:ext cx="10178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100" i="1" dirty="0">
                <a:solidFill>
                  <a:schemeClr val="accent1">
                    <a:lumMod val="75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1674071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" dur="8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</p:childTnLst>
        </p:cTn>
      </p:par>
    </p:tnLst>
    <p:bldLst>
      <p:bldP spid="6" grpId="0"/>
      <p:bldP spid="48" grpId="0"/>
      <p:bldP spid="48" grpId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P24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Quantas horas por semana o(a) Sr.(a)  teria disponível para realizar um curso, uma capacitação? (EST-RU)</a:t>
            </a:r>
          </a:p>
        </p:txBody>
      </p:sp>
      <p:sp>
        <p:nvSpPr>
          <p:cNvPr id="6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tempo</a:t>
            </a:r>
            <a:r>
              <a:rPr lang="pt-BR" sz="2800" dirty="0">
                <a:solidFill>
                  <a:srgbClr val="5D9897"/>
                </a:solidFill>
                <a:effectLst/>
                <a:latin typeface="+mn-lt"/>
                <a:ea typeface="Adobe Fan Heiti Std B" panose="020B0700000000000000" pitchFamily="34" charset="-128"/>
              </a:rPr>
              <a:t> </a:t>
            </a:r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que dispõem para realizar cursos/capacitações</a:t>
            </a:r>
          </a:p>
        </p:txBody>
      </p:sp>
      <p:graphicFrame>
        <p:nvGraphicFramePr>
          <p:cNvPr id="8" name="Tabe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1533944"/>
              </p:ext>
            </p:extLst>
          </p:nvPr>
        </p:nvGraphicFramePr>
        <p:xfrm>
          <a:off x="8741218" y="1385452"/>
          <a:ext cx="2844945" cy="14617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8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568989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</a:tblGrid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92351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139436242"/>
                  </a:ext>
                </a:extLst>
              </a:tr>
            </a:tbl>
          </a:graphicData>
        </a:graphic>
      </p:graphicFrame>
      <p:graphicFrame>
        <p:nvGraphicFramePr>
          <p:cNvPr id="9" name="Tabe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7369083"/>
              </p:ext>
            </p:extLst>
          </p:nvPr>
        </p:nvGraphicFramePr>
        <p:xfrm>
          <a:off x="8752248" y="1061041"/>
          <a:ext cx="2833915" cy="2953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29533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pSp>
        <p:nvGrpSpPr>
          <p:cNvPr id="10" name="+ informações"/>
          <p:cNvGrpSpPr/>
          <p:nvPr/>
        </p:nvGrpSpPr>
        <p:grpSpPr>
          <a:xfrm>
            <a:off x="423037" y="5597723"/>
            <a:ext cx="1402473" cy="346249"/>
            <a:chOff x="7300120" y="5125288"/>
            <a:chExt cx="1748287" cy="431624"/>
          </a:xfrm>
        </p:grpSpPr>
        <p:sp>
          <p:nvSpPr>
            <p:cNvPr id="11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1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1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  <p:graphicFrame>
        <p:nvGraphicFramePr>
          <p:cNvPr id="19" name="Tabe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2255029"/>
              </p:ext>
            </p:extLst>
          </p:nvPr>
        </p:nvGraphicFramePr>
        <p:xfrm>
          <a:off x="8752248" y="2882319"/>
          <a:ext cx="2833915" cy="3473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66783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66783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</a:tblGrid>
              <a:tr h="34735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1.151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2.389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1.679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20" name="Tabela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5730631"/>
              </p:ext>
            </p:extLst>
          </p:nvPr>
        </p:nvGraphicFramePr>
        <p:xfrm>
          <a:off x="5863770" y="1379230"/>
          <a:ext cx="2877447" cy="146397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87744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9279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até 4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mais de 8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9279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59447321"/>
                  </a:ext>
                </a:extLst>
              </a:tr>
            </a:tbl>
          </a:graphicData>
        </a:graphic>
      </p:graphicFrame>
      <p:sp>
        <p:nvSpPr>
          <p:cNvPr id="21" name="CaixaDeTexto 20"/>
          <p:cNvSpPr txBox="1"/>
          <p:nvPr/>
        </p:nvSpPr>
        <p:spPr>
          <a:xfrm>
            <a:off x="8323873" y="2933985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  <p:graphicFrame>
        <p:nvGraphicFramePr>
          <p:cNvPr id="22" name="Tabe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1515582"/>
              </p:ext>
            </p:extLst>
          </p:nvPr>
        </p:nvGraphicFramePr>
        <p:xfrm>
          <a:off x="3353181" y="3803252"/>
          <a:ext cx="8262000" cy="17820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86464689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893289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539471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0418228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393803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9297563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1555153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829496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74068158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60605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9881935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52124539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4742877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19495147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84155838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2935885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4413734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811281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98131677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90797139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16576794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401688129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717958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3781598946"/>
                    </a:ext>
                  </a:extLst>
                </a:gridCol>
              </a:tblGrid>
              <a:tr h="3564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564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564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564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56409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200" b="1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64060578"/>
                  </a:ext>
                </a:extLst>
              </a:tr>
            </a:tbl>
          </a:graphicData>
        </a:graphic>
      </p:graphicFrame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2411604"/>
              </p:ext>
            </p:extLst>
          </p:nvPr>
        </p:nvGraphicFramePr>
        <p:xfrm>
          <a:off x="3353002" y="3400826"/>
          <a:ext cx="8262000" cy="3451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17786722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</a:tblGrid>
              <a:tr h="34517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6830770"/>
              </p:ext>
            </p:extLst>
          </p:nvPr>
        </p:nvGraphicFramePr>
        <p:xfrm>
          <a:off x="3353001" y="5597723"/>
          <a:ext cx="8262000" cy="2980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000">
                  <a:extLst>
                    <a:ext uri="{9D8B030D-6E8A-4147-A177-3AD203B41FA5}">
                      <a16:colId xmlns="" xmlns:a16="http://schemas.microsoft.com/office/drawing/2014/main" val="34158298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19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0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2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3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4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5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6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7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8"/>
                    </a:ext>
                  </a:extLst>
                </a:gridCol>
                <a:gridCol w="306000">
                  <a:extLst>
                    <a:ext uri="{9D8B030D-6E8A-4147-A177-3AD203B41FA5}">
                      <a16:colId xmlns="" xmlns:a16="http://schemas.microsoft.com/office/drawing/2014/main" val="20029"/>
                    </a:ext>
                  </a:extLst>
                </a:gridCol>
              </a:tblGrid>
              <a:tr h="29809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D6D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D6D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D6D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0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0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0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60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A7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25" name="Tabela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4161288"/>
              </p:ext>
            </p:extLst>
          </p:nvPr>
        </p:nvGraphicFramePr>
        <p:xfrm>
          <a:off x="215900" y="3803254"/>
          <a:ext cx="3071597" cy="178446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07159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5689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até 4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5689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5689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5689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mais de 8 horas por semana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5689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449196204"/>
                  </a:ext>
                </a:extLst>
              </a:tr>
            </a:tbl>
          </a:graphicData>
        </a:graphic>
      </p:graphicFrame>
      <p:sp>
        <p:nvSpPr>
          <p:cNvPr id="26" name="CaixaDeTexto 25"/>
          <p:cNvSpPr txBox="1"/>
          <p:nvPr/>
        </p:nvSpPr>
        <p:spPr>
          <a:xfrm>
            <a:off x="2863765" y="5619522"/>
            <a:ext cx="48923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</a:t>
            </a:r>
          </a:p>
        </p:txBody>
      </p:sp>
    </p:spTree>
    <p:extLst>
      <p:ext uri="{BB962C8B-B14F-4D97-AF65-F5344CB8AC3E}">
        <p14:creationId xmlns:p14="http://schemas.microsoft.com/office/powerpoint/2010/main" val="2088791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6" grpId="0"/>
      <p:bldP spid="21" grpId="0"/>
      <p:bldP spid="21" grpId="1"/>
      <p:bldP spid="26" grpId="0"/>
      <p:bldP spid="26" grpId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1021921" y="6399190"/>
            <a:ext cx="7588679" cy="4588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pt-BR" sz="1100" b="1" dirty="0">
                <a:solidFill>
                  <a:srgbClr val="00B0F0"/>
                </a:solidFill>
                <a:latin typeface="+mj-lt"/>
              </a:rPr>
              <a:t>P25  </a:t>
            </a:r>
            <a:r>
              <a:rPr lang="pt-BR" sz="1100" dirty="0">
                <a:solidFill>
                  <a:schemeClr val="bg1"/>
                </a:solidFill>
                <a:latin typeface="+mj-lt"/>
              </a:rPr>
              <a:t>O(A) Sr.(a) já deixou de pagar algum imposto? (ESP-RU)</a:t>
            </a:r>
          </a:p>
          <a:p>
            <a:endParaRPr lang="pt-BR" sz="11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7848600" y="2070100"/>
            <a:ext cx="36703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bg2">
                  <a:lumMod val="75000"/>
                </a:schemeClr>
              </a:buClr>
              <a:buSzPct val="80000"/>
              <a:buFont typeface="Wingdings" panose="05000000000000000000" pitchFamily="2" charset="2"/>
              <a:buChar char="§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</a:rPr>
              <a:t>1 em cada 4 empreendedores já deixou de pagar algum imposto 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  <a:ea typeface="Verdana" pitchFamily="34" charset="0"/>
                <a:cs typeface="Arial" charset="0"/>
              </a:rPr>
              <a:t>(p25)</a:t>
            </a:r>
          </a:p>
        </p:txBody>
      </p:sp>
      <p:sp>
        <p:nvSpPr>
          <p:cNvPr id="7" name="CaixaDeTexto 19"/>
          <p:cNvSpPr txBox="1"/>
          <p:nvPr/>
        </p:nvSpPr>
        <p:spPr>
          <a:xfrm>
            <a:off x="1021919" y="309957"/>
            <a:ext cx="52391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l"/>
            <a:r>
              <a:rPr lang="pt-BR" sz="2800" dirty="0">
                <a:solidFill>
                  <a:schemeClr val="accent2"/>
                </a:solidFill>
                <a:effectLst/>
                <a:latin typeface="+mn-lt"/>
                <a:ea typeface="Adobe Fan Heiti Std B" panose="020B0700000000000000" pitchFamily="34" charset="-128"/>
              </a:rPr>
              <a:t>pagamento de </a:t>
            </a:r>
          </a:p>
          <a:p>
            <a:pPr algn="l"/>
            <a:r>
              <a:rPr lang="pt-BR" sz="2800" dirty="0">
                <a:solidFill>
                  <a:srgbClr val="003399"/>
                </a:solidFill>
                <a:effectLst/>
                <a:latin typeface="+mn-lt"/>
                <a:ea typeface="Adobe Fan Heiti Std B" panose="020B0700000000000000" pitchFamily="34" charset="-128"/>
              </a:rPr>
              <a:t>impostos</a:t>
            </a:r>
          </a:p>
        </p:txBody>
      </p:sp>
      <p:graphicFrame>
        <p:nvGraphicFramePr>
          <p:cNvPr id="10" name="Gráfico 9"/>
          <p:cNvGraphicFramePr/>
          <p:nvPr>
            <p:extLst>
              <p:ext uri="{D42A27DB-BD31-4B8C-83A1-F6EECF244321}">
                <p14:modId xmlns:p14="http://schemas.microsoft.com/office/powerpoint/2010/main" val="3593133250"/>
              </p:ext>
            </p:extLst>
          </p:nvPr>
        </p:nvGraphicFramePr>
        <p:xfrm>
          <a:off x="4810527" y="2199358"/>
          <a:ext cx="1977935" cy="18874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CaixaDeTexto 19"/>
          <p:cNvSpPr txBox="1"/>
          <p:nvPr/>
        </p:nvSpPr>
        <p:spPr>
          <a:xfrm>
            <a:off x="5012242" y="2624686"/>
            <a:ext cx="15745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pPr algn="ctr"/>
            <a:r>
              <a:rPr lang="pt-BR" sz="6000" b="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25</a:t>
            </a:r>
            <a:r>
              <a:rPr lang="pt-BR" sz="3600" b="0" i="1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</a:rPr>
              <a:t>%</a:t>
            </a:r>
            <a:endParaRPr lang="pt-BR" sz="3200" b="0" i="1" dirty="0">
              <a:solidFill>
                <a:schemeClr val="accent1">
                  <a:lumMod val="50000"/>
                </a:schemeClr>
              </a:solidFill>
              <a:effectLst/>
              <a:latin typeface="+mn-lt"/>
            </a:endParaRPr>
          </a:p>
        </p:txBody>
      </p:sp>
      <p:sp>
        <p:nvSpPr>
          <p:cNvPr id="12" name="CaixaDeTexto 11"/>
          <p:cNvSpPr txBox="1"/>
          <p:nvPr/>
        </p:nvSpPr>
        <p:spPr>
          <a:xfrm>
            <a:off x="2062564" y="2439431"/>
            <a:ext cx="244593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pt-BR"/>
            </a:defPPr>
            <a:lvl1pPr algn="r">
              <a:defRPr sz="5400" b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defRPr>
            </a:lvl1pPr>
            <a:lvl2pPr lvl="1" algn="r">
              <a:defRPr sz="3600">
                <a:solidFill>
                  <a:schemeClr val="bg1"/>
                </a:solidFill>
              </a:defRPr>
            </a:lvl2pPr>
          </a:lstStyle>
          <a:p>
            <a:r>
              <a:rPr lang="pt-BR" sz="28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Adobe Fan Heiti Std B" panose="020B0700000000000000" pitchFamily="34" charset="-128"/>
              </a:rPr>
              <a:t>já deixaram de pagar algum imposto</a:t>
            </a:r>
          </a:p>
        </p:txBody>
      </p:sp>
      <p:grpSp>
        <p:nvGrpSpPr>
          <p:cNvPr id="16" name="Grupo 1"/>
          <p:cNvGrpSpPr/>
          <p:nvPr/>
        </p:nvGrpSpPr>
        <p:grpSpPr>
          <a:xfrm>
            <a:off x="775101" y="2481075"/>
            <a:ext cx="939800" cy="1095375"/>
            <a:chOff x="1566863" y="3802063"/>
            <a:chExt cx="939800" cy="1095375"/>
          </a:xfrm>
          <a:solidFill>
            <a:srgbClr val="003399"/>
          </a:solidFill>
        </p:grpSpPr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1716088" y="4300538"/>
              <a:ext cx="49213" cy="49213"/>
            </a:xfrm>
            <a:custGeom>
              <a:avLst/>
              <a:gdLst>
                <a:gd name="T0" fmla="*/ 78 w 156"/>
                <a:gd name="T1" fmla="*/ 0 h 157"/>
                <a:gd name="T2" fmla="*/ 98 w 156"/>
                <a:gd name="T3" fmla="*/ 3 h 157"/>
                <a:gd name="T4" fmla="*/ 117 w 156"/>
                <a:gd name="T5" fmla="*/ 10 h 157"/>
                <a:gd name="T6" fmla="*/ 133 w 156"/>
                <a:gd name="T7" fmla="*/ 23 h 157"/>
                <a:gd name="T8" fmla="*/ 145 w 156"/>
                <a:gd name="T9" fmla="*/ 38 h 157"/>
                <a:gd name="T10" fmla="*/ 154 w 156"/>
                <a:gd name="T11" fmla="*/ 57 h 157"/>
                <a:gd name="T12" fmla="*/ 156 w 156"/>
                <a:gd name="T13" fmla="*/ 78 h 157"/>
                <a:gd name="T14" fmla="*/ 154 w 156"/>
                <a:gd name="T15" fmla="*/ 99 h 157"/>
                <a:gd name="T16" fmla="*/ 145 w 156"/>
                <a:gd name="T17" fmla="*/ 118 h 157"/>
                <a:gd name="T18" fmla="*/ 133 w 156"/>
                <a:gd name="T19" fmla="*/ 134 h 157"/>
                <a:gd name="T20" fmla="*/ 117 w 156"/>
                <a:gd name="T21" fmla="*/ 145 h 157"/>
                <a:gd name="T22" fmla="*/ 98 w 156"/>
                <a:gd name="T23" fmla="*/ 154 h 157"/>
                <a:gd name="T24" fmla="*/ 78 w 156"/>
                <a:gd name="T25" fmla="*/ 157 h 157"/>
                <a:gd name="T26" fmla="*/ 57 w 156"/>
                <a:gd name="T27" fmla="*/ 154 h 157"/>
                <a:gd name="T28" fmla="*/ 38 w 156"/>
                <a:gd name="T29" fmla="*/ 145 h 157"/>
                <a:gd name="T30" fmla="*/ 23 w 156"/>
                <a:gd name="T31" fmla="*/ 134 h 157"/>
                <a:gd name="T32" fmla="*/ 10 w 156"/>
                <a:gd name="T33" fmla="*/ 118 h 157"/>
                <a:gd name="T34" fmla="*/ 2 w 156"/>
                <a:gd name="T35" fmla="*/ 99 h 157"/>
                <a:gd name="T36" fmla="*/ 0 w 156"/>
                <a:gd name="T37" fmla="*/ 78 h 157"/>
                <a:gd name="T38" fmla="*/ 2 w 156"/>
                <a:gd name="T39" fmla="*/ 57 h 157"/>
                <a:gd name="T40" fmla="*/ 10 w 156"/>
                <a:gd name="T41" fmla="*/ 38 h 157"/>
                <a:gd name="T42" fmla="*/ 23 w 156"/>
                <a:gd name="T43" fmla="*/ 23 h 157"/>
                <a:gd name="T44" fmla="*/ 38 w 156"/>
                <a:gd name="T45" fmla="*/ 10 h 157"/>
                <a:gd name="T46" fmla="*/ 57 w 156"/>
                <a:gd name="T47" fmla="*/ 3 h 157"/>
                <a:gd name="T48" fmla="*/ 78 w 156"/>
                <a:gd name="T4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6" h="157">
                  <a:moveTo>
                    <a:pt x="78" y="0"/>
                  </a:moveTo>
                  <a:lnTo>
                    <a:pt x="98" y="3"/>
                  </a:lnTo>
                  <a:lnTo>
                    <a:pt x="117" y="10"/>
                  </a:lnTo>
                  <a:lnTo>
                    <a:pt x="133" y="23"/>
                  </a:lnTo>
                  <a:lnTo>
                    <a:pt x="145" y="38"/>
                  </a:lnTo>
                  <a:lnTo>
                    <a:pt x="154" y="57"/>
                  </a:lnTo>
                  <a:lnTo>
                    <a:pt x="156" y="78"/>
                  </a:lnTo>
                  <a:lnTo>
                    <a:pt x="154" y="99"/>
                  </a:lnTo>
                  <a:lnTo>
                    <a:pt x="145" y="118"/>
                  </a:lnTo>
                  <a:lnTo>
                    <a:pt x="133" y="134"/>
                  </a:lnTo>
                  <a:lnTo>
                    <a:pt x="117" y="145"/>
                  </a:lnTo>
                  <a:lnTo>
                    <a:pt x="98" y="154"/>
                  </a:lnTo>
                  <a:lnTo>
                    <a:pt x="78" y="157"/>
                  </a:lnTo>
                  <a:lnTo>
                    <a:pt x="57" y="154"/>
                  </a:lnTo>
                  <a:lnTo>
                    <a:pt x="38" y="145"/>
                  </a:lnTo>
                  <a:lnTo>
                    <a:pt x="23" y="134"/>
                  </a:lnTo>
                  <a:lnTo>
                    <a:pt x="10" y="118"/>
                  </a:lnTo>
                  <a:lnTo>
                    <a:pt x="2" y="99"/>
                  </a:lnTo>
                  <a:lnTo>
                    <a:pt x="0" y="78"/>
                  </a:lnTo>
                  <a:lnTo>
                    <a:pt x="2" y="57"/>
                  </a:lnTo>
                  <a:lnTo>
                    <a:pt x="10" y="38"/>
                  </a:lnTo>
                  <a:lnTo>
                    <a:pt x="23" y="23"/>
                  </a:lnTo>
                  <a:lnTo>
                    <a:pt x="38" y="10"/>
                  </a:lnTo>
                  <a:lnTo>
                    <a:pt x="57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1566863" y="3802063"/>
              <a:ext cx="939800" cy="1095375"/>
            </a:xfrm>
            <a:custGeom>
              <a:avLst/>
              <a:gdLst>
                <a:gd name="T0" fmla="*/ 326 w 2960"/>
                <a:gd name="T1" fmla="*/ 320 h 3449"/>
                <a:gd name="T2" fmla="*/ 164 w 2960"/>
                <a:gd name="T3" fmla="*/ 231 h 3449"/>
                <a:gd name="T4" fmla="*/ 307 w 2960"/>
                <a:gd name="T5" fmla="*/ 3137 h 3449"/>
                <a:gd name="T6" fmla="*/ 548 w 2960"/>
                <a:gd name="T7" fmla="*/ 3273 h 3449"/>
                <a:gd name="T8" fmla="*/ 796 w 2960"/>
                <a:gd name="T9" fmla="*/ 3137 h 3449"/>
                <a:gd name="T10" fmla="*/ 1214 w 2960"/>
                <a:gd name="T11" fmla="*/ 3147 h 3449"/>
                <a:gd name="T12" fmla="*/ 1284 w 2960"/>
                <a:gd name="T13" fmla="*/ 3140 h 3449"/>
                <a:gd name="T14" fmla="*/ 1699 w 2960"/>
                <a:gd name="T15" fmla="*/ 3140 h 3449"/>
                <a:gd name="T16" fmla="*/ 1769 w 2960"/>
                <a:gd name="T17" fmla="*/ 3147 h 3449"/>
                <a:gd name="T18" fmla="*/ 2176 w 2960"/>
                <a:gd name="T19" fmla="*/ 3135 h 3449"/>
                <a:gd name="T20" fmla="*/ 2239 w 2960"/>
                <a:gd name="T21" fmla="*/ 3147 h 3449"/>
                <a:gd name="T22" fmla="*/ 2656 w 2960"/>
                <a:gd name="T23" fmla="*/ 3129 h 3449"/>
                <a:gd name="T24" fmla="*/ 2811 w 2960"/>
                <a:gd name="T25" fmla="*/ 3212 h 3449"/>
                <a:gd name="T26" fmla="*/ 2668 w 2960"/>
                <a:gd name="T27" fmla="*/ 312 h 3449"/>
                <a:gd name="T28" fmla="*/ 2428 w 2960"/>
                <a:gd name="T29" fmla="*/ 175 h 3449"/>
                <a:gd name="T30" fmla="*/ 2179 w 2960"/>
                <a:gd name="T31" fmla="*/ 312 h 3449"/>
                <a:gd name="T32" fmla="*/ 1761 w 2960"/>
                <a:gd name="T33" fmla="*/ 301 h 3449"/>
                <a:gd name="T34" fmla="*/ 1691 w 2960"/>
                <a:gd name="T35" fmla="*/ 308 h 3449"/>
                <a:gd name="T36" fmla="*/ 1276 w 2960"/>
                <a:gd name="T37" fmla="*/ 308 h 3449"/>
                <a:gd name="T38" fmla="*/ 1205 w 2960"/>
                <a:gd name="T39" fmla="*/ 301 h 3449"/>
                <a:gd name="T40" fmla="*/ 788 w 2960"/>
                <a:gd name="T41" fmla="*/ 312 h 3449"/>
                <a:gd name="T42" fmla="*/ 548 w 2960"/>
                <a:gd name="T43" fmla="*/ 175 h 3449"/>
                <a:gd name="T44" fmla="*/ 2936 w 2960"/>
                <a:gd name="T45" fmla="*/ 12 h 3449"/>
                <a:gd name="T46" fmla="*/ 2960 w 2960"/>
                <a:gd name="T47" fmla="*/ 46 h 3449"/>
                <a:gd name="T48" fmla="*/ 2936 w 2960"/>
                <a:gd name="T49" fmla="*/ 3367 h 3449"/>
                <a:gd name="T50" fmla="*/ 2910 w 2960"/>
                <a:gd name="T51" fmla="*/ 3427 h 3449"/>
                <a:gd name="T52" fmla="*/ 2868 w 2960"/>
                <a:gd name="T53" fmla="*/ 3445 h 3449"/>
                <a:gd name="T54" fmla="*/ 2811 w 2960"/>
                <a:gd name="T55" fmla="*/ 3429 h 3449"/>
                <a:gd name="T56" fmla="*/ 2401 w 2960"/>
                <a:gd name="T57" fmla="*/ 3441 h 3449"/>
                <a:gd name="T58" fmla="*/ 2160 w 2960"/>
                <a:gd name="T59" fmla="*/ 3305 h 3449"/>
                <a:gd name="T60" fmla="*/ 1920 w 2960"/>
                <a:gd name="T61" fmla="*/ 3441 h 3449"/>
                <a:gd name="T62" fmla="*/ 1510 w 2960"/>
                <a:gd name="T63" fmla="*/ 3429 h 3449"/>
                <a:gd name="T64" fmla="*/ 1440 w 2960"/>
                <a:gd name="T65" fmla="*/ 3436 h 3449"/>
                <a:gd name="T66" fmla="*/ 1033 w 2960"/>
                <a:gd name="T67" fmla="*/ 3436 h 3449"/>
                <a:gd name="T68" fmla="*/ 962 w 2960"/>
                <a:gd name="T69" fmla="*/ 3429 h 3449"/>
                <a:gd name="T70" fmla="*/ 553 w 2960"/>
                <a:gd name="T71" fmla="*/ 3441 h 3449"/>
                <a:gd name="T72" fmla="*/ 312 w 2960"/>
                <a:gd name="T73" fmla="*/ 3305 h 3449"/>
                <a:gd name="T74" fmla="*/ 69 w 2960"/>
                <a:gd name="T75" fmla="*/ 3449 h 3449"/>
                <a:gd name="T76" fmla="*/ 15 w 2960"/>
                <a:gd name="T77" fmla="*/ 3414 h 3449"/>
                <a:gd name="T78" fmla="*/ 0 w 2960"/>
                <a:gd name="T79" fmla="*/ 82 h 3449"/>
                <a:gd name="T80" fmla="*/ 29 w 2960"/>
                <a:gd name="T81" fmla="*/ 25 h 3449"/>
                <a:gd name="T82" fmla="*/ 94 w 2960"/>
                <a:gd name="T83" fmla="*/ 8 h 3449"/>
                <a:gd name="T84" fmla="*/ 508 w 2960"/>
                <a:gd name="T85" fmla="*/ 19 h 3449"/>
                <a:gd name="T86" fmla="*/ 579 w 2960"/>
                <a:gd name="T87" fmla="*/ 12 h 3449"/>
                <a:gd name="T88" fmla="*/ 994 w 2960"/>
                <a:gd name="T89" fmla="*/ 12 h 3449"/>
                <a:gd name="T90" fmla="*/ 1065 w 2960"/>
                <a:gd name="T91" fmla="*/ 19 h 3449"/>
                <a:gd name="T92" fmla="*/ 1482 w 2960"/>
                <a:gd name="T93" fmla="*/ 8 h 3449"/>
                <a:gd name="T94" fmla="*/ 1722 w 2960"/>
                <a:gd name="T95" fmla="*/ 145 h 3449"/>
                <a:gd name="T96" fmla="*/ 1971 w 2960"/>
                <a:gd name="T97" fmla="*/ 8 h 3449"/>
                <a:gd name="T98" fmla="*/ 2388 w 2960"/>
                <a:gd name="T99" fmla="*/ 19 h 3449"/>
                <a:gd name="T100" fmla="*/ 2458 w 2960"/>
                <a:gd name="T101" fmla="*/ 12 h 3449"/>
                <a:gd name="T102" fmla="*/ 2873 w 2960"/>
                <a:gd name="T103" fmla="*/ 3 h 3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60" h="3449">
                  <a:moveTo>
                    <a:pt x="548" y="175"/>
                  </a:moveTo>
                  <a:lnTo>
                    <a:pt x="360" y="308"/>
                  </a:lnTo>
                  <a:lnTo>
                    <a:pt x="344" y="316"/>
                  </a:lnTo>
                  <a:lnTo>
                    <a:pt x="326" y="320"/>
                  </a:lnTo>
                  <a:lnTo>
                    <a:pt x="307" y="320"/>
                  </a:lnTo>
                  <a:lnTo>
                    <a:pt x="289" y="316"/>
                  </a:lnTo>
                  <a:lnTo>
                    <a:pt x="274" y="308"/>
                  </a:lnTo>
                  <a:lnTo>
                    <a:pt x="164" y="231"/>
                  </a:lnTo>
                  <a:lnTo>
                    <a:pt x="164" y="3226"/>
                  </a:lnTo>
                  <a:lnTo>
                    <a:pt x="274" y="3147"/>
                  </a:lnTo>
                  <a:lnTo>
                    <a:pt x="289" y="3140"/>
                  </a:lnTo>
                  <a:lnTo>
                    <a:pt x="307" y="3137"/>
                  </a:lnTo>
                  <a:lnTo>
                    <a:pt x="326" y="3137"/>
                  </a:lnTo>
                  <a:lnTo>
                    <a:pt x="344" y="3140"/>
                  </a:lnTo>
                  <a:lnTo>
                    <a:pt x="360" y="3147"/>
                  </a:lnTo>
                  <a:lnTo>
                    <a:pt x="548" y="3273"/>
                  </a:lnTo>
                  <a:lnTo>
                    <a:pt x="743" y="3147"/>
                  </a:lnTo>
                  <a:lnTo>
                    <a:pt x="759" y="3140"/>
                  </a:lnTo>
                  <a:lnTo>
                    <a:pt x="777" y="3137"/>
                  </a:lnTo>
                  <a:lnTo>
                    <a:pt x="796" y="3137"/>
                  </a:lnTo>
                  <a:lnTo>
                    <a:pt x="813" y="3140"/>
                  </a:lnTo>
                  <a:lnTo>
                    <a:pt x="829" y="3147"/>
                  </a:lnTo>
                  <a:lnTo>
                    <a:pt x="1018" y="3273"/>
                  </a:lnTo>
                  <a:lnTo>
                    <a:pt x="1214" y="3147"/>
                  </a:lnTo>
                  <a:lnTo>
                    <a:pt x="1229" y="3140"/>
                  </a:lnTo>
                  <a:lnTo>
                    <a:pt x="1247" y="3137"/>
                  </a:lnTo>
                  <a:lnTo>
                    <a:pt x="1266" y="3137"/>
                  </a:lnTo>
                  <a:lnTo>
                    <a:pt x="1284" y="3140"/>
                  </a:lnTo>
                  <a:lnTo>
                    <a:pt x="1300" y="3147"/>
                  </a:lnTo>
                  <a:lnTo>
                    <a:pt x="1487" y="3273"/>
                  </a:lnTo>
                  <a:lnTo>
                    <a:pt x="1683" y="3147"/>
                  </a:lnTo>
                  <a:lnTo>
                    <a:pt x="1699" y="3140"/>
                  </a:lnTo>
                  <a:lnTo>
                    <a:pt x="1717" y="3137"/>
                  </a:lnTo>
                  <a:lnTo>
                    <a:pt x="1736" y="3137"/>
                  </a:lnTo>
                  <a:lnTo>
                    <a:pt x="1754" y="3140"/>
                  </a:lnTo>
                  <a:lnTo>
                    <a:pt x="1769" y="3147"/>
                  </a:lnTo>
                  <a:lnTo>
                    <a:pt x="1957" y="3273"/>
                  </a:lnTo>
                  <a:lnTo>
                    <a:pt x="2146" y="3147"/>
                  </a:lnTo>
                  <a:lnTo>
                    <a:pt x="2160" y="3140"/>
                  </a:lnTo>
                  <a:lnTo>
                    <a:pt x="2176" y="3135"/>
                  </a:lnTo>
                  <a:lnTo>
                    <a:pt x="2192" y="3132"/>
                  </a:lnTo>
                  <a:lnTo>
                    <a:pt x="2207" y="3135"/>
                  </a:lnTo>
                  <a:lnTo>
                    <a:pt x="2223" y="3140"/>
                  </a:lnTo>
                  <a:lnTo>
                    <a:pt x="2239" y="3147"/>
                  </a:lnTo>
                  <a:lnTo>
                    <a:pt x="2428" y="3273"/>
                  </a:lnTo>
                  <a:lnTo>
                    <a:pt x="2622" y="3140"/>
                  </a:lnTo>
                  <a:lnTo>
                    <a:pt x="2638" y="3133"/>
                  </a:lnTo>
                  <a:lnTo>
                    <a:pt x="2656" y="3129"/>
                  </a:lnTo>
                  <a:lnTo>
                    <a:pt x="2675" y="3129"/>
                  </a:lnTo>
                  <a:lnTo>
                    <a:pt x="2693" y="3133"/>
                  </a:lnTo>
                  <a:lnTo>
                    <a:pt x="2708" y="3140"/>
                  </a:lnTo>
                  <a:lnTo>
                    <a:pt x="2811" y="3212"/>
                  </a:lnTo>
                  <a:lnTo>
                    <a:pt x="2811" y="222"/>
                  </a:lnTo>
                  <a:lnTo>
                    <a:pt x="2701" y="301"/>
                  </a:lnTo>
                  <a:lnTo>
                    <a:pt x="2685" y="308"/>
                  </a:lnTo>
                  <a:lnTo>
                    <a:pt x="2668" y="312"/>
                  </a:lnTo>
                  <a:lnTo>
                    <a:pt x="2649" y="312"/>
                  </a:lnTo>
                  <a:lnTo>
                    <a:pt x="2631" y="308"/>
                  </a:lnTo>
                  <a:lnTo>
                    <a:pt x="2615" y="301"/>
                  </a:lnTo>
                  <a:lnTo>
                    <a:pt x="2428" y="175"/>
                  </a:lnTo>
                  <a:lnTo>
                    <a:pt x="2232" y="301"/>
                  </a:lnTo>
                  <a:lnTo>
                    <a:pt x="2216" y="308"/>
                  </a:lnTo>
                  <a:lnTo>
                    <a:pt x="2198" y="312"/>
                  </a:lnTo>
                  <a:lnTo>
                    <a:pt x="2179" y="312"/>
                  </a:lnTo>
                  <a:lnTo>
                    <a:pt x="2161" y="308"/>
                  </a:lnTo>
                  <a:lnTo>
                    <a:pt x="2146" y="301"/>
                  </a:lnTo>
                  <a:lnTo>
                    <a:pt x="1957" y="175"/>
                  </a:lnTo>
                  <a:lnTo>
                    <a:pt x="1761" y="301"/>
                  </a:lnTo>
                  <a:lnTo>
                    <a:pt x="1745" y="308"/>
                  </a:lnTo>
                  <a:lnTo>
                    <a:pt x="1727" y="312"/>
                  </a:lnTo>
                  <a:lnTo>
                    <a:pt x="1708" y="312"/>
                  </a:lnTo>
                  <a:lnTo>
                    <a:pt x="1691" y="308"/>
                  </a:lnTo>
                  <a:lnTo>
                    <a:pt x="1675" y="301"/>
                  </a:lnTo>
                  <a:lnTo>
                    <a:pt x="1487" y="175"/>
                  </a:lnTo>
                  <a:lnTo>
                    <a:pt x="1291" y="301"/>
                  </a:lnTo>
                  <a:lnTo>
                    <a:pt x="1276" y="308"/>
                  </a:lnTo>
                  <a:lnTo>
                    <a:pt x="1258" y="312"/>
                  </a:lnTo>
                  <a:lnTo>
                    <a:pt x="1239" y="312"/>
                  </a:lnTo>
                  <a:lnTo>
                    <a:pt x="1221" y="308"/>
                  </a:lnTo>
                  <a:lnTo>
                    <a:pt x="1205" y="301"/>
                  </a:lnTo>
                  <a:lnTo>
                    <a:pt x="1018" y="175"/>
                  </a:lnTo>
                  <a:lnTo>
                    <a:pt x="822" y="301"/>
                  </a:lnTo>
                  <a:lnTo>
                    <a:pt x="806" y="308"/>
                  </a:lnTo>
                  <a:lnTo>
                    <a:pt x="788" y="312"/>
                  </a:lnTo>
                  <a:lnTo>
                    <a:pt x="769" y="312"/>
                  </a:lnTo>
                  <a:lnTo>
                    <a:pt x="752" y="308"/>
                  </a:lnTo>
                  <a:lnTo>
                    <a:pt x="736" y="301"/>
                  </a:lnTo>
                  <a:lnTo>
                    <a:pt x="548" y="175"/>
                  </a:lnTo>
                  <a:close/>
                  <a:moveTo>
                    <a:pt x="2889" y="0"/>
                  </a:moveTo>
                  <a:lnTo>
                    <a:pt x="2905" y="0"/>
                  </a:lnTo>
                  <a:lnTo>
                    <a:pt x="2921" y="3"/>
                  </a:lnTo>
                  <a:lnTo>
                    <a:pt x="2936" y="12"/>
                  </a:lnTo>
                  <a:lnTo>
                    <a:pt x="2945" y="18"/>
                  </a:lnTo>
                  <a:lnTo>
                    <a:pt x="2953" y="26"/>
                  </a:lnTo>
                  <a:lnTo>
                    <a:pt x="2958" y="36"/>
                  </a:lnTo>
                  <a:lnTo>
                    <a:pt x="2960" y="46"/>
                  </a:lnTo>
                  <a:lnTo>
                    <a:pt x="2957" y="57"/>
                  </a:lnTo>
                  <a:lnTo>
                    <a:pt x="2950" y="68"/>
                  </a:lnTo>
                  <a:lnTo>
                    <a:pt x="2936" y="82"/>
                  </a:lnTo>
                  <a:lnTo>
                    <a:pt x="2936" y="3367"/>
                  </a:lnTo>
                  <a:lnTo>
                    <a:pt x="2934" y="3385"/>
                  </a:lnTo>
                  <a:lnTo>
                    <a:pt x="2929" y="3401"/>
                  </a:lnTo>
                  <a:lnTo>
                    <a:pt x="2921" y="3414"/>
                  </a:lnTo>
                  <a:lnTo>
                    <a:pt x="2910" y="3427"/>
                  </a:lnTo>
                  <a:lnTo>
                    <a:pt x="2897" y="3437"/>
                  </a:lnTo>
                  <a:lnTo>
                    <a:pt x="2887" y="3442"/>
                  </a:lnTo>
                  <a:lnTo>
                    <a:pt x="2877" y="3444"/>
                  </a:lnTo>
                  <a:lnTo>
                    <a:pt x="2868" y="3445"/>
                  </a:lnTo>
                  <a:lnTo>
                    <a:pt x="2857" y="3445"/>
                  </a:lnTo>
                  <a:lnTo>
                    <a:pt x="2842" y="3443"/>
                  </a:lnTo>
                  <a:lnTo>
                    <a:pt x="2827" y="3437"/>
                  </a:lnTo>
                  <a:lnTo>
                    <a:pt x="2811" y="3429"/>
                  </a:lnTo>
                  <a:lnTo>
                    <a:pt x="2622" y="3305"/>
                  </a:lnTo>
                  <a:lnTo>
                    <a:pt x="2435" y="3429"/>
                  </a:lnTo>
                  <a:lnTo>
                    <a:pt x="2419" y="3436"/>
                  </a:lnTo>
                  <a:lnTo>
                    <a:pt x="2401" y="3441"/>
                  </a:lnTo>
                  <a:lnTo>
                    <a:pt x="2382" y="3441"/>
                  </a:lnTo>
                  <a:lnTo>
                    <a:pt x="2365" y="3436"/>
                  </a:lnTo>
                  <a:lnTo>
                    <a:pt x="2349" y="3429"/>
                  </a:lnTo>
                  <a:lnTo>
                    <a:pt x="2160" y="3305"/>
                  </a:lnTo>
                  <a:lnTo>
                    <a:pt x="1973" y="3429"/>
                  </a:lnTo>
                  <a:lnTo>
                    <a:pt x="1957" y="3436"/>
                  </a:lnTo>
                  <a:lnTo>
                    <a:pt x="1939" y="3441"/>
                  </a:lnTo>
                  <a:lnTo>
                    <a:pt x="1920" y="3441"/>
                  </a:lnTo>
                  <a:lnTo>
                    <a:pt x="1902" y="3436"/>
                  </a:lnTo>
                  <a:lnTo>
                    <a:pt x="1887" y="3429"/>
                  </a:lnTo>
                  <a:lnTo>
                    <a:pt x="1699" y="3305"/>
                  </a:lnTo>
                  <a:lnTo>
                    <a:pt x="1510" y="3429"/>
                  </a:lnTo>
                  <a:lnTo>
                    <a:pt x="1495" y="3436"/>
                  </a:lnTo>
                  <a:lnTo>
                    <a:pt x="1477" y="3441"/>
                  </a:lnTo>
                  <a:lnTo>
                    <a:pt x="1458" y="3441"/>
                  </a:lnTo>
                  <a:lnTo>
                    <a:pt x="1440" y="3436"/>
                  </a:lnTo>
                  <a:lnTo>
                    <a:pt x="1424" y="3429"/>
                  </a:lnTo>
                  <a:lnTo>
                    <a:pt x="1237" y="3305"/>
                  </a:lnTo>
                  <a:lnTo>
                    <a:pt x="1049" y="3429"/>
                  </a:lnTo>
                  <a:lnTo>
                    <a:pt x="1033" y="3436"/>
                  </a:lnTo>
                  <a:lnTo>
                    <a:pt x="1015" y="3441"/>
                  </a:lnTo>
                  <a:lnTo>
                    <a:pt x="997" y="3441"/>
                  </a:lnTo>
                  <a:lnTo>
                    <a:pt x="978" y="3436"/>
                  </a:lnTo>
                  <a:lnTo>
                    <a:pt x="962" y="3429"/>
                  </a:lnTo>
                  <a:lnTo>
                    <a:pt x="775" y="3305"/>
                  </a:lnTo>
                  <a:lnTo>
                    <a:pt x="587" y="3429"/>
                  </a:lnTo>
                  <a:lnTo>
                    <a:pt x="571" y="3436"/>
                  </a:lnTo>
                  <a:lnTo>
                    <a:pt x="553" y="3441"/>
                  </a:lnTo>
                  <a:lnTo>
                    <a:pt x="535" y="3441"/>
                  </a:lnTo>
                  <a:lnTo>
                    <a:pt x="517" y="3436"/>
                  </a:lnTo>
                  <a:lnTo>
                    <a:pt x="501" y="3429"/>
                  </a:lnTo>
                  <a:lnTo>
                    <a:pt x="312" y="3305"/>
                  </a:lnTo>
                  <a:lnTo>
                    <a:pt x="117" y="3437"/>
                  </a:lnTo>
                  <a:lnTo>
                    <a:pt x="102" y="3445"/>
                  </a:lnTo>
                  <a:lnTo>
                    <a:pt x="86" y="3449"/>
                  </a:lnTo>
                  <a:lnTo>
                    <a:pt x="69" y="3449"/>
                  </a:lnTo>
                  <a:lnTo>
                    <a:pt x="53" y="3445"/>
                  </a:lnTo>
                  <a:lnTo>
                    <a:pt x="39" y="3437"/>
                  </a:lnTo>
                  <a:lnTo>
                    <a:pt x="25" y="3427"/>
                  </a:lnTo>
                  <a:lnTo>
                    <a:pt x="15" y="3414"/>
                  </a:lnTo>
                  <a:lnTo>
                    <a:pt x="6" y="3401"/>
                  </a:lnTo>
                  <a:lnTo>
                    <a:pt x="1" y="3385"/>
                  </a:lnTo>
                  <a:lnTo>
                    <a:pt x="0" y="3367"/>
                  </a:lnTo>
                  <a:lnTo>
                    <a:pt x="0" y="82"/>
                  </a:lnTo>
                  <a:lnTo>
                    <a:pt x="1" y="64"/>
                  </a:lnTo>
                  <a:lnTo>
                    <a:pt x="7" y="48"/>
                  </a:lnTo>
                  <a:lnTo>
                    <a:pt x="17" y="36"/>
                  </a:lnTo>
                  <a:lnTo>
                    <a:pt x="29" y="25"/>
                  </a:lnTo>
                  <a:lnTo>
                    <a:pt x="46" y="19"/>
                  </a:lnTo>
                  <a:lnTo>
                    <a:pt x="62" y="12"/>
                  </a:lnTo>
                  <a:lnTo>
                    <a:pt x="78" y="8"/>
                  </a:lnTo>
                  <a:lnTo>
                    <a:pt x="94" y="8"/>
                  </a:lnTo>
                  <a:lnTo>
                    <a:pt x="110" y="12"/>
                  </a:lnTo>
                  <a:lnTo>
                    <a:pt x="125" y="19"/>
                  </a:lnTo>
                  <a:lnTo>
                    <a:pt x="312" y="145"/>
                  </a:lnTo>
                  <a:lnTo>
                    <a:pt x="508" y="19"/>
                  </a:lnTo>
                  <a:lnTo>
                    <a:pt x="524" y="12"/>
                  </a:lnTo>
                  <a:lnTo>
                    <a:pt x="542" y="8"/>
                  </a:lnTo>
                  <a:lnTo>
                    <a:pt x="561" y="8"/>
                  </a:lnTo>
                  <a:lnTo>
                    <a:pt x="579" y="12"/>
                  </a:lnTo>
                  <a:lnTo>
                    <a:pt x="594" y="19"/>
                  </a:lnTo>
                  <a:lnTo>
                    <a:pt x="783" y="145"/>
                  </a:lnTo>
                  <a:lnTo>
                    <a:pt x="978" y="19"/>
                  </a:lnTo>
                  <a:lnTo>
                    <a:pt x="994" y="12"/>
                  </a:lnTo>
                  <a:lnTo>
                    <a:pt x="1013" y="8"/>
                  </a:lnTo>
                  <a:lnTo>
                    <a:pt x="1030" y="8"/>
                  </a:lnTo>
                  <a:lnTo>
                    <a:pt x="1049" y="12"/>
                  </a:lnTo>
                  <a:lnTo>
                    <a:pt x="1065" y="19"/>
                  </a:lnTo>
                  <a:lnTo>
                    <a:pt x="1253" y="145"/>
                  </a:lnTo>
                  <a:lnTo>
                    <a:pt x="1449" y="19"/>
                  </a:lnTo>
                  <a:lnTo>
                    <a:pt x="1464" y="12"/>
                  </a:lnTo>
                  <a:lnTo>
                    <a:pt x="1482" y="8"/>
                  </a:lnTo>
                  <a:lnTo>
                    <a:pt x="1501" y="8"/>
                  </a:lnTo>
                  <a:lnTo>
                    <a:pt x="1519" y="12"/>
                  </a:lnTo>
                  <a:lnTo>
                    <a:pt x="1535" y="19"/>
                  </a:lnTo>
                  <a:lnTo>
                    <a:pt x="1722" y="145"/>
                  </a:lnTo>
                  <a:lnTo>
                    <a:pt x="1918" y="19"/>
                  </a:lnTo>
                  <a:lnTo>
                    <a:pt x="1934" y="12"/>
                  </a:lnTo>
                  <a:lnTo>
                    <a:pt x="1952" y="8"/>
                  </a:lnTo>
                  <a:lnTo>
                    <a:pt x="1971" y="8"/>
                  </a:lnTo>
                  <a:lnTo>
                    <a:pt x="1988" y="12"/>
                  </a:lnTo>
                  <a:lnTo>
                    <a:pt x="2004" y="19"/>
                  </a:lnTo>
                  <a:lnTo>
                    <a:pt x="2192" y="145"/>
                  </a:lnTo>
                  <a:lnTo>
                    <a:pt x="2388" y="19"/>
                  </a:lnTo>
                  <a:lnTo>
                    <a:pt x="2403" y="12"/>
                  </a:lnTo>
                  <a:lnTo>
                    <a:pt x="2421" y="8"/>
                  </a:lnTo>
                  <a:lnTo>
                    <a:pt x="2440" y="8"/>
                  </a:lnTo>
                  <a:lnTo>
                    <a:pt x="2458" y="12"/>
                  </a:lnTo>
                  <a:lnTo>
                    <a:pt x="2474" y="19"/>
                  </a:lnTo>
                  <a:lnTo>
                    <a:pt x="2662" y="145"/>
                  </a:lnTo>
                  <a:lnTo>
                    <a:pt x="2857" y="12"/>
                  </a:lnTo>
                  <a:lnTo>
                    <a:pt x="2873" y="3"/>
                  </a:lnTo>
                  <a:lnTo>
                    <a:pt x="28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8"/>
            <p:cNvSpPr>
              <a:spLocks/>
            </p:cNvSpPr>
            <p:nvPr/>
          </p:nvSpPr>
          <p:spPr bwMode="auto">
            <a:xfrm>
              <a:off x="2163763" y="4300538"/>
              <a:ext cx="198438" cy="347663"/>
            </a:xfrm>
            <a:custGeom>
              <a:avLst/>
              <a:gdLst>
                <a:gd name="T0" fmla="*/ 335 w 626"/>
                <a:gd name="T1" fmla="*/ 3 h 1095"/>
                <a:gd name="T2" fmla="*/ 370 w 626"/>
                <a:gd name="T3" fmla="*/ 22 h 1095"/>
                <a:gd name="T4" fmla="*/ 389 w 626"/>
                <a:gd name="T5" fmla="*/ 56 h 1095"/>
                <a:gd name="T6" fmla="*/ 391 w 626"/>
                <a:gd name="T7" fmla="*/ 157 h 1095"/>
                <a:gd name="T8" fmla="*/ 492 w 626"/>
                <a:gd name="T9" fmla="*/ 159 h 1095"/>
                <a:gd name="T10" fmla="*/ 527 w 626"/>
                <a:gd name="T11" fmla="*/ 178 h 1095"/>
                <a:gd name="T12" fmla="*/ 545 w 626"/>
                <a:gd name="T13" fmla="*/ 212 h 1095"/>
                <a:gd name="T14" fmla="*/ 545 w 626"/>
                <a:gd name="T15" fmla="*/ 256 h 1095"/>
                <a:gd name="T16" fmla="*/ 527 w 626"/>
                <a:gd name="T17" fmla="*/ 292 h 1095"/>
                <a:gd name="T18" fmla="*/ 492 w 626"/>
                <a:gd name="T19" fmla="*/ 311 h 1095"/>
                <a:gd name="T20" fmla="*/ 235 w 626"/>
                <a:gd name="T21" fmla="*/ 313 h 1095"/>
                <a:gd name="T22" fmla="*/ 193 w 626"/>
                <a:gd name="T23" fmla="*/ 323 h 1095"/>
                <a:gd name="T24" fmla="*/ 166 w 626"/>
                <a:gd name="T25" fmla="*/ 350 h 1095"/>
                <a:gd name="T26" fmla="*/ 157 w 626"/>
                <a:gd name="T27" fmla="*/ 391 h 1095"/>
                <a:gd name="T28" fmla="*/ 166 w 626"/>
                <a:gd name="T29" fmla="*/ 432 h 1095"/>
                <a:gd name="T30" fmla="*/ 193 w 626"/>
                <a:gd name="T31" fmla="*/ 459 h 1095"/>
                <a:gd name="T32" fmla="*/ 235 w 626"/>
                <a:gd name="T33" fmla="*/ 470 h 1095"/>
                <a:gd name="T34" fmla="*/ 430 w 626"/>
                <a:gd name="T35" fmla="*/ 472 h 1095"/>
                <a:gd name="T36" fmla="*/ 501 w 626"/>
                <a:gd name="T37" fmla="*/ 495 h 1095"/>
                <a:gd name="T38" fmla="*/ 559 w 626"/>
                <a:gd name="T39" fmla="*/ 537 h 1095"/>
                <a:gd name="T40" fmla="*/ 601 w 626"/>
                <a:gd name="T41" fmla="*/ 594 h 1095"/>
                <a:gd name="T42" fmla="*/ 623 w 626"/>
                <a:gd name="T43" fmla="*/ 665 h 1095"/>
                <a:gd name="T44" fmla="*/ 623 w 626"/>
                <a:gd name="T45" fmla="*/ 743 h 1095"/>
                <a:gd name="T46" fmla="*/ 601 w 626"/>
                <a:gd name="T47" fmla="*/ 813 h 1095"/>
                <a:gd name="T48" fmla="*/ 559 w 626"/>
                <a:gd name="T49" fmla="*/ 871 h 1095"/>
                <a:gd name="T50" fmla="*/ 501 w 626"/>
                <a:gd name="T51" fmla="*/ 913 h 1095"/>
                <a:gd name="T52" fmla="*/ 430 w 626"/>
                <a:gd name="T53" fmla="*/ 936 h 1095"/>
                <a:gd name="T54" fmla="*/ 391 w 626"/>
                <a:gd name="T55" fmla="*/ 1016 h 1095"/>
                <a:gd name="T56" fmla="*/ 382 w 626"/>
                <a:gd name="T57" fmla="*/ 1058 h 1095"/>
                <a:gd name="T58" fmla="*/ 355 w 626"/>
                <a:gd name="T59" fmla="*/ 1085 h 1095"/>
                <a:gd name="T60" fmla="*/ 313 w 626"/>
                <a:gd name="T61" fmla="*/ 1095 h 1095"/>
                <a:gd name="T62" fmla="*/ 272 w 626"/>
                <a:gd name="T63" fmla="*/ 1085 h 1095"/>
                <a:gd name="T64" fmla="*/ 245 w 626"/>
                <a:gd name="T65" fmla="*/ 1058 h 1095"/>
                <a:gd name="T66" fmla="*/ 235 w 626"/>
                <a:gd name="T67" fmla="*/ 1016 h 1095"/>
                <a:gd name="T68" fmla="*/ 157 w 626"/>
                <a:gd name="T69" fmla="*/ 939 h 1095"/>
                <a:gd name="T70" fmla="*/ 116 w 626"/>
                <a:gd name="T71" fmla="*/ 928 h 1095"/>
                <a:gd name="T72" fmla="*/ 88 w 626"/>
                <a:gd name="T73" fmla="*/ 901 h 1095"/>
                <a:gd name="T74" fmla="*/ 78 w 626"/>
                <a:gd name="T75" fmla="*/ 860 h 1095"/>
                <a:gd name="T76" fmla="*/ 88 w 626"/>
                <a:gd name="T77" fmla="*/ 819 h 1095"/>
                <a:gd name="T78" fmla="*/ 116 w 626"/>
                <a:gd name="T79" fmla="*/ 792 h 1095"/>
                <a:gd name="T80" fmla="*/ 157 w 626"/>
                <a:gd name="T81" fmla="*/ 782 h 1095"/>
                <a:gd name="T82" fmla="*/ 413 w 626"/>
                <a:gd name="T83" fmla="*/ 780 h 1095"/>
                <a:gd name="T84" fmla="*/ 448 w 626"/>
                <a:gd name="T85" fmla="*/ 761 h 1095"/>
                <a:gd name="T86" fmla="*/ 467 w 626"/>
                <a:gd name="T87" fmla="*/ 726 h 1095"/>
                <a:gd name="T88" fmla="*/ 467 w 626"/>
                <a:gd name="T89" fmla="*/ 682 h 1095"/>
                <a:gd name="T90" fmla="*/ 448 w 626"/>
                <a:gd name="T91" fmla="*/ 647 h 1095"/>
                <a:gd name="T92" fmla="*/ 413 w 626"/>
                <a:gd name="T93" fmla="*/ 628 h 1095"/>
                <a:gd name="T94" fmla="*/ 235 w 626"/>
                <a:gd name="T95" fmla="*/ 626 h 1095"/>
                <a:gd name="T96" fmla="*/ 160 w 626"/>
                <a:gd name="T97" fmla="*/ 614 h 1095"/>
                <a:gd name="T98" fmla="*/ 95 w 626"/>
                <a:gd name="T99" fmla="*/ 582 h 1095"/>
                <a:gd name="T100" fmla="*/ 44 w 626"/>
                <a:gd name="T101" fmla="*/ 531 h 1095"/>
                <a:gd name="T102" fmla="*/ 12 w 626"/>
                <a:gd name="T103" fmla="*/ 467 h 1095"/>
                <a:gd name="T104" fmla="*/ 0 w 626"/>
                <a:gd name="T105" fmla="*/ 391 h 1095"/>
                <a:gd name="T106" fmla="*/ 12 w 626"/>
                <a:gd name="T107" fmla="*/ 316 h 1095"/>
                <a:gd name="T108" fmla="*/ 44 w 626"/>
                <a:gd name="T109" fmla="*/ 251 h 1095"/>
                <a:gd name="T110" fmla="*/ 95 w 626"/>
                <a:gd name="T111" fmla="*/ 201 h 1095"/>
                <a:gd name="T112" fmla="*/ 160 w 626"/>
                <a:gd name="T113" fmla="*/ 168 h 1095"/>
                <a:gd name="T114" fmla="*/ 235 w 626"/>
                <a:gd name="T115" fmla="*/ 157 h 1095"/>
                <a:gd name="T116" fmla="*/ 237 w 626"/>
                <a:gd name="T117" fmla="*/ 56 h 1095"/>
                <a:gd name="T118" fmla="*/ 256 w 626"/>
                <a:gd name="T119" fmla="*/ 22 h 1095"/>
                <a:gd name="T120" fmla="*/ 291 w 626"/>
                <a:gd name="T121" fmla="*/ 3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1095">
                  <a:moveTo>
                    <a:pt x="313" y="0"/>
                  </a:moveTo>
                  <a:lnTo>
                    <a:pt x="335" y="3"/>
                  </a:lnTo>
                  <a:lnTo>
                    <a:pt x="355" y="10"/>
                  </a:lnTo>
                  <a:lnTo>
                    <a:pt x="370" y="22"/>
                  </a:lnTo>
                  <a:lnTo>
                    <a:pt x="382" y="37"/>
                  </a:lnTo>
                  <a:lnTo>
                    <a:pt x="389" y="56"/>
                  </a:lnTo>
                  <a:lnTo>
                    <a:pt x="391" y="78"/>
                  </a:lnTo>
                  <a:lnTo>
                    <a:pt x="391" y="157"/>
                  </a:lnTo>
                  <a:lnTo>
                    <a:pt x="470" y="157"/>
                  </a:lnTo>
                  <a:lnTo>
                    <a:pt x="492" y="159"/>
                  </a:lnTo>
                  <a:lnTo>
                    <a:pt x="511" y="166"/>
                  </a:lnTo>
                  <a:lnTo>
                    <a:pt x="527" y="178"/>
                  </a:lnTo>
                  <a:lnTo>
                    <a:pt x="538" y="193"/>
                  </a:lnTo>
                  <a:lnTo>
                    <a:pt x="545" y="212"/>
                  </a:lnTo>
                  <a:lnTo>
                    <a:pt x="549" y="234"/>
                  </a:lnTo>
                  <a:lnTo>
                    <a:pt x="545" y="256"/>
                  </a:lnTo>
                  <a:lnTo>
                    <a:pt x="538" y="276"/>
                  </a:lnTo>
                  <a:lnTo>
                    <a:pt x="527" y="292"/>
                  </a:lnTo>
                  <a:lnTo>
                    <a:pt x="511" y="303"/>
                  </a:lnTo>
                  <a:lnTo>
                    <a:pt x="492" y="311"/>
                  </a:lnTo>
                  <a:lnTo>
                    <a:pt x="470" y="313"/>
                  </a:lnTo>
                  <a:lnTo>
                    <a:pt x="235" y="313"/>
                  </a:lnTo>
                  <a:lnTo>
                    <a:pt x="213" y="316"/>
                  </a:lnTo>
                  <a:lnTo>
                    <a:pt x="193" y="323"/>
                  </a:lnTo>
                  <a:lnTo>
                    <a:pt x="179" y="335"/>
                  </a:lnTo>
                  <a:lnTo>
                    <a:pt x="166" y="350"/>
                  </a:lnTo>
                  <a:lnTo>
                    <a:pt x="159" y="369"/>
                  </a:lnTo>
                  <a:lnTo>
                    <a:pt x="157" y="391"/>
                  </a:lnTo>
                  <a:lnTo>
                    <a:pt x="159" y="413"/>
                  </a:lnTo>
                  <a:lnTo>
                    <a:pt x="166" y="432"/>
                  </a:lnTo>
                  <a:lnTo>
                    <a:pt x="179" y="448"/>
                  </a:lnTo>
                  <a:lnTo>
                    <a:pt x="193" y="459"/>
                  </a:lnTo>
                  <a:lnTo>
                    <a:pt x="213" y="467"/>
                  </a:lnTo>
                  <a:lnTo>
                    <a:pt x="235" y="470"/>
                  </a:lnTo>
                  <a:lnTo>
                    <a:pt x="391" y="470"/>
                  </a:lnTo>
                  <a:lnTo>
                    <a:pt x="430" y="472"/>
                  </a:lnTo>
                  <a:lnTo>
                    <a:pt x="467" y="481"/>
                  </a:lnTo>
                  <a:lnTo>
                    <a:pt x="501" y="495"/>
                  </a:lnTo>
                  <a:lnTo>
                    <a:pt x="532" y="514"/>
                  </a:lnTo>
                  <a:lnTo>
                    <a:pt x="559" y="537"/>
                  </a:lnTo>
                  <a:lnTo>
                    <a:pt x="582" y="564"/>
                  </a:lnTo>
                  <a:lnTo>
                    <a:pt x="601" y="594"/>
                  </a:lnTo>
                  <a:lnTo>
                    <a:pt x="615" y="629"/>
                  </a:lnTo>
                  <a:lnTo>
                    <a:pt x="623" y="665"/>
                  </a:lnTo>
                  <a:lnTo>
                    <a:pt x="626" y="704"/>
                  </a:lnTo>
                  <a:lnTo>
                    <a:pt x="623" y="743"/>
                  </a:lnTo>
                  <a:lnTo>
                    <a:pt x="615" y="780"/>
                  </a:lnTo>
                  <a:lnTo>
                    <a:pt x="601" y="813"/>
                  </a:lnTo>
                  <a:lnTo>
                    <a:pt x="582" y="843"/>
                  </a:lnTo>
                  <a:lnTo>
                    <a:pt x="559" y="871"/>
                  </a:lnTo>
                  <a:lnTo>
                    <a:pt x="532" y="894"/>
                  </a:lnTo>
                  <a:lnTo>
                    <a:pt x="501" y="913"/>
                  </a:lnTo>
                  <a:lnTo>
                    <a:pt x="467" y="927"/>
                  </a:lnTo>
                  <a:lnTo>
                    <a:pt x="430" y="936"/>
                  </a:lnTo>
                  <a:lnTo>
                    <a:pt x="391" y="939"/>
                  </a:lnTo>
                  <a:lnTo>
                    <a:pt x="391" y="1016"/>
                  </a:lnTo>
                  <a:lnTo>
                    <a:pt x="389" y="1039"/>
                  </a:lnTo>
                  <a:lnTo>
                    <a:pt x="382" y="1058"/>
                  </a:lnTo>
                  <a:lnTo>
                    <a:pt x="370" y="1074"/>
                  </a:lnTo>
                  <a:lnTo>
                    <a:pt x="355" y="1085"/>
                  </a:lnTo>
                  <a:lnTo>
                    <a:pt x="335" y="1093"/>
                  </a:lnTo>
                  <a:lnTo>
                    <a:pt x="313" y="1095"/>
                  </a:lnTo>
                  <a:lnTo>
                    <a:pt x="291" y="1093"/>
                  </a:lnTo>
                  <a:lnTo>
                    <a:pt x="272" y="1085"/>
                  </a:lnTo>
                  <a:lnTo>
                    <a:pt x="256" y="1074"/>
                  </a:lnTo>
                  <a:lnTo>
                    <a:pt x="245" y="1058"/>
                  </a:lnTo>
                  <a:lnTo>
                    <a:pt x="237" y="1039"/>
                  </a:lnTo>
                  <a:lnTo>
                    <a:pt x="235" y="1016"/>
                  </a:lnTo>
                  <a:lnTo>
                    <a:pt x="235" y="939"/>
                  </a:lnTo>
                  <a:lnTo>
                    <a:pt x="157" y="939"/>
                  </a:lnTo>
                  <a:lnTo>
                    <a:pt x="135" y="936"/>
                  </a:lnTo>
                  <a:lnTo>
                    <a:pt x="116" y="928"/>
                  </a:lnTo>
                  <a:lnTo>
                    <a:pt x="100" y="917"/>
                  </a:lnTo>
                  <a:lnTo>
                    <a:pt x="88" y="901"/>
                  </a:lnTo>
                  <a:lnTo>
                    <a:pt x="81" y="882"/>
                  </a:lnTo>
                  <a:lnTo>
                    <a:pt x="78" y="860"/>
                  </a:lnTo>
                  <a:lnTo>
                    <a:pt x="81" y="838"/>
                  </a:lnTo>
                  <a:lnTo>
                    <a:pt x="88" y="819"/>
                  </a:lnTo>
                  <a:lnTo>
                    <a:pt x="100" y="804"/>
                  </a:lnTo>
                  <a:lnTo>
                    <a:pt x="116" y="792"/>
                  </a:lnTo>
                  <a:lnTo>
                    <a:pt x="135" y="785"/>
                  </a:lnTo>
                  <a:lnTo>
                    <a:pt x="157" y="782"/>
                  </a:lnTo>
                  <a:lnTo>
                    <a:pt x="391" y="782"/>
                  </a:lnTo>
                  <a:lnTo>
                    <a:pt x="413" y="780"/>
                  </a:lnTo>
                  <a:lnTo>
                    <a:pt x="432" y="772"/>
                  </a:lnTo>
                  <a:lnTo>
                    <a:pt x="448" y="761"/>
                  </a:lnTo>
                  <a:lnTo>
                    <a:pt x="459" y="745"/>
                  </a:lnTo>
                  <a:lnTo>
                    <a:pt x="467" y="726"/>
                  </a:lnTo>
                  <a:lnTo>
                    <a:pt x="470" y="704"/>
                  </a:lnTo>
                  <a:lnTo>
                    <a:pt x="467" y="682"/>
                  </a:lnTo>
                  <a:lnTo>
                    <a:pt x="459" y="662"/>
                  </a:lnTo>
                  <a:lnTo>
                    <a:pt x="448" y="647"/>
                  </a:lnTo>
                  <a:lnTo>
                    <a:pt x="432" y="635"/>
                  </a:lnTo>
                  <a:lnTo>
                    <a:pt x="413" y="628"/>
                  </a:lnTo>
                  <a:lnTo>
                    <a:pt x="391" y="626"/>
                  </a:lnTo>
                  <a:lnTo>
                    <a:pt x="235" y="626"/>
                  </a:lnTo>
                  <a:lnTo>
                    <a:pt x="196" y="623"/>
                  </a:lnTo>
                  <a:lnTo>
                    <a:pt x="160" y="614"/>
                  </a:lnTo>
                  <a:lnTo>
                    <a:pt x="125" y="601"/>
                  </a:lnTo>
                  <a:lnTo>
                    <a:pt x="95" y="582"/>
                  </a:lnTo>
                  <a:lnTo>
                    <a:pt x="67" y="558"/>
                  </a:lnTo>
                  <a:lnTo>
                    <a:pt x="44" y="531"/>
                  </a:lnTo>
                  <a:lnTo>
                    <a:pt x="26" y="500"/>
                  </a:lnTo>
                  <a:lnTo>
                    <a:pt x="12" y="467"/>
                  </a:lnTo>
                  <a:lnTo>
                    <a:pt x="2" y="430"/>
                  </a:lnTo>
                  <a:lnTo>
                    <a:pt x="0" y="391"/>
                  </a:lnTo>
                  <a:lnTo>
                    <a:pt x="2" y="352"/>
                  </a:lnTo>
                  <a:lnTo>
                    <a:pt x="12" y="316"/>
                  </a:lnTo>
                  <a:lnTo>
                    <a:pt x="26" y="281"/>
                  </a:lnTo>
                  <a:lnTo>
                    <a:pt x="44" y="251"/>
                  </a:lnTo>
                  <a:lnTo>
                    <a:pt x="67" y="224"/>
                  </a:lnTo>
                  <a:lnTo>
                    <a:pt x="95" y="201"/>
                  </a:lnTo>
                  <a:lnTo>
                    <a:pt x="125" y="182"/>
                  </a:lnTo>
                  <a:lnTo>
                    <a:pt x="160" y="168"/>
                  </a:lnTo>
                  <a:lnTo>
                    <a:pt x="196" y="160"/>
                  </a:lnTo>
                  <a:lnTo>
                    <a:pt x="235" y="157"/>
                  </a:lnTo>
                  <a:lnTo>
                    <a:pt x="235" y="78"/>
                  </a:lnTo>
                  <a:lnTo>
                    <a:pt x="237" y="56"/>
                  </a:lnTo>
                  <a:lnTo>
                    <a:pt x="245" y="37"/>
                  </a:lnTo>
                  <a:lnTo>
                    <a:pt x="256" y="22"/>
                  </a:lnTo>
                  <a:lnTo>
                    <a:pt x="272" y="10"/>
                  </a:lnTo>
                  <a:lnTo>
                    <a:pt x="291" y="3"/>
                  </a:lnTo>
                  <a:lnTo>
                    <a:pt x="31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9"/>
            <p:cNvSpPr>
              <a:spLocks/>
            </p:cNvSpPr>
            <p:nvPr/>
          </p:nvSpPr>
          <p:spPr bwMode="auto">
            <a:xfrm>
              <a:off x="1816101" y="4027488"/>
              <a:ext cx="446088" cy="49213"/>
            </a:xfrm>
            <a:custGeom>
              <a:avLst/>
              <a:gdLst>
                <a:gd name="T0" fmla="*/ 78 w 1409"/>
                <a:gd name="T1" fmla="*/ 0 h 157"/>
                <a:gd name="T2" fmla="*/ 1331 w 1409"/>
                <a:gd name="T3" fmla="*/ 0 h 157"/>
                <a:gd name="T4" fmla="*/ 1353 w 1409"/>
                <a:gd name="T5" fmla="*/ 3 h 157"/>
                <a:gd name="T6" fmla="*/ 1372 w 1409"/>
                <a:gd name="T7" fmla="*/ 10 h 157"/>
                <a:gd name="T8" fmla="*/ 1388 w 1409"/>
                <a:gd name="T9" fmla="*/ 22 h 157"/>
                <a:gd name="T10" fmla="*/ 1399 w 1409"/>
                <a:gd name="T11" fmla="*/ 38 h 157"/>
                <a:gd name="T12" fmla="*/ 1407 w 1409"/>
                <a:gd name="T13" fmla="*/ 57 h 157"/>
                <a:gd name="T14" fmla="*/ 1409 w 1409"/>
                <a:gd name="T15" fmla="*/ 79 h 157"/>
                <a:gd name="T16" fmla="*/ 1407 w 1409"/>
                <a:gd name="T17" fmla="*/ 100 h 157"/>
                <a:gd name="T18" fmla="*/ 1399 w 1409"/>
                <a:gd name="T19" fmla="*/ 119 h 157"/>
                <a:gd name="T20" fmla="*/ 1388 w 1409"/>
                <a:gd name="T21" fmla="*/ 135 h 157"/>
                <a:gd name="T22" fmla="*/ 1372 w 1409"/>
                <a:gd name="T23" fmla="*/ 147 h 157"/>
                <a:gd name="T24" fmla="*/ 1353 w 1409"/>
                <a:gd name="T25" fmla="*/ 154 h 157"/>
                <a:gd name="T26" fmla="*/ 1331 w 1409"/>
                <a:gd name="T27" fmla="*/ 157 h 157"/>
                <a:gd name="T28" fmla="*/ 78 w 1409"/>
                <a:gd name="T29" fmla="*/ 157 h 157"/>
                <a:gd name="T30" fmla="*/ 56 w 1409"/>
                <a:gd name="T31" fmla="*/ 154 h 157"/>
                <a:gd name="T32" fmla="*/ 37 w 1409"/>
                <a:gd name="T33" fmla="*/ 147 h 157"/>
                <a:gd name="T34" fmla="*/ 21 w 1409"/>
                <a:gd name="T35" fmla="*/ 135 h 157"/>
                <a:gd name="T36" fmla="*/ 9 w 1409"/>
                <a:gd name="T37" fmla="*/ 119 h 157"/>
                <a:gd name="T38" fmla="*/ 2 w 1409"/>
                <a:gd name="T39" fmla="*/ 100 h 157"/>
                <a:gd name="T40" fmla="*/ 0 w 1409"/>
                <a:gd name="T41" fmla="*/ 79 h 157"/>
                <a:gd name="T42" fmla="*/ 2 w 1409"/>
                <a:gd name="T43" fmla="*/ 57 h 157"/>
                <a:gd name="T44" fmla="*/ 9 w 1409"/>
                <a:gd name="T45" fmla="*/ 38 h 157"/>
                <a:gd name="T46" fmla="*/ 21 w 1409"/>
                <a:gd name="T47" fmla="*/ 22 h 157"/>
                <a:gd name="T48" fmla="*/ 37 w 1409"/>
                <a:gd name="T49" fmla="*/ 10 h 157"/>
                <a:gd name="T50" fmla="*/ 56 w 1409"/>
                <a:gd name="T51" fmla="*/ 3 h 157"/>
                <a:gd name="T52" fmla="*/ 78 w 1409"/>
                <a:gd name="T5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09" h="157">
                  <a:moveTo>
                    <a:pt x="78" y="0"/>
                  </a:moveTo>
                  <a:lnTo>
                    <a:pt x="1331" y="0"/>
                  </a:lnTo>
                  <a:lnTo>
                    <a:pt x="1353" y="3"/>
                  </a:lnTo>
                  <a:lnTo>
                    <a:pt x="1372" y="10"/>
                  </a:lnTo>
                  <a:lnTo>
                    <a:pt x="1388" y="22"/>
                  </a:lnTo>
                  <a:lnTo>
                    <a:pt x="1399" y="38"/>
                  </a:lnTo>
                  <a:lnTo>
                    <a:pt x="1407" y="57"/>
                  </a:lnTo>
                  <a:lnTo>
                    <a:pt x="1409" y="79"/>
                  </a:lnTo>
                  <a:lnTo>
                    <a:pt x="1407" y="100"/>
                  </a:lnTo>
                  <a:lnTo>
                    <a:pt x="1399" y="119"/>
                  </a:lnTo>
                  <a:lnTo>
                    <a:pt x="1388" y="135"/>
                  </a:lnTo>
                  <a:lnTo>
                    <a:pt x="1372" y="147"/>
                  </a:lnTo>
                  <a:lnTo>
                    <a:pt x="1353" y="154"/>
                  </a:lnTo>
                  <a:lnTo>
                    <a:pt x="1331" y="157"/>
                  </a:lnTo>
                  <a:lnTo>
                    <a:pt x="78" y="157"/>
                  </a:lnTo>
                  <a:lnTo>
                    <a:pt x="56" y="154"/>
                  </a:lnTo>
                  <a:lnTo>
                    <a:pt x="37" y="147"/>
                  </a:lnTo>
                  <a:lnTo>
                    <a:pt x="21" y="135"/>
                  </a:lnTo>
                  <a:lnTo>
                    <a:pt x="9" y="119"/>
                  </a:lnTo>
                  <a:lnTo>
                    <a:pt x="2" y="100"/>
                  </a:lnTo>
                  <a:lnTo>
                    <a:pt x="0" y="79"/>
                  </a:lnTo>
                  <a:lnTo>
                    <a:pt x="2" y="57"/>
                  </a:lnTo>
                  <a:lnTo>
                    <a:pt x="9" y="38"/>
                  </a:lnTo>
                  <a:lnTo>
                    <a:pt x="21" y="22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0"/>
            <p:cNvSpPr>
              <a:spLocks/>
            </p:cNvSpPr>
            <p:nvPr/>
          </p:nvSpPr>
          <p:spPr bwMode="auto">
            <a:xfrm>
              <a:off x="1914526" y="4125913"/>
              <a:ext cx="249238" cy="50800"/>
            </a:xfrm>
            <a:custGeom>
              <a:avLst/>
              <a:gdLst>
                <a:gd name="T0" fmla="*/ 79 w 784"/>
                <a:gd name="T1" fmla="*/ 0 h 157"/>
                <a:gd name="T2" fmla="*/ 706 w 784"/>
                <a:gd name="T3" fmla="*/ 0 h 157"/>
                <a:gd name="T4" fmla="*/ 728 w 784"/>
                <a:gd name="T5" fmla="*/ 3 h 157"/>
                <a:gd name="T6" fmla="*/ 747 w 784"/>
                <a:gd name="T7" fmla="*/ 11 h 157"/>
                <a:gd name="T8" fmla="*/ 762 w 784"/>
                <a:gd name="T9" fmla="*/ 22 h 157"/>
                <a:gd name="T10" fmla="*/ 774 w 784"/>
                <a:gd name="T11" fmla="*/ 38 h 157"/>
                <a:gd name="T12" fmla="*/ 781 w 784"/>
                <a:gd name="T13" fmla="*/ 57 h 157"/>
                <a:gd name="T14" fmla="*/ 784 w 784"/>
                <a:gd name="T15" fmla="*/ 79 h 157"/>
                <a:gd name="T16" fmla="*/ 781 w 784"/>
                <a:gd name="T17" fmla="*/ 101 h 157"/>
                <a:gd name="T18" fmla="*/ 774 w 784"/>
                <a:gd name="T19" fmla="*/ 119 h 157"/>
                <a:gd name="T20" fmla="*/ 762 w 784"/>
                <a:gd name="T21" fmla="*/ 135 h 157"/>
                <a:gd name="T22" fmla="*/ 747 w 784"/>
                <a:gd name="T23" fmla="*/ 147 h 157"/>
                <a:gd name="T24" fmla="*/ 728 w 784"/>
                <a:gd name="T25" fmla="*/ 154 h 157"/>
                <a:gd name="T26" fmla="*/ 706 w 784"/>
                <a:gd name="T27" fmla="*/ 157 h 157"/>
                <a:gd name="T28" fmla="*/ 79 w 784"/>
                <a:gd name="T29" fmla="*/ 157 h 157"/>
                <a:gd name="T30" fmla="*/ 57 w 784"/>
                <a:gd name="T31" fmla="*/ 154 h 157"/>
                <a:gd name="T32" fmla="*/ 38 w 784"/>
                <a:gd name="T33" fmla="*/ 147 h 157"/>
                <a:gd name="T34" fmla="*/ 22 w 784"/>
                <a:gd name="T35" fmla="*/ 135 h 157"/>
                <a:gd name="T36" fmla="*/ 11 w 784"/>
                <a:gd name="T37" fmla="*/ 119 h 157"/>
                <a:gd name="T38" fmla="*/ 3 w 784"/>
                <a:gd name="T39" fmla="*/ 101 h 157"/>
                <a:gd name="T40" fmla="*/ 0 w 784"/>
                <a:gd name="T41" fmla="*/ 79 h 157"/>
                <a:gd name="T42" fmla="*/ 3 w 784"/>
                <a:gd name="T43" fmla="*/ 57 h 157"/>
                <a:gd name="T44" fmla="*/ 11 w 784"/>
                <a:gd name="T45" fmla="*/ 38 h 157"/>
                <a:gd name="T46" fmla="*/ 22 w 784"/>
                <a:gd name="T47" fmla="*/ 22 h 157"/>
                <a:gd name="T48" fmla="*/ 38 w 784"/>
                <a:gd name="T49" fmla="*/ 11 h 157"/>
                <a:gd name="T50" fmla="*/ 57 w 784"/>
                <a:gd name="T51" fmla="*/ 3 h 157"/>
                <a:gd name="T52" fmla="*/ 79 w 784"/>
                <a:gd name="T5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4" h="157">
                  <a:moveTo>
                    <a:pt x="79" y="0"/>
                  </a:moveTo>
                  <a:lnTo>
                    <a:pt x="706" y="0"/>
                  </a:lnTo>
                  <a:lnTo>
                    <a:pt x="728" y="3"/>
                  </a:lnTo>
                  <a:lnTo>
                    <a:pt x="747" y="11"/>
                  </a:lnTo>
                  <a:lnTo>
                    <a:pt x="762" y="22"/>
                  </a:lnTo>
                  <a:lnTo>
                    <a:pt x="774" y="38"/>
                  </a:lnTo>
                  <a:lnTo>
                    <a:pt x="781" y="57"/>
                  </a:lnTo>
                  <a:lnTo>
                    <a:pt x="784" y="79"/>
                  </a:lnTo>
                  <a:lnTo>
                    <a:pt x="781" y="101"/>
                  </a:lnTo>
                  <a:lnTo>
                    <a:pt x="774" y="119"/>
                  </a:lnTo>
                  <a:lnTo>
                    <a:pt x="762" y="135"/>
                  </a:lnTo>
                  <a:lnTo>
                    <a:pt x="747" y="147"/>
                  </a:lnTo>
                  <a:lnTo>
                    <a:pt x="728" y="154"/>
                  </a:lnTo>
                  <a:lnTo>
                    <a:pt x="706" y="157"/>
                  </a:lnTo>
                  <a:lnTo>
                    <a:pt x="79" y="157"/>
                  </a:lnTo>
                  <a:lnTo>
                    <a:pt x="57" y="154"/>
                  </a:lnTo>
                  <a:lnTo>
                    <a:pt x="38" y="147"/>
                  </a:lnTo>
                  <a:lnTo>
                    <a:pt x="22" y="135"/>
                  </a:lnTo>
                  <a:lnTo>
                    <a:pt x="11" y="119"/>
                  </a:lnTo>
                  <a:lnTo>
                    <a:pt x="3" y="101"/>
                  </a:lnTo>
                  <a:lnTo>
                    <a:pt x="0" y="79"/>
                  </a:lnTo>
                  <a:lnTo>
                    <a:pt x="3" y="57"/>
                  </a:lnTo>
                  <a:lnTo>
                    <a:pt x="11" y="38"/>
                  </a:lnTo>
                  <a:lnTo>
                    <a:pt x="22" y="22"/>
                  </a:lnTo>
                  <a:lnTo>
                    <a:pt x="38" y="11"/>
                  </a:lnTo>
                  <a:lnTo>
                    <a:pt x="57" y="3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11"/>
            <p:cNvSpPr>
              <a:spLocks/>
            </p:cNvSpPr>
            <p:nvPr/>
          </p:nvSpPr>
          <p:spPr bwMode="auto">
            <a:xfrm>
              <a:off x="1816101" y="4300538"/>
              <a:ext cx="173038" cy="49213"/>
            </a:xfrm>
            <a:custGeom>
              <a:avLst/>
              <a:gdLst>
                <a:gd name="T0" fmla="*/ 78 w 548"/>
                <a:gd name="T1" fmla="*/ 0 h 157"/>
                <a:gd name="T2" fmla="*/ 470 w 548"/>
                <a:gd name="T3" fmla="*/ 0 h 157"/>
                <a:gd name="T4" fmla="*/ 492 w 548"/>
                <a:gd name="T5" fmla="*/ 3 h 157"/>
                <a:gd name="T6" fmla="*/ 510 w 548"/>
                <a:gd name="T7" fmla="*/ 10 h 157"/>
                <a:gd name="T8" fmla="*/ 526 w 548"/>
                <a:gd name="T9" fmla="*/ 22 h 157"/>
                <a:gd name="T10" fmla="*/ 538 w 548"/>
                <a:gd name="T11" fmla="*/ 37 h 157"/>
                <a:gd name="T12" fmla="*/ 545 w 548"/>
                <a:gd name="T13" fmla="*/ 56 h 157"/>
                <a:gd name="T14" fmla="*/ 548 w 548"/>
                <a:gd name="T15" fmla="*/ 78 h 157"/>
                <a:gd name="T16" fmla="*/ 545 w 548"/>
                <a:gd name="T17" fmla="*/ 100 h 157"/>
                <a:gd name="T18" fmla="*/ 538 w 548"/>
                <a:gd name="T19" fmla="*/ 119 h 157"/>
                <a:gd name="T20" fmla="*/ 526 w 548"/>
                <a:gd name="T21" fmla="*/ 135 h 157"/>
                <a:gd name="T22" fmla="*/ 510 w 548"/>
                <a:gd name="T23" fmla="*/ 146 h 157"/>
                <a:gd name="T24" fmla="*/ 492 w 548"/>
                <a:gd name="T25" fmla="*/ 154 h 157"/>
                <a:gd name="T26" fmla="*/ 470 w 548"/>
                <a:gd name="T27" fmla="*/ 157 h 157"/>
                <a:gd name="T28" fmla="*/ 78 w 548"/>
                <a:gd name="T29" fmla="*/ 157 h 157"/>
                <a:gd name="T30" fmla="*/ 56 w 548"/>
                <a:gd name="T31" fmla="*/ 154 h 157"/>
                <a:gd name="T32" fmla="*/ 37 w 548"/>
                <a:gd name="T33" fmla="*/ 146 h 157"/>
                <a:gd name="T34" fmla="*/ 21 w 548"/>
                <a:gd name="T35" fmla="*/ 135 h 157"/>
                <a:gd name="T36" fmla="*/ 9 w 548"/>
                <a:gd name="T37" fmla="*/ 119 h 157"/>
                <a:gd name="T38" fmla="*/ 2 w 548"/>
                <a:gd name="T39" fmla="*/ 100 h 157"/>
                <a:gd name="T40" fmla="*/ 0 w 548"/>
                <a:gd name="T41" fmla="*/ 78 h 157"/>
                <a:gd name="T42" fmla="*/ 2 w 548"/>
                <a:gd name="T43" fmla="*/ 56 h 157"/>
                <a:gd name="T44" fmla="*/ 9 w 548"/>
                <a:gd name="T45" fmla="*/ 37 h 157"/>
                <a:gd name="T46" fmla="*/ 21 w 548"/>
                <a:gd name="T47" fmla="*/ 22 h 157"/>
                <a:gd name="T48" fmla="*/ 37 w 548"/>
                <a:gd name="T49" fmla="*/ 10 h 157"/>
                <a:gd name="T50" fmla="*/ 56 w 548"/>
                <a:gd name="T51" fmla="*/ 3 h 157"/>
                <a:gd name="T52" fmla="*/ 78 w 548"/>
                <a:gd name="T5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8" h="157">
                  <a:moveTo>
                    <a:pt x="78" y="0"/>
                  </a:moveTo>
                  <a:lnTo>
                    <a:pt x="470" y="0"/>
                  </a:lnTo>
                  <a:lnTo>
                    <a:pt x="492" y="3"/>
                  </a:lnTo>
                  <a:lnTo>
                    <a:pt x="510" y="10"/>
                  </a:lnTo>
                  <a:lnTo>
                    <a:pt x="526" y="22"/>
                  </a:lnTo>
                  <a:lnTo>
                    <a:pt x="538" y="37"/>
                  </a:lnTo>
                  <a:lnTo>
                    <a:pt x="545" y="56"/>
                  </a:lnTo>
                  <a:lnTo>
                    <a:pt x="548" y="78"/>
                  </a:lnTo>
                  <a:lnTo>
                    <a:pt x="545" y="100"/>
                  </a:lnTo>
                  <a:lnTo>
                    <a:pt x="538" y="119"/>
                  </a:lnTo>
                  <a:lnTo>
                    <a:pt x="526" y="135"/>
                  </a:lnTo>
                  <a:lnTo>
                    <a:pt x="510" y="146"/>
                  </a:lnTo>
                  <a:lnTo>
                    <a:pt x="492" y="154"/>
                  </a:lnTo>
                  <a:lnTo>
                    <a:pt x="470" y="157"/>
                  </a:lnTo>
                  <a:lnTo>
                    <a:pt x="78" y="157"/>
                  </a:lnTo>
                  <a:lnTo>
                    <a:pt x="56" y="154"/>
                  </a:lnTo>
                  <a:lnTo>
                    <a:pt x="37" y="146"/>
                  </a:lnTo>
                  <a:lnTo>
                    <a:pt x="21" y="135"/>
                  </a:lnTo>
                  <a:lnTo>
                    <a:pt x="9" y="119"/>
                  </a:lnTo>
                  <a:lnTo>
                    <a:pt x="2" y="100"/>
                  </a:lnTo>
                  <a:lnTo>
                    <a:pt x="0" y="78"/>
                  </a:lnTo>
                  <a:lnTo>
                    <a:pt x="2" y="56"/>
                  </a:lnTo>
                  <a:lnTo>
                    <a:pt x="9" y="37"/>
                  </a:lnTo>
                  <a:lnTo>
                    <a:pt x="21" y="22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12"/>
            <p:cNvSpPr>
              <a:spLocks/>
            </p:cNvSpPr>
            <p:nvPr/>
          </p:nvSpPr>
          <p:spPr bwMode="auto">
            <a:xfrm>
              <a:off x="1716088" y="4398963"/>
              <a:ext cx="49213" cy="50800"/>
            </a:xfrm>
            <a:custGeom>
              <a:avLst/>
              <a:gdLst>
                <a:gd name="T0" fmla="*/ 78 w 156"/>
                <a:gd name="T1" fmla="*/ 0 h 157"/>
                <a:gd name="T2" fmla="*/ 98 w 156"/>
                <a:gd name="T3" fmla="*/ 3 h 157"/>
                <a:gd name="T4" fmla="*/ 117 w 156"/>
                <a:gd name="T5" fmla="*/ 10 h 157"/>
                <a:gd name="T6" fmla="*/ 133 w 156"/>
                <a:gd name="T7" fmla="*/ 23 h 157"/>
                <a:gd name="T8" fmla="*/ 145 w 156"/>
                <a:gd name="T9" fmla="*/ 38 h 157"/>
                <a:gd name="T10" fmla="*/ 154 w 156"/>
                <a:gd name="T11" fmla="*/ 57 h 157"/>
                <a:gd name="T12" fmla="*/ 156 w 156"/>
                <a:gd name="T13" fmla="*/ 78 h 157"/>
                <a:gd name="T14" fmla="*/ 154 w 156"/>
                <a:gd name="T15" fmla="*/ 99 h 157"/>
                <a:gd name="T16" fmla="*/ 145 w 156"/>
                <a:gd name="T17" fmla="*/ 118 h 157"/>
                <a:gd name="T18" fmla="*/ 133 w 156"/>
                <a:gd name="T19" fmla="*/ 134 h 157"/>
                <a:gd name="T20" fmla="*/ 117 w 156"/>
                <a:gd name="T21" fmla="*/ 145 h 157"/>
                <a:gd name="T22" fmla="*/ 98 w 156"/>
                <a:gd name="T23" fmla="*/ 154 h 157"/>
                <a:gd name="T24" fmla="*/ 78 w 156"/>
                <a:gd name="T25" fmla="*/ 157 h 157"/>
                <a:gd name="T26" fmla="*/ 57 w 156"/>
                <a:gd name="T27" fmla="*/ 154 h 157"/>
                <a:gd name="T28" fmla="*/ 38 w 156"/>
                <a:gd name="T29" fmla="*/ 145 h 157"/>
                <a:gd name="T30" fmla="*/ 23 w 156"/>
                <a:gd name="T31" fmla="*/ 134 h 157"/>
                <a:gd name="T32" fmla="*/ 10 w 156"/>
                <a:gd name="T33" fmla="*/ 118 h 157"/>
                <a:gd name="T34" fmla="*/ 2 w 156"/>
                <a:gd name="T35" fmla="*/ 99 h 157"/>
                <a:gd name="T36" fmla="*/ 0 w 156"/>
                <a:gd name="T37" fmla="*/ 78 h 157"/>
                <a:gd name="T38" fmla="*/ 2 w 156"/>
                <a:gd name="T39" fmla="*/ 57 h 157"/>
                <a:gd name="T40" fmla="*/ 10 w 156"/>
                <a:gd name="T41" fmla="*/ 38 h 157"/>
                <a:gd name="T42" fmla="*/ 23 w 156"/>
                <a:gd name="T43" fmla="*/ 23 h 157"/>
                <a:gd name="T44" fmla="*/ 38 w 156"/>
                <a:gd name="T45" fmla="*/ 10 h 157"/>
                <a:gd name="T46" fmla="*/ 57 w 156"/>
                <a:gd name="T47" fmla="*/ 3 h 157"/>
                <a:gd name="T48" fmla="*/ 78 w 156"/>
                <a:gd name="T4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6" h="157">
                  <a:moveTo>
                    <a:pt x="78" y="0"/>
                  </a:moveTo>
                  <a:lnTo>
                    <a:pt x="98" y="3"/>
                  </a:lnTo>
                  <a:lnTo>
                    <a:pt x="117" y="10"/>
                  </a:lnTo>
                  <a:lnTo>
                    <a:pt x="133" y="23"/>
                  </a:lnTo>
                  <a:lnTo>
                    <a:pt x="145" y="38"/>
                  </a:lnTo>
                  <a:lnTo>
                    <a:pt x="154" y="57"/>
                  </a:lnTo>
                  <a:lnTo>
                    <a:pt x="156" y="78"/>
                  </a:lnTo>
                  <a:lnTo>
                    <a:pt x="154" y="99"/>
                  </a:lnTo>
                  <a:lnTo>
                    <a:pt x="145" y="118"/>
                  </a:lnTo>
                  <a:lnTo>
                    <a:pt x="133" y="134"/>
                  </a:lnTo>
                  <a:lnTo>
                    <a:pt x="117" y="145"/>
                  </a:lnTo>
                  <a:lnTo>
                    <a:pt x="98" y="154"/>
                  </a:lnTo>
                  <a:lnTo>
                    <a:pt x="78" y="157"/>
                  </a:lnTo>
                  <a:lnTo>
                    <a:pt x="57" y="154"/>
                  </a:lnTo>
                  <a:lnTo>
                    <a:pt x="38" y="145"/>
                  </a:lnTo>
                  <a:lnTo>
                    <a:pt x="23" y="134"/>
                  </a:lnTo>
                  <a:lnTo>
                    <a:pt x="10" y="118"/>
                  </a:lnTo>
                  <a:lnTo>
                    <a:pt x="2" y="99"/>
                  </a:lnTo>
                  <a:lnTo>
                    <a:pt x="0" y="78"/>
                  </a:lnTo>
                  <a:lnTo>
                    <a:pt x="2" y="57"/>
                  </a:lnTo>
                  <a:lnTo>
                    <a:pt x="10" y="38"/>
                  </a:lnTo>
                  <a:lnTo>
                    <a:pt x="23" y="23"/>
                  </a:lnTo>
                  <a:lnTo>
                    <a:pt x="38" y="10"/>
                  </a:lnTo>
                  <a:lnTo>
                    <a:pt x="57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1816101" y="4398963"/>
              <a:ext cx="198438" cy="50800"/>
            </a:xfrm>
            <a:custGeom>
              <a:avLst/>
              <a:gdLst>
                <a:gd name="T0" fmla="*/ 78 w 626"/>
                <a:gd name="T1" fmla="*/ 0 h 157"/>
                <a:gd name="T2" fmla="*/ 548 w 626"/>
                <a:gd name="T3" fmla="*/ 0 h 157"/>
                <a:gd name="T4" fmla="*/ 570 w 626"/>
                <a:gd name="T5" fmla="*/ 3 h 157"/>
                <a:gd name="T6" fmla="*/ 589 w 626"/>
                <a:gd name="T7" fmla="*/ 10 h 157"/>
                <a:gd name="T8" fmla="*/ 605 w 626"/>
                <a:gd name="T9" fmla="*/ 22 h 157"/>
                <a:gd name="T10" fmla="*/ 616 w 626"/>
                <a:gd name="T11" fmla="*/ 37 h 157"/>
                <a:gd name="T12" fmla="*/ 624 w 626"/>
                <a:gd name="T13" fmla="*/ 56 h 157"/>
                <a:gd name="T14" fmla="*/ 626 w 626"/>
                <a:gd name="T15" fmla="*/ 78 h 157"/>
                <a:gd name="T16" fmla="*/ 624 w 626"/>
                <a:gd name="T17" fmla="*/ 100 h 157"/>
                <a:gd name="T18" fmla="*/ 616 w 626"/>
                <a:gd name="T19" fmla="*/ 119 h 157"/>
                <a:gd name="T20" fmla="*/ 605 w 626"/>
                <a:gd name="T21" fmla="*/ 135 h 157"/>
                <a:gd name="T22" fmla="*/ 589 w 626"/>
                <a:gd name="T23" fmla="*/ 146 h 157"/>
                <a:gd name="T24" fmla="*/ 570 w 626"/>
                <a:gd name="T25" fmla="*/ 154 h 157"/>
                <a:gd name="T26" fmla="*/ 548 w 626"/>
                <a:gd name="T27" fmla="*/ 157 h 157"/>
                <a:gd name="T28" fmla="*/ 78 w 626"/>
                <a:gd name="T29" fmla="*/ 157 h 157"/>
                <a:gd name="T30" fmla="*/ 56 w 626"/>
                <a:gd name="T31" fmla="*/ 154 h 157"/>
                <a:gd name="T32" fmla="*/ 37 w 626"/>
                <a:gd name="T33" fmla="*/ 146 h 157"/>
                <a:gd name="T34" fmla="*/ 21 w 626"/>
                <a:gd name="T35" fmla="*/ 135 h 157"/>
                <a:gd name="T36" fmla="*/ 9 w 626"/>
                <a:gd name="T37" fmla="*/ 119 h 157"/>
                <a:gd name="T38" fmla="*/ 2 w 626"/>
                <a:gd name="T39" fmla="*/ 100 h 157"/>
                <a:gd name="T40" fmla="*/ 0 w 626"/>
                <a:gd name="T41" fmla="*/ 78 h 157"/>
                <a:gd name="T42" fmla="*/ 2 w 626"/>
                <a:gd name="T43" fmla="*/ 56 h 157"/>
                <a:gd name="T44" fmla="*/ 9 w 626"/>
                <a:gd name="T45" fmla="*/ 37 h 157"/>
                <a:gd name="T46" fmla="*/ 21 w 626"/>
                <a:gd name="T47" fmla="*/ 22 h 157"/>
                <a:gd name="T48" fmla="*/ 37 w 626"/>
                <a:gd name="T49" fmla="*/ 10 h 157"/>
                <a:gd name="T50" fmla="*/ 56 w 626"/>
                <a:gd name="T51" fmla="*/ 3 h 157"/>
                <a:gd name="T52" fmla="*/ 78 w 626"/>
                <a:gd name="T5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6" h="157">
                  <a:moveTo>
                    <a:pt x="78" y="0"/>
                  </a:moveTo>
                  <a:lnTo>
                    <a:pt x="548" y="0"/>
                  </a:lnTo>
                  <a:lnTo>
                    <a:pt x="570" y="3"/>
                  </a:lnTo>
                  <a:lnTo>
                    <a:pt x="589" y="10"/>
                  </a:lnTo>
                  <a:lnTo>
                    <a:pt x="605" y="22"/>
                  </a:lnTo>
                  <a:lnTo>
                    <a:pt x="616" y="37"/>
                  </a:lnTo>
                  <a:lnTo>
                    <a:pt x="624" y="56"/>
                  </a:lnTo>
                  <a:lnTo>
                    <a:pt x="626" y="78"/>
                  </a:lnTo>
                  <a:lnTo>
                    <a:pt x="624" y="100"/>
                  </a:lnTo>
                  <a:lnTo>
                    <a:pt x="616" y="119"/>
                  </a:lnTo>
                  <a:lnTo>
                    <a:pt x="605" y="135"/>
                  </a:lnTo>
                  <a:lnTo>
                    <a:pt x="589" y="146"/>
                  </a:lnTo>
                  <a:lnTo>
                    <a:pt x="570" y="154"/>
                  </a:lnTo>
                  <a:lnTo>
                    <a:pt x="548" y="157"/>
                  </a:lnTo>
                  <a:lnTo>
                    <a:pt x="78" y="157"/>
                  </a:lnTo>
                  <a:lnTo>
                    <a:pt x="56" y="154"/>
                  </a:lnTo>
                  <a:lnTo>
                    <a:pt x="37" y="146"/>
                  </a:lnTo>
                  <a:lnTo>
                    <a:pt x="21" y="135"/>
                  </a:lnTo>
                  <a:lnTo>
                    <a:pt x="9" y="119"/>
                  </a:lnTo>
                  <a:lnTo>
                    <a:pt x="2" y="100"/>
                  </a:lnTo>
                  <a:lnTo>
                    <a:pt x="0" y="78"/>
                  </a:lnTo>
                  <a:lnTo>
                    <a:pt x="2" y="56"/>
                  </a:lnTo>
                  <a:lnTo>
                    <a:pt x="9" y="37"/>
                  </a:lnTo>
                  <a:lnTo>
                    <a:pt x="21" y="22"/>
                  </a:lnTo>
                  <a:lnTo>
                    <a:pt x="37" y="10"/>
                  </a:lnTo>
                  <a:lnTo>
                    <a:pt x="56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1716088" y="4498975"/>
              <a:ext cx="49213" cy="49213"/>
            </a:xfrm>
            <a:custGeom>
              <a:avLst/>
              <a:gdLst>
                <a:gd name="T0" fmla="*/ 78 w 156"/>
                <a:gd name="T1" fmla="*/ 0 h 156"/>
                <a:gd name="T2" fmla="*/ 98 w 156"/>
                <a:gd name="T3" fmla="*/ 3 h 156"/>
                <a:gd name="T4" fmla="*/ 117 w 156"/>
                <a:gd name="T5" fmla="*/ 10 h 156"/>
                <a:gd name="T6" fmla="*/ 133 w 156"/>
                <a:gd name="T7" fmla="*/ 23 h 156"/>
                <a:gd name="T8" fmla="*/ 145 w 156"/>
                <a:gd name="T9" fmla="*/ 38 h 156"/>
                <a:gd name="T10" fmla="*/ 154 w 156"/>
                <a:gd name="T11" fmla="*/ 57 h 156"/>
                <a:gd name="T12" fmla="*/ 156 w 156"/>
                <a:gd name="T13" fmla="*/ 78 h 156"/>
                <a:gd name="T14" fmla="*/ 154 w 156"/>
                <a:gd name="T15" fmla="*/ 98 h 156"/>
                <a:gd name="T16" fmla="*/ 145 w 156"/>
                <a:gd name="T17" fmla="*/ 117 h 156"/>
                <a:gd name="T18" fmla="*/ 133 w 156"/>
                <a:gd name="T19" fmla="*/ 133 h 156"/>
                <a:gd name="T20" fmla="*/ 117 w 156"/>
                <a:gd name="T21" fmla="*/ 145 h 156"/>
                <a:gd name="T22" fmla="*/ 98 w 156"/>
                <a:gd name="T23" fmla="*/ 154 h 156"/>
                <a:gd name="T24" fmla="*/ 78 w 156"/>
                <a:gd name="T25" fmla="*/ 156 h 156"/>
                <a:gd name="T26" fmla="*/ 57 w 156"/>
                <a:gd name="T27" fmla="*/ 154 h 156"/>
                <a:gd name="T28" fmla="*/ 38 w 156"/>
                <a:gd name="T29" fmla="*/ 145 h 156"/>
                <a:gd name="T30" fmla="*/ 23 w 156"/>
                <a:gd name="T31" fmla="*/ 133 h 156"/>
                <a:gd name="T32" fmla="*/ 10 w 156"/>
                <a:gd name="T33" fmla="*/ 117 h 156"/>
                <a:gd name="T34" fmla="*/ 2 w 156"/>
                <a:gd name="T35" fmla="*/ 98 h 156"/>
                <a:gd name="T36" fmla="*/ 0 w 156"/>
                <a:gd name="T37" fmla="*/ 78 h 156"/>
                <a:gd name="T38" fmla="*/ 2 w 156"/>
                <a:gd name="T39" fmla="*/ 57 h 156"/>
                <a:gd name="T40" fmla="*/ 10 w 156"/>
                <a:gd name="T41" fmla="*/ 38 h 156"/>
                <a:gd name="T42" fmla="*/ 23 w 156"/>
                <a:gd name="T43" fmla="*/ 23 h 156"/>
                <a:gd name="T44" fmla="*/ 38 w 156"/>
                <a:gd name="T45" fmla="*/ 10 h 156"/>
                <a:gd name="T46" fmla="*/ 57 w 156"/>
                <a:gd name="T47" fmla="*/ 3 h 156"/>
                <a:gd name="T48" fmla="*/ 78 w 156"/>
                <a:gd name="T4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6" h="156">
                  <a:moveTo>
                    <a:pt x="78" y="0"/>
                  </a:moveTo>
                  <a:lnTo>
                    <a:pt x="98" y="3"/>
                  </a:lnTo>
                  <a:lnTo>
                    <a:pt x="117" y="10"/>
                  </a:lnTo>
                  <a:lnTo>
                    <a:pt x="133" y="23"/>
                  </a:lnTo>
                  <a:lnTo>
                    <a:pt x="145" y="38"/>
                  </a:lnTo>
                  <a:lnTo>
                    <a:pt x="154" y="57"/>
                  </a:lnTo>
                  <a:lnTo>
                    <a:pt x="156" y="78"/>
                  </a:lnTo>
                  <a:lnTo>
                    <a:pt x="154" y="98"/>
                  </a:lnTo>
                  <a:lnTo>
                    <a:pt x="145" y="117"/>
                  </a:lnTo>
                  <a:lnTo>
                    <a:pt x="133" y="133"/>
                  </a:lnTo>
                  <a:lnTo>
                    <a:pt x="117" y="145"/>
                  </a:lnTo>
                  <a:lnTo>
                    <a:pt x="98" y="154"/>
                  </a:lnTo>
                  <a:lnTo>
                    <a:pt x="78" y="156"/>
                  </a:lnTo>
                  <a:lnTo>
                    <a:pt x="57" y="154"/>
                  </a:lnTo>
                  <a:lnTo>
                    <a:pt x="38" y="145"/>
                  </a:lnTo>
                  <a:lnTo>
                    <a:pt x="23" y="133"/>
                  </a:lnTo>
                  <a:lnTo>
                    <a:pt x="10" y="117"/>
                  </a:lnTo>
                  <a:lnTo>
                    <a:pt x="2" y="98"/>
                  </a:lnTo>
                  <a:lnTo>
                    <a:pt x="0" y="78"/>
                  </a:lnTo>
                  <a:lnTo>
                    <a:pt x="2" y="57"/>
                  </a:lnTo>
                  <a:lnTo>
                    <a:pt x="10" y="38"/>
                  </a:lnTo>
                  <a:lnTo>
                    <a:pt x="23" y="23"/>
                  </a:lnTo>
                  <a:lnTo>
                    <a:pt x="38" y="10"/>
                  </a:lnTo>
                  <a:lnTo>
                    <a:pt x="57" y="3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1816101" y="4498975"/>
              <a:ext cx="149225" cy="49213"/>
            </a:xfrm>
            <a:custGeom>
              <a:avLst/>
              <a:gdLst>
                <a:gd name="T0" fmla="*/ 78 w 470"/>
                <a:gd name="T1" fmla="*/ 0 h 156"/>
                <a:gd name="T2" fmla="*/ 391 w 470"/>
                <a:gd name="T3" fmla="*/ 0 h 156"/>
                <a:gd name="T4" fmla="*/ 413 w 470"/>
                <a:gd name="T5" fmla="*/ 2 h 156"/>
                <a:gd name="T6" fmla="*/ 432 w 470"/>
                <a:gd name="T7" fmla="*/ 9 h 156"/>
                <a:gd name="T8" fmla="*/ 448 w 470"/>
                <a:gd name="T9" fmla="*/ 21 h 156"/>
                <a:gd name="T10" fmla="*/ 459 w 470"/>
                <a:gd name="T11" fmla="*/ 36 h 156"/>
                <a:gd name="T12" fmla="*/ 466 w 470"/>
                <a:gd name="T13" fmla="*/ 56 h 156"/>
                <a:gd name="T14" fmla="*/ 470 w 470"/>
                <a:gd name="T15" fmla="*/ 78 h 156"/>
                <a:gd name="T16" fmla="*/ 466 w 470"/>
                <a:gd name="T17" fmla="*/ 100 h 156"/>
                <a:gd name="T18" fmla="*/ 459 w 470"/>
                <a:gd name="T19" fmla="*/ 119 h 156"/>
                <a:gd name="T20" fmla="*/ 448 w 470"/>
                <a:gd name="T21" fmla="*/ 135 h 156"/>
                <a:gd name="T22" fmla="*/ 432 w 470"/>
                <a:gd name="T23" fmla="*/ 146 h 156"/>
                <a:gd name="T24" fmla="*/ 413 w 470"/>
                <a:gd name="T25" fmla="*/ 154 h 156"/>
                <a:gd name="T26" fmla="*/ 391 w 470"/>
                <a:gd name="T27" fmla="*/ 156 h 156"/>
                <a:gd name="T28" fmla="*/ 78 w 470"/>
                <a:gd name="T29" fmla="*/ 156 h 156"/>
                <a:gd name="T30" fmla="*/ 56 w 470"/>
                <a:gd name="T31" fmla="*/ 154 h 156"/>
                <a:gd name="T32" fmla="*/ 37 w 470"/>
                <a:gd name="T33" fmla="*/ 146 h 156"/>
                <a:gd name="T34" fmla="*/ 21 w 470"/>
                <a:gd name="T35" fmla="*/ 135 h 156"/>
                <a:gd name="T36" fmla="*/ 9 w 470"/>
                <a:gd name="T37" fmla="*/ 119 h 156"/>
                <a:gd name="T38" fmla="*/ 2 w 470"/>
                <a:gd name="T39" fmla="*/ 100 h 156"/>
                <a:gd name="T40" fmla="*/ 0 w 470"/>
                <a:gd name="T41" fmla="*/ 78 h 156"/>
                <a:gd name="T42" fmla="*/ 2 w 470"/>
                <a:gd name="T43" fmla="*/ 56 h 156"/>
                <a:gd name="T44" fmla="*/ 9 w 470"/>
                <a:gd name="T45" fmla="*/ 36 h 156"/>
                <a:gd name="T46" fmla="*/ 21 w 470"/>
                <a:gd name="T47" fmla="*/ 21 h 156"/>
                <a:gd name="T48" fmla="*/ 37 w 470"/>
                <a:gd name="T49" fmla="*/ 9 h 156"/>
                <a:gd name="T50" fmla="*/ 56 w 470"/>
                <a:gd name="T51" fmla="*/ 2 h 156"/>
                <a:gd name="T52" fmla="*/ 78 w 470"/>
                <a:gd name="T5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0" h="156">
                  <a:moveTo>
                    <a:pt x="78" y="0"/>
                  </a:moveTo>
                  <a:lnTo>
                    <a:pt x="391" y="0"/>
                  </a:lnTo>
                  <a:lnTo>
                    <a:pt x="413" y="2"/>
                  </a:lnTo>
                  <a:lnTo>
                    <a:pt x="432" y="9"/>
                  </a:lnTo>
                  <a:lnTo>
                    <a:pt x="448" y="21"/>
                  </a:lnTo>
                  <a:lnTo>
                    <a:pt x="459" y="36"/>
                  </a:lnTo>
                  <a:lnTo>
                    <a:pt x="466" y="56"/>
                  </a:lnTo>
                  <a:lnTo>
                    <a:pt x="470" y="78"/>
                  </a:lnTo>
                  <a:lnTo>
                    <a:pt x="466" y="100"/>
                  </a:lnTo>
                  <a:lnTo>
                    <a:pt x="459" y="119"/>
                  </a:lnTo>
                  <a:lnTo>
                    <a:pt x="448" y="135"/>
                  </a:lnTo>
                  <a:lnTo>
                    <a:pt x="432" y="146"/>
                  </a:lnTo>
                  <a:lnTo>
                    <a:pt x="413" y="154"/>
                  </a:lnTo>
                  <a:lnTo>
                    <a:pt x="391" y="156"/>
                  </a:lnTo>
                  <a:lnTo>
                    <a:pt x="78" y="156"/>
                  </a:lnTo>
                  <a:lnTo>
                    <a:pt x="56" y="154"/>
                  </a:lnTo>
                  <a:lnTo>
                    <a:pt x="37" y="146"/>
                  </a:lnTo>
                  <a:lnTo>
                    <a:pt x="21" y="135"/>
                  </a:lnTo>
                  <a:lnTo>
                    <a:pt x="9" y="119"/>
                  </a:lnTo>
                  <a:lnTo>
                    <a:pt x="2" y="100"/>
                  </a:lnTo>
                  <a:lnTo>
                    <a:pt x="0" y="78"/>
                  </a:lnTo>
                  <a:lnTo>
                    <a:pt x="2" y="56"/>
                  </a:lnTo>
                  <a:lnTo>
                    <a:pt x="9" y="36"/>
                  </a:lnTo>
                  <a:lnTo>
                    <a:pt x="21" y="21"/>
                  </a:lnTo>
                  <a:lnTo>
                    <a:pt x="37" y="9"/>
                  </a:lnTo>
                  <a:lnTo>
                    <a:pt x="56" y="2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1716088" y="4598988"/>
              <a:ext cx="49213" cy="49213"/>
            </a:xfrm>
            <a:custGeom>
              <a:avLst/>
              <a:gdLst>
                <a:gd name="T0" fmla="*/ 78 w 156"/>
                <a:gd name="T1" fmla="*/ 0 h 156"/>
                <a:gd name="T2" fmla="*/ 98 w 156"/>
                <a:gd name="T3" fmla="*/ 2 h 156"/>
                <a:gd name="T4" fmla="*/ 117 w 156"/>
                <a:gd name="T5" fmla="*/ 10 h 156"/>
                <a:gd name="T6" fmla="*/ 133 w 156"/>
                <a:gd name="T7" fmla="*/ 23 h 156"/>
                <a:gd name="T8" fmla="*/ 145 w 156"/>
                <a:gd name="T9" fmla="*/ 38 h 156"/>
                <a:gd name="T10" fmla="*/ 154 w 156"/>
                <a:gd name="T11" fmla="*/ 57 h 156"/>
                <a:gd name="T12" fmla="*/ 156 w 156"/>
                <a:gd name="T13" fmla="*/ 77 h 156"/>
                <a:gd name="T14" fmla="*/ 154 w 156"/>
                <a:gd name="T15" fmla="*/ 98 h 156"/>
                <a:gd name="T16" fmla="*/ 145 w 156"/>
                <a:gd name="T17" fmla="*/ 117 h 156"/>
                <a:gd name="T18" fmla="*/ 133 w 156"/>
                <a:gd name="T19" fmla="*/ 133 h 156"/>
                <a:gd name="T20" fmla="*/ 117 w 156"/>
                <a:gd name="T21" fmla="*/ 145 h 156"/>
                <a:gd name="T22" fmla="*/ 98 w 156"/>
                <a:gd name="T23" fmla="*/ 154 h 156"/>
                <a:gd name="T24" fmla="*/ 78 w 156"/>
                <a:gd name="T25" fmla="*/ 156 h 156"/>
                <a:gd name="T26" fmla="*/ 57 w 156"/>
                <a:gd name="T27" fmla="*/ 154 h 156"/>
                <a:gd name="T28" fmla="*/ 38 w 156"/>
                <a:gd name="T29" fmla="*/ 145 h 156"/>
                <a:gd name="T30" fmla="*/ 23 w 156"/>
                <a:gd name="T31" fmla="*/ 133 h 156"/>
                <a:gd name="T32" fmla="*/ 10 w 156"/>
                <a:gd name="T33" fmla="*/ 117 h 156"/>
                <a:gd name="T34" fmla="*/ 2 w 156"/>
                <a:gd name="T35" fmla="*/ 98 h 156"/>
                <a:gd name="T36" fmla="*/ 0 w 156"/>
                <a:gd name="T37" fmla="*/ 77 h 156"/>
                <a:gd name="T38" fmla="*/ 2 w 156"/>
                <a:gd name="T39" fmla="*/ 57 h 156"/>
                <a:gd name="T40" fmla="*/ 10 w 156"/>
                <a:gd name="T41" fmla="*/ 38 h 156"/>
                <a:gd name="T42" fmla="*/ 23 w 156"/>
                <a:gd name="T43" fmla="*/ 23 h 156"/>
                <a:gd name="T44" fmla="*/ 38 w 156"/>
                <a:gd name="T45" fmla="*/ 10 h 156"/>
                <a:gd name="T46" fmla="*/ 57 w 156"/>
                <a:gd name="T47" fmla="*/ 2 h 156"/>
                <a:gd name="T48" fmla="*/ 78 w 156"/>
                <a:gd name="T4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6" h="156">
                  <a:moveTo>
                    <a:pt x="78" y="0"/>
                  </a:moveTo>
                  <a:lnTo>
                    <a:pt x="98" y="2"/>
                  </a:lnTo>
                  <a:lnTo>
                    <a:pt x="117" y="10"/>
                  </a:lnTo>
                  <a:lnTo>
                    <a:pt x="133" y="23"/>
                  </a:lnTo>
                  <a:lnTo>
                    <a:pt x="145" y="38"/>
                  </a:lnTo>
                  <a:lnTo>
                    <a:pt x="154" y="57"/>
                  </a:lnTo>
                  <a:lnTo>
                    <a:pt x="156" y="77"/>
                  </a:lnTo>
                  <a:lnTo>
                    <a:pt x="154" y="98"/>
                  </a:lnTo>
                  <a:lnTo>
                    <a:pt x="145" y="117"/>
                  </a:lnTo>
                  <a:lnTo>
                    <a:pt x="133" y="133"/>
                  </a:lnTo>
                  <a:lnTo>
                    <a:pt x="117" y="145"/>
                  </a:lnTo>
                  <a:lnTo>
                    <a:pt x="98" y="154"/>
                  </a:lnTo>
                  <a:lnTo>
                    <a:pt x="78" y="156"/>
                  </a:lnTo>
                  <a:lnTo>
                    <a:pt x="57" y="154"/>
                  </a:lnTo>
                  <a:lnTo>
                    <a:pt x="38" y="145"/>
                  </a:lnTo>
                  <a:lnTo>
                    <a:pt x="23" y="133"/>
                  </a:lnTo>
                  <a:lnTo>
                    <a:pt x="10" y="117"/>
                  </a:lnTo>
                  <a:lnTo>
                    <a:pt x="2" y="98"/>
                  </a:lnTo>
                  <a:lnTo>
                    <a:pt x="0" y="77"/>
                  </a:lnTo>
                  <a:lnTo>
                    <a:pt x="2" y="57"/>
                  </a:lnTo>
                  <a:lnTo>
                    <a:pt x="10" y="38"/>
                  </a:lnTo>
                  <a:lnTo>
                    <a:pt x="23" y="23"/>
                  </a:lnTo>
                  <a:lnTo>
                    <a:pt x="38" y="10"/>
                  </a:lnTo>
                  <a:lnTo>
                    <a:pt x="57" y="2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1816101" y="4598988"/>
              <a:ext cx="247650" cy="49213"/>
            </a:xfrm>
            <a:custGeom>
              <a:avLst/>
              <a:gdLst>
                <a:gd name="T0" fmla="*/ 78 w 783"/>
                <a:gd name="T1" fmla="*/ 0 h 156"/>
                <a:gd name="T2" fmla="*/ 704 w 783"/>
                <a:gd name="T3" fmla="*/ 0 h 156"/>
                <a:gd name="T4" fmla="*/ 726 w 783"/>
                <a:gd name="T5" fmla="*/ 2 h 156"/>
                <a:gd name="T6" fmla="*/ 745 w 783"/>
                <a:gd name="T7" fmla="*/ 9 h 156"/>
                <a:gd name="T8" fmla="*/ 761 w 783"/>
                <a:gd name="T9" fmla="*/ 21 h 156"/>
                <a:gd name="T10" fmla="*/ 772 w 783"/>
                <a:gd name="T11" fmla="*/ 36 h 156"/>
                <a:gd name="T12" fmla="*/ 780 w 783"/>
                <a:gd name="T13" fmla="*/ 55 h 156"/>
                <a:gd name="T14" fmla="*/ 783 w 783"/>
                <a:gd name="T15" fmla="*/ 77 h 156"/>
                <a:gd name="T16" fmla="*/ 780 w 783"/>
                <a:gd name="T17" fmla="*/ 100 h 156"/>
                <a:gd name="T18" fmla="*/ 772 w 783"/>
                <a:gd name="T19" fmla="*/ 119 h 156"/>
                <a:gd name="T20" fmla="*/ 761 w 783"/>
                <a:gd name="T21" fmla="*/ 135 h 156"/>
                <a:gd name="T22" fmla="*/ 745 w 783"/>
                <a:gd name="T23" fmla="*/ 146 h 156"/>
                <a:gd name="T24" fmla="*/ 726 w 783"/>
                <a:gd name="T25" fmla="*/ 154 h 156"/>
                <a:gd name="T26" fmla="*/ 704 w 783"/>
                <a:gd name="T27" fmla="*/ 156 h 156"/>
                <a:gd name="T28" fmla="*/ 78 w 783"/>
                <a:gd name="T29" fmla="*/ 156 h 156"/>
                <a:gd name="T30" fmla="*/ 56 w 783"/>
                <a:gd name="T31" fmla="*/ 154 h 156"/>
                <a:gd name="T32" fmla="*/ 37 w 783"/>
                <a:gd name="T33" fmla="*/ 146 h 156"/>
                <a:gd name="T34" fmla="*/ 21 w 783"/>
                <a:gd name="T35" fmla="*/ 135 h 156"/>
                <a:gd name="T36" fmla="*/ 9 w 783"/>
                <a:gd name="T37" fmla="*/ 119 h 156"/>
                <a:gd name="T38" fmla="*/ 2 w 783"/>
                <a:gd name="T39" fmla="*/ 100 h 156"/>
                <a:gd name="T40" fmla="*/ 0 w 783"/>
                <a:gd name="T41" fmla="*/ 77 h 156"/>
                <a:gd name="T42" fmla="*/ 2 w 783"/>
                <a:gd name="T43" fmla="*/ 55 h 156"/>
                <a:gd name="T44" fmla="*/ 9 w 783"/>
                <a:gd name="T45" fmla="*/ 36 h 156"/>
                <a:gd name="T46" fmla="*/ 21 w 783"/>
                <a:gd name="T47" fmla="*/ 21 h 156"/>
                <a:gd name="T48" fmla="*/ 37 w 783"/>
                <a:gd name="T49" fmla="*/ 9 h 156"/>
                <a:gd name="T50" fmla="*/ 56 w 783"/>
                <a:gd name="T51" fmla="*/ 2 h 156"/>
                <a:gd name="T52" fmla="*/ 78 w 783"/>
                <a:gd name="T5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3" h="156">
                  <a:moveTo>
                    <a:pt x="78" y="0"/>
                  </a:moveTo>
                  <a:lnTo>
                    <a:pt x="704" y="0"/>
                  </a:lnTo>
                  <a:lnTo>
                    <a:pt x="726" y="2"/>
                  </a:lnTo>
                  <a:lnTo>
                    <a:pt x="745" y="9"/>
                  </a:lnTo>
                  <a:lnTo>
                    <a:pt x="761" y="21"/>
                  </a:lnTo>
                  <a:lnTo>
                    <a:pt x="772" y="36"/>
                  </a:lnTo>
                  <a:lnTo>
                    <a:pt x="780" y="55"/>
                  </a:lnTo>
                  <a:lnTo>
                    <a:pt x="783" y="77"/>
                  </a:lnTo>
                  <a:lnTo>
                    <a:pt x="780" y="100"/>
                  </a:lnTo>
                  <a:lnTo>
                    <a:pt x="772" y="119"/>
                  </a:lnTo>
                  <a:lnTo>
                    <a:pt x="761" y="135"/>
                  </a:lnTo>
                  <a:lnTo>
                    <a:pt x="745" y="146"/>
                  </a:lnTo>
                  <a:lnTo>
                    <a:pt x="726" y="154"/>
                  </a:lnTo>
                  <a:lnTo>
                    <a:pt x="704" y="156"/>
                  </a:lnTo>
                  <a:lnTo>
                    <a:pt x="78" y="156"/>
                  </a:lnTo>
                  <a:lnTo>
                    <a:pt x="56" y="154"/>
                  </a:lnTo>
                  <a:lnTo>
                    <a:pt x="37" y="146"/>
                  </a:lnTo>
                  <a:lnTo>
                    <a:pt x="21" y="135"/>
                  </a:lnTo>
                  <a:lnTo>
                    <a:pt x="9" y="119"/>
                  </a:lnTo>
                  <a:lnTo>
                    <a:pt x="2" y="100"/>
                  </a:lnTo>
                  <a:lnTo>
                    <a:pt x="0" y="77"/>
                  </a:lnTo>
                  <a:lnTo>
                    <a:pt x="2" y="55"/>
                  </a:lnTo>
                  <a:lnTo>
                    <a:pt x="9" y="36"/>
                  </a:lnTo>
                  <a:lnTo>
                    <a:pt x="21" y="21"/>
                  </a:lnTo>
                  <a:lnTo>
                    <a:pt x="37" y="9"/>
                  </a:lnTo>
                  <a:lnTo>
                    <a:pt x="56" y="2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1" name="CaixaDeTexto 5"/>
          <p:cNvSpPr txBox="1"/>
          <p:nvPr/>
        </p:nvSpPr>
        <p:spPr>
          <a:xfrm>
            <a:off x="495129" y="5894164"/>
            <a:ext cx="1071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buClr>
                <a:srgbClr val="002060"/>
              </a:buClr>
              <a:buSzPct val="120000"/>
            </a:pPr>
            <a:r>
              <a:rPr lang="pt-BR" sz="1200" dirty="0">
                <a:solidFill>
                  <a:schemeClr val="bg1">
                    <a:lumMod val="50000"/>
                  </a:schemeClr>
                </a:solidFill>
                <a:ea typeface="Verdana" pitchFamily="34" charset="0"/>
                <a:cs typeface="Arial" charset="0"/>
              </a:rPr>
              <a:t>base: 8.565 </a:t>
            </a:r>
          </a:p>
        </p:txBody>
      </p:sp>
      <p:grpSp>
        <p:nvGrpSpPr>
          <p:cNvPr id="73" name="+ informações"/>
          <p:cNvGrpSpPr/>
          <p:nvPr/>
        </p:nvGrpSpPr>
        <p:grpSpPr>
          <a:xfrm>
            <a:off x="10198955" y="5547915"/>
            <a:ext cx="1402473" cy="346249"/>
            <a:chOff x="7300120" y="5125288"/>
            <a:chExt cx="1748287" cy="431624"/>
          </a:xfrm>
        </p:grpSpPr>
        <p:sp>
          <p:nvSpPr>
            <p:cNvPr id="74" name="Forma livre 5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400"/>
            </a:p>
          </p:txBody>
        </p:sp>
        <p:sp>
          <p:nvSpPr>
            <p:cNvPr id="75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76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77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8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79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0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  <p:sp>
            <p:nvSpPr>
              <p:cNvPr id="81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0498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1" presetClass="entr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8" presetClass="emp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2" dur="1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3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4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Graphic spid="10" grpId="0">
        <p:bldAsOne/>
      </p:bldGraphic>
      <p:bldGraphic spid="10" grpId="1">
        <p:bldAsOne/>
      </p:bldGraphic>
      <p:bldP spid="11" grpId="0"/>
      <p:bldP spid="12" grpId="0"/>
      <p:bldP spid="71" grpId="0"/>
      <p:bldP spid="71" grpId="1"/>
    </p:bldLst>
  </p:timing>
</p:sld>
</file>

<file path=ppt/theme/theme1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Personalizar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9932</TotalTime>
  <Words>21343</Words>
  <Application>Microsoft Office PowerPoint</Application>
  <PresentationFormat>Widescreen</PresentationFormat>
  <Paragraphs>10565</Paragraphs>
  <Slides>137</Slides>
  <Notes>1</Notes>
  <HiddenSlides>0</HiddenSlides>
  <MMClips>0</MMClips>
  <ScaleCrop>false</ScaleCrop>
  <HeadingPairs>
    <vt:vector size="6" baseType="variant">
      <vt:variant>
        <vt:lpstr>Fontes usadas</vt:lpstr>
      </vt:variant>
      <vt:variant>
        <vt:i4>11</vt:i4>
      </vt:variant>
      <vt:variant>
        <vt:lpstr>Tema</vt:lpstr>
      </vt:variant>
      <vt:variant>
        <vt:i4>3</vt:i4>
      </vt:variant>
      <vt:variant>
        <vt:lpstr>Títulos de slides</vt:lpstr>
      </vt:variant>
      <vt:variant>
        <vt:i4>137</vt:i4>
      </vt:variant>
    </vt:vector>
  </HeadingPairs>
  <TitlesOfParts>
    <vt:vector size="151" baseType="lpstr">
      <vt:lpstr>Adobe Fan Heiti Std B</vt:lpstr>
      <vt:lpstr>Arial</vt:lpstr>
      <vt:lpstr>Arial Narrow</vt:lpstr>
      <vt:lpstr>Calibri</vt:lpstr>
      <vt:lpstr>Calibri Light</vt:lpstr>
      <vt:lpstr>Courier New</vt:lpstr>
      <vt:lpstr>Gadugi</vt:lpstr>
      <vt:lpstr>Keep Calm Med</vt:lpstr>
      <vt:lpstr>Times New Roman</vt:lpstr>
      <vt:lpstr>Verdana</vt:lpstr>
      <vt:lpstr>Wingdings</vt:lpstr>
      <vt:lpstr>Tema do Office</vt:lpstr>
      <vt:lpstr>1_Tema do Office</vt:lpstr>
      <vt:lpstr>Personalizar design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070</dc:creator>
  <cp:lastModifiedBy>Paulo Jorge de Paiva Fonseca</cp:lastModifiedBy>
  <cp:revision>529</cp:revision>
  <dcterms:created xsi:type="dcterms:W3CDTF">2017-04-10T19:35:04Z</dcterms:created>
  <dcterms:modified xsi:type="dcterms:W3CDTF">2017-07-21T18:55:12Z</dcterms:modified>
</cp:coreProperties>
</file>