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notesMasterIdLst>
    <p:notesMasterId r:id="rId28"/>
  </p:notesMasterIdLst>
  <p:sldIdLst>
    <p:sldId id="256" r:id="rId4"/>
    <p:sldId id="257" r:id="rId5"/>
    <p:sldId id="400" r:id="rId6"/>
    <p:sldId id="392" r:id="rId7"/>
    <p:sldId id="269" r:id="rId8"/>
    <p:sldId id="379" r:id="rId9"/>
    <p:sldId id="380" r:id="rId10"/>
    <p:sldId id="381" r:id="rId11"/>
    <p:sldId id="382" r:id="rId12"/>
    <p:sldId id="393" r:id="rId13"/>
    <p:sldId id="394" r:id="rId14"/>
    <p:sldId id="383" r:id="rId15"/>
    <p:sldId id="384" r:id="rId16"/>
    <p:sldId id="385" r:id="rId17"/>
    <p:sldId id="391" r:id="rId18"/>
    <p:sldId id="397" r:id="rId19"/>
    <p:sldId id="386" r:id="rId20"/>
    <p:sldId id="389" r:id="rId21"/>
    <p:sldId id="387" r:id="rId22"/>
    <p:sldId id="388" r:id="rId23"/>
    <p:sldId id="390" r:id="rId24"/>
    <p:sldId id="398" r:id="rId25"/>
    <p:sldId id="399" r:id="rId26"/>
    <p:sldId id="371" r:id="rId27"/>
  </p:sldIdLst>
  <p:sldSz cx="12192000" cy="68580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44" userDrawn="1">
          <p15:clr>
            <a:srgbClr val="A4A3A4"/>
          </p15:clr>
        </p15:guide>
        <p15:guide id="3" pos="7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CC66FF"/>
    <a:srgbClr val="FFCCCC"/>
    <a:srgbClr val="CC3300"/>
    <a:srgbClr val="FF6699"/>
    <a:srgbClr val="FFDE75"/>
    <a:srgbClr val="0066CC"/>
    <a:srgbClr val="E6A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66" d="100"/>
          <a:sy n="66" d="100"/>
        </p:scale>
        <p:origin x="648" y="48"/>
      </p:cViewPr>
      <p:guideLst>
        <p:guide orient="horz" pos="4110"/>
        <p:guide pos="44"/>
        <p:guide pos="7413"/>
      </p:guideLst>
    </p:cSldViewPr>
  </p:slideViewPr>
  <p:outlineViewPr>
    <p:cViewPr>
      <p:scale>
        <a:sx n="33" d="100"/>
        <a:sy n="33" d="100"/>
      </p:scale>
      <p:origin x="0" y="2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sultados%20da%20Pesquisa%20Imagem_2016_optantes%20x%20nao%20optant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rvfps01.na.sebrae.corp\Unidades\UGE\NEP%20(N&#250;cleo%20de%20Estudos%20e%20Pesquisas)\Produtos%20em%20Desenvolvimento\Pesquisa%20SIMPLES\Relat&#243;rio%20SIMPLES%20-%20Presi%202017\Relat&#243;rio%20Especial%20SIMPLES%20201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1611803481532"/>
          <c:y val="3.3211660264447551E-2"/>
          <c:w val="0.86746366416803367"/>
          <c:h val="0.82768164543450218"/>
        </c:manualLayout>
      </c:layout>
      <c:lineChart>
        <c:grouping val="standard"/>
        <c:varyColors val="0"/>
        <c:ser>
          <c:idx val="0"/>
          <c:order val="0"/>
          <c:tx>
            <c:strRef>
              <c:f>'Proj Simples 3'!$A$3</c:f>
              <c:strCache>
                <c:ptCount val="1"/>
                <c:pt idx="0">
                  <c:v>MEI+ME+EPP (em milhões)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76000"/>
                </a:schemeClr>
              </a:solidFill>
              <a:ln w="9525">
                <a:solidFill>
                  <a:schemeClr val="accent1">
                    <a:shade val="76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'Proj Simples 3'!$B$2:$Q$2</c:f>
              <c:strCache>
                <c:ptCount val="16"/>
                <c:pt idx="0">
                  <c:v>dez/07</c:v>
                </c:pt>
                <c:pt idx="1">
                  <c:v>dez/08</c:v>
                </c:pt>
                <c:pt idx="2">
                  <c:v>dez/09</c:v>
                </c:pt>
                <c:pt idx="3">
                  <c:v>dez/10</c:v>
                </c:pt>
                <c:pt idx="4">
                  <c:v>dez/11</c:v>
                </c:pt>
                <c:pt idx="5">
                  <c:v>dez/12</c:v>
                </c:pt>
                <c:pt idx="6">
                  <c:v>dez/13</c:v>
                </c:pt>
                <c:pt idx="7">
                  <c:v>dez/14</c:v>
                </c:pt>
                <c:pt idx="8">
                  <c:v>dez/15</c:v>
                </c:pt>
                <c:pt idx="9">
                  <c:v>dez/16</c:v>
                </c:pt>
                <c:pt idx="10">
                  <c:v>dez/17</c:v>
                </c:pt>
                <c:pt idx="11">
                  <c:v>dez/18</c:v>
                </c:pt>
                <c:pt idx="12">
                  <c:v>dez/19</c:v>
                </c:pt>
                <c:pt idx="13">
                  <c:v>dez/20</c:v>
                </c:pt>
                <c:pt idx="14">
                  <c:v>dez/21</c:v>
                </c:pt>
                <c:pt idx="15">
                  <c:v>dez/22</c:v>
                </c:pt>
              </c:strCache>
            </c:strRef>
          </c:cat>
          <c:val>
            <c:numRef>
              <c:f>'Proj Simples 3'!$B$3:$Q$3</c:f>
              <c:numCache>
                <c:formatCode>0.0</c:formatCode>
                <c:ptCount val="16"/>
                <c:pt idx="0">
                  <c:v>2.496254</c:v>
                </c:pt>
                <c:pt idx="1">
                  <c:v>2.6279379999999999</c:v>
                </c:pt>
                <c:pt idx="2">
                  <c:v>3.2169949999999998</c:v>
                </c:pt>
                <c:pt idx="3" formatCode="General">
                  <c:v>4.3</c:v>
                </c:pt>
                <c:pt idx="4" formatCode="General">
                  <c:v>5.6</c:v>
                </c:pt>
                <c:pt idx="5">
                  <c:v>7.1</c:v>
                </c:pt>
                <c:pt idx="6">
                  <c:v>8.1999999999999993</c:v>
                </c:pt>
                <c:pt idx="7">
                  <c:v>9.5129999999999999</c:v>
                </c:pt>
                <c:pt idx="8" formatCode="#,##0.0">
                  <c:v>10.7</c:v>
                </c:pt>
                <c:pt idx="9">
                  <c:v>11.588281</c:v>
                </c:pt>
                <c:pt idx="10" formatCode="#,##0.0">
                  <c:v>12.952845240259547</c:v>
                </c:pt>
                <c:pt idx="11" formatCode="#,##0.0">
                  <c:v>14.120480187223071</c:v>
                </c:pt>
                <c:pt idx="12" formatCode="#,##0.0">
                  <c:v>15.19194786528638</c:v>
                </c:pt>
                <c:pt idx="13" formatCode="#,##0.0">
                  <c:v>16.170557984430886</c:v>
                </c:pt>
                <c:pt idx="14" formatCode="#,##0.0">
                  <c:v>17.044483410743855</c:v>
                </c:pt>
                <c:pt idx="15" formatCode="#,##0.0">
                  <c:v>17.738283329138355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'Proj Simples 3'!$A$4</c:f>
              <c:strCache>
                <c:ptCount val="1"/>
                <c:pt idx="0">
                  <c:v>Donos de Negócio (em milhões)</c:v>
                </c:pt>
              </c:strCache>
            </c:strRef>
          </c:tx>
          <c:spPr>
            <a:ln w="28575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77000"/>
                </a:schemeClr>
              </a:solidFill>
              <a:ln w="9525">
                <a:solidFill>
                  <a:schemeClr val="accent1">
                    <a:tint val="77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'Proj Simples 3'!$B$2:$Q$2</c:f>
              <c:strCache>
                <c:ptCount val="16"/>
                <c:pt idx="0">
                  <c:v>dez/07</c:v>
                </c:pt>
                <c:pt idx="1">
                  <c:v>dez/08</c:v>
                </c:pt>
                <c:pt idx="2">
                  <c:v>dez/09</c:v>
                </c:pt>
                <c:pt idx="3">
                  <c:v>dez/10</c:v>
                </c:pt>
                <c:pt idx="4">
                  <c:v>dez/11</c:v>
                </c:pt>
                <c:pt idx="5">
                  <c:v>dez/12</c:v>
                </c:pt>
                <c:pt idx="6">
                  <c:v>dez/13</c:v>
                </c:pt>
                <c:pt idx="7">
                  <c:v>dez/14</c:v>
                </c:pt>
                <c:pt idx="8">
                  <c:v>dez/15</c:v>
                </c:pt>
                <c:pt idx="9">
                  <c:v>dez/16</c:v>
                </c:pt>
                <c:pt idx="10">
                  <c:v>dez/17</c:v>
                </c:pt>
                <c:pt idx="11">
                  <c:v>dez/18</c:v>
                </c:pt>
                <c:pt idx="12">
                  <c:v>dez/19</c:v>
                </c:pt>
                <c:pt idx="13">
                  <c:v>dez/20</c:v>
                </c:pt>
                <c:pt idx="14">
                  <c:v>dez/21</c:v>
                </c:pt>
                <c:pt idx="15">
                  <c:v>dez/22</c:v>
                </c:pt>
              </c:strCache>
            </c:strRef>
          </c:cat>
          <c:val>
            <c:numRef>
              <c:f>'Proj Simples 3'!$B$4:$Q$4</c:f>
              <c:numCache>
                <c:formatCode>0.0</c:formatCode>
                <c:ptCount val="16"/>
                <c:pt idx="0">
                  <c:v>22.658999999999999</c:v>
                </c:pt>
                <c:pt idx="1">
                  <c:v>23.102</c:v>
                </c:pt>
                <c:pt idx="2">
                  <c:v>23.244</c:v>
                </c:pt>
                <c:pt idx="3">
                  <c:v>23.192</c:v>
                </c:pt>
                <c:pt idx="4">
                  <c:v>23.14</c:v>
                </c:pt>
                <c:pt idx="5">
                  <c:v>23.452000000000002</c:v>
                </c:pt>
                <c:pt idx="6">
                  <c:v>23.547000000000001</c:v>
                </c:pt>
                <c:pt idx="7">
                  <c:v>24.9</c:v>
                </c:pt>
                <c:pt idx="8">
                  <c:v>25.373999999999999</c:v>
                </c:pt>
                <c:pt idx="9">
                  <c:v>25.735491094844953</c:v>
                </c:pt>
                <c:pt idx="10">
                  <c:v>26.102132178325999</c:v>
                </c:pt>
                <c:pt idx="11">
                  <c:v>26.473996619838207</c:v>
                </c:pt>
                <c:pt idx="12">
                  <c:v>26.851158834034901</c:v>
                </c:pt>
                <c:pt idx="13">
                  <c:v>27.233694295718948</c:v>
                </c:pt>
                <c:pt idx="14">
                  <c:v>27.621679554946194</c:v>
                </c:pt>
                <c:pt idx="15">
                  <c:v>28.015192252344079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87968"/>
        <c:axId val="213896616"/>
      </c:lineChart>
      <c:catAx>
        <c:axId val="2135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96616"/>
        <c:crosses val="autoZero"/>
        <c:auto val="1"/>
        <c:lblAlgn val="ctr"/>
        <c:lblOffset val="100"/>
        <c:noMultiLvlLbl val="0"/>
      </c:catAx>
      <c:valAx>
        <c:axId val="213896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1358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'precisa melhorar'!$B$4:$D$4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Não sabe</c:v>
                </c:pt>
              </c:strCache>
            </c:strRef>
          </c:cat>
          <c:val>
            <c:numRef>
              <c:f>'precisa melhorar'!$B$5:$D$5</c:f>
              <c:numCache>
                <c:formatCode>0%</c:formatCode>
                <c:ptCount val="3"/>
                <c:pt idx="0">
                  <c:v>0.63900000000000001</c:v>
                </c:pt>
                <c:pt idx="1">
                  <c:v>0.26300000000000001</c:v>
                </c:pt>
                <c:pt idx="2">
                  <c:v>9.8000000000000004E-2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2689125572391"/>
          <c:y val="0.17171296296296296"/>
          <c:w val="0.8244176015248638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('P8'!$B$131,'P8'!$C$131)</c:f>
              <c:strCache>
                <c:ptCount val="2"/>
                <c:pt idx="0">
                  <c:v>Optantes</c:v>
                </c:pt>
                <c:pt idx="1">
                  <c:v>Não-optantes</c:v>
                </c:pt>
              </c:strCache>
            </c:strRef>
          </c:cat>
          <c:val>
            <c:numRef>
              <c:f>('P8'!$B$133,'P8'!$C$133)</c:f>
              <c:numCache>
                <c:formatCode>###0.0</c:formatCode>
                <c:ptCount val="2"/>
                <c:pt idx="0">
                  <c:v>8.4587916167694619</c:v>
                </c:pt>
                <c:pt idx="1">
                  <c:v>8.0452448510676948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691496"/>
        <c:axId val="219691888"/>
      </c:barChart>
      <c:catAx>
        <c:axId val="219691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691888"/>
        <c:crosses val="autoZero"/>
        <c:auto val="1"/>
        <c:lblAlgn val="ctr"/>
        <c:lblOffset val="100"/>
        <c:noMultiLvlLbl val="0"/>
      </c:catAx>
      <c:valAx>
        <c:axId val="219691888"/>
        <c:scaling>
          <c:orientation val="minMax"/>
          <c:min val="0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Nota</a:t>
                </a:r>
              </a:p>
            </c:rich>
          </c:tx>
          <c:layout>
            <c:manualLayout>
              <c:xMode val="edge"/>
              <c:yMode val="edge"/>
              <c:x val="3.888888888888889E-2"/>
              <c:y val="0.472272528433945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##0.0" sourceLinked="1"/>
        <c:majorTickMark val="none"/>
        <c:minorTickMark val="none"/>
        <c:tickLblPos val="nextTo"/>
        <c:crossAx val="219691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9153719762132"/>
          <c:y val="8.7498919873100517E-2"/>
          <c:w val="0.73559315777779066"/>
          <c:h val="0.79975496549766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Export!$A$4:$A$6</c:f>
              <c:strCache>
                <c:ptCount val="3"/>
                <c:pt idx="0">
                  <c:v>MGE</c:v>
                </c:pt>
                <c:pt idx="1">
                  <c:v>MPE</c:v>
                </c:pt>
                <c:pt idx="2">
                  <c:v>Optantes</c:v>
                </c:pt>
              </c:strCache>
            </c:strRef>
          </c:cat>
          <c:val>
            <c:numRef>
              <c:f>Export!$C$4:$C$6</c:f>
              <c:numCache>
                <c:formatCode>0.0%</c:formatCode>
                <c:ptCount val="3"/>
                <c:pt idx="0">
                  <c:v>0.98968586387434554</c:v>
                </c:pt>
                <c:pt idx="1">
                  <c:v>1.031413612565445E-2</c:v>
                </c:pt>
                <c:pt idx="2">
                  <c:v>1.5026178010471205E-3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692672"/>
        <c:axId val="219693064"/>
      </c:barChart>
      <c:catAx>
        <c:axId val="219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693064"/>
        <c:crosses val="autoZero"/>
        <c:auto val="1"/>
        <c:lblAlgn val="ctr"/>
        <c:lblOffset val="100"/>
        <c:noMultiLvlLbl val="0"/>
      </c:catAx>
      <c:valAx>
        <c:axId val="2196930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 smtClean="0"/>
                  <a:t>Valor das exportações</a:t>
                </a:r>
                <a:endParaRPr lang="pt-BR" dirty="0"/>
              </a:p>
            </c:rich>
          </c:tx>
          <c:layout>
            <c:manualLayout>
              <c:xMode val="edge"/>
              <c:yMode val="edge"/>
              <c:x val="2.1349966962735133E-2"/>
              <c:y val="0.239009245886259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6926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49188979002332"/>
          <c:y val="3.7308888755950197E-2"/>
          <c:w val="0.84770969892234194"/>
          <c:h val="0.67340487809046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Sobrev.2!$B$9</c:f>
              <c:strCache>
                <c:ptCount val="1"/>
                <c:pt idx="0">
                  <c:v>Taxa de sobrevivência dos Optantes do SIMPLES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Sobrev.2!$A$10:$A$13</c:f>
              <c:strCache>
                <c:ptCount val="4"/>
                <c:pt idx="0">
                  <c:v>Criadas em 2009 checadas em 2011</c:v>
                </c:pt>
                <c:pt idx="1">
                  <c:v>Criadas em 2010 checadas 2012</c:v>
                </c:pt>
                <c:pt idx="2">
                  <c:v>Criadas em 2011 checadas em 2013</c:v>
                </c:pt>
                <c:pt idx="3">
                  <c:v>Criadas em 2012 checadas 2014</c:v>
                </c:pt>
              </c:strCache>
            </c:strRef>
          </c:cat>
          <c:val>
            <c:numRef>
              <c:f>Sobrev.2!$B$10:$B$13</c:f>
              <c:numCache>
                <c:formatCode>0%</c:formatCode>
                <c:ptCount val="4"/>
                <c:pt idx="0">
                  <c:v>0.69577379917156368</c:v>
                </c:pt>
                <c:pt idx="1">
                  <c:v>0.84873731299326927</c:v>
                </c:pt>
                <c:pt idx="2">
                  <c:v>0.83040854059978164</c:v>
                </c:pt>
                <c:pt idx="3">
                  <c:v>0.83271826649099645</c:v>
                </c:pt>
              </c:numCache>
            </c:numRef>
          </c:val>
        </c:ser>
        <c:ser>
          <c:idx val="1"/>
          <c:order val="1"/>
          <c:tx>
            <c:strRef>
              <c:f>Sobrev.2!$C$9</c:f>
              <c:strCache>
                <c:ptCount val="1"/>
                <c:pt idx="0">
                  <c:v>Taxa de sobrevivência dos Não-Optantes do SIMPLES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Sobrev.2!$A$10:$A$13</c:f>
              <c:strCache>
                <c:ptCount val="4"/>
                <c:pt idx="0">
                  <c:v>Criadas em 2009 checadas em 2011</c:v>
                </c:pt>
                <c:pt idx="1">
                  <c:v>Criadas em 2010 checadas 2012</c:v>
                </c:pt>
                <c:pt idx="2">
                  <c:v>Criadas em 2011 checadas em 2013</c:v>
                </c:pt>
                <c:pt idx="3">
                  <c:v>Criadas em 2012 checadas 2014</c:v>
                </c:pt>
              </c:strCache>
            </c:strRef>
          </c:cat>
          <c:val>
            <c:numRef>
              <c:f>Sobrev.2!$C$10:$C$13</c:f>
              <c:numCache>
                <c:formatCode>0%</c:formatCode>
                <c:ptCount val="4"/>
                <c:pt idx="0">
                  <c:v>0.35360823320043594</c:v>
                </c:pt>
                <c:pt idx="1">
                  <c:v>0.3911096406754026</c:v>
                </c:pt>
                <c:pt idx="2">
                  <c:v>0.38599292848437067</c:v>
                </c:pt>
                <c:pt idx="3">
                  <c:v>0.37769631787804647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010752"/>
        <c:axId val="219011144"/>
      </c:barChart>
      <c:catAx>
        <c:axId val="21901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011144"/>
        <c:crosses val="autoZero"/>
        <c:auto val="1"/>
        <c:lblAlgn val="ctr"/>
        <c:lblOffset val="100"/>
        <c:noMultiLvlLbl val="0"/>
      </c:catAx>
      <c:valAx>
        <c:axId val="2190111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 smtClean="0"/>
                  <a:t>Taxa de sobrevivência</a:t>
                </a:r>
                <a:endParaRPr lang="pt-BR" dirty="0"/>
              </a:p>
            </c:rich>
          </c:tx>
          <c:layout>
            <c:manualLayout>
              <c:xMode val="edge"/>
              <c:yMode val="edge"/>
              <c:x val="3.0650622153094095E-2"/>
              <c:y val="0.218373627210145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0107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5701064426050038"/>
          <c:y val="0.88176874578038333"/>
          <c:w val="0.7275939377522348"/>
          <c:h val="9.3014504798612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'Fim do Simples'!$B$4:$B$8</c:f>
              <c:strCache>
                <c:ptCount val="5"/>
                <c:pt idx="0">
                  <c:v>A empresa provavelmente fecharia</c:v>
                </c:pt>
                <c:pt idx="1">
                  <c:v>A empresa iria para informalidade</c:v>
                </c:pt>
                <c:pt idx="2">
                  <c:v>A empresa continuaria como está</c:v>
                </c:pt>
                <c:pt idx="3">
                  <c:v>A empresa reduziria suas atividades</c:v>
                </c:pt>
                <c:pt idx="4">
                  <c:v>Aconteceria outra coisa</c:v>
                </c:pt>
              </c:strCache>
            </c:strRef>
          </c:cat>
          <c:val>
            <c:numRef>
              <c:f>'Fim do Simples'!$C$4:$C$8</c:f>
              <c:numCache>
                <c:formatCode>0%</c:formatCode>
                <c:ptCount val="5"/>
                <c:pt idx="0">
                  <c:v>0.29299999999999998</c:v>
                </c:pt>
                <c:pt idx="1">
                  <c:v>0.20300000000000001</c:v>
                </c:pt>
                <c:pt idx="2">
                  <c:v>0.20200000000000001</c:v>
                </c:pt>
                <c:pt idx="3">
                  <c:v>0.184</c:v>
                </c:pt>
                <c:pt idx="4">
                  <c:v>0.11899999999999999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RAIS!$G$5:$G$7</c:f>
              <c:strCache>
                <c:ptCount val="3"/>
                <c:pt idx="0">
                  <c:v>Empresas optantes</c:v>
                </c:pt>
                <c:pt idx="1">
                  <c:v>Empresas não-optantes</c:v>
                </c:pt>
                <c:pt idx="2">
                  <c:v> TOTAL</c:v>
                </c:pt>
              </c:strCache>
            </c:strRef>
          </c:cat>
          <c:val>
            <c:numRef>
              <c:f>RAIS!$K$5:$K$7</c:f>
              <c:numCache>
                <c:formatCode>#,##0</c:formatCode>
                <c:ptCount val="3"/>
                <c:pt idx="0">
                  <c:v>783174.00000000093</c:v>
                </c:pt>
                <c:pt idx="1">
                  <c:v>-153251.00000000047</c:v>
                </c:pt>
                <c:pt idx="2">
                  <c:v>629923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013104"/>
        <c:axId val="219903144"/>
      </c:barChart>
      <c:catAx>
        <c:axId val="21901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903144"/>
        <c:crosses val="autoZero"/>
        <c:auto val="1"/>
        <c:lblAlgn val="ctr"/>
        <c:lblOffset val="100"/>
        <c:noMultiLvlLbl val="0"/>
      </c:catAx>
      <c:valAx>
        <c:axId val="2199031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1901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RAIS!$G$33:$G$35</c:f>
              <c:strCache>
                <c:ptCount val="3"/>
                <c:pt idx="0">
                  <c:v>Empresas optantes</c:v>
                </c:pt>
                <c:pt idx="1">
                  <c:v>Empresas não-optantes</c:v>
                </c:pt>
                <c:pt idx="2">
                  <c:v> TOTAL</c:v>
                </c:pt>
              </c:strCache>
            </c:strRef>
          </c:cat>
          <c:val>
            <c:numRef>
              <c:f>RAIS!$K$33:$K$35</c:f>
              <c:numCache>
                <c:formatCode>#,##0</c:formatCode>
                <c:ptCount val="3"/>
                <c:pt idx="0">
                  <c:v>1877270.9999999981</c:v>
                </c:pt>
                <c:pt idx="1">
                  <c:v>1079906.0000000037</c:v>
                </c:pt>
                <c:pt idx="2">
                  <c:v>2957177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904320"/>
        <c:axId val="219904712"/>
      </c:barChart>
      <c:catAx>
        <c:axId val="219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904712"/>
        <c:crosses val="autoZero"/>
        <c:auto val="1"/>
        <c:lblAlgn val="ctr"/>
        <c:lblOffset val="100"/>
        <c:noMultiLvlLbl val="0"/>
      </c:catAx>
      <c:valAx>
        <c:axId val="219904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1990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17132487770211E-2"/>
          <c:y val="3.1791907514450865E-2"/>
          <c:w val="0.86832627992411504"/>
          <c:h val="0.79747576350644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'RESUMO (R$ jun-15)'!$AD$153</c:f>
              <c:strCache>
                <c:ptCount val="1"/>
                <c:pt idx="0">
                  <c:v>Arrecadação do Simples (R$ bilhões de dez/16)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'RESUMO (R$ jun-15)'!$AC$154:$AC$163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'RESUMO (R$ jun-15)'!$AD$154:$AD$163</c:f>
              <c:numCache>
                <c:formatCode>_-"R$"\ * #,##0_-;\-"R$"\ * #,##0_-;_-"R$"\ * "-"??_-;_-@_-</c:formatCode>
                <c:ptCount val="10"/>
                <c:pt idx="0">
                  <c:v>14.991480444395272</c:v>
                </c:pt>
                <c:pt idx="1">
                  <c:v>41.107310527891663</c:v>
                </c:pt>
                <c:pt idx="2">
                  <c:v>43.426058196468183</c:v>
                </c:pt>
                <c:pt idx="3">
                  <c:v>54.689673456552477</c:v>
                </c:pt>
                <c:pt idx="4">
                  <c:v>61.109977637170786</c:v>
                </c:pt>
                <c:pt idx="5">
                  <c:v>63.706520326829306</c:v>
                </c:pt>
                <c:pt idx="6">
                  <c:v>70.055560096859125</c:v>
                </c:pt>
                <c:pt idx="7">
                  <c:v>75.310464516223661</c:v>
                </c:pt>
                <c:pt idx="8">
                  <c:v>77.297714783685308</c:v>
                </c:pt>
                <c:pt idx="9">
                  <c:v>72.642685151682272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9905888"/>
        <c:axId val="219906280"/>
      </c:barChart>
      <c:catAx>
        <c:axId val="21990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906280"/>
        <c:crosses val="autoZero"/>
        <c:auto val="1"/>
        <c:lblAlgn val="ctr"/>
        <c:lblOffset val="100"/>
        <c:noMultiLvlLbl val="0"/>
      </c:catAx>
      <c:valAx>
        <c:axId val="21990628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 smtClean="0"/>
                  <a:t>Arrecadação do Simples (em R$ bilhões)</a:t>
                </a:r>
                <a:endParaRPr lang="pt-BR" dirty="0"/>
              </a:p>
            </c:rich>
          </c:tx>
          <c:layout>
            <c:manualLayout>
              <c:xMode val="edge"/>
              <c:yMode val="edge"/>
              <c:x val="3.2102000545661036E-2"/>
              <c:y val="0.108593373082699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_-&quot;R$&quot;\ * #,##0_-;\-&quot;R$&quot;\ * #,##0_-;_-&quot;R$&quot;\ * &quot;-&quot;??_-;_-@_-" sourceLinked="1"/>
        <c:majorTickMark val="none"/>
        <c:minorTickMark val="none"/>
        <c:tickLblPos val="nextTo"/>
        <c:crossAx val="21990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62790650014086E-2"/>
          <c:y val="5.0925925925925923E-2"/>
          <c:w val="0.87218167776395938"/>
          <c:h val="0.8416746864975212"/>
        </c:manualLayout>
      </c:layout>
      <c:lineChart>
        <c:grouping val="standard"/>
        <c:varyColors val="0"/>
        <c:ser>
          <c:idx val="0"/>
          <c:order val="0"/>
          <c:tx>
            <c:strRef>
              <c:f>'RESUMO (R$ jun-15)'!$AH$153</c:f>
              <c:strCache>
                <c:ptCount val="1"/>
                <c:pt idx="0">
                  <c:v>Arrecadação do Simples Nacional/Arrecadação Total dos Tributos Federais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'RESUMO (R$ jun-15)'!$AC$154:$AC$163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'RESUMO (R$ jun-15)'!$AH$154:$AH$163</c:f>
              <c:numCache>
                <c:formatCode>0.0%</c:formatCode>
                <c:ptCount val="10"/>
                <c:pt idx="0">
                  <c:v>4.2303025205977389E-2</c:v>
                </c:pt>
                <c:pt idx="1">
                  <c:v>4.7817875590724895E-2</c:v>
                </c:pt>
                <c:pt idx="2">
                  <c:v>5.391297335359567E-2</c:v>
                </c:pt>
                <c:pt idx="3">
                  <c:v>5.9892411458493895E-2</c:v>
                </c:pt>
                <c:pt idx="4">
                  <c:v>6.0527646681341883E-2</c:v>
                </c:pt>
                <c:pt idx="5">
                  <c:v>6.3881811876939393E-2</c:v>
                </c:pt>
                <c:pt idx="6">
                  <c:v>6.7417167893176463E-2</c:v>
                </c:pt>
                <c:pt idx="7">
                  <c:v>7.4592490348319079E-2</c:v>
                </c:pt>
                <c:pt idx="8">
                  <c:v>8.0980170058584502E-2</c:v>
                </c:pt>
                <c:pt idx="9">
                  <c:v>7.8681052944572144E-2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757984"/>
        <c:axId val="218758376"/>
      </c:lineChart>
      <c:catAx>
        <c:axId val="21875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8758376"/>
        <c:crosses val="autoZero"/>
        <c:auto val="1"/>
        <c:lblAlgn val="ctr"/>
        <c:lblOffset val="100"/>
        <c:noMultiLvlLbl val="0"/>
      </c:catAx>
      <c:valAx>
        <c:axId val="218758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 smtClean="0"/>
                  <a:t>Participação</a:t>
                </a:r>
                <a:r>
                  <a:rPr lang="pt-BR" baseline="0" dirty="0" smtClean="0"/>
                  <a:t> na arrecadação total com tributos federais (em%)</a:t>
                </a:r>
                <a:endParaRPr lang="pt-BR" dirty="0"/>
              </a:p>
            </c:rich>
          </c:tx>
          <c:layout>
            <c:manualLayout>
              <c:xMode val="edge"/>
              <c:yMode val="edge"/>
              <c:x val="1.5071275791362988E-2"/>
              <c:y val="0.132486413074284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%" sourceLinked="1"/>
        <c:majorTickMark val="none"/>
        <c:minorTickMark val="none"/>
        <c:tickLblPos val="nextTo"/>
        <c:crossAx val="21875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131889763779526E-2"/>
          <c:y val="0.14685185185185184"/>
          <c:w val="0.90047222222222223"/>
          <c:h val="0.490122976221070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avaliação!$A$3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avaliação!$B$3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avaliação!$A$4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avaliação!$B$4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avaliação!$A$5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avaliação!$B$5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avaliação!$A$6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avaliação!$B$6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avaliação!$A$7</c:f>
              <c:strCache>
                <c:ptCount val="1"/>
                <c:pt idx="0">
                  <c:v>Não sabe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avaliação!$B$7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8759944"/>
        <c:axId val="218759552"/>
      </c:barChart>
      <c:valAx>
        <c:axId val="218759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Empresas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8759944"/>
        <c:crosses val="autoZero"/>
        <c:crossBetween val="between"/>
      </c:valAx>
      <c:catAx>
        <c:axId val="218759944"/>
        <c:scaling>
          <c:orientation val="minMax"/>
        </c:scaling>
        <c:delete val="1"/>
        <c:axPos val="l"/>
        <c:majorTickMark val="out"/>
        <c:minorTickMark val="none"/>
        <c:tickLblPos val="nextTo"/>
        <c:crossAx val="218759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benefícios!$B$4:$B$12</c:f>
              <c:strCache>
                <c:ptCount val="9"/>
                <c:pt idx="0">
                  <c:v>Saber que a empresa está em dia com as suas obrigações</c:v>
                </c:pt>
                <c:pt idx="1">
                  <c:v>Reduzir o peso dos impostos</c:v>
                </c:pt>
                <c:pt idx="2">
                  <c:v>Conhecer o quanto a empresa paga de imposto</c:v>
                </c:pt>
                <c:pt idx="3">
                  <c:v>Reduzir a burocracia</c:v>
                </c:pt>
                <c:pt idx="4">
                  <c:v>Aumentar a formalização dos negócios</c:v>
                </c:pt>
                <c:pt idx="5">
                  <c:v>Reduzir as obrigações acessórias</c:v>
                </c:pt>
                <c:pt idx="6">
                  <c:v>Aumentar a formalização dos empregados</c:v>
                </c:pt>
                <c:pt idx="7">
                  <c:v>Aumentar o faturamento</c:v>
                </c:pt>
                <c:pt idx="8">
                  <c:v>Aumentar o número de empregados</c:v>
                </c:pt>
              </c:strCache>
            </c:strRef>
          </c:cat>
          <c:val>
            <c:numRef>
              <c:f>benefícios!$C$4:$C$12</c:f>
              <c:numCache>
                <c:formatCode>0%</c:formatCode>
                <c:ptCount val="9"/>
                <c:pt idx="0">
                  <c:v>0.88800000000000001</c:v>
                </c:pt>
                <c:pt idx="1">
                  <c:v>0.83</c:v>
                </c:pt>
                <c:pt idx="2">
                  <c:v>0.81899999999999995</c:v>
                </c:pt>
                <c:pt idx="3">
                  <c:v>0.80200000000000005</c:v>
                </c:pt>
                <c:pt idx="4">
                  <c:v>0.75800000000000001</c:v>
                </c:pt>
                <c:pt idx="5">
                  <c:v>0.66500000000000004</c:v>
                </c:pt>
                <c:pt idx="6">
                  <c:v>0.65400000000000003</c:v>
                </c:pt>
                <c:pt idx="7">
                  <c:v>0.64500000000000002</c:v>
                </c:pt>
                <c:pt idx="8">
                  <c:v>0.52700000000000002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761120"/>
        <c:axId val="219689536"/>
      </c:barChart>
      <c:catAx>
        <c:axId val="2187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689536"/>
        <c:crosses val="autoZero"/>
        <c:auto val="1"/>
        <c:lblAlgn val="ctr"/>
        <c:lblOffset val="100"/>
        <c:noMultiLvlLbl val="0"/>
      </c:catAx>
      <c:valAx>
        <c:axId val="2196895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Empresas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%" sourceLinked="1"/>
        <c:majorTickMark val="none"/>
        <c:minorTickMark val="none"/>
        <c:tickLblPos val="nextTo"/>
        <c:crossAx val="218761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4452B3-4BAE-4B39-BF23-1053B3BEA615}" type="datetimeFigureOut">
              <a:rPr lang="pt-BR"/>
              <a:pPr>
                <a:defRPr/>
              </a:pPr>
              <a:t>12/09/2017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49E3E7-22C6-4ABB-B19E-DCAF6D61DA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184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1CAA6-89ED-4645-95C3-18A108CE7D75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9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9E3E7-22C6-4ABB-B19E-DCAF6D61DA27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45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9E3E7-22C6-4ABB-B19E-DCAF6D61DA27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5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9E3E7-22C6-4ABB-B19E-DCAF6D61DA27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506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9E3E7-22C6-4ABB-B19E-DCAF6D61DA27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132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05DDAF-9D78-4035-A6A2-F78B1A5CB2D4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4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D551-AE89-43CC-80D4-9BA7898A56C7}" type="datetime1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71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CC3D-7B71-40A9-8593-954CEB43201B}" type="datetime1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16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E3FD-BFB2-4F88-9556-EB068089E566}" type="datetime1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E0F7-1727-4141-A746-37A74064D998}" type="datetime1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28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FCFE-7514-4D06-914E-4ED9C86F7320}" type="datetime1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9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1AD-EF12-49E4-8CBE-C73E5B327BC8}" type="datetime1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61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7B93-BE71-47D6-B6D7-955FE2B567CC}" type="datetime1">
              <a:rPr lang="pt-BR" smtClean="0"/>
              <a:t>12/09/2017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4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91E-717F-491C-BF2A-893CD45BE506}" type="datetime1">
              <a:rPr lang="pt-BR" smtClean="0"/>
              <a:t>12/09/2017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9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EE41-07D5-41FC-85F4-84519433F270}" type="datetime1">
              <a:rPr lang="pt-BR" smtClean="0"/>
              <a:t>12/09/2017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32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0607-7F1A-42DC-A086-84C85C773AB6}" type="datetime1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26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77D-1436-416C-8FBB-00CE0A2E7525}" type="datetime1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58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A62E-033A-4D0E-AEFA-05C26C833C88}" type="datetime1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7B11-94BD-49DF-82D8-AAAF1F767FA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AutoShape 11"/>
          <p:cNvSpPr>
            <a:spLocks noChangeAspect="1" noChangeArrowheads="1" noTextEdit="1"/>
          </p:cNvSpPr>
          <p:nvPr userDrawn="1"/>
        </p:nvSpPr>
        <p:spPr bwMode="auto">
          <a:xfrm flipH="1" flipV="1">
            <a:off x="132861" y="71441"/>
            <a:ext cx="2594708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CaixaDeTexto 14"/>
          <p:cNvSpPr txBox="1"/>
          <p:nvPr userDrawn="1"/>
        </p:nvSpPr>
        <p:spPr>
          <a:xfrm>
            <a:off x="11324492" y="6165850"/>
            <a:ext cx="867508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1B9435F-FB70-49C6-B280-3A7040F8BFDD}" type="slidenum">
              <a:rPr lang="pt-BR" smtClean="0"/>
              <a:pPr eaLnBrk="1" hangingPunct="1">
                <a:defRPr/>
              </a:pPr>
              <a:t>‹nº›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1467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96850" y="1016821"/>
            <a:ext cx="8064896" cy="504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t-BR" altLang="pt-BR" sz="2800" u="sng" dirty="0" smtClean="0">
                <a:solidFill>
                  <a:schemeClr val="bg1"/>
                </a:solidFill>
              </a:rPr>
              <a:t>Estudo especial</a:t>
            </a:r>
            <a:r>
              <a:rPr lang="pt-BR" altLang="pt-BR" sz="2800" b="1" u="sng" dirty="0" smtClean="0">
                <a:solidFill>
                  <a:schemeClr val="bg1"/>
                </a:solidFill>
              </a:rPr>
              <a:t/>
            </a:r>
            <a:br>
              <a:rPr lang="pt-BR" altLang="pt-BR" sz="2800" b="1" u="sng" dirty="0" smtClean="0">
                <a:solidFill>
                  <a:schemeClr val="bg1"/>
                </a:solidFill>
              </a:rPr>
            </a:br>
            <a:endParaRPr lang="pt-BR" altLang="pt-BR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12399" y="2989262"/>
            <a:ext cx="2331273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pt-BR" altLang="pt-BR" sz="1600" b="1" dirty="0"/>
          </a:p>
          <a:p>
            <a:pPr algn="l"/>
            <a:r>
              <a:rPr lang="pt-BR" altLang="pt-BR" sz="1600" b="1" dirty="0" smtClean="0">
                <a:solidFill>
                  <a:schemeClr val="bg1"/>
                </a:solidFill>
              </a:rPr>
              <a:t>14 de setembro de </a:t>
            </a:r>
            <a:r>
              <a:rPr lang="pt-BR" altLang="pt-BR" sz="16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67408" y="1684214"/>
            <a:ext cx="4896544" cy="1368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4000" dirty="0">
                <a:solidFill>
                  <a:schemeClr val="bg1"/>
                </a:solidFill>
                <a:latin typeface="+mn-lt"/>
              </a:rPr>
              <a:t>Os Impactos do Simples Nacional</a:t>
            </a:r>
            <a:endParaRPr lang="pt-BR" sz="4000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67808" y="3578789"/>
            <a:ext cx="302433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PERGUNTAS:  </a:t>
            </a:r>
          </a:p>
          <a:p>
            <a:pPr algn="ctr"/>
            <a:endParaRPr lang="pt-BR" sz="24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bit.ly/simples2017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511824" y="511018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Transmissão </a:t>
            </a:r>
            <a:r>
              <a:rPr lang="pt-BR" dirty="0">
                <a:solidFill>
                  <a:schemeClr val="bg1"/>
                </a:solidFill>
              </a:rPr>
              <a:t>ao vivo </a:t>
            </a:r>
            <a:r>
              <a:rPr lang="pt-BR" dirty="0" smtClean="0">
                <a:solidFill>
                  <a:schemeClr val="bg1"/>
                </a:solidFill>
              </a:rPr>
              <a:t>em:</a:t>
            </a:r>
          </a:p>
          <a:p>
            <a:r>
              <a:rPr lang="pt-BR" u="sng" dirty="0" smtClean="0">
                <a:solidFill>
                  <a:schemeClr val="bg1"/>
                </a:solidFill>
              </a:rPr>
              <a:t>videoteca.sebrae.com.br</a:t>
            </a: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2279576" y="40245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Detalhamento da variação do número de empresas que declararam a RAIS (2010-2015)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559496" y="6453336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Elaboração própria a partir da RAIS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904312" y="2564904"/>
            <a:ext cx="266429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Taxa de expansão do número de empresas:</a:t>
            </a:r>
          </a:p>
          <a:p>
            <a:endParaRPr lang="pt-BR" sz="1000" dirty="0" smtClean="0"/>
          </a:p>
          <a:p>
            <a:r>
              <a:rPr lang="pt-BR" sz="1000" dirty="0" smtClean="0"/>
              <a:t>TOTAL </a:t>
            </a:r>
            <a:r>
              <a:rPr lang="pt-BR" sz="1000" dirty="0"/>
              <a:t>das não optantes </a:t>
            </a:r>
            <a:r>
              <a:rPr lang="pt-BR" sz="1000" dirty="0" smtClean="0"/>
              <a:t>(-6%)</a:t>
            </a:r>
            <a:endParaRPr lang="pt-BR" sz="1000" dirty="0"/>
          </a:p>
          <a:p>
            <a:r>
              <a:rPr lang="pt-BR" sz="1000" dirty="0"/>
              <a:t>TOTAL das optantes(22%)</a:t>
            </a:r>
          </a:p>
          <a:p>
            <a:r>
              <a:rPr lang="pt-BR" sz="1000" dirty="0" smtClean="0"/>
              <a:t>TOTAL geral (10%)</a:t>
            </a:r>
          </a:p>
          <a:p>
            <a:endParaRPr lang="pt-BR" sz="1000" dirty="0"/>
          </a:p>
          <a:p>
            <a:r>
              <a:rPr lang="pt-BR" sz="1000" dirty="0" smtClean="0"/>
              <a:t>Taxa de expansão nas optantes: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Zero Empregados (17%)</a:t>
            </a:r>
          </a:p>
          <a:p>
            <a:pPr marL="285750" indent="-285750">
              <a:buFontTx/>
              <a:buChar char="-"/>
            </a:pPr>
            <a:r>
              <a:rPr lang="pt-BR" sz="1000" b="1" dirty="0" smtClean="0">
                <a:solidFill>
                  <a:srgbClr val="FF0000"/>
                </a:solidFill>
              </a:rPr>
              <a:t>1 a 4 empregados (30%)</a:t>
            </a:r>
          </a:p>
          <a:p>
            <a:pPr marL="285750" indent="-285750">
              <a:buFontTx/>
              <a:buChar char="-"/>
            </a:pPr>
            <a:r>
              <a:rPr lang="pt-BR" sz="1000" b="1" dirty="0" smtClean="0">
                <a:solidFill>
                  <a:srgbClr val="FF0000"/>
                </a:solidFill>
              </a:rPr>
              <a:t>5 a 9 empregados (30%)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10 a 19 empregados (25%)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20 a 49 empregados (18%)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50 a 99 empregados (4%)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100 empregados ou mais (-21%)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911424" y="2339571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911424" y="2348880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911424" y="4360339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ave esquerda 20"/>
          <p:cNvSpPr/>
          <p:nvPr/>
        </p:nvSpPr>
        <p:spPr>
          <a:xfrm>
            <a:off x="1401427" y="3424235"/>
            <a:ext cx="216024" cy="18722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8904312" y="217029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Número de Empresas</a:t>
            </a:r>
            <a:endParaRPr lang="pt-BR" sz="1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52262"/>
              </p:ext>
            </p:extLst>
          </p:nvPr>
        </p:nvGraphicFramePr>
        <p:xfrm>
          <a:off x="1703512" y="1864709"/>
          <a:ext cx="6048673" cy="926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730"/>
                <a:gridCol w="1174092"/>
                <a:gridCol w="1089530"/>
                <a:gridCol w="990291"/>
                <a:gridCol w="782030"/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Tipo de Empresa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Variação relativa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Variação absoluta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Empresas optantes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3.608.785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4.391.959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22%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783.174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Empresas não-optantes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2.604.343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2.451.092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-6%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-153.251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6.213.128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6.843.051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629.923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11207"/>
              </p:ext>
            </p:extLst>
          </p:nvPr>
        </p:nvGraphicFramePr>
        <p:xfrm>
          <a:off x="1703512" y="3252124"/>
          <a:ext cx="6048673" cy="2044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418"/>
                <a:gridCol w="1043078"/>
                <a:gridCol w="1043814"/>
                <a:gridCol w="1043078"/>
                <a:gridCol w="93928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Número de empresas optantes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2010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2015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Variação relativa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Variação absoluta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Zero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2.052.745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2.391.972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17%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339.227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 a 4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1.031.033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1.336.745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305.712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 a 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305.154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396.131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90.977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 a 19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145.755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181.948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25%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36.193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 a 49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61.626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72.791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11.165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50 a 99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10.019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10.425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406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100 Empregados ou mais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2.453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1.947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-21%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-506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r>
                        <a:rPr lang="pt-BR" sz="1100" dirty="0" smtClean="0">
                          <a:effectLst/>
                        </a:rPr>
                        <a:t>TOTAL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3.608.785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4.391.959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22%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783.174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8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3372" y="540276"/>
            <a:ext cx="781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Entre 2010 e 2015, houve um acréscimo de quase 3 milhões de empregos com carteira nas empresas que declaram a RAIS. De cada 3 novos empregos com carteira, 2 foram criados pelas empresas optantes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287688" y="195370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Variação do número de empregados nas empresas que declararam a RAIS (2010-2015)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3719736" y="3963891"/>
            <a:ext cx="576064" cy="1728192"/>
            <a:chOff x="2720752" y="3429000"/>
            <a:chExt cx="576064" cy="1224136"/>
          </a:xfrm>
        </p:grpSpPr>
        <p:cxnSp>
          <p:nvCxnSpPr>
            <p:cNvPr id="11" name="Conector reto 10"/>
            <p:cNvCxnSpPr/>
            <p:nvPr/>
          </p:nvCxnSpPr>
          <p:spPr>
            <a:xfrm>
              <a:off x="3080792" y="4653136"/>
              <a:ext cx="21602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o 11"/>
            <p:cNvGrpSpPr/>
            <p:nvPr/>
          </p:nvGrpSpPr>
          <p:grpSpPr>
            <a:xfrm>
              <a:off x="2720752" y="3429000"/>
              <a:ext cx="576064" cy="1224136"/>
              <a:chOff x="2720752" y="3429000"/>
              <a:chExt cx="576064" cy="1224136"/>
            </a:xfrm>
          </p:grpSpPr>
          <p:cxnSp>
            <p:nvCxnSpPr>
              <p:cNvPr id="13" name="Conector reto 12"/>
              <p:cNvCxnSpPr/>
              <p:nvPr/>
            </p:nvCxnSpPr>
            <p:spPr>
              <a:xfrm>
                <a:off x="3080792" y="3429000"/>
                <a:ext cx="0" cy="122413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>
                <a:off x="3080792" y="3429000"/>
                <a:ext cx="21602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de seta reta 14"/>
              <p:cNvCxnSpPr/>
              <p:nvPr/>
            </p:nvCxnSpPr>
            <p:spPr>
              <a:xfrm flipH="1">
                <a:off x="2720752" y="4077072"/>
                <a:ext cx="36004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CaixaDeTexto 15"/>
          <p:cNvSpPr txBox="1"/>
          <p:nvPr/>
        </p:nvSpPr>
        <p:spPr>
          <a:xfrm>
            <a:off x="1530689" y="4467947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bg1">
                    <a:lumMod val="50000"/>
                  </a:schemeClr>
                </a:solidFill>
              </a:rPr>
              <a:t>Equivale a </a:t>
            </a:r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</a:rPr>
              <a:t>63%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</a:rPr>
              <a:t>dos novos empregos com carteira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559496" y="6453336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Elaboração própria a partir da RAIS</a:t>
            </a:r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625349"/>
              </p:ext>
            </p:extLst>
          </p:nvPr>
        </p:nvGraphicFramePr>
        <p:xfrm>
          <a:off x="4079776" y="2649576"/>
          <a:ext cx="5040560" cy="340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39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3071664" y="54868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Detalhamento da variação do número de empregados nas empresas que declararam a RAIS (2010-2015)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59496" y="6453336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Elaboração própria a partir da RAIS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9048328" y="1988840"/>
            <a:ext cx="266429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Taxa de expansão dos empregos:</a:t>
            </a:r>
          </a:p>
          <a:p>
            <a:endParaRPr lang="pt-BR" sz="1000" dirty="0" smtClean="0"/>
          </a:p>
          <a:p>
            <a:r>
              <a:rPr lang="pt-BR" sz="1000" dirty="0" smtClean="0"/>
              <a:t>TOTAL </a:t>
            </a:r>
            <a:r>
              <a:rPr lang="pt-BR" sz="1000" dirty="0"/>
              <a:t>das não optantes </a:t>
            </a:r>
            <a:r>
              <a:rPr lang="pt-BR" sz="1000" dirty="0" smtClean="0"/>
              <a:t>(5%)</a:t>
            </a:r>
            <a:endParaRPr lang="pt-BR" sz="1000" dirty="0"/>
          </a:p>
          <a:p>
            <a:r>
              <a:rPr lang="pt-BR" sz="1000" dirty="0"/>
              <a:t>TOTAL das </a:t>
            </a:r>
            <a:r>
              <a:rPr lang="pt-BR" sz="1000" dirty="0" smtClean="0"/>
              <a:t>optantes(21%)</a:t>
            </a:r>
            <a:endParaRPr lang="pt-BR" sz="1000" dirty="0"/>
          </a:p>
          <a:p>
            <a:r>
              <a:rPr lang="pt-BR" sz="1000" dirty="0" smtClean="0"/>
              <a:t>TOTAL geral (10%)</a:t>
            </a:r>
          </a:p>
          <a:p>
            <a:endParaRPr lang="pt-BR" sz="1000" dirty="0"/>
          </a:p>
          <a:p>
            <a:r>
              <a:rPr lang="pt-BR" sz="1000" dirty="0" smtClean="0"/>
              <a:t>Taxa de expansão nas optantes: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Zero Empregados (0%)</a:t>
            </a:r>
          </a:p>
          <a:p>
            <a:pPr marL="285750" indent="-285750">
              <a:buFontTx/>
              <a:buChar char="-"/>
            </a:pPr>
            <a:r>
              <a:rPr lang="pt-BR" sz="1000" b="1" dirty="0" smtClean="0">
                <a:solidFill>
                  <a:srgbClr val="FF0000"/>
                </a:solidFill>
              </a:rPr>
              <a:t>1 a 4 empregados (29%)</a:t>
            </a:r>
          </a:p>
          <a:p>
            <a:pPr marL="285750" indent="-285750">
              <a:buFontTx/>
              <a:buChar char="-"/>
            </a:pPr>
            <a:r>
              <a:rPr lang="pt-BR" sz="1000" b="1" dirty="0" smtClean="0">
                <a:solidFill>
                  <a:srgbClr val="FF0000"/>
                </a:solidFill>
              </a:rPr>
              <a:t>5 a 9 empregados (30%)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10 a 19 empregados (24%)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20 a 49 empregados (17%)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50 a 99 empregados (3%)</a:t>
            </a:r>
          </a:p>
          <a:p>
            <a:pPr marL="285750" indent="-285750">
              <a:buFontTx/>
              <a:buChar char="-"/>
            </a:pPr>
            <a:r>
              <a:rPr lang="pt-BR" sz="1000" dirty="0" smtClean="0"/>
              <a:t>100 empregados ou mais (-27%)</a:t>
            </a:r>
          </a:p>
        </p:txBody>
      </p:sp>
      <p:cxnSp>
        <p:nvCxnSpPr>
          <p:cNvPr id="19" name="Conector reto 18"/>
          <p:cNvCxnSpPr/>
          <p:nvPr/>
        </p:nvCxnSpPr>
        <p:spPr>
          <a:xfrm flipH="1">
            <a:off x="911424" y="2339571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911424" y="2348880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911424" y="4360339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ave esquerda 21"/>
          <p:cNvSpPr/>
          <p:nvPr/>
        </p:nvSpPr>
        <p:spPr>
          <a:xfrm>
            <a:off x="1401427" y="3424235"/>
            <a:ext cx="216024" cy="18722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9048328" y="148478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Número de Empregados</a:t>
            </a:r>
            <a:endParaRPr lang="pt-BR" sz="1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483073"/>
              </p:ext>
            </p:extLst>
          </p:nvPr>
        </p:nvGraphicFramePr>
        <p:xfrm>
          <a:off x="1847528" y="2060848"/>
          <a:ext cx="6192688" cy="73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407"/>
                <a:gridCol w="999685"/>
                <a:gridCol w="998980"/>
                <a:gridCol w="1258418"/>
                <a:gridCol w="1340198"/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Tipo de empresa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Variação relativa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Variação absoluta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Empresas optantes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8.880.644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10.757.915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1.877.271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Empresas não-optantes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20.043.517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21.123.423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1.079.906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28.924.161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31.881.338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2.957.177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06024"/>
              </p:ext>
            </p:extLst>
          </p:nvPr>
        </p:nvGraphicFramePr>
        <p:xfrm>
          <a:off x="1775520" y="3252505"/>
          <a:ext cx="6264696" cy="2120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739"/>
                <a:gridCol w="1064698"/>
                <a:gridCol w="1064698"/>
                <a:gridCol w="1063863"/>
                <a:gridCol w="1064698"/>
              </a:tblGrid>
              <a:tr h="424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Variação relativa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Variação absoluta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Zero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 a 4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2.080.090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2.681.658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29%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601.568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 a 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1.985.147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2.579.825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594.678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 a 19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1.929.865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2.401.126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24%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471.261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 a 49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1.772.633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2.079.548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17%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306.915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50 a 99 Empregados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662.343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684.944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22.601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100 Empregados ou mais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450.566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330.814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-27%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-119.752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100" dirty="0" smtClean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8.880.644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10.757.915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1.877.271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048328" y="4509120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smtClean="0">
                <a:solidFill>
                  <a:srgbClr val="00B050"/>
                </a:solidFill>
              </a:rPr>
              <a:t>1/3 </a:t>
            </a:r>
            <a:r>
              <a:rPr lang="pt-BR" sz="1200" i="1" dirty="0">
                <a:solidFill>
                  <a:srgbClr val="00B050"/>
                </a:solidFill>
              </a:rPr>
              <a:t>dos novos empregos gerados pelas empresas optantes se deu na faixa de 1 a 4 empregados (acréscimo de 602 mil empregos), o que possivelmente expressa um processo de formalização também de empregos.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8040216" y="400506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8328248" y="4005064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8328248" y="5085184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3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9376" y="48944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Entre 2008 e 2016, 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a arrecadação total o Simples Nacional cresceu 77%, 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passando de R$41 bilhões/ano para R$73 bilhões/ano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623877" y="1850499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Arrecadação Total do Simples Nacional </a:t>
            </a:r>
          </a:p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(em R$ bilhões de dez/16)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631504" y="6381328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Elaboração própria a partir da SRF. </a:t>
            </a:r>
          </a:p>
          <a:p>
            <a:r>
              <a:rPr lang="pt-BR" sz="800" dirty="0"/>
              <a:t>Nota: o ano de 2007 registra apenas dados para os meses de julho a dezembro.</a:t>
            </a:r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550526"/>
              </p:ext>
            </p:extLst>
          </p:nvPr>
        </p:nvGraphicFramePr>
        <p:xfrm>
          <a:off x="1888058" y="2173665"/>
          <a:ext cx="788035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00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Graphic spid="1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7348" y="62068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Entre 2007 e 2016, 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A participação do Simples Nacional na arrecadação total dos tributos federais quase que dobrou, passando de 4,2% para 7,9%.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711624" y="1915981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Arrecadação Total do Simples Nacional em relação à arrecadação total de tributos federais (em %)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31504" y="6381328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Elaboração própria a partir da SRF. </a:t>
            </a:r>
          </a:p>
          <a:p>
            <a:r>
              <a:rPr lang="pt-BR" sz="800" dirty="0"/>
              <a:t>Nota: o ano de 2007 registra apenas dados para os meses de julho a dezembro.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60267"/>
              </p:ext>
            </p:extLst>
          </p:nvPr>
        </p:nvGraphicFramePr>
        <p:xfrm>
          <a:off x="2063552" y="2707624"/>
          <a:ext cx="74168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89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7348" y="555480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O valor médio dos empréstimos tomados pelas optantes é mais baixo que das não-optantes. Em parte, a baixa escala explica as taxas de juros mais elevadas (mesmo que com inadimplência mais baixa)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639616" y="194947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Características das operações de crédito das MPE, em dez/16 </a:t>
            </a:r>
          </a:p>
          <a:p>
            <a:pPr algn="ctr"/>
            <a:r>
              <a:rPr lang="pt-BR" dirty="0" smtClean="0">
                <a:latin typeface="+mj-lt"/>
              </a:rPr>
              <a:t>(optantes e não-optantes)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BACEN (SCR)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68778"/>
              </p:ext>
            </p:extLst>
          </p:nvPr>
        </p:nvGraphicFramePr>
        <p:xfrm>
          <a:off x="3431706" y="2817803"/>
          <a:ext cx="4752527" cy="2010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11468"/>
                <a:gridCol w="1126525"/>
                <a:gridCol w="1214534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pt-BR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Optantes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Não-optantes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</a:tr>
              <a:tr h="50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Valor médio das operações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R$ 50.753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R$ 67.808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54770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Taxa de juros média </a:t>
                      </a:r>
                      <a:r>
                        <a:rPr lang="pt-BR" sz="1400" u="none" strike="noStrike" dirty="0" smtClean="0">
                          <a:effectLst/>
                        </a:rPr>
                        <a:t>(% a.a.)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49</a:t>
                      </a:r>
                      <a:r>
                        <a:rPr lang="pt-BR" sz="1400" u="none" strike="noStrike" dirty="0" smtClean="0">
                          <a:effectLst/>
                        </a:rPr>
                        <a:t>% a.a.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44</a:t>
                      </a:r>
                      <a:r>
                        <a:rPr lang="pt-BR" sz="1400" u="none" strike="noStrike" dirty="0" smtClean="0">
                          <a:effectLst/>
                        </a:rPr>
                        <a:t>% a.a.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524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Taxa de inadimplência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eta em curva para cima 3"/>
          <p:cNvSpPr/>
          <p:nvPr/>
        </p:nvSpPr>
        <p:spPr>
          <a:xfrm flipH="1">
            <a:off x="6600056" y="5050051"/>
            <a:ext cx="864096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59996" y="5410090"/>
            <a:ext cx="205222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Taxa de inadimplência 15% mais baixa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3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2783632" y="40466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Detalhamento das operações de crédito das MPE, em dez/16 </a:t>
            </a:r>
          </a:p>
          <a:p>
            <a:pPr algn="ctr"/>
            <a:r>
              <a:rPr lang="pt-BR" dirty="0" smtClean="0">
                <a:latin typeface="+mj-lt"/>
              </a:rPr>
              <a:t>(optantes e não-optantes)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BACEN (SCR)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22341"/>
              </p:ext>
            </p:extLst>
          </p:nvPr>
        </p:nvGraphicFramePr>
        <p:xfrm>
          <a:off x="3215680" y="1063477"/>
          <a:ext cx="6120680" cy="503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091"/>
                <a:gridCol w="2318891"/>
                <a:gridCol w="1041482"/>
                <a:gridCol w="936104"/>
                <a:gridCol w="1008112"/>
              </a:tblGrid>
              <a:tr h="261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Situação em dezembro de 2016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Optantes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Não-optantes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70677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Valor total das operações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89%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80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Capital de Giro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92%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83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Investimento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95%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78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Giro Rotativo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89%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826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Recebíveis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83%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773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Outros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75%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25%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813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Recursos Direcionados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91%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100%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79280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Valor médio das operações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R$ 50.753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R$ 67.808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R$ 52.264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1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Capital de Giro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R$ 40.595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R$ 50.693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R$ 41.226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1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Investimento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R$ 29.758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R$ 20.631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R$ 29.148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55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Giro Rotativo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R$ 9.169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R$ 9.483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R$ 9.201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1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Recebíveis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R$ 13.774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R$ 32.448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R$ 15.306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1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Outros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R$ 11.276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R$ 40.423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R$ 13.811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1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Recursos Direcionados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R$ 58.595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R$ 99.000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R$ 60.841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786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Taxa de juros média paga nas operações (% a.a.)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48,9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44,5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48,3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746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Prazo médio das operações com o peso original das empresas na amostra (em meses)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27,8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24,3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27,5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93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Prazo médio das operações ponderado pelo volume de crédito (em meses)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72,9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66,3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72,1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892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Proporção de empresas inadimplentes (%)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8,1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9,5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8,2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261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Classificação de risco da operação (0 = sem risco; 100 = altíssimo risco) (com ponderação) *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50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37,50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  <a:tr h="1892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Classificação de risco da operação (com ponderação) *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B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57" marR="42157" marT="0" marB="0"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6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9376" y="6926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76% dos empresários considera o Simples Nacional “ótimo” ou “bom”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675620" y="187618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Avaliação do Simples pelos empresários optantes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Sebrae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459834"/>
              </p:ext>
            </p:extLst>
          </p:nvPr>
        </p:nvGraphicFramePr>
        <p:xfrm>
          <a:off x="2351584" y="2420888"/>
          <a:ext cx="70567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2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7368" y="69269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Os dois principais benefícios do Simples nacional são: saber que a empresa está em dia com suas obrigações e a redução dos impostos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207568" y="20608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Principais benefícios do Simples Nacional, segundo as empresas optantes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450552"/>
              </p:ext>
            </p:extLst>
          </p:nvPr>
        </p:nvGraphicFramePr>
        <p:xfrm>
          <a:off x="1919536" y="2564904"/>
          <a:ext cx="820891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Sebrae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9376" y="73972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Apesar da avaliação positiva do Simples Nacional, por parte das empresas optantes, 64% acredita que ele pode ser melhorado.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803412" y="2111849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 Simples precisa ser melhorado?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316678"/>
              </p:ext>
            </p:extLst>
          </p:nvPr>
        </p:nvGraphicFramePr>
        <p:xfrm>
          <a:off x="2207569" y="27809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299604" y="24928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Item mais citado </a:t>
            </a:r>
          </a:p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que precisa ser aperfeiçoado</a:t>
            </a:r>
          </a:p>
        </p:txBody>
      </p:sp>
      <p:cxnSp>
        <p:nvCxnSpPr>
          <p:cNvPr id="5" name="Conector em curva 4"/>
          <p:cNvCxnSpPr>
            <a:endCxn id="9" idx="1"/>
          </p:cNvCxnSpPr>
          <p:nvPr/>
        </p:nvCxnSpPr>
        <p:spPr>
          <a:xfrm flipV="1">
            <a:off x="6363500" y="2816061"/>
            <a:ext cx="936104" cy="729788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8976320" y="315061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752184" y="37015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70C0"/>
                </a:solidFill>
                <a:latin typeface="+mj-lt"/>
              </a:rPr>
              <a:t>“Tornar </a:t>
            </a:r>
            <a:r>
              <a:rPr lang="pt-BR" sz="1600" dirty="0">
                <a:solidFill>
                  <a:srgbClr val="0070C0"/>
                </a:solidFill>
                <a:latin typeface="+mj-lt"/>
              </a:rPr>
              <a:t>mais suave o aumento dos impostos quando a empresa </a:t>
            </a:r>
            <a:r>
              <a:rPr lang="pt-BR" sz="1600" dirty="0" smtClean="0">
                <a:solidFill>
                  <a:srgbClr val="0070C0"/>
                </a:solidFill>
                <a:latin typeface="+mj-lt"/>
              </a:rPr>
              <a:t>crescer”</a:t>
            </a:r>
            <a:endParaRPr lang="pt-BR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Sebrae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083580" y="509483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Observação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em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/2018 entrará em vigor o sistema de alíquotas mais progressivas que suavizam o aumento dos impostos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8976320" y="4590775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0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Graphic spid="7" grpId="0">
        <p:bldAsOne/>
      </p:bldGraphic>
      <p:bldP spid="9" grpId="0"/>
      <p:bldP spid="15" grpId="0"/>
      <p:bldP spid="18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8"/>
          <p:cNvSpPr/>
          <p:nvPr/>
        </p:nvSpPr>
        <p:spPr>
          <a:xfrm>
            <a:off x="5135216" y="2326034"/>
            <a:ext cx="5688632" cy="3191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487488" y="2326034"/>
            <a:ext cx="3240360" cy="3191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487488" y="599122"/>
            <a:ext cx="5472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Características do estudo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87488" y="2608840"/>
            <a:ext cx="6096000" cy="27053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8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Fontes de informações:</a:t>
            </a: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SRF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IBGE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RAIS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Funcex/Secex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Banco Central do Brasil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Pesquisas do Sebrae</a:t>
            </a:r>
          </a:p>
          <a:p>
            <a:pPr marL="342908" indent="-342908">
              <a:lnSpc>
                <a:spcPct val="90000"/>
              </a:lnSpc>
              <a:spcBef>
                <a:spcPct val="20000"/>
              </a:spcBef>
              <a:defRPr/>
            </a:pPr>
            <a:endParaRPr lang="pt-BR" sz="1200" kern="0" dirty="0"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91200" y="2541018"/>
            <a:ext cx="6096000" cy="28069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8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Principais resultados:</a:t>
            </a: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Expansão do número de empresas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Expansão do número de empregos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Expansão da arrecadação de impostos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Redução da informalidade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Aumento da sobrevivência das empresas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Percepção positiva das empresas sobre o Simples</a:t>
            </a:r>
          </a:p>
          <a:p>
            <a:pPr marL="685817" indent="-342908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pt-BR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Percepção positiva das empresas sobre o Sebrae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5" grpId="0"/>
      <p:bldP spid="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7368" y="7647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As empresas optantes fazem uma avaliação do Sebrae mais positiva que as empresas não-optantes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855640" y="205481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Nota atribuída à imagem do Sebrae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402858"/>
              </p:ext>
            </p:extLst>
          </p:nvPr>
        </p:nvGraphicFramePr>
        <p:xfrm>
          <a:off x="2783632" y="2420888"/>
          <a:ext cx="59766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Sebrae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81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Graphic spid="11" grpId="0">
        <p:bldAsOne/>
      </p:bldGraphic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9376" y="69269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A participação das empresas optantes no valor total das exportações é muito pequena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071664" y="1772817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Distribuição do valor das exportações por tipo de empresa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Funcex/Secex.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570305"/>
              </p:ext>
            </p:extLst>
          </p:nvPr>
        </p:nvGraphicFramePr>
        <p:xfrm>
          <a:off x="3359696" y="2276872"/>
          <a:ext cx="56166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37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2" grpId="0"/>
      <p:bldGraphic spid="8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3179676" y="69269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Detalhamento (I) da distribuição do valor das exportações por tipo de empresa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Funcex/Secex.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31464"/>
              </p:ext>
            </p:extLst>
          </p:nvPr>
        </p:nvGraphicFramePr>
        <p:xfrm>
          <a:off x="2855640" y="2204862"/>
          <a:ext cx="6984775" cy="2856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421"/>
                <a:gridCol w="1074582"/>
                <a:gridCol w="1074582"/>
                <a:gridCol w="997824"/>
                <a:gridCol w="997824"/>
                <a:gridCol w="951771"/>
                <a:gridCol w="951771"/>
              </a:tblGrid>
              <a:tr h="2597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Anos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Optantes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Não-optantes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Total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94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Firmas que</a:t>
                      </a:r>
                      <a:r>
                        <a:rPr lang="pt-BR" sz="1200" baseline="0" dirty="0" smtClean="0">
                          <a:effectLst/>
                        </a:rPr>
                        <a:t> exportam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Valor da Exportação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Firmas que</a:t>
                      </a:r>
                      <a:r>
                        <a:rPr lang="pt-BR" sz="1200" baseline="0" dirty="0" smtClean="0">
                          <a:effectLst/>
                        </a:rPr>
                        <a:t> exportam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Valor da Exportação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Firmas que</a:t>
                      </a:r>
                      <a:r>
                        <a:rPr lang="pt-BR" sz="1200" baseline="0" dirty="0" smtClean="0">
                          <a:effectLst/>
                        </a:rPr>
                        <a:t> exportam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Valor da Exportação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2007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17,1%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0,13%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82,9%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99,87%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2008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16,4%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0,10%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83,6%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99,90%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2009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15,9%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0,11%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84,1%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99,89%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16,0%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0,10%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84,0%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99,90%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15,2%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0,08%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84,8%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99,92%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16,0%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0,09%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84,0%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99,91%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2013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16,2%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0,11%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83,8%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99,89%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2014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17,3%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0,13%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82,7%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99,87%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100%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100%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6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119336" y="620688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Detalhamento (II) – principais segmentos das exportações, por tipo de empresa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31504" y="6381328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Funcex/Secex.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93038"/>
              </p:ext>
            </p:extLst>
          </p:nvPr>
        </p:nvGraphicFramePr>
        <p:xfrm>
          <a:off x="2999656" y="188640"/>
          <a:ext cx="7920880" cy="8681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3789"/>
                <a:gridCol w="642625"/>
                <a:gridCol w="3353101"/>
                <a:gridCol w="681365"/>
              </a:tblGrid>
              <a:tr h="513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Segmentos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MPE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optantes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Segmentos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MPE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não-optantes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Máquinas e equipamentos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270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Máquinas e equipamentos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1.622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Artigos do vestuário e acessórios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 246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Químicos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889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Produtos de metal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136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Alimentos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850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Equipamento de informática, produtos eletrônicos e ópticos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 110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Borracha e plástico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790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Borracha e plástico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105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Veículos automotores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612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Químicos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90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Produtos de metal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609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Produtos minerais não-metálicos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84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Couros e calçados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489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Couros e calçados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76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Equipamento de informática, produtos eletrônicos e ópticos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434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Madeira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56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Produtos minerais não-metálicos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417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Máquinas, aparelhos e materiais elétricos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56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Máquinas, aparelhos e materiais elétricos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411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Alimentos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52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Madeira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396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Veículos automotores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39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Têxteis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369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Manutenção, reparação de máquinas e equipamentos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35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Móveis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329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Têxteis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31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Metalurgia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296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Móveis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30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Artigos do vestuário e acessórios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276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Metalurgia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17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Celulose e papel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186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Celulose e papel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12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err="1">
                          <a:effectLst/>
                        </a:rPr>
                        <a:t>Farmoquímicos</a:t>
                      </a:r>
                      <a:r>
                        <a:rPr lang="pt-BR" sz="1000" dirty="0">
                          <a:effectLst/>
                        </a:rPr>
                        <a:t> e farmacêuticos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153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Impressão e reprodução de gravações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12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Manutenção, reparação de máquinas e equipamentos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126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Outros equipamentos de transporte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12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Bebidas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109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Farmoquímicos e farmacêuticos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10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Outros equipamentos de transporte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103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Bebidas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  1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Coque e derivados do petróleo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  66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Fumo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  1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Impressão e reprodução de gravações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  61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Coque e derivados do petróleo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                             -   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Fumo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  32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  <a:tr h="33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Produtos diversos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 294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Produtos diversos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                         418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67" marR="23667" marT="0" marB="0"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5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83832" y="2780928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Obrigado!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87488" y="59912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Principais conclusões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87488" y="1628800"/>
            <a:ext cx="9289032" cy="420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O Simples estimula a criação de empresas</a:t>
            </a: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O Simples estimula a formalização dos empreendimentos informais</a:t>
            </a: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O Simples proporciona a ampliação da arrecadação de impostos</a:t>
            </a:r>
          </a:p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O Simples proporciona o aumento da taxa de sobrevivência das empresas</a:t>
            </a:r>
          </a:p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O Simples contribui para a redução da inadimplência dos Pequenos Negócios</a:t>
            </a: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A maioria das empresas optantes aprova o Simples</a:t>
            </a:r>
          </a:p>
          <a:p>
            <a:pPr marL="685817" indent="-34290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charset="0"/>
              </a:rPr>
              <a:t>O “fim” do Simples prejudicaria seriamente 2/3 das atuais empresas optantes</a:t>
            </a:r>
            <a:endParaRPr lang="pt-BR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marL="342908" indent="-342908">
              <a:lnSpc>
                <a:spcPct val="90000"/>
              </a:lnSpc>
              <a:spcBef>
                <a:spcPct val="20000"/>
              </a:spcBef>
              <a:defRPr/>
            </a:pPr>
            <a:endParaRPr lang="pt-BR" sz="1200" kern="0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3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8"/>
          <p:cNvSpPr/>
          <p:nvPr/>
        </p:nvSpPr>
        <p:spPr>
          <a:xfrm>
            <a:off x="1703512" y="1124744"/>
            <a:ext cx="9073008" cy="4896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143672" y="18864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Evolução do 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Simples Nacional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07568" y="1340768"/>
            <a:ext cx="8496944" cy="485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1996- Criação do SIMPLES Federal (em vigor a partir de 01/01/1997)</a:t>
            </a:r>
          </a:p>
          <a:p>
            <a:r>
              <a:rPr lang="pt-BR" sz="1400" dirty="0"/>
              <a:t>		ME – limite de faturamento até R$ 240 mil/ano </a:t>
            </a:r>
          </a:p>
          <a:p>
            <a:r>
              <a:rPr lang="pt-BR" sz="1400" dirty="0"/>
              <a:t>		EPP- limite de faturamento até R$ 2,4 milhões/ano</a:t>
            </a:r>
          </a:p>
          <a:p>
            <a:r>
              <a:rPr lang="pt-BR" sz="1400" dirty="0"/>
              <a:t>2006- Criação do SIMPLES Nacional (em vigor a partir de 01/07/2007)</a:t>
            </a:r>
          </a:p>
          <a:p>
            <a:r>
              <a:rPr lang="pt-BR" sz="1400" dirty="0"/>
              <a:t>2007- Extensão do SIMPLES para algumas atividades de serviços</a:t>
            </a:r>
          </a:p>
          <a:p>
            <a:r>
              <a:rPr lang="pt-BR" sz="1400" dirty="0"/>
              <a:t>2008- Extensão do SIMPLES para algumas atividades de serviços</a:t>
            </a:r>
          </a:p>
          <a:p>
            <a:r>
              <a:rPr lang="pt-BR" sz="1400" dirty="0"/>
              <a:t>2008- Criação do MEI (nova figura jurídica optante do SIMPLES, registro a partir de 01/07/2009)</a:t>
            </a:r>
          </a:p>
          <a:p>
            <a:r>
              <a:rPr lang="pt-BR" sz="1400" dirty="0"/>
              <a:t>		MEI – limite de faturamento até R$ 36 mil/ano </a:t>
            </a:r>
          </a:p>
          <a:p>
            <a:r>
              <a:rPr lang="pt-BR" sz="1400" dirty="0"/>
              <a:t>2009- Extensão do SIMPLES para novas atividades de serviços</a:t>
            </a:r>
          </a:p>
          <a:p>
            <a:r>
              <a:rPr lang="pt-BR" sz="1400" dirty="0"/>
              <a:t>2011- Aumento do limite de faturamento anual do SIMPLES (em vigor a partir de 01/01/2012)</a:t>
            </a:r>
          </a:p>
          <a:p>
            <a:r>
              <a:rPr lang="pt-BR" sz="1400" dirty="0"/>
              <a:t>		MEI -  de R$ 36 mil para R$ 48 mil/ano</a:t>
            </a:r>
          </a:p>
          <a:p>
            <a:r>
              <a:rPr lang="pt-BR" sz="1400" dirty="0"/>
              <a:t>		ME  -  de R$ 240 mil para R$ 360 mil/ano</a:t>
            </a:r>
          </a:p>
          <a:p>
            <a:r>
              <a:rPr lang="pt-BR" sz="1400" dirty="0"/>
              <a:t>		EPP - de R$ 2,4 milhões para R$ 3,6 milhões/ano</a:t>
            </a:r>
          </a:p>
          <a:p>
            <a:r>
              <a:rPr lang="pt-BR" sz="1400" dirty="0"/>
              <a:t>2014- Redução da substituição tributária sobre parte dos optantes do SIMPLES</a:t>
            </a:r>
          </a:p>
          <a:p>
            <a:r>
              <a:rPr lang="pt-BR" sz="1400" dirty="0"/>
              <a:t>2014- Universalização do SIMPLES (extensão à todas atividades de serviços exceto as vedadas em lei)</a:t>
            </a:r>
          </a:p>
          <a:p>
            <a:r>
              <a:rPr lang="pt-BR" sz="1400" dirty="0"/>
              <a:t>2016- Aumento do limite de faturamento anual do SIMPLES (em vigor a partir de 01/01/2018)</a:t>
            </a:r>
          </a:p>
          <a:p>
            <a:r>
              <a:rPr lang="pt-BR" sz="1400" dirty="0"/>
              <a:t>		MEI -  de R$ 48 mil para R$ 81 mil/ano</a:t>
            </a:r>
          </a:p>
          <a:p>
            <a:r>
              <a:rPr lang="pt-BR" sz="1400" dirty="0"/>
              <a:t>		EPP - de R$ 3,6 milhões para R$ 4,8 milhões/ano</a:t>
            </a:r>
          </a:p>
          <a:p>
            <a:r>
              <a:rPr lang="pt-BR" sz="1400" dirty="0"/>
              <a:t>2016- Mudança nas tabelas do SIMPLES, com a inserção de alíquotas progressivas, tal como no modelo do Imposto de Renda das Pessoas Físicas, que suavizam o aumento de impostos quando a empresa cresce</a:t>
            </a:r>
          </a:p>
          <a:p>
            <a:pPr marL="342909">
              <a:lnSpc>
                <a:spcPct val="90000"/>
              </a:lnSpc>
              <a:spcBef>
                <a:spcPct val="20000"/>
              </a:spcBef>
              <a:defRPr/>
            </a:pPr>
            <a:endParaRPr lang="pt-BR" sz="1400" kern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88370" y="6141784"/>
            <a:ext cx="9361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Fonte: Lei Federal Nº 9.317, de 5 de dezembro de 1996, LC nº 123/2006, LC nº 127/2007, LC nº 128/2008, LC nº 133/2009, LC nº 139/2011, LC nº 147/2014, LC nº 154 e 155/2016 e site: http://www.leigeral.com.br/o-site/historico-da-lei-geral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99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9416" y="476672"/>
            <a:ext cx="7833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Entre 2007 e 2016, foram criadas 9,1 milhões de novas empresas Até 2022, estima-se serão criadas mais 6,1 milhão de empresas.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931965" y="170080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Expansão do número de empresas optantes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343472" y="6202400"/>
            <a:ext cx="2160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SRF e Sebrae (*) projeção até 2022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8" y="2049115"/>
            <a:ext cx="7057119" cy="432190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0801" y="482536"/>
            <a:ext cx="7833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Em dez/07, o número de empresas optantes representava apenas 11% dos Donos de Negócio. Em dez/2017 chegará a 50%. E em dez/22 chegará a 63%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005294"/>
              </p:ext>
            </p:extLst>
          </p:nvPr>
        </p:nvGraphicFramePr>
        <p:xfrm>
          <a:off x="2063552" y="1916832"/>
          <a:ext cx="7695168" cy="420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559496" y="6453336"/>
            <a:ext cx="295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SRF, IBGE (PNAD) e Sebrae (*) projeções até 2022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14866" y="2608842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accent2">
                    <a:lumMod val="75000"/>
                  </a:schemeClr>
                </a:solidFill>
              </a:rPr>
              <a:t>Donos de Negócio </a:t>
            </a:r>
          </a:p>
          <a:p>
            <a:r>
              <a:rPr lang="pt-BR" sz="1100" b="1" dirty="0">
                <a:solidFill>
                  <a:schemeClr val="accent2">
                    <a:lumMod val="75000"/>
                  </a:schemeClr>
                </a:solidFill>
              </a:rPr>
              <a:t>(em milhões)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536772" y="4830647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rgbClr val="FF6600"/>
                </a:solidFill>
              </a:rPr>
              <a:t>MEI+ME+EPP </a:t>
            </a:r>
          </a:p>
          <a:p>
            <a:r>
              <a:rPr lang="pt-BR" sz="1100" b="1" dirty="0">
                <a:solidFill>
                  <a:srgbClr val="FF6600"/>
                </a:solidFill>
              </a:rPr>
              <a:t>(em milhões)</a:t>
            </a:r>
          </a:p>
        </p:txBody>
      </p:sp>
      <p:sp>
        <p:nvSpPr>
          <p:cNvPr id="6" name="Seta para cima e para baixo 5"/>
          <p:cNvSpPr/>
          <p:nvPr/>
        </p:nvSpPr>
        <p:spPr>
          <a:xfrm>
            <a:off x="3180530" y="5301209"/>
            <a:ext cx="107158" cy="216024"/>
          </a:xfrm>
          <a:prstGeom prst="upDownArrow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cima e para baixo 21"/>
          <p:cNvSpPr/>
          <p:nvPr/>
        </p:nvSpPr>
        <p:spPr>
          <a:xfrm>
            <a:off x="7320137" y="4109988"/>
            <a:ext cx="288032" cy="1407246"/>
          </a:xfrm>
          <a:prstGeom prst="upDownArrow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cima e para baixo 22"/>
          <p:cNvSpPr/>
          <p:nvPr/>
        </p:nvSpPr>
        <p:spPr>
          <a:xfrm>
            <a:off x="9375862" y="3573016"/>
            <a:ext cx="504056" cy="1944217"/>
          </a:xfrm>
          <a:prstGeom prst="upDownArrow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514868" y="5551307"/>
            <a:ext cx="1443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Equivale a </a:t>
            </a:r>
          </a:p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11% dos Donos de Negócio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7361053" y="4311068"/>
            <a:ext cx="1303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Equivale a 50% dos </a:t>
            </a:r>
          </a:p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Donos de Negócio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9689479" y="3849401"/>
            <a:ext cx="1303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bg2">
                    <a:lumMod val="25000"/>
                  </a:schemeClr>
                </a:solidFill>
              </a:rPr>
              <a:t>Equivale a 63% dos </a:t>
            </a:r>
          </a:p>
          <a:p>
            <a:pPr algn="ctr"/>
            <a:r>
              <a:rPr lang="pt-BR" sz="1400" dirty="0">
                <a:solidFill>
                  <a:schemeClr val="bg2">
                    <a:lumMod val="25000"/>
                  </a:schemeClr>
                </a:solidFill>
              </a:rPr>
              <a:t>Donos de Negócio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3552996" y="15623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Redução da informalidade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180530" y="2924945"/>
            <a:ext cx="0" cy="25922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H="1">
            <a:off x="7298281" y="2564906"/>
            <a:ext cx="21857" cy="29523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H="1">
            <a:off x="9375864" y="2345930"/>
            <a:ext cx="9587" cy="31713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37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6" grpId="0" animBg="1"/>
      <p:bldP spid="23" grpId="0" animBg="1"/>
      <p:bldP spid="7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5360" y="557537"/>
            <a:ext cx="7833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A taxa de sobrevivência das empresas optantes é o dobro da taxa de sobrevivência das não-optantes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999656" y="1630539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Taxa de sobrevivência de empresas com até 2 anos (empresas optantes e não-optantes)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559496" y="645333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Sebrae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509664"/>
              </p:ext>
            </p:extLst>
          </p:nvPr>
        </p:nvGraphicFramePr>
        <p:xfrm>
          <a:off x="2135560" y="2420887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84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51384" y="552629"/>
            <a:ext cx="7272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2/3 das empresas optantes enfrentariam sérias consequências se o Simples Nacional acabasse </a:t>
            </a:r>
          </a:p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(29% fecharia, 20% iria pra informalidade e 18% reduziria atividades)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855641" y="1668653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Implicações do fim do Simples Nacional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559496" y="645333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Sebrae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666942"/>
              </p:ext>
            </p:extLst>
          </p:nvPr>
        </p:nvGraphicFramePr>
        <p:xfrm>
          <a:off x="2855641" y="2212529"/>
          <a:ext cx="7776864" cy="425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8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3372" y="557681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Entre 2010 e 2015, houve um acréscimo de quase 630 mil novas empresas que declaram a RAIS. Isso foi resultado de um aumento de 783 mil novas declarantes </a:t>
            </a:r>
            <a:r>
              <a:rPr lang="pt-BR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optantes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 e queda de 153 mil </a:t>
            </a:r>
            <a:r>
              <a:rPr lang="pt-BR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phemia" panose="020B0503040102020104" pitchFamily="34" charset="0"/>
              </a:rPr>
              <a:t>não-optantes</a:t>
            </a:r>
            <a:endParaRPr lang="pt-BR" sz="1400" u="sng" dirty="0">
              <a:solidFill>
                <a:schemeClr val="tx1">
                  <a:lumMod val="75000"/>
                  <a:lumOff val="2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711624" y="2146833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Variação do número de empresas que declararam a RAIS (2010-2015)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559496" y="6453336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Elaboração própria a partir da RAIS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3672752" y="3429000"/>
            <a:ext cx="576064" cy="1224136"/>
            <a:chOff x="2720752" y="3429000"/>
            <a:chExt cx="576064" cy="1224136"/>
          </a:xfrm>
        </p:grpSpPr>
        <p:cxnSp>
          <p:nvCxnSpPr>
            <p:cNvPr id="13" name="Conector reto 12"/>
            <p:cNvCxnSpPr/>
            <p:nvPr/>
          </p:nvCxnSpPr>
          <p:spPr>
            <a:xfrm>
              <a:off x="3080792" y="4653136"/>
              <a:ext cx="21602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18"/>
            <p:cNvGrpSpPr/>
            <p:nvPr/>
          </p:nvGrpSpPr>
          <p:grpSpPr>
            <a:xfrm>
              <a:off x="2720752" y="3429000"/>
              <a:ext cx="576064" cy="1224136"/>
              <a:chOff x="2720752" y="3429000"/>
              <a:chExt cx="576064" cy="1224136"/>
            </a:xfrm>
          </p:grpSpPr>
          <p:cxnSp>
            <p:nvCxnSpPr>
              <p:cNvPr id="11" name="Conector reto 10"/>
              <p:cNvCxnSpPr/>
              <p:nvPr/>
            </p:nvCxnSpPr>
            <p:spPr>
              <a:xfrm>
                <a:off x="3080792" y="3429000"/>
                <a:ext cx="0" cy="122413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3080792" y="3429000"/>
                <a:ext cx="21602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de seta reta 16"/>
              <p:cNvCxnSpPr/>
              <p:nvPr/>
            </p:nvCxnSpPr>
            <p:spPr>
              <a:xfrm flipH="1">
                <a:off x="2720752" y="4077072"/>
                <a:ext cx="36004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CaixaDeTexto 17"/>
          <p:cNvSpPr txBox="1"/>
          <p:nvPr/>
        </p:nvSpPr>
        <p:spPr>
          <a:xfrm>
            <a:off x="1386673" y="3616278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bg1">
                    <a:lumMod val="50000"/>
                  </a:schemeClr>
                </a:solidFill>
              </a:rPr>
              <a:t>Equivale a </a:t>
            </a:r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</a:rPr>
              <a:t>124%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</a:rPr>
              <a:t>do acréscimo de novos declarantes</a:t>
            </a: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561529"/>
              </p:ext>
            </p:extLst>
          </p:nvPr>
        </p:nvGraphicFramePr>
        <p:xfrm>
          <a:off x="3672752" y="2735763"/>
          <a:ext cx="5180260" cy="3238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9768408" y="183623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PERGUNTAS:</a:t>
            </a:r>
            <a:endParaRPr lang="pt-BR" sz="1600" b="1" dirty="0"/>
          </a:p>
          <a:p>
            <a:pPr algn="ctr"/>
            <a:r>
              <a:rPr lang="pt-BR" sz="1600" b="1" dirty="0" smtClean="0"/>
              <a:t>bit.ly/simples2017</a:t>
            </a:r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B11-94BD-49DF-82D8-AAAF1F767FA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74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4D2C5FD42EE44BB24AAA5979198881" ma:contentTypeVersion="1" ma:contentTypeDescription="Crie um novo documento." ma:contentTypeScope="" ma:versionID="7622d41b9382a10ff1b88325197a2d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dfe1de69cba6c02f6bd24bf081d61d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A044B5-7EC0-4270-B389-6797E4BAD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B8660D5-2C4D-4DF5-9E68-E118AFCCABA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11262</TotalTime>
  <Words>2188</Words>
  <Application>Microsoft Office PowerPoint</Application>
  <PresentationFormat>Widescreen</PresentationFormat>
  <Paragraphs>643</Paragraphs>
  <Slides>24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Euphemia</vt:lpstr>
      <vt:lpstr>Times New Roman</vt:lpstr>
      <vt:lpstr>Tema do Office</vt:lpstr>
      <vt:lpstr>Estudo especial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Viegas</dc:creator>
  <cp:lastModifiedBy>Marco Aurélio Bede</cp:lastModifiedBy>
  <cp:revision>935</cp:revision>
  <cp:lastPrinted>2017-09-12T13:00:25Z</cp:lastPrinted>
  <dcterms:created xsi:type="dcterms:W3CDTF">2011-02-18T16:41:29Z</dcterms:created>
  <dcterms:modified xsi:type="dcterms:W3CDTF">2017-09-12T22:06:27Z</dcterms:modified>
</cp:coreProperties>
</file>